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473" r:id="rId2"/>
    <p:sldId id="602" r:id="rId3"/>
    <p:sldId id="522" r:id="rId4"/>
    <p:sldId id="599" r:id="rId5"/>
    <p:sldId id="476" r:id="rId6"/>
    <p:sldId id="474" r:id="rId7"/>
    <p:sldId id="490" r:id="rId8"/>
    <p:sldId id="626" r:id="rId9"/>
    <p:sldId id="573" r:id="rId10"/>
    <p:sldId id="553" r:id="rId11"/>
    <p:sldId id="635" r:id="rId12"/>
    <p:sldId id="493" r:id="rId13"/>
    <p:sldId id="578" r:id="rId14"/>
    <p:sldId id="560" r:id="rId15"/>
    <p:sldId id="562" r:id="rId16"/>
    <p:sldId id="564" r:id="rId17"/>
    <p:sldId id="579" r:id="rId18"/>
    <p:sldId id="565" r:id="rId19"/>
    <p:sldId id="581" r:id="rId20"/>
    <p:sldId id="495" r:id="rId21"/>
    <p:sldId id="499" r:id="rId22"/>
    <p:sldId id="583" r:id="rId23"/>
    <p:sldId id="627" r:id="rId24"/>
    <p:sldId id="574" r:id="rId25"/>
    <p:sldId id="634" r:id="rId26"/>
    <p:sldId id="597" r:id="rId27"/>
    <p:sldId id="418" r:id="rId28"/>
    <p:sldId id="420" r:id="rId29"/>
    <p:sldId id="629" r:id="rId30"/>
    <p:sldId id="596" r:id="rId31"/>
    <p:sldId id="517" r:id="rId32"/>
    <p:sldId id="636" r:id="rId33"/>
    <p:sldId id="519" r:id="rId34"/>
    <p:sldId id="603" r:id="rId35"/>
    <p:sldId id="479" r:id="rId36"/>
    <p:sldId id="624" r:id="rId37"/>
    <p:sldId id="480" r:id="rId38"/>
    <p:sldId id="481" r:id="rId39"/>
    <p:sldId id="625" r:id="rId40"/>
    <p:sldId id="619" r:id="rId41"/>
    <p:sldId id="622" r:id="rId42"/>
    <p:sldId id="638" r:id="rId43"/>
    <p:sldId id="637" r:id="rId44"/>
    <p:sldId id="478" r:id="rId45"/>
    <p:sldId id="286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FEFDD7"/>
    <a:srgbClr val="000000"/>
    <a:srgbClr val="F837C2"/>
    <a:srgbClr val="1F497D"/>
    <a:srgbClr val="9933FF"/>
    <a:srgbClr val="FFFFFF"/>
    <a:srgbClr val="ECFFFF"/>
    <a:srgbClr val="4F81BD"/>
    <a:srgbClr val="FEF6C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28" autoAdjust="0"/>
    <p:restoredTop sz="86352" autoAdjust="0"/>
  </p:normalViewPr>
  <p:slideViewPr>
    <p:cSldViewPr>
      <p:cViewPr varScale="1">
        <p:scale>
          <a:sx n="112" d="100"/>
          <a:sy n="112" d="100"/>
        </p:scale>
        <p:origin x="140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75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86BF7-6FFC-5544-AF7F-AD78D62F1A8D}" type="datetimeFigureOut">
              <a:rPr lang="es-ES_tradnl" smtClean="0"/>
              <a:pPr/>
              <a:t>25/1/23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D7018-1171-D94D-A5EE-BB9F35E7E62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E2855-80AB-4ADA-9C95-5B0982F9FACA}" type="datetimeFigureOut">
              <a:rPr lang="en-US" smtClean="0"/>
              <a:pPr/>
              <a:t>1/25/23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3025AC-E46F-468F-B340-12C7BE3920B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3025AC-E46F-468F-B340-12C7BE3920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38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3025AC-E46F-468F-B340-12C7BE3920B8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4185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961837-23A6-4E96-9BB4-FC78EE5FD9AF}" type="slidenum">
              <a:rPr lang="en-US"/>
              <a:pPr/>
              <a:t>45</a:t>
            </a:fld>
            <a:endParaRPr lang="en-US" dirty="0"/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142490" y="686474"/>
            <a:ext cx="4573022" cy="342811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4408" tIns="42204" rIns="84408" bIns="42204" anchor="ctr"/>
          <a:lstStyle/>
          <a:p>
            <a:endParaRPr lang="es-ES" dirty="0"/>
          </a:p>
        </p:txBody>
      </p:sp>
      <p:sp>
        <p:nvSpPr>
          <p:cNvPr id="5123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494" y="4342939"/>
            <a:ext cx="5483946" cy="4205361"/>
          </a:xfrm>
          <a:ln/>
        </p:spPr>
        <p:txBody>
          <a:bodyPr wrap="none" anchor="ctr"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BE(A,Z) = ZMpc2 + NMnc2 – M’(AZXN)c2</a:t>
            </a:r>
          </a:p>
          <a:p>
            <a:endParaRPr lang="es-ES" dirty="0"/>
          </a:p>
          <a:p>
            <a:r>
              <a:rPr lang="es-ES" dirty="0" err="1"/>
              <a:t>Using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Bethe-</a:t>
            </a:r>
            <a:r>
              <a:rPr lang="es-ES" dirty="0" err="1"/>
              <a:t>Weizsäcker</a:t>
            </a:r>
            <a:r>
              <a:rPr lang="es-ES" dirty="0"/>
              <a:t> </a:t>
            </a:r>
            <a:r>
              <a:rPr lang="es-ES" dirty="0" err="1"/>
              <a:t>mass</a:t>
            </a:r>
            <a:r>
              <a:rPr lang="es-ES" dirty="0"/>
              <a:t> </a:t>
            </a:r>
            <a:r>
              <a:rPr lang="es-ES" dirty="0" err="1"/>
              <a:t>equation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BE(A,Z)</a:t>
            </a:r>
          </a:p>
          <a:p>
            <a:endParaRPr lang="es-ES" dirty="0"/>
          </a:p>
          <a:p>
            <a:r>
              <a:rPr lang="es-ES" dirty="0"/>
              <a:t>M’(AZXN)c2  = ZMpc2 + NMnc2 - </a:t>
            </a:r>
            <a:r>
              <a:rPr lang="es-ES" dirty="0" err="1"/>
              <a:t>avA</a:t>
            </a:r>
            <a:r>
              <a:rPr lang="es-ES" dirty="0"/>
              <a:t> + asA2/3 + </a:t>
            </a:r>
            <a:r>
              <a:rPr lang="es-ES" dirty="0" err="1"/>
              <a:t>acZ</a:t>
            </a:r>
            <a:r>
              <a:rPr lang="es-ES" dirty="0"/>
              <a:t>(Z-1)A-1/3+ aA(A-2Z)2/A - apA-1/2</a:t>
            </a:r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3025AC-E46F-468F-B340-12C7BE3920B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42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007B67-25C7-554E-9BD7-D77CF4A8547D}" type="slidenum">
              <a:rPr lang="es-ES"/>
              <a:pPr/>
              <a:t>6</a:t>
            </a:fld>
            <a:endParaRPr lang="es-E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4DC4C8-13C8-3747-A76B-A7904EBA6DF7}" type="slidenum">
              <a:rPr lang="es-ES"/>
              <a:pPr/>
              <a:t>9</a:t>
            </a:fld>
            <a:endParaRPr lang="es-ES"/>
          </a:p>
        </p:txBody>
      </p:sp>
      <p:sp>
        <p:nvSpPr>
          <p:cNvPr id="37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/>
              <a:t>If </a:t>
            </a:r>
            <a:r>
              <a:rPr lang="en-US" sz="1400" dirty="0" err="1">
                <a:sym typeface="Symbol" charset="2"/>
              </a:rPr>
              <a:t>p</a:t>
            </a:r>
            <a:r>
              <a:rPr lang="en-US" sz="1400" dirty="0">
                <a:sym typeface="Symbol" charset="2"/>
              </a:rPr>
              <a:t> emitter </a:t>
            </a:r>
            <a:r>
              <a:rPr lang="en-US" sz="1400" dirty="0" err="1">
                <a:sym typeface="Symbol" charset="2"/>
              </a:rPr>
              <a:t></a:t>
            </a:r>
            <a:r>
              <a:rPr lang="en-US" sz="1400" dirty="0">
                <a:sym typeface="Symbol" charset="2"/>
              </a:rPr>
              <a:t>  </a:t>
            </a:r>
            <a:r>
              <a:rPr lang="en-US" sz="1400" dirty="0" err="1">
                <a:sym typeface="Symbol" charset="2"/>
              </a:rPr>
              <a:t>e-</a:t>
            </a:r>
            <a:r>
              <a:rPr lang="en-US" sz="1400" dirty="0">
                <a:sym typeface="Symbol" charset="2"/>
              </a:rPr>
              <a:t> correlation determined from the broadening of proton peak from IAS</a:t>
            </a:r>
            <a:endParaRPr lang="es-ES" sz="1400" dirty="0"/>
          </a:p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E2832-5762-F242-8C07-0FB16F830290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0D7519-8E26-584C-A584-0142477BFB8D}" type="slidenum">
              <a:rPr lang="es-ES"/>
              <a:pPr/>
              <a:t>20</a:t>
            </a:fld>
            <a:endParaRPr lang="es-ES"/>
          </a:p>
        </p:txBody>
      </p:sp>
      <p:sp>
        <p:nvSpPr>
          <p:cNvPr id="610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0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76D727-C3B6-AC4A-99E0-B9176DA829B9}" type="slidenum">
              <a:rPr lang="es-ES"/>
              <a:pPr/>
              <a:t>22</a:t>
            </a:fld>
            <a:endParaRPr lang="es-ES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3025AC-E46F-468F-B340-12C7BE3920B8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0153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B7A18E-D2A0-F349-B47B-4D6A53BC34C7}" type="slidenum">
              <a:rPr lang="es-ES"/>
              <a:pPr/>
              <a:t>36</a:t>
            </a:fld>
            <a:endParaRPr lang="es-ES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S" dirty="0" err="1"/>
              <a:t>Neutron</a:t>
            </a:r>
            <a:r>
              <a:rPr lang="es-ES" dirty="0"/>
              <a:t> </a:t>
            </a:r>
            <a:r>
              <a:rPr lang="es-ES" dirty="0" err="1"/>
              <a:t>defficient</a:t>
            </a:r>
            <a:r>
              <a:rPr lang="es-ES" dirty="0"/>
              <a:t> </a:t>
            </a:r>
            <a:r>
              <a:rPr lang="es-ES" dirty="0" err="1"/>
              <a:t>nuclei</a:t>
            </a:r>
            <a:r>
              <a:rPr lang="es-ES" dirty="0"/>
              <a:t> are a </a:t>
            </a:r>
            <a:r>
              <a:rPr lang="es-ES" dirty="0" err="1"/>
              <a:t>very</a:t>
            </a:r>
            <a:r>
              <a:rPr lang="es-ES" dirty="0"/>
              <a:t> </a:t>
            </a:r>
            <a:r>
              <a:rPr lang="es-ES" dirty="0" err="1"/>
              <a:t>good</a:t>
            </a:r>
            <a:r>
              <a:rPr lang="es-ES" dirty="0"/>
              <a:t> </a:t>
            </a:r>
            <a:r>
              <a:rPr lang="es-ES" dirty="0" err="1"/>
              <a:t>tool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study</a:t>
            </a:r>
            <a:r>
              <a:rPr lang="es-ES" dirty="0"/>
              <a:t> nuclear </a:t>
            </a:r>
            <a:r>
              <a:rPr lang="es-ES" dirty="0" err="1"/>
              <a:t>structure</a:t>
            </a:r>
            <a:r>
              <a:rPr lang="es-ES" dirty="0"/>
              <a:t>. In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absence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charge</a:t>
            </a:r>
            <a:r>
              <a:rPr lang="es-ES" dirty="0"/>
              <a:t> </a:t>
            </a:r>
            <a:r>
              <a:rPr lang="es-ES" dirty="0" err="1"/>
              <a:t>dependence</a:t>
            </a:r>
            <a:r>
              <a:rPr lang="es-ES" dirty="0"/>
              <a:t> </a:t>
            </a:r>
            <a:r>
              <a:rPr lang="es-ES" dirty="0" err="1"/>
              <a:t>forces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members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isobaric</a:t>
            </a:r>
            <a:r>
              <a:rPr lang="es-ES" dirty="0"/>
              <a:t> </a:t>
            </a:r>
            <a:r>
              <a:rPr lang="es-ES" dirty="0" err="1"/>
              <a:t>multiplet</a:t>
            </a:r>
            <a:r>
              <a:rPr lang="es-ES" dirty="0"/>
              <a:t> </a:t>
            </a:r>
            <a:r>
              <a:rPr lang="es-ES" dirty="0" err="1"/>
              <a:t>will</a:t>
            </a:r>
            <a:r>
              <a:rPr lang="es-ES" dirty="0"/>
              <a:t> </a:t>
            </a:r>
            <a:r>
              <a:rPr lang="es-ES" dirty="0" err="1"/>
              <a:t>have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same</a:t>
            </a:r>
            <a:r>
              <a:rPr lang="es-ES" dirty="0"/>
              <a:t> </a:t>
            </a:r>
            <a:r>
              <a:rPr lang="es-ES" dirty="0" err="1"/>
              <a:t>mass</a:t>
            </a:r>
            <a:r>
              <a:rPr lang="es-ES" dirty="0"/>
              <a:t> and wave </a:t>
            </a:r>
            <a:r>
              <a:rPr lang="es-ES" dirty="0" err="1"/>
              <a:t>function</a:t>
            </a:r>
            <a:r>
              <a:rPr lang="es-ES" dirty="0"/>
              <a:t>.</a:t>
            </a:r>
          </a:p>
          <a:p>
            <a:pPr eaLnBrk="1" hangingPunct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1295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1/25/23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/>
          </a:p>
        </p:txBody>
      </p:sp>
      <p:grpSp>
        <p:nvGrpSpPr>
          <p:cNvPr id="10" name="9 Grupo"/>
          <p:cNvGrpSpPr/>
          <p:nvPr userDrawn="1"/>
        </p:nvGrpSpPr>
        <p:grpSpPr>
          <a:xfrm>
            <a:off x="0" y="6215082"/>
            <a:ext cx="9144000" cy="642919"/>
            <a:chOff x="0" y="6215082"/>
            <a:chExt cx="9144000" cy="642918"/>
          </a:xfrm>
        </p:grpSpPr>
        <p:sp>
          <p:nvSpPr>
            <p:cNvPr id="7" name="6 Rectángulo"/>
            <p:cNvSpPr/>
            <p:nvPr userDrawn="1"/>
          </p:nvSpPr>
          <p:spPr>
            <a:xfrm>
              <a:off x="0" y="6286520"/>
              <a:ext cx="9144000" cy="5714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7 Rectángulo"/>
            <p:cNvSpPr/>
            <p:nvPr userDrawn="1"/>
          </p:nvSpPr>
          <p:spPr>
            <a:xfrm>
              <a:off x="0" y="6215082"/>
              <a:ext cx="9144000" cy="8096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1/25/23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1/25/23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5572132" y="6492240"/>
            <a:ext cx="1920240" cy="365760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1/25/23</a:t>
            </a:fld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42844" y="6492876"/>
            <a:ext cx="5500726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3966" y="6492876"/>
            <a:ext cx="36576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8 Rectángulo"/>
          <p:cNvSpPr/>
          <p:nvPr userDrawn="1"/>
        </p:nvSpPr>
        <p:spPr>
          <a:xfrm>
            <a:off x="0" y="6429397"/>
            <a:ext cx="9144000" cy="4286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9 Rectángulo"/>
          <p:cNvSpPr/>
          <p:nvPr userDrawn="1"/>
        </p:nvSpPr>
        <p:spPr>
          <a:xfrm>
            <a:off x="0" y="6357958"/>
            <a:ext cx="9144000" cy="7141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1/25/23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1/25/23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1/25/23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1/25/23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1/25/23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1/25/23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1/25/23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1/25/23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361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</a:t>
            </a:r>
            <a:endParaRPr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14" name="13 Rectángulo"/>
          <p:cNvSpPr/>
          <p:nvPr/>
        </p:nvSpPr>
        <p:spPr>
          <a:xfrm>
            <a:off x="0" y="6500834"/>
            <a:ext cx="9144000" cy="35716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14 Rectángulo"/>
          <p:cNvSpPr/>
          <p:nvPr/>
        </p:nvSpPr>
        <p:spPr>
          <a:xfrm>
            <a:off x="0" y="6419872"/>
            <a:ext cx="9144000" cy="80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9 Rectángulo"/>
          <p:cNvSpPr/>
          <p:nvPr/>
        </p:nvSpPr>
        <p:spPr>
          <a:xfrm>
            <a:off x="0" y="785794"/>
            <a:ext cx="9144000" cy="80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11 Rectángulo"/>
          <p:cNvSpPr/>
          <p:nvPr/>
        </p:nvSpPr>
        <p:spPr>
          <a:xfrm>
            <a:off x="-32" y="-24"/>
            <a:ext cx="9144000" cy="7858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15 CuadroTexto"/>
          <p:cNvSpPr txBox="1"/>
          <p:nvPr/>
        </p:nvSpPr>
        <p:spPr>
          <a:xfrm>
            <a:off x="3133708" y="6511467"/>
            <a:ext cx="32670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latin typeface="Franklin Gothic Medium Cond" pitchFamily="34" charset="0"/>
              </a:rPr>
              <a:t>Maria J.Gª Borge, Beta decay studies</a:t>
            </a:r>
            <a:endParaRPr lang="en-US" sz="1400" dirty="0">
              <a:latin typeface="Franklin Gothic Medium Cond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8215338" y="6511467"/>
            <a:ext cx="928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F879EFE-E3E0-4CD3-9609-6464D1EC8534}" type="slidenum">
              <a:rPr lang="en-US" sz="1400" smtClean="0">
                <a:latin typeface="Franklin Gothic Medium Cond" pitchFamily="34" charset="0"/>
              </a:rPr>
              <a:pPr/>
              <a:t>‹Nº›</a:t>
            </a:fld>
            <a:endParaRPr lang="en-US" sz="1400" dirty="0">
              <a:latin typeface="Franklin Gothic Medium Cond" pitchFamily="34" charset="0"/>
            </a:endParaRPr>
          </a:p>
        </p:txBody>
      </p:sp>
      <p:pic>
        <p:nvPicPr>
          <p:cNvPr id="65538" name="Picture 2" descr="Logotipo del Gobierno de España y Ministerio"/>
          <p:cNvPicPr>
            <a:picLocks noChangeAspect="1" noChangeArrowheads="1"/>
          </p:cNvPicPr>
          <p:nvPr userDrawn="1"/>
        </p:nvPicPr>
        <p:blipFill>
          <a:blip r:embed="rId15" cstate="screen"/>
          <a:srcRect r="-8334"/>
          <a:stretch>
            <a:fillRect/>
          </a:stretch>
        </p:blipFill>
        <p:spPr bwMode="auto">
          <a:xfrm>
            <a:off x="-32" y="6500834"/>
            <a:ext cx="1857388" cy="357190"/>
          </a:xfrm>
          <a:prstGeom prst="rect">
            <a:avLst/>
          </a:prstGeom>
          <a:noFill/>
        </p:spPr>
      </p:pic>
      <p:pic>
        <p:nvPicPr>
          <p:cNvPr id="13" name="Imagen 12" descr="iem_logo_simple.jpg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7882467" y="6485467"/>
            <a:ext cx="1270000" cy="381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7" Type="http://schemas.openxmlformats.org/officeDocument/2006/relationships/image" Target="../media/image2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35.png"/><Relationship Id="rId7" Type="http://schemas.openxmlformats.org/officeDocument/2006/relationships/image" Target="../media/image37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36.e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png"/><Relationship Id="rId4" Type="http://schemas.openxmlformats.org/officeDocument/2006/relationships/oleObject" Target="../embeddings/oleObject9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44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e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43.emf"/><Relationship Id="rId4" Type="http://schemas.openxmlformats.org/officeDocument/2006/relationships/image" Target="../media/image39.png"/><Relationship Id="rId9" Type="http://schemas.openxmlformats.org/officeDocument/2006/relationships/oleObject" Target="../embeddings/oleObject13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60.png"/><Relationship Id="rId7" Type="http://schemas.openxmlformats.org/officeDocument/2006/relationships/oleObject" Target="../embeddings/oleObject17.bin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oleObject" Target="../embeddings/oleObject16.bin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gif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image" Target="../media/image8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oleObject" Target="../embeddings/oleObject19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3.png"/><Relationship Id="rId5" Type="http://schemas.openxmlformats.org/officeDocument/2006/relationships/image" Target="../media/image112.png"/><Relationship Id="rId4" Type="http://schemas.openxmlformats.org/officeDocument/2006/relationships/image" Target="../media/image111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1.wmf"/><Relationship Id="rId4" Type="http://schemas.openxmlformats.org/officeDocument/2006/relationships/image" Target="../media/image4.png"/><Relationship Id="rId9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762001" y="1143000"/>
            <a:ext cx="7730381" cy="7162800"/>
            <a:chOff x="4496480" y="-1079706"/>
            <a:chExt cx="4762500" cy="5509107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96480" y="-1079706"/>
              <a:ext cx="4762500" cy="3314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19"/>
            <p:cNvSpPr/>
            <p:nvPr/>
          </p:nvSpPr>
          <p:spPr>
            <a:xfrm>
              <a:off x="5500037" y="3999871"/>
              <a:ext cx="2001552" cy="4295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_tradnl"/>
            </a:p>
          </p:txBody>
        </p:sp>
        <p:sp>
          <p:nvSpPr>
            <p:cNvPr id="12" name="TextBox 21"/>
            <p:cNvSpPr txBox="1">
              <a:spLocks noChangeArrowheads="1"/>
            </p:cNvSpPr>
            <p:nvPr/>
          </p:nvSpPr>
          <p:spPr bwMode="auto">
            <a:xfrm>
              <a:off x="7134920" y="3843896"/>
              <a:ext cx="498971" cy="449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 sz="3200">
                  <a:latin typeface="Calibri" pitchFamily="34" charset="0"/>
                </a:rPr>
                <a:t>N</a:t>
              </a:r>
            </a:p>
          </p:txBody>
        </p:sp>
      </p:grpSp>
      <p:sp>
        <p:nvSpPr>
          <p:cNvPr id="24" name="CuadroTexto 23"/>
          <p:cNvSpPr txBox="1"/>
          <p:nvPr/>
        </p:nvSpPr>
        <p:spPr>
          <a:xfrm rot="19172859">
            <a:off x="1759317" y="3200300"/>
            <a:ext cx="1935339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/>
              <a:t>βp</a:t>
            </a:r>
            <a:r>
              <a:rPr lang="es-ES_tradnl" dirty="0"/>
              <a:t> </a:t>
            </a:r>
            <a:r>
              <a:rPr lang="es-ES_tradnl" dirty="0" err="1"/>
              <a:t>from</a:t>
            </a:r>
            <a:r>
              <a:rPr lang="es-ES_tradnl" dirty="0"/>
              <a:t> Z = 8-73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4267200" y="1916668"/>
            <a:ext cx="6858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 err="1"/>
              <a:t>dF</a:t>
            </a:r>
            <a:endParaRPr lang="es-ES_tradnl" dirty="0"/>
          </a:p>
        </p:txBody>
      </p:sp>
      <p:sp>
        <p:nvSpPr>
          <p:cNvPr id="26" name="CuadroTexto 25"/>
          <p:cNvSpPr txBox="1"/>
          <p:nvPr/>
        </p:nvSpPr>
        <p:spPr>
          <a:xfrm>
            <a:off x="990600" y="4419600"/>
            <a:ext cx="5820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/>
              <a:t>2p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914400" y="5562600"/>
            <a:ext cx="9144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 err="1"/>
              <a:t>d</a:t>
            </a:r>
            <a:r>
              <a:rPr lang="es-ES_tradnl" dirty="0"/>
              <a:t>, </a:t>
            </a:r>
            <a:r>
              <a:rPr lang="es-ES_tradnl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 err="1"/>
              <a:t>t</a:t>
            </a:r>
            <a:endParaRPr lang="es-ES_tradnl" dirty="0"/>
          </a:p>
        </p:txBody>
      </p:sp>
      <p:sp>
        <p:nvSpPr>
          <p:cNvPr id="28" name="CuadroTexto 27"/>
          <p:cNvSpPr txBox="1"/>
          <p:nvPr/>
        </p:nvSpPr>
        <p:spPr>
          <a:xfrm>
            <a:off x="93130" y="5054586"/>
            <a:ext cx="97367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>
                <a:latin typeface="Lucida Grande"/>
                <a:ea typeface="Lucida Grande"/>
                <a:cs typeface="Lucida Grande"/>
              </a:rPr>
              <a:t>βα</a:t>
            </a:r>
            <a:r>
              <a:rPr lang="es-ES_tradnl" dirty="0"/>
              <a:t>,</a:t>
            </a:r>
            <a:r>
              <a:rPr lang="es-ES_tradnl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 err="1"/>
              <a:t>p</a:t>
            </a:r>
            <a:r>
              <a:rPr lang="es-ES_tradnl" dirty="0" err="1">
                <a:latin typeface="Lucida Grande"/>
                <a:ea typeface="Lucida Grande"/>
                <a:cs typeface="Lucida Grande"/>
              </a:rPr>
              <a:t>α</a:t>
            </a:r>
            <a:endParaRPr lang="es-ES_tradnl" dirty="0"/>
          </a:p>
        </p:txBody>
      </p:sp>
      <p:sp>
        <p:nvSpPr>
          <p:cNvPr id="29" name="Título 1"/>
          <p:cNvSpPr>
            <a:spLocks noGrp="1"/>
          </p:cNvSpPr>
          <p:nvPr>
            <p:ph type="title"/>
          </p:nvPr>
        </p:nvSpPr>
        <p:spPr>
          <a:xfrm>
            <a:off x="93130" y="152400"/>
            <a:ext cx="7935254" cy="487362"/>
          </a:xfrm>
        </p:spPr>
        <p:txBody>
          <a:bodyPr>
            <a:noAutofit/>
          </a:bodyPr>
          <a:lstStyle/>
          <a:p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</a:rPr>
              <a:t>Beta </a:t>
            </a:r>
            <a:r>
              <a:rPr lang="es-ES_tradnl" sz="3200" dirty="0" err="1">
                <a:solidFill>
                  <a:srgbClr val="1F497D"/>
                </a:solidFill>
                <a:latin typeface="Comic Sans MS"/>
                <a:cs typeface="Comic Sans MS"/>
              </a:rPr>
              <a:t>Delayed</a:t>
            </a:r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sz="3200" dirty="0" err="1">
                <a:solidFill>
                  <a:srgbClr val="1F497D"/>
                </a:solidFill>
                <a:latin typeface="Comic Sans MS"/>
                <a:cs typeface="Comic Sans MS"/>
              </a:rPr>
              <a:t>Particle</a:t>
            </a:r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sz="3200" dirty="0" err="1">
                <a:solidFill>
                  <a:srgbClr val="1F497D"/>
                </a:solidFill>
                <a:latin typeface="Comic Sans MS"/>
                <a:cs typeface="Comic Sans MS"/>
              </a:rPr>
              <a:t>Emission</a:t>
            </a:r>
            <a:endParaRPr lang="es-ES_tradnl" sz="3200" dirty="0">
              <a:solidFill>
                <a:srgbClr val="1F497D"/>
              </a:solidFill>
              <a:latin typeface="Comic Sans MS"/>
              <a:cs typeface="Comic Sans MS"/>
            </a:endParaRP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714500" y="5622925"/>
            <a:ext cx="3924300" cy="549275"/>
            <a:chOff x="363" y="3316"/>
            <a:chExt cx="2472" cy="346"/>
          </a:xfrm>
        </p:grpSpPr>
        <p:sp>
          <p:nvSpPr>
            <p:cNvPr id="31" name="Text Box 9"/>
            <p:cNvSpPr txBox="1">
              <a:spLocks noChangeArrowheads="1"/>
            </p:cNvSpPr>
            <p:nvPr/>
          </p:nvSpPr>
          <p:spPr bwMode="auto">
            <a:xfrm>
              <a:off x="363" y="3324"/>
              <a:ext cx="21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0"/>
                </a:spcBef>
              </a:pPr>
              <a:r>
                <a:rPr lang="es-ES" sz="2400" dirty="0">
                  <a:solidFill>
                    <a:schemeClr val="folHlink"/>
                  </a:solidFill>
                  <a:latin typeface="Comic Sans MS" charset="0"/>
                  <a:sym typeface="Wingdings" charset="2"/>
                </a:rPr>
                <a:t>Near the  drip lines</a:t>
              </a:r>
              <a:endParaRPr lang="es-ES" sz="2400" dirty="0">
                <a:solidFill>
                  <a:schemeClr val="folHlink"/>
                </a:solidFill>
                <a:latin typeface="Comic Sans MS" charset="0"/>
              </a:endParaRPr>
            </a:p>
          </p:txBody>
        </p:sp>
        <p:sp>
          <p:nvSpPr>
            <p:cNvPr id="32" name="AutoShape 10"/>
            <p:cNvSpPr>
              <a:spLocks noChangeArrowheads="1"/>
            </p:cNvSpPr>
            <p:nvPr/>
          </p:nvSpPr>
          <p:spPr bwMode="auto">
            <a:xfrm rot="-5400000">
              <a:off x="2481" y="3307"/>
              <a:ext cx="346" cy="363"/>
            </a:xfrm>
            <a:prstGeom prst="downArrow">
              <a:avLst>
                <a:gd name="adj1" fmla="val 50000"/>
                <a:gd name="adj2" fmla="val 26228"/>
              </a:avLst>
            </a:prstGeom>
            <a:solidFill>
              <a:srgbClr val="0000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5759450" y="5307449"/>
            <a:ext cx="33845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457200" indent="-457200">
              <a:buClr>
                <a:schemeClr val="hlink"/>
              </a:buClr>
              <a:buFont typeface="Wingdings" charset="2"/>
              <a:buChar char="ü"/>
            </a:pPr>
            <a:r>
              <a:rPr lang="es-ES" sz="2000" b="1" dirty="0">
                <a:solidFill>
                  <a:schemeClr val="folHlink"/>
                </a:solidFill>
                <a:latin typeface="Comic Sans MS" charset="0"/>
              </a:rPr>
              <a:t>Close to 400 nuclei emit delayed particles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sz="2000" b="1" dirty="0">
                <a:solidFill>
                  <a:schemeClr val="folHlink"/>
                </a:solidFill>
                <a:latin typeface="Comic Sans MS" charset="0"/>
              </a:rPr>
              <a:t>  Exotic decays</a:t>
            </a:r>
          </a:p>
        </p:txBody>
      </p:sp>
      <p:sp>
        <p:nvSpPr>
          <p:cNvPr id="16" name="CuadroTexto 15"/>
          <p:cNvSpPr txBox="1"/>
          <p:nvPr/>
        </p:nvSpPr>
        <p:spPr>
          <a:xfrm rot="20172338">
            <a:off x="3269422" y="4138873"/>
            <a:ext cx="1843155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/>
              <a:t>βn </a:t>
            </a:r>
            <a:r>
              <a:rPr lang="es-ES_tradnl" dirty="0" err="1"/>
              <a:t>from</a:t>
            </a:r>
            <a:r>
              <a:rPr lang="es-ES_tradnl" dirty="0"/>
              <a:t> Z = 3-180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B71239F-DD1B-B4A2-01BD-930BEFEBBEC3}"/>
              </a:ext>
            </a:extLst>
          </p:cNvPr>
          <p:cNvSpPr txBox="1">
            <a:spLocks/>
          </p:cNvSpPr>
          <p:nvPr/>
        </p:nvSpPr>
        <p:spPr>
          <a:xfrm>
            <a:off x="75825" y="549195"/>
            <a:ext cx="8686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/>
              <a:t>Beta decay is the preferred mode of desintegration</a:t>
            </a:r>
            <a:endParaRPr lang="es-E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31763"/>
            <a:ext cx="6981826" cy="7064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s-ES_tradnl" sz="2800" dirty="0" err="1">
                <a:solidFill>
                  <a:srgbClr val="1F497D"/>
                </a:solidFill>
              </a:rPr>
              <a:t>βν</a:t>
            </a:r>
            <a:r>
              <a:rPr lang="es-ES_tradnl" sz="2800" dirty="0">
                <a:solidFill>
                  <a:srgbClr val="1F497D"/>
                </a:solidFill>
              </a:rPr>
              <a:t> </a:t>
            </a:r>
            <a:r>
              <a:rPr lang="es-ES_tradnl" sz="2800" dirty="0" err="1">
                <a:solidFill>
                  <a:srgbClr val="1F497D"/>
                </a:solidFill>
              </a:rPr>
              <a:t>correlation</a:t>
            </a:r>
            <a:r>
              <a:rPr lang="es-ES_tradnl" sz="2800" dirty="0">
                <a:solidFill>
                  <a:srgbClr val="1F497D"/>
                </a:solidFill>
              </a:rPr>
              <a:t> </a:t>
            </a:r>
            <a:r>
              <a:rPr lang="es-ES_tradnl" sz="2800" dirty="0" err="1">
                <a:solidFill>
                  <a:srgbClr val="1F497D"/>
                </a:solidFill>
              </a:rPr>
              <a:t>studies</a:t>
            </a:r>
            <a:r>
              <a:rPr lang="es-ES_tradnl" sz="2800" dirty="0">
                <a:solidFill>
                  <a:srgbClr val="1F497D"/>
                </a:solidFill>
              </a:rPr>
              <a:t>: </a:t>
            </a:r>
            <a:r>
              <a:rPr lang="es-ES" sz="2800" dirty="0">
                <a:solidFill>
                  <a:srgbClr val="1F497D"/>
                </a:solidFill>
              </a:rPr>
              <a:t>Search for New Physics</a:t>
            </a:r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4876800" y="1420812"/>
            <a:ext cx="3962400" cy="2770188"/>
            <a:chOff x="3107" y="1071"/>
            <a:chExt cx="1860" cy="1361"/>
          </a:xfrm>
        </p:grpSpPr>
        <p:pic>
          <p:nvPicPr>
            <p:cNvPr id="530437" name="Picture 5" descr="fig0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87" y="1215"/>
              <a:ext cx="1780" cy="1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0438" name="Rectangle 6"/>
            <p:cNvSpPr>
              <a:spLocks noChangeArrowheads="1"/>
            </p:cNvSpPr>
            <p:nvPr/>
          </p:nvSpPr>
          <p:spPr bwMode="auto">
            <a:xfrm>
              <a:off x="3107" y="1071"/>
              <a:ext cx="1815" cy="91"/>
            </a:xfrm>
            <a:prstGeom prst="rect">
              <a:avLst/>
            </a:prstGeom>
            <a:solidFill>
              <a:srgbClr val="F9EC8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530439" name="Rectangle 7"/>
            <p:cNvSpPr>
              <a:spLocks noChangeArrowheads="1"/>
            </p:cNvSpPr>
            <p:nvPr/>
          </p:nvSpPr>
          <p:spPr bwMode="auto">
            <a:xfrm>
              <a:off x="3107" y="2205"/>
              <a:ext cx="1815" cy="91"/>
            </a:xfrm>
            <a:prstGeom prst="rect">
              <a:avLst/>
            </a:prstGeom>
            <a:solidFill>
              <a:srgbClr val="F9EC8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</p:grpSp>
      <p:sp>
        <p:nvSpPr>
          <p:cNvPr id="530440" name="Text Box 8"/>
          <p:cNvSpPr txBox="1">
            <a:spLocks noChangeArrowheads="1"/>
          </p:cNvSpPr>
          <p:nvPr/>
        </p:nvSpPr>
        <p:spPr bwMode="auto">
          <a:xfrm>
            <a:off x="5364162" y="1078468"/>
            <a:ext cx="39322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Clr>
                <a:schemeClr val="hlink"/>
              </a:buClr>
              <a:buFont typeface="Wingdings" charset="2"/>
              <a:buChar char="§"/>
            </a:pPr>
            <a:r>
              <a:rPr lang="en-US" dirty="0"/>
              <a:t> Set-up to avoid </a:t>
            </a:r>
            <a:r>
              <a:rPr lang="en-US" dirty="0" err="1">
                <a:sym typeface="Symbol" charset="2"/>
              </a:rPr>
              <a:t></a:t>
            </a:r>
            <a:r>
              <a:rPr lang="en-US" dirty="0">
                <a:sym typeface="Symbol" charset="2"/>
              </a:rPr>
              <a:t>-summing @ ISOLDE</a:t>
            </a:r>
          </a:p>
        </p:txBody>
      </p:sp>
      <p:sp>
        <p:nvSpPr>
          <p:cNvPr id="530445" name="Text Box 13"/>
          <p:cNvSpPr txBox="1">
            <a:spLocks noChangeArrowheads="1"/>
          </p:cNvSpPr>
          <p:nvPr/>
        </p:nvSpPr>
        <p:spPr bwMode="auto">
          <a:xfrm>
            <a:off x="457200" y="4267200"/>
            <a:ext cx="4648200" cy="186717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endParaRPr lang="en-US" sz="800" dirty="0">
              <a:latin typeface="Times New Roman"/>
              <a:cs typeface="Times New Roman"/>
              <a:sym typeface="Symbol" charset="2"/>
            </a:endParaRPr>
          </a:p>
          <a:p>
            <a:pPr>
              <a:buClr>
                <a:schemeClr val="hlink"/>
              </a:buClr>
              <a:buFont typeface="Wingdings" charset="2"/>
              <a:buChar char="§"/>
            </a:pPr>
            <a:r>
              <a:rPr lang="en-US" sz="1600" dirty="0">
                <a:latin typeface="Times New Roman"/>
                <a:cs typeface="Times New Roman"/>
              </a:rPr>
              <a:t> If </a:t>
            </a:r>
            <a:r>
              <a:rPr lang="en-US" sz="1600" dirty="0" err="1">
                <a:latin typeface="Times New Roman"/>
                <a:cs typeface="Times New Roman"/>
                <a:sym typeface="Symbol" charset="2"/>
              </a:rPr>
              <a:t>p</a:t>
            </a:r>
            <a:r>
              <a:rPr lang="en-US" sz="1600" dirty="0">
                <a:latin typeface="Times New Roman"/>
                <a:cs typeface="Times New Roman"/>
                <a:sym typeface="Symbol" charset="2"/>
              </a:rPr>
              <a:t> emitter </a:t>
            </a:r>
            <a:r>
              <a:rPr lang="en-US" sz="1600" dirty="0" err="1">
                <a:latin typeface="Times New Roman"/>
                <a:cs typeface="Times New Roman"/>
                <a:sym typeface="Symbol" charset="2"/>
              </a:rPr>
              <a:t></a:t>
            </a:r>
            <a:r>
              <a:rPr lang="en-US" sz="1600" dirty="0">
                <a:latin typeface="Times New Roman"/>
                <a:cs typeface="Times New Roman"/>
                <a:sym typeface="Symbol" charset="2"/>
              </a:rPr>
              <a:t> measurement of </a:t>
            </a:r>
            <a:r>
              <a:rPr lang="en-US" sz="1600" dirty="0" err="1">
                <a:latin typeface="Times New Roman"/>
                <a:cs typeface="Times New Roman"/>
                <a:sym typeface="Symbol" charset="2"/>
              </a:rPr>
              <a:t>e-</a:t>
            </a:r>
            <a:r>
              <a:rPr lang="en-US" sz="1600" dirty="0">
                <a:latin typeface="Times New Roman"/>
                <a:cs typeface="Times New Roman"/>
                <a:sym typeface="Symbol" charset="2"/>
              </a:rPr>
              <a:t> correlation </a:t>
            </a:r>
            <a:r>
              <a:rPr lang="en-US" sz="1600" dirty="0" err="1">
                <a:latin typeface="Times New Roman"/>
                <a:cs typeface="Times New Roman"/>
                <a:sym typeface="Symbol" charset="2"/>
              </a:rPr>
              <a:t></a:t>
            </a:r>
            <a:r>
              <a:rPr lang="en-US" sz="1600" dirty="0">
                <a:latin typeface="Times New Roman"/>
                <a:cs typeface="Times New Roman"/>
                <a:sym typeface="Symbol" charset="2"/>
              </a:rPr>
              <a:t> F/GT nature of transition </a:t>
            </a:r>
            <a:r>
              <a:rPr lang="en-US" sz="1600" b="1" dirty="0">
                <a:latin typeface="Times New Roman"/>
                <a:cs typeface="Times New Roman"/>
                <a:sym typeface="Symbol" charset="2"/>
              </a:rPr>
              <a:t>from the broadening of proton peak.</a:t>
            </a:r>
          </a:p>
          <a:p>
            <a:pPr>
              <a:buClr>
                <a:schemeClr val="hlink"/>
              </a:buClr>
              <a:buFont typeface="Wingdings" charset="2"/>
              <a:buChar char="§"/>
            </a:pPr>
            <a:endParaRPr lang="en-US" sz="800" dirty="0">
              <a:latin typeface="Times New Roman"/>
              <a:cs typeface="Times New Roman"/>
              <a:sym typeface="Symbol" charset="2"/>
            </a:endParaRPr>
          </a:p>
          <a:p>
            <a:pPr>
              <a:buClr>
                <a:schemeClr val="hlink"/>
              </a:buClr>
              <a:buFont typeface="Wingdings" charset="2"/>
              <a:buChar char="§"/>
            </a:pPr>
            <a:r>
              <a:rPr lang="en-US" sz="1600" dirty="0">
                <a:latin typeface="Times New Roman"/>
                <a:cs typeface="Times New Roman"/>
                <a:sym typeface="Symbol" charset="2"/>
              </a:rPr>
              <a:t> Limit for scalar component in beta decays</a:t>
            </a:r>
          </a:p>
          <a:p>
            <a:pPr>
              <a:buClr>
                <a:schemeClr val="hlink"/>
              </a:buClr>
            </a:pPr>
            <a:r>
              <a:rPr lang="en-US" sz="1600" dirty="0">
                <a:latin typeface="Times New Roman"/>
                <a:cs typeface="Times New Roman"/>
                <a:sym typeface="Symbol" charset="2"/>
              </a:rPr>
              <a:t>	M</a:t>
            </a:r>
            <a:r>
              <a:rPr lang="en-US" sz="1600" baseline="-25000" dirty="0">
                <a:latin typeface="Times New Roman"/>
                <a:cs typeface="Times New Roman"/>
                <a:sym typeface="Symbol" charset="2"/>
              </a:rPr>
              <a:t>S </a:t>
            </a:r>
            <a:r>
              <a:rPr lang="en-US" sz="1600" dirty="0">
                <a:latin typeface="Times New Roman"/>
                <a:cs typeface="Times New Roman"/>
                <a:sym typeface="Symbol" charset="2"/>
              </a:rPr>
              <a:t>≥ 4.1 M</a:t>
            </a:r>
            <a:r>
              <a:rPr lang="en-US" sz="1600" baseline="-25000" dirty="0">
                <a:latin typeface="Times New Roman"/>
                <a:cs typeface="Times New Roman"/>
                <a:sym typeface="Symbol" charset="2"/>
              </a:rPr>
              <a:t>W</a:t>
            </a:r>
          </a:p>
          <a:p>
            <a:pPr>
              <a:buClr>
                <a:schemeClr val="hlink"/>
              </a:buClr>
            </a:pPr>
            <a:endParaRPr lang="en-US" sz="800" baseline="-25000" dirty="0">
              <a:latin typeface="Times New Roman"/>
              <a:cs typeface="Times New Roman"/>
              <a:sym typeface="Symbol" charset="2"/>
            </a:endParaRPr>
          </a:p>
          <a:p>
            <a:pPr>
              <a:buClr>
                <a:schemeClr val="hlink"/>
              </a:buClr>
            </a:pPr>
            <a:r>
              <a:rPr lang="en-US" sz="1400" i="1" dirty="0" err="1">
                <a:latin typeface="Times New Roman"/>
                <a:cs typeface="Times New Roman"/>
                <a:sym typeface="Symbol" charset="2"/>
              </a:rPr>
              <a:t>Adelberguer</a:t>
            </a:r>
            <a:r>
              <a:rPr lang="en-US" sz="1400" i="1" dirty="0">
                <a:latin typeface="Times New Roman"/>
                <a:cs typeface="Times New Roman"/>
                <a:sym typeface="Symbol" charset="2"/>
              </a:rPr>
              <a:t> et al., PRL (1999)</a:t>
            </a:r>
          </a:p>
        </p:txBody>
      </p:sp>
      <p:grpSp>
        <p:nvGrpSpPr>
          <p:cNvPr id="45" name="Agrupar 44"/>
          <p:cNvGrpSpPr/>
          <p:nvPr/>
        </p:nvGrpSpPr>
        <p:grpSpPr>
          <a:xfrm>
            <a:off x="581024" y="1143000"/>
            <a:ext cx="3762376" cy="2819400"/>
            <a:chOff x="293687" y="3581400"/>
            <a:chExt cx="3762376" cy="2819400"/>
          </a:xfrm>
        </p:grpSpPr>
        <p:sp>
          <p:nvSpPr>
            <p:cNvPr id="56" name="Text Box 19"/>
            <p:cNvSpPr txBox="1">
              <a:spLocks noChangeArrowheads="1"/>
            </p:cNvSpPr>
            <p:nvPr/>
          </p:nvSpPr>
          <p:spPr bwMode="auto">
            <a:xfrm>
              <a:off x="420688" y="5876925"/>
              <a:ext cx="215900" cy="27463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0</a:t>
              </a:r>
            </a:p>
          </p:txBody>
        </p:sp>
        <p:grpSp>
          <p:nvGrpSpPr>
            <p:cNvPr id="57" name="Agrupar 61"/>
            <p:cNvGrpSpPr/>
            <p:nvPr/>
          </p:nvGrpSpPr>
          <p:grpSpPr>
            <a:xfrm>
              <a:off x="293687" y="3581400"/>
              <a:ext cx="3762376" cy="2819400"/>
              <a:chOff x="293687" y="3581400"/>
              <a:chExt cx="3762376" cy="2819400"/>
            </a:xfrm>
          </p:grpSpPr>
          <p:sp>
            <p:nvSpPr>
              <p:cNvPr id="58" name="Line 18"/>
              <p:cNvSpPr>
                <a:spLocks noChangeShapeType="1"/>
              </p:cNvSpPr>
              <p:nvPr/>
            </p:nvSpPr>
            <p:spPr bwMode="auto">
              <a:xfrm>
                <a:off x="684213" y="6021388"/>
                <a:ext cx="33115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s-ES_tradnl"/>
              </a:p>
            </p:txBody>
          </p:sp>
          <p:grpSp>
            <p:nvGrpSpPr>
              <p:cNvPr id="60" name="Agrupar 60"/>
              <p:cNvGrpSpPr/>
              <p:nvPr/>
            </p:nvGrpSpPr>
            <p:grpSpPr>
              <a:xfrm>
                <a:off x="293687" y="3581400"/>
                <a:ext cx="3762376" cy="2819400"/>
                <a:chOff x="293687" y="3581400"/>
                <a:chExt cx="3762376" cy="2819400"/>
              </a:xfrm>
            </p:grpSpPr>
            <p:grpSp>
              <p:nvGrpSpPr>
                <p:cNvPr id="61" name="Agrupar 59"/>
                <p:cNvGrpSpPr/>
                <p:nvPr/>
              </p:nvGrpSpPr>
              <p:grpSpPr>
                <a:xfrm>
                  <a:off x="293687" y="3581400"/>
                  <a:ext cx="3744913" cy="2819400"/>
                  <a:chOff x="293687" y="4070350"/>
                  <a:chExt cx="3744913" cy="2819400"/>
                </a:xfrm>
              </p:grpSpPr>
              <p:pic>
                <p:nvPicPr>
                  <p:cNvPr id="63" name="Picture 16" descr="isp_conf_mix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 l="7858" t="29626" r="6783" b="24541"/>
                  <a:stretch>
                    <a:fillRect/>
                  </a:stretch>
                </p:blipFill>
                <p:spPr bwMode="auto">
                  <a:xfrm>
                    <a:off x="293687" y="4070350"/>
                    <a:ext cx="3744913" cy="24066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sp>
                <p:nvSpPr>
                  <p:cNvPr id="66" name="Text Box 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17625" y="6508750"/>
                    <a:ext cx="720725" cy="3048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1400" dirty="0"/>
                      <a:t>2.5</a:t>
                    </a:r>
                  </a:p>
                </p:txBody>
              </p:sp>
              <p:sp>
                <p:nvSpPr>
                  <p:cNvPr id="67" name="Text Box 2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87675" y="6508750"/>
                    <a:ext cx="431800" cy="3048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1400" dirty="0"/>
                      <a:t>3.5</a:t>
                    </a:r>
                  </a:p>
                </p:txBody>
              </p:sp>
              <p:sp>
                <p:nvSpPr>
                  <p:cNvPr id="68" name="Text Box 2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79613" y="6584950"/>
                    <a:ext cx="1079500" cy="3048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1400" dirty="0" err="1"/>
                      <a:t>E</a:t>
                    </a:r>
                    <a:r>
                      <a:rPr lang="en-US" sz="1400" baseline="-25000" dirty="0" err="1"/>
                      <a:t>p</a:t>
                    </a:r>
                    <a:r>
                      <a:rPr lang="en-US" sz="1400" dirty="0"/>
                      <a:t> (</a:t>
                    </a:r>
                    <a:r>
                      <a:rPr lang="en-US" sz="1400" dirty="0" err="1"/>
                      <a:t>MeV</a:t>
                    </a:r>
                    <a:r>
                      <a:rPr lang="en-US" sz="1400" dirty="0"/>
                      <a:t>)</a:t>
                    </a:r>
                  </a:p>
                </p:txBody>
              </p:sp>
            </p:grpSp>
            <p:sp>
              <p:nvSpPr>
                <p:cNvPr id="62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3048000" y="3789363"/>
                  <a:ext cx="1008063" cy="366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800" baseline="30000" dirty="0"/>
                    <a:t>32</a:t>
                  </a:r>
                  <a:r>
                    <a:rPr lang="en-US" sz="1800" dirty="0"/>
                    <a:t>Ar</a:t>
                  </a:r>
                </a:p>
              </p:txBody>
            </p:sp>
          </p:grpSp>
        </p:grpSp>
      </p:grpSp>
      <p:pic>
        <p:nvPicPr>
          <p:cNvPr id="4" name="Imagen 3">
            <a:extLst>
              <a:ext uri="{FF2B5EF4-FFF2-40B4-BE49-F238E27FC236}">
                <a16:creationId xmlns:a16="http://schemas.microsoft.com/office/drawing/2014/main" id="{6BF10D40-0488-D949-B6D2-FF7FBBEFF2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266683"/>
            <a:ext cx="2581501" cy="207714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B517D04-19C4-8D44-A760-18ACDD1A74F9}"/>
              </a:ext>
            </a:extLst>
          </p:cNvPr>
          <p:cNvSpPr txBox="1"/>
          <p:nvPr/>
        </p:nvSpPr>
        <p:spPr>
          <a:xfrm>
            <a:off x="6624227" y="5589240"/>
            <a:ext cx="7813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Fermi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3B90A34-97CB-4046-8A34-6D0F112663B6}"/>
              </a:ext>
            </a:extLst>
          </p:cNvPr>
          <p:cNvSpPr txBox="1"/>
          <p:nvPr/>
        </p:nvSpPr>
        <p:spPr>
          <a:xfrm>
            <a:off x="7236296" y="4531687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GT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245CDF4A-129E-5641-B665-806F61176B1E}"/>
              </a:ext>
            </a:extLst>
          </p:cNvPr>
          <p:cNvCxnSpPr/>
          <p:nvPr/>
        </p:nvCxnSpPr>
        <p:spPr>
          <a:xfrm flipV="1">
            <a:off x="7164288" y="5517232"/>
            <a:ext cx="576064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2BD3F772-BBF4-E44D-9BD7-0B2786902AA0}"/>
              </a:ext>
            </a:extLst>
          </p:cNvPr>
          <p:cNvCxnSpPr>
            <a:cxnSpLocks/>
          </p:cNvCxnSpPr>
          <p:nvPr/>
        </p:nvCxnSpPr>
        <p:spPr>
          <a:xfrm flipH="1" flipV="1">
            <a:off x="6444209" y="5443387"/>
            <a:ext cx="320706" cy="2997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7" descr="P2120071">
            <a:extLst>
              <a:ext uri="{FF2B5EF4-FFF2-40B4-BE49-F238E27FC236}">
                <a16:creationId xmlns:a16="http://schemas.microsoft.com/office/drawing/2014/main" id="{4EFE705A-B17D-A54D-B07E-A72D73EE25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58664" y="-1587"/>
            <a:ext cx="2388510" cy="1990427"/>
          </a:xfrm>
          <a:prstGeom prst="rect">
            <a:avLst/>
          </a:prstGeom>
          <a:noFill/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2D498968-80A5-774D-8F03-E026E238EEE3}"/>
              </a:ext>
            </a:extLst>
          </p:cNvPr>
          <p:cNvSpPr txBox="1">
            <a:spLocks/>
          </p:cNvSpPr>
          <p:nvPr/>
        </p:nvSpPr>
        <p:spPr>
          <a:xfrm>
            <a:off x="457200" y="6716"/>
            <a:ext cx="5554960" cy="757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aseline="30000" dirty="0"/>
              <a:t>32,33</a:t>
            </a:r>
            <a:r>
              <a:rPr lang="es-ES" dirty="0"/>
              <a:t>Ar – </a:t>
            </a:r>
            <a:r>
              <a:rPr lang="es-ES" dirty="0">
                <a:latin typeface="Symbol" pitchFamily="2" charset="2"/>
              </a:rPr>
              <a:t>b</a:t>
            </a:r>
            <a:r>
              <a:rPr lang="es-ES" dirty="0"/>
              <a:t> </a:t>
            </a:r>
            <a:r>
              <a:rPr lang="es-ES" dirty="0" err="1"/>
              <a:t>decay</a:t>
            </a:r>
            <a:endParaRPr lang="es-ES" dirty="0"/>
          </a:p>
        </p:txBody>
      </p:sp>
      <p:graphicFrame>
        <p:nvGraphicFramePr>
          <p:cNvPr id="9" name="Object 6">
            <a:extLst>
              <a:ext uri="{FF2B5EF4-FFF2-40B4-BE49-F238E27FC236}">
                <a16:creationId xmlns:a16="http://schemas.microsoft.com/office/drawing/2014/main" id="{82E28A9D-DC43-E84C-BB86-A9E57C21B7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7829439"/>
              </p:ext>
            </p:extLst>
          </p:nvPr>
        </p:nvGraphicFramePr>
        <p:xfrm>
          <a:off x="107504" y="3262139"/>
          <a:ext cx="4640838" cy="3551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rtwork" r:id="rId3" imgW="5139000" imgH="3933000" progId="">
                  <p:embed/>
                </p:oleObj>
              </mc:Choice>
              <mc:Fallback>
                <p:oleObj name="Artwork" r:id="rId3" imgW="5139000" imgH="3933000" progId="">
                  <p:embed/>
                  <p:pic>
                    <p:nvPicPr>
                      <p:cNvPr id="490502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3262139"/>
                        <a:ext cx="4640838" cy="3551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13">
            <a:extLst>
              <a:ext uri="{FF2B5EF4-FFF2-40B4-BE49-F238E27FC236}">
                <a16:creationId xmlns:a16="http://schemas.microsoft.com/office/drawing/2014/main" id="{000C8EFD-5586-CC40-B8B1-FF743DC5E9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529" y="3875931"/>
            <a:ext cx="574675" cy="366712"/>
          </a:xfrm>
          <a:prstGeom prst="rect">
            <a:avLst/>
          </a:prstGeom>
          <a:solidFill>
            <a:srgbClr val="F9EC8B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800" baseline="30000" dirty="0"/>
              <a:t>32</a:t>
            </a:r>
            <a:r>
              <a:rPr lang="es-ES" sz="1800" dirty="0"/>
              <a:t>Ar</a:t>
            </a:r>
          </a:p>
        </p:txBody>
      </p:sp>
      <p:sp>
        <p:nvSpPr>
          <p:cNvPr id="11" name="Text Box 16">
            <a:extLst>
              <a:ext uri="{FF2B5EF4-FFF2-40B4-BE49-F238E27FC236}">
                <a16:creationId xmlns:a16="http://schemas.microsoft.com/office/drawing/2014/main" id="{523D224E-ED2A-8E4B-848E-42844E78A9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9341" y="3446532"/>
            <a:ext cx="14398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200" dirty="0"/>
              <a:t>PRL39(77)792</a:t>
            </a:r>
          </a:p>
        </p:txBody>
      </p:sp>
      <p:sp>
        <p:nvSpPr>
          <p:cNvPr id="12" name="Text Box 17">
            <a:extLst>
              <a:ext uri="{FF2B5EF4-FFF2-40B4-BE49-F238E27FC236}">
                <a16:creationId xmlns:a16="http://schemas.microsoft.com/office/drawing/2014/main" id="{CEEACF0E-D6C7-5E40-9937-63E661DCF1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479" y="6009531"/>
            <a:ext cx="1584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dirty="0"/>
              <a:t>NPA</a:t>
            </a:r>
            <a:r>
              <a:rPr lang="es-ES" sz="1200" dirty="0"/>
              <a:t>443(85)283</a:t>
            </a:r>
          </a:p>
        </p:txBody>
      </p:sp>
      <p:sp>
        <p:nvSpPr>
          <p:cNvPr id="13" name="Text Box 18">
            <a:extLst>
              <a:ext uri="{FF2B5EF4-FFF2-40B4-BE49-F238E27FC236}">
                <a16:creationId xmlns:a16="http://schemas.microsoft.com/office/drawing/2014/main" id="{23597F4E-F249-4547-8E4F-1B8F4C706E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004" y="3799731"/>
            <a:ext cx="935038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dirty="0">
                <a:solidFill>
                  <a:srgbClr val="008000"/>
                </a:solidFill>
              </a:rPr>
              <a:t>VC-target</a:t>
            </a:r>
          </a:p>
        </p:txBody>
      </p:sp>
      <p:sp>
        <p:nvSpPr>
          <p:cNvPr id="14" name="Text Box 19">
            <a:extLst>
              <a:ext uri="{FF2B5EF4-FFF2-40B4-BE49-F238E27FC236}">
                <a16:creationId xmlns:a16="http://schemas.microsoft.com/office/drawing/2014/main" id="{941835CB-27BC-EB46-9F5C-135730DBEB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104" y="5795219"/>
            <a:ext cx="1577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" dirty="0">
                <a:solidFill>
                  <a:schemeClr val="hlink"/>
                </a:solidFill>
              </a:rPr>
              <a:t>CaO-target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49249FDB-72EC-EA47-ADC7-877020867C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58" y="764704"/>
            <a:ext cx="4957165" cy="2546722"/>
          </a:xfrm>
          <a:prstGeom prst="rect">
            <a:avLst/>
          </a:prstGeom>
        </p:spPr>
      </p:pic>
      <p:cxnSp>
        <p:nvCxnSpPr>
          <p:cNvPr id="18" name="Conector angular 17">
            <a:extLst>
              <a:ext uri="{FF2B5EF4-FFF2-40B4-BE49-F238E27FC236}">
                <a16:creationId xmlns:a16="http://schemas.microsoft.com/office/drawing/2014/main" id="{2F467590-9AE5-7540-8519-68E23621C55A}"/>
              </a:ext>
            </a:extLst>
          </p:cNvPr>
          <p:cNvCxnSpPr>
            <a:cxnSpLocks/>
          </p:cNvCxnSpPr>
          <p:nvPr/>
        </p:nvCxnSpPr>
        <p:spPr>
          <a:xfrm>
            <a:off x="3203848" y="1654008"/>
            <a:ext cx="2066501" cy="190816"/>
          </a:xfrm>
          <a:prstGeom prst="bentConnector3">
            <a:avLst>
              <a:gd name="adj1" fmla="val 1744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DE64938-BD62-894D-9360-F6C195BEA091}"/>
              </a:ext>
            </a:extLst>
          </p:cNvPr>
          <p:cNvSpPr txBox="1"/>
          <p:nvPr/>
        </p:nvSpPr>
        <p:spPr>
          <a:xfrm>
            <a:off x="5296404" y="1521658"/>
            <a:ext cx="1431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E-</a:t>
            </a:r>
            <a:r>
              <a:rPr lang="es-ES" dirty="0" err="1"/>
              <a:t>resolution</a:t>
            </a:r>
            <a:r>
              <a:rPr lang="es-ES" dirty="0"/>
              <a:t> = 8 </a:t>
            </a:r>
            <a:r>
              <a:rPr lang="es-ES" dirty="0" err="1"/>
              <a:t>keV</a:t>
            </a:r>
            <a:endParaRPr lang="es-ES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9B75AD93-F3AB-154A-BA5A-F1206263BFEC}"/>
              </a:ext>
            </a:extLst>
          </p:cNvPr>
          <p:cNvSpPr txBox="1"/>
          <p:nvPr/>
        </p:nvSpPr>
        <p:spPr>
          <a:xfrm>
            <a:off x="5113245" y="2246476"/>
            <a:ext cx="38245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Angular </a:t>
            </a:r>
            <a:r>
              <a:rPr lang="es-ES" dirty="0" err="1"/>
              <a:t>correlations</a:t>
            </a:r>
            <a:r>
              <a:rPr lang="es-ES" dirty="0"/>
              <a:t> </a:t>
            </a:r>
            <a:r>
              <a:rPr lang="es-ES" dirty="0" err="1"/>
              <a:t>between</a:t>
            </a:r>
            <a:r>
              <a:rPr lang="es-ES" dirty="0"/>
              <a:t> e+ and </a:t>
            </a:r>
            <a:r>
              <a:rPr lang="es-ES" dirty="0">
                <a:latin typeface="Symbol" pitchFamily="2" charset="2"/>
              </a:rPr>
              <a:t>n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Fermi and GT </a:t>
            </a:r>
            <a:r>
              <a:rPr lang="es-ES" dirty="0" err="1"/>
              <a:t>transitions</a:t>
            </a:r>
            <a:r>
              <a:rPr lang="es-ES" dirty="0"/>
              <a:t> </a:t>
            </a:r>
            <a:r>
              <a:rPr lang="es-ES" dirty="0">
                <a:sym typeface="Wingdings" pitchFamily="2" charset="2"/>
              </a:rPr>
              <a:t>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Doppler</a:t>
            </a:r>
            <a:r>
              <a:rPr lang="es-ES" dirty="0"/>
              <a:t> </a:t>
            </a:r>
            <a:r>
              <a:rPr lang="es-ES" dirty="0" err="1"/>
              <a:t>effect</a:t>
            </a:r>
            <a:r>
              <a:rPr lang="es-ES" dirty="0"/>
              <a:t> </a:t>
            </a:r>
            <a:r>
              <a:rPr lang="es-ES" dirty="0" err="1"/>
              <a:t>larger</a:t>
            </a:r>
            <a:r>
              <a:rPr lang="es-ES" dirty="0"/>
              <a:t> </a:t>
            </a:r>
            <a:r>
              <a:rPr lang="es-ES" dirty="0" err="1"/>
              <a:t>recoil</a:t>
            </a:r>
            <a:r>
              <a:rPr lang="es-ES" dirty="0"/>
              <a:t> </a:t>
            </a:r>
            <a:r>
              <a:rPr lang="es-ES" dirty="0" err="1"/>
              <a:t>broadening</a:t>
            </a:r>
            <a:r>
              <a:rPr lang="es-ES" dirty="0"/>
              <a:t> of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proton</a:t>
            </a:r>
            <a:r>
              <a:rPr lang="es-ES" dirty="0"/>
              <a:t> </a:t>
            </a:r>
            <a:r>
              <a:rPr lang="es-ES" dirty="0" err="1"/>
              <a:t>lines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Fermi </a:t>
            </a:r>
            <a:r>
              <a:rPr lang="es-ES" dirty="0" err="1"/>
              <a:t>than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GT </a:t>
            </a:r>
            <a:r>
              <a:rPr lang="es-ES" dirty="0" err="1"/>
              <a:t>decay</a:t>
            </a:r>
            <a:r>
              <a:rPr lang="es-ES" dirty="0"/>
              <a:t> (</a:t>
            </a:r>
            <a:r>
              <a:rPr lang="es-ES" dirty="0" err="1"/>
              <a:t>Emission</a:t>
            </a:r>
            <a:r>
              <a:rPr lang="es-ES" dirty="0"/>
              <a:t> </a:t>
            </a:r>
            <a:r>
              <a:rPr lang="es-ES" dirty="0" err="1"/>
              <a:t>before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recoil</a:t>
            </a:r>
            <a:r>
              <a:rPr lang="es-ES" dirty="0"/>
              <a:t> </a:t>
            </a:r>
            <a:r>
              <a:rPr lang="es-ES" dirty="0" err="1"/>
              <a:t>daughter</a:t>
            </a:r>
            <a:r>
              <a:rPr lang="es-ES" dirty="0"/>
              <a:t> comes to </a:t>
            </a:r>
            <a:r>
              <a:rPr lang="es-ES" dirty="0" err="1"/>
              <a:t>rest</a:t>
            </a:r>
            <a:r>
              <a:rPr lang="es-ES" dirty="0"/>
              <a:t>) </a:t>
            </a:r>
          </a:p>
          <a:p>
            <a:endParaRPr lang="es-ES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EE5A7644-BCBD-2849-B1B6-9A46FD61CF56}"/>
              </a:ext>
            </a:extLst>
          </p:cNvPr>
          <p:cNvSpPr txBox="1"/>
          <p:nvPr/>
        </p:nvSpPr>
        <p:spPr>
          <a:xfrm>
            <a:off x="57368" y="3111307"/>
            <a:ext cx="22704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Z. </a:t>
            </a:r>
            <a:r>
              <a:rPr lang="es-ES" sz="1400" dirty="0" err="1"/>
              <a:t>Phys</a:t>
            </a:r>
            <a:r>
              <a:rPr lang="es-ES" sz="1400" dirty="0"/>
              <a:t>. A 345, 265 (1993) </a:t>
            </a:r>
          </a:p>
          <a:p>
            <a:endParaRPr lang="es-ES" dirty="0"/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C0082064-CDE5-5F49-9D94-BA1AE8A5F1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661" y="4869161"/>
            <a:ext cx="3290339" cy="2028205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2E335F7C-D661-4846-B608-6FBBA271413B}"/>
              </a:ext>
            </a:extLst>
          </p:cNvPr>
          <p:cNvSpPr txBox="1"/>
          <p:nvPr/>
        </p:nvSpPr>
        <p:spPr>
          <a:xfrm>
            <a:off x="899592" y="544522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T=2,-2</a:t>
            </a:r>
          </a:p>
        </p:txBody>
      </p:sp>
      <p:sp>
        <p:nvSpPr>
          <p:cNvPr id="29" name="Text Box 13">
            <a:extLst>
              <a:ext uri="{FF2B5EF4-FFF2-40B4-BE49-F238E27FC236}">
                <a16:creationId xmlns:a16="http://schemas.microsoft.com/office/drawing/2014/main" id="{4E6FD2C7-4384-2F4F-BD36-11D9D508E1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1326" y="5023193"/>
            <a:ext cx="574675" cy="366712"/>
          </a:xfrm>
          <a:prstGeom prst="rect">
            <a:avLst/>
          </a:prstGeom>
          <a:solidFill>
            <a:srgbClr val="F9EC8B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800" baseline="30000" dirty="0"/>
              <a:t>33</a:t>
            </a:r>
            <a:r>
              <a:rPr lang="es-ES" sz="1800" dirty="0"/>
              <a:t>Ar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042A5AE2-F6E4-0348-93FF-2804132B200B}"/>
                  </a:ext>
                </a:extLst>
              </p:cNvPr>
              <p:cNvSpPr txBox="1"/>
              <p:nvPr/>
            </p:nvSpPr>
            <p:spPr>
              <a:xfrm>
                <a:off x="4978776" y="3934109"/>
                <a:ext cx="2833533" cy="8105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/>
                  <a:t>E* = </a:t>
                </a:r>
                <a:r>
                  <a:rPr lang="es-ES" dirty="0" err="1"/>
                  <a:t>Ep</a:t>
                </a:r>
                <a:r>
                  <a:rPr lang="es-ES" dirty="0"/>
                  <a:t>(CM) + </a:t>
                </a:r>
                <a:r>
                  <a:rPr lang="es-ES" dirty="0" err="1"/>
                  <a:t>Sp</a:t>
                </a:r>
                <a:r>
                  <a:rPr lang="es-ES" dirty="0"/>
                  <a:t>(33Cl) = </a:t>
                </a:r>
              </a:p>
              <a:p>
                <a:r>
                  <a:rPr lang="es-ES" dirty="0" err="1"/>
                  <a:t>Ep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(32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)+∆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s-E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(32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s-ES" dirty="0"/>
                  <a:t>  + </a:t>
                </a:r>
                <a:r>
                  <a:rPr lang="es-ES" dirty="0" err="1"/>
                  <a:t>Sp</a:t>
                </a:r>
                <a:r>
                  <a:rPr lang="es-ES" dirty="0"/>
                  <a:t>(33Cl) </a:t>
                </a:r>
              </a:p>
            </p:txBody>
          </p:sp>
        </mc:Choice>
        <mc:Fallback xmlns="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042A5AE2-F6E4-0348-93FF-2804132B20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8776" y="3934109"/>
                <a:ext cx="2833533" cy="810543"/>
              </a:xfrm>
              <a:prstGeom prst="rect">
                <a:avLst/>
              </a:prstGeom>
              <a:blipFill>
                <a:blip r:embed="rId7"/>
                <a:stretch>
                  <a:fillRect l="-2232" t="-3077" r="-446" b="-307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ctángulo 30">
            <a:extLst>
              <a:ext uri="{FF2B5EF4-FFF2-40B4-BE49-F238E27FC236}">
                <a16:creationId xmlns:a16="http://schemas.microsoft.com/office/drawing/2014/main" id="{24CDA21C-B47E-B74A-90F9-454E59FD0FC8}"/>
              </a:ext>
            </a:extLst>
          </p:cNvPr>
          <p:cNvSpPr/>
          <p:nvPr/>
        </p:nvSpPr>
        <p:spPr>
          <a:xfrm>
            <a:off x="5270349" y="1556792"/>
            <a:ext cx="1317875" cy="5040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97E0B30-CF06-3B42-B6F3-8A47BB17649A}"/>
              </a:ext>
            </a:extLst>
          </p:cNvPr>
          <p:cNvSpPr txBox="1"/>
          <p:nvPr/>
        </p:nvSpPr>
        <p:spPr>
          <a:xfrm>
            <a:off x="2207216" y="2694294"/>
            <a:ext cx="5871091" cy="3323987"/>
          </a:xfrm>
          <a:prstGeom prst="rect">
            <a:avLst/>
          </a:prstGeom>
          <a:solidFill>
            <a:srgbClr val="FEFDD7"/>
          </a:solidFill>
        </p:spPr>
        <p:txBody>
          <a:bodyPr wrap="square" rtlCol="0">
            <a:spAutoFit/>
          </a:bodyPr>
          <a:lstStyle/>
          <a:p>
            <a:r>
              <a:rPr lang="es-ES" sz="2400" dirty="0" err="1"/>
              <a:t>Questions</a:t>
            </a:r>
            <a:endParaRPr lang="es-ES" sz="2400" dirty="0"/>
          </a:p>
          <a:p>
            <a:r>
              <a:rPr lang="es-ES" sz="2400" dirty="0" err="1"/>
              <a:t>Assuming</a:t>
            </a:r>
            <a:r>
              <a:rPr lang="es-ES" sz="2400" dirty="0"/>
              <a:t> E </a:t>
            </a:r>
            <a:r>
              <a:rPr lang="es-ES" sz="2400" dirty="0" err="1"/>
              <a:t>resolution</a:t>
            </a:r>
            <a:r>
              <a:rPr lang="es-ES" sz="2400" dirty="0"/>
              <a:t> of Detector &gt; </a:t>
            </a:r>
            <a:r>
              <a:rPr lang="es-ES" sz="2400" dirty="0" err="1"/>
              <a:t>transition</a:t>
            </a:r>
            <a:r>
              <a:rPr lang="es-ES" sz="2400" dirty="0"/>
              <a:t> </a:t>
            </a:r>
            <a:r>
              <a:rPr lang="es-ES" sz="2400" dirty="0" err="1"/>
              <a:t>width</a:t>
            </a:r>
            <a:r>
              <a:rPr lang="es-ES" sz="2400" dirty="0"/>
              <a:t> </a:t>
            </a:r>
          </a:p>
          <a:p>
            <a:pPr marL="342900" indent="-342900">
              <a:buAutoNum type="arabicPeriod"/>
            </a:pPr>
            <a:r>
              <a:rPr lang="es-ES" sz="2400" dirty="0" err="1"/>
              <a:t>Which</a:t>
            </a:r>
            <a:r>
              <a:rPr lang="es-ES" sz="2400" dirty="0"/>
              <a:t> </a:t>
            </a:r>
            <a:r>
              <a:rPr lang="es-ES" sz="2400" dirty="0" err="1"/>
              <a:t>transition</a:t>
            </a:r>
            <a:r>
              <a:rPr lang="es-ES" sz="2400" dirty="0"/>
              <a:t> </a:t>
            </a:r>
            <a:r>
              <a:rPr lang="es-ES" sz="2400" dirty="0" err="1"/>
              <a:t>is</a:t>
            </a:r>
            <a:r>
              <a:rPr lang="es-ES" sz="2400" dirty="0"/>
              <a:t> </a:t>
            </a:r>
            <a:r>
              <a:rPr lang="es-ES" sz="2400" dirty="0" err="1"/>
              <a:t>broader</a:t>
            </a:r>
            <a:r>
              <a:rPr lang="es-ES" sz="2400" dirty="0"/>
              <a:t> Fermi </a:t>
            </a:r>
            <a:r>
              <a:rPr lang="es-ES" sz="2400" dirty="0" err="1"/>
              <a:t>or</a:t>
            </a:r>
            <a:r>
              <a:rPr lang="es-ES" sz="2400" dirty="0"/>
              <a:t> GT ?</a:t>
            </a:r>
          </a:p>
          <a:p>
            <a:pPr marL="342900" indent="-342900">
              <a:buAutoNum type="arabicPeriod"/>
            </a:pP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Ep’s</a:t>
            </a:r>
            <a:r>
              <a:rPr lang="es-ES" sz="2400" dirty="0"/>
              <a:t> </a:t>
            </a:r>
            <a:r>
              <a:rPr lang="es-ES" sz="2400" dirty="0" err="1"/>
              <a:t>peaks</a:t>
            </a:r>
            <a:r>
              <a:rPr lang="es-ES" sz="2400" dirty="0"/>
              <a:t> are </a:t>
            </a:r>
            <a:r>
              <a:rPr lang="es-ES" sz="2400" dirty="0" err="1"/>
              <a:t>distorted</a:t>
            </a:r>
            <a:r>
              <a:rPr lang="es-ES" sz="2400" dirty="0"/>
              <a:t> versus </a:t>
            </a:r>
            <a:r>
              <a:rPr lang="es-ES" sz="2400" dirty="0" err="1"/>
              <a:t>gaussian</a:t>
            </a:r>
            <a:r>
              <a:rPr lang="es-ES" sz="2400" dirty="0"/>
              <a:t> </a:t>
            </a:r>
            <a:r>
              <a:rPr lang="es-ES" sz="2400" dirty="0" err="1"/>
              <a:t>fit</a:t>
            </a:r>
            <a:r>
              <a:rPr lang="es-ES" sz="2400" dirty="0"/>
              <a:t>: </a:t>
            </a:r>
            <a:r>
              <a:rPr lang="es-ES" sz="2400" dirty="0" err="1"/>
              <a:t>Reasons</a:t>
            </a:r>
            <a:r>
              <a:rPr lang="es-ES" sz="2400" dirty="0"/>
              <a:t>:</a:t>
            </a:r>
          </a:p>
          <a:p>
            <a:pPr marL="1257300" lvl="2" indent="-342900">
              <a:buAutoNum type="arabicPeriod"/>
            </a:pPr>
            <a:r>
              <a:rPr lang="es-ES" sz="2400" dirty="0" err="1"/>
              <a:t>Energy</a:t>
            </a:r>
            <a:r>
              <a:rPr lang="es-ES" sz="2400" dirty="0"/>
              <a:t> </a:t>
            </a:r>
            <a:r>
              <a:rPr lang="es-ES" sz="2400" dirty="0" err="1"/>
              <a:t>resolution</a:t>
            </a:r>
            <a:endParaRPr lang="es-ES" sz="2400" dirty="0"/>
          </a:p>
          <a:p>
            <a:pPr marL="1257300" lvl="2" indent="-342900">
              <a:buAutoNum type="arabicPeriod"/>
            </a:pPr>
            <a:r>
              <a:rPr lang="es-ES" sz="2400" dirty="0" err="1"/>
              <a:t>Interference</a:t>
            </a:r>
            <a:r>
              <a:rPr lang="es-ES" sz="2400" dirty="0"/>
              <a:t> </a:t>
            </a:r>
            <a:r>
              <a:rPr lang="es-ES" sz="2400" dirty="0" err="1"/>
              <a:t>effect</a:t>
            </a:r>
            <a:endParaRPr lang="es-ES" sz="24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05651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609600" y="228600"/>
            <a:ext cx="10515600" cy="609600"/>
          </a:xfrm>
        </p:spPr>
        <p:txBody>
          <a:bodyPr>
            <a:noAutofit/>
          </a:bodyPr>
          <a:lstStyle/>
          <a:p>
            <a:r>
              <a:rPr lang="es-ES_tradnl" sz="2400" dirty="0" err="1">
                <a:solidFill>
                  <a:srgbClr val="1F497D"/>
                </a:solidFill>
                <a:latin typeface="Comic Sans MS"/>
                <a:cs typeface="Comic Sans MS"/>
              </a:rPr>
              <a:t>βν</a:t>
            </a:r>
            <a:r>
              <a:rPr lang="es-ES_tradnl" sz="2400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sz="2400" dirty="0" err="1">
                <a:solidFill>
                  <a:srgbClr val="1F497D"/>
                </a:solidFill>
                <a:latin typeface="Comic Sans MS"/>
                <a:cs typeface="Comic Sans MS"/>
              </a:rPr>
              <a:t>correlation</a:t>
            </a:r>
            <a:r>
              <a:rPr lang="es-ES_tradnl" sz="2400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sz="2400" dirty="0" err="1">
                <a:solidFill>
                  <a:srgbClr val="1F497D"/>
                </a:solidFill>
                <a:latin typeface="Comic Sans MS"/>
                <a:cs typeface="Comic Sans MS"/>
              </a:rPr>
              <a:t>studies</a:t>
            </a:r>
            <a:r>
              <a:rPr lang="es-ES_tradnl" sz="2400" dirty="0">
                <a:solidFill>
                  <a:srgbClr val="1F497D"/>
                </a:solidFill>
                <a:latin typeface="Comic Sans MS"/>
                <a:cs typeface="Comic Sans MS"/>
              </a:rPr>
              <a:t>: </a:t>
            </a:r>
            <a:r>
              <a:rPr lang="es-ES_tradnl" sz="2400" dirty="0" err="1">
                <a:solidFill>
                  <a:srgbClr val="1F497D"/>
                </a:solidFill>
                <a:latin typeface="Comic Sans MS"/>
                <a:cs typeface="Comic Sans MS"/>
              </a:rPr>
              <a:t>peering</a:t>
            </a:r>
            <a:r>
              <a:rPr lang="es-ES_tradnl" sz="2400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sz="2400" dirty="0" err="1">
                <a:solidFill>
                  <a:srgbClr val="1F497D"/>
                </a:solidFill>
                <a:latin typeface="Comic Sans MS"/>
                <a:cs typeface="Comic Sans MS"/>
              </a:rPr>
              <a:t>into</a:t>
            </a:r>
            <a:r>
              <a:rPr lang="es-ES_tradnl" sz="2400" dirty="0">
                <a:solidFill>
                  <a:srgbClr val="1F497D"/>
                </a:solidFill>
                <a:latin typeface="Comic Sans MS"/>
                <a:cs typeface="Comic Sans MS"/>
              </a:rPr>
              <a:t> Nuclear </a:t>
            </a:r>
            <a:r>
              <a:rPr lang="es-ES_tradnl" sz="2400" dirty="0" err="1">
                <a:solidFill>
                  <a:srgbClr val="1F497D"/>
                </a:solidFill>
                <a:latin typeface="Comic Sans MS"/>
                <a:cs typeface="Comic Sans MS"/>
              </a:rPr>
              <a:t>Structure</a:t>
            </a:r>
            <a:endParaRPr lang="es-ES_tradnl" sz="2400" dirty="0">
              <a:solidFill>
                <a:srgbClr val="1F497D"/>
              </a:solidFill>
              <a:latin typeface="Comic Sans MS"/>
              <a:cs typeface="Comic Sans MS"/>
            </a:endParaRPr>
          </a:p>
        </p:txBody>
      </p:sp>
      <p:pic>
        <p:nvPicPr>
          <p:cNvPr id="21" name="Imagen 20" descr="Borge_Fig3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2743200"/>
            <a:ext cx="3200400" cy="3264710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143000"/>
            <a:ext cx="5054600" cy="635000"/>
          </a:xfrm>
          <a:prstGeom prst="rect">
            <a:avLst/>
          </a:prstGeom>
        </p:spPr>
      </p:pic>
      <p:sp>
        <p:nvSpPr>
          <p:cNvPr id="25" name="CuadroTexto 24"/>
          <p:cNvSpPr txBox="1"/>
          <p:nvPr/>
        </p:nvSpPr>
        <p:spPr>
          <a:xfrm>
            <a:off x="304800" y="1752600"/>
            <a:ext cx="46482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 </a:t>
            </a:r>
            <a:r>
              <a:rPr lang="es-ES_tradnl" dirty="0" err="1"/>
              <a:t>If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decay</a:t>
            </a:r>
            <a:r>
              <a:rPr lang="es-ES_tradnl" dirty="0"/>
              <a:t> </a:t>
            </a:r>
            <a:r>
              <a:rPr lang="es-ES_tradnl" dirty="0" err="1"/>
              <a:t>is</a:t>
            </a:r>
            <a:r>
              <a:rPr lang="es-ES_tradnl" dirty="0"/>
              <a:t> </a:t>
            </a:r>
            <a:r>
              <a:rPr lang="es-ES_tradnl" dirty="0" err="1"/>
              <a:t>followed</a:t>
            </a:r>
            <a:r>
              <a:rPr lang="es-ES_tradnl" dirty="0"/>
              <a:t> by </a:t>
            </a:r>
            <a:r>
              <a:rPr lang="es-ES_tradnl" dirty="0" err="1"/>
              <a:t>particle</a:t>
            </a:r>
            <a:r>
              <a:rPr lang="es-ES_tradnl" dirty="0"/>
              <a:t> </a:t>
            </a:r>
            <a:r>
              <a:rPr lang="es-ES_tradnl" dirty="0" err="1"/>
              <a:t>emission</a:t>
            </a:r>
            <a:r>
              <a:rPr lang="es-ES_tradnl" dirty="0"/>
              <a:t>,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recoil</a:t>
            </a:r>
            <a:r>
              <a:rPr lang="es-ES_tradnl" dirty="0"/>
              <a:t> </a:t>
            </a:r>
            <a:r>
              <a:rPr lang="es-ES_tradnl" dirty="0" err="1"/>
              <a:t>of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daughter</a:t>
            </a:r>
            <a:r>
              <a:rPr lang="es-ES_tradnl" dirty="0"/>
              <a:t> </a:t>
            </a:r>
            <a:r>
              <a:rPr lang="es-ES_tradnl" dirty="0" err="1"/>
              <a:t>shifts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energy</a:t>
            </a:r>
            <a:r>
              <a:rPr lang="es-ES_tradnl" dirty="0"/>
              <a:t> </a:t>
            </a:r>
            <a:r>
              <a:rPr lang="es-ES_tradnl" dirty="0" err="1"/>
              <a:t>of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delayed</a:t>
            </a:r>
            <a:r>
              <a:rPr lang="es-ES_tradnl" dirty="0"/>
              <a:t> </a:t>
            </a:r>
            <a:r>
              <a:rPr lang="es-ES_tradnl" dirty="0" err="1"/>
              <a:t>particle</a:t>
            </a:r>
            <a:r>
              <a:rPr lang="es-ES_tradnl" dirty="0"/>
              <a:t>  by </a:t>
            </a:r>
            <a:r>
              <a:rPr lang="es-ES_tradnl" dirty="0" err="1"/>
              <a:t>about</a:t>
            </a:r>
            <a:r>
              <a:rPr lang="es-ES_tradnl" dirty="0"/>
              <a:t> 10 keV </a:t>
            </a:r>
            <a:r>
              <a:rPr lang="es-ES_tradnl" dirty="0" err="1"/>
              <a:t>that</a:t>
            </a:r>
            <a:r>
              <a:rPr lang="es-ES_tradnl" dirty="0"/>
              <a:t> </a:t>
            </a:r>
            <a:r>
              <a:rPr lang="es-ES_tradnl" dirty="0" err="1"/>
              <a:t>it</a:t>
            </a:r>
            <a:r>
              <a:rPr lang="es-ES_tradnl" dirty="0"/>
              <a:t> </a:t>
            </a:r>
            <a:r>
              <a:rPr lang="es-ES_tradnl" dirty="0" err="1"/>
              <a:t>is</a:t>
            </a:r>
            <a:r>
              <a:rPr lang="es-ES_tradnl" dirty="0"/>
              <a:t> </a:t>
            </a:r>
            <a:r>
              <a:rPr lang="es-ES_tradnl" dirty="0" err="1"/>
              <a:t>easy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measure</a:t>
            </a:r>
            <a:r>
              <a:rPr lang="es-ES_tradnl" dirty="0"/>
              <a:t>.</a:t>
            </a:r>
          </a:p>
          <a:p>
            <a:pPr>
              <a:buFont typeface="Wingdings" charset="2"/>
              <a:buChar char="ü"/>
            </a:pPr>
            <a:r>
              <a:rPr lang="es-ES_tradnl" dirty="0" err="1"/>
              <a:t>First</a:t>
            </a:r>
            <a:r>
              <a:rPr lang="es-ES_tradnl" dirty="0"/>
              <a:t> </a:t>
            </a:r>
            <a:r>
              <a:rPr lang="es-ES_tradnl" dirty="0" err="1"/>
              <a:t>used</a:t>
            </a:r>
            <a:r>
              <a:rPr lang="es-ES_tradnl" dirty="0"/>
              <a:t> to </a:t>
            </a:r>
            <a:r>
              <a:rPr lang="es-ES_tradnl" dirty="0" err="1"/>
              <a:t>deduced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nature</a:t>
            </a:r>
            <a:r>
              <a:rPr lang="es-ES_tradnl" dirty="0"/>
              <a:t> of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decay</a:t>
            </a:r>
            <a:r>
              <a:rPr lang="es-ES_tradnl" dirty="0"/>
              <a:t> of </a:t>
            </a:r>
            <a:r>
              <a:rPr lang="es-ES_tradnl" baseline="30000" dirty="0"/>
              <a:t>8</a:t>
            </a:r>
            <a:r>
              <a:rPr lang="es-ES_tradnl" dirty="0"/>
              <a:t>Li </a:t>
            </a:r>
            <a:r>
              <a:rPr lang="es-ES_tradnl" dirty="0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/>
              <a:t>2</a:t>
            </a:r>
            <a:r>
              <a:rPr lang="es-ES_tradnl" dirty="0">
                <a:latin typeface="Symbol" pitchFamily="2" charset="2"/>
              </a:rPr>
              <a:t>a</a:t>
            </a: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3505200"/>
            <a:ext cx="4572000" cy="584200"/>
          </a:xfrm>
          <a:prstGeom prst="rect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4191000"/>
            <a:ext cx="2667000" cy="571500"/>
          </a:xfrm>
          <a:prstGeom prst="rect">
            <a:avLst/>
          </a:prstGeom>
        </p:spPr>
      </p:pic>
      <p:grpSp>
        <p:nvGrpSpPr>
          <p:cNvPr id="3" name="Agrupar 31"/>
          <p:cNvGrpSpPr/>
          <p:nvPr/>
        </p:nvGrpSpPr>
        <p:grpSpPr>
          <a:xfrm>
            <a:off x="3048000" y="3962400"/>
            <a:ext cx="1905000" cy="1323439"/>
            <a:chOff x="6705600" y="4162961"/>
            <a:chExt cx="1905000" cy="1323439"/>
          </a:xfrm>
        </p:grpSpPr>
        <p:sp>
          <p:nvSpPr>
            <p:cNvPr id="28" name="CuadroTexto 27"/>
            <p:cNvSpPr txBox="1"/>
            <p:nvPr/>
          </p:nvSpPr>
          <p:spPr>
            <a:xfrm>
              <a:off x="6705600" y="4416623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 err="1">
                  <a:latin typeface="Lucida Grande"/>
                  <a:ea typeface="Lucida Grande"/>
                  <a:cs typeface="Lucida Grande"/>
                </a:rPr>
                <a:t>Θτ</a:t>
              </a:r>
              <a:r>
                <a:rPr lang="es-ES_tradnl" dirty="0">
                  <a:latin typeface="Lucida Grande"/>
                  <a:ea typeface="Lucida Grande"/>
                  <a:cs typeface="Lucida Grande"/>
                </a:rPr>
                <a:t> ≠0</a:t>
              </a:r>
              <a:endParaRPr lang="es-ES_tradnl" dirty="0"/>
            </a:p>
          </p:txBody>
        </p:sp>
        <p:sp>
          <p:nvSpPr>
            <p:cNvPr id="29" name="CuadroTexto 28"/>
            <p:cNvSpPr txBox="1"/>
            <p:nvPr/>
          </p:nvSpPr>
          <p:spPr>
            <a:xfrm>
              <a:off x="7620000" y="4296657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s-ES_tradnl" dirty="0">
                  <a:latin typeface="Lucida Grande"/>
                  <a:ea typeface="Lucida Grande"/>
                  <a:cs typeface="Lucida Grande"/>
                </a:rPr>
                <a:t> GT </a:t>
              </a:r>
            </a:p>
            <a:p>
              <a:pPr>
                <a:spcAft>
                  <a:spcPts val="0"/>
                </a:spcAft>
              </a:pPr>
              <a:r>
                <a:rPr lang="es-ES_tradnl" dirty="0">
                  <a:latin typeface="Lucida Grande"/>
                  <a:ea typeface="Lucida Grande"/>
                  <a:cs typeface="Lucida Grande"/>
                </a:rPr>
                <a:t> lp ≠0</a:t>
              </a:r>
              <a:endParaRPr lang="es-ES_tradnl" dirty="0"/>
            </a:p>
          </p:txBody>
        </p:sp>
        <p:sp>
          <p:nvSpPr>
            <p:cNvPr id="31" name="CuadroTexto 30"/>
            <p:cNvSpPr txBox="1"/>
            <p:nvPr/>
          </p:nvSpPr>
          <p:spPr>
            <a:xfrm>
              <a:off x="7467600" y="4162961"/>
              <a:ext cx="3048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4000" dirty="0"/>
                <a:t>{</a:t>
              </a:r>
            </a:p>
          </p:txBody>
        </p:sp>
      </p:grpSp>
      <p:sp>
        <p:nvSpPr>
          <p:cNvPr id="33" name="CuadroTexto 32"/>
          <p:cNvSpPr txBox="1"/>
          <p:nvPr/>
        </p:nvSpPr>
        <p:spPr>
          <a:xfrm>
            <a:off x="5943600" y="1066800"/>
            <a:ext cx="2971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energy</a:t>
            </a:r>
            <a:r>
              <a:rPr lang="es-ES_tradnl" dirty="0"/>
              <a:t> </a:t>
            </a:r>
            <a:r>
              <a:rPr lang="es-ES_tradnl" dirty="0" err="1"/>
              <a:t>shift</a:t>
            </a:r>
            <a:r>
              <a:rPr lang="es-ES_tradnl" dirty="0"/>
              <a:t> in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delayed</a:t>
            </a:r>
            <a:r>
              <a:rPr lang="es-ES_tradnl" dirty="0"/>
              <a:t> </a:t>
            </a:r>
            <a:r>
              <a:rPr lang="es-ES_tradnl" dirty="0" err="1"/>
              <a:t>particle</a:t>
            </a:r>
            <a:r>
              <a:rPr lang="es-ES_tradnl" dirty="0"/>
              <a:t> </a:t>
            </a:r>
            <a:r>
              <a:rPr lang="es-ES_tradnl" dirty="0" err="1"/>
              <a:t>averaged</a:t>
            </a:r>
            <a:r>
              <a:rPr lang="es-ES_tradnl" dirty="0"/>
              <a:t> </a:t>
            </a:r>
            <a:r>
              <a:rPr lang="es-ES_tradnl" dirty="0" err="1"/>
              <a:t>over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neutrino </a:t>
            </a:r>
            <a:r>
              <a:rPr lang="es-ES_tradnl" dirty="0" err="1"/>
              <a:t>angles</a:t>
            </a:r>
            <a:endParaRPr lang="es-ES_tradnl" dirty="0"/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4400" y="2235200"/>
            <a:ext cx="2844800" cy="508000"/>
          </a:xfrm>
          <a:prstGeom prst="rect">
            <a:avLst/>
          </a:prstGeom>
        </p:spPr>
      </p:pic>
      <p:sp>
        <p:nvSpPr>
          <p:cNvPr id="35" name="CuadroTexto 34"/>
          <p:cNvSpPr txBox="1"/>
          <p:nvPr/>
        </p:nvSpPr>
        <p:spPr>
          <a:xfrm>
            <a:off x="457200" y="5141893"/>
            <a:ext cx="167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/>
              <a:t> </a:t>
            </a:r>
            <a:r>
              <a:rPr lang="es-ES_tradnl" dirty="0" err="1"/>
              <a:t>–</a:t>
            </a:r>
            <a:r>
              <a:rPr lang="es-ES_tradnl" dirty="0"/>
              <a:t> </a:t>
            </a:r>
            <a:r>
              <a:rPr lang="es-ES_tradnl" dirty="0" err="1">
                <a:latin typeface="Lucida Grande"/>
                <a:ea typeface="Lucida Grande"/>
                <a:cs typeface="Lucida Grande"/>
              </a:rPr>
              <a:t>ν</a:t>
            </a:r>
            <a:r>
              <a:rPr lang="es-ES_tradnl" dirty="0"/>
              <a:t> </a:t>
            </a:r>
            <a:r>
              <a:rPr lang="es-ES_tradnl" dirty="0" err="1"/>
              <a:t>correlations</a:t>
            </a:r>
            <a:r>
              <a:rPr lang="es-ES_tradnl" dirty="0"/>
              <a:t> </a:t>
            </a:r>
            <a:r>
              <a:rPr lang="es-ES_tradnl" dirty="0" err="1"/>
              <a:t>allow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extract</a:t>
            </a:r>
            <a:endParaRPr lang="es-ES_tradnl" dirty="0"/>
          </a:p>
        </p:txBody>
      </p:sp>
      <p:sp>
        <p:nvSpPr>
          <p:cNvPr id="37" name="CuadroTexto 36"/>
          <p:cNvSpPr txBox="1"/>
          <p:nvPr/>
        </p:nvSpPr>
        <p:spPr>
          <a:xfrm>
            <a:off x="2362200" y="4953000"/>
            <a:ext cx="2819400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Zapf Dingbats" charset="2"/>
              <a:buChar char="✔"/>
            </a:pPr>
            <a:r>
              <a:rPr lang="es-ES_tradnl" dirty="0"/>
              <a:t> </a:t>
            </a:r>
            <a:r>
              <a:rPr lang="es-ES_tradnl" dirty="0" err="1"/>
              <a:t>Spins</a:t>
            </a:r>
            <a:r>
              <a:rPr lang="es-ES_tradnl" dirty="0"/>
              <a:t>: </a:t>
            </a:r>
            <a:r>
              <a:rPr lang="es-ES_tradnl" baseline="30000" dirty="0"/>
              <a:t>31</a:t>
            </a:r>
            <a:r>
              <a:rPr lang="es-ES_tradnl" dirty="0"/>
              <a:t>Ar</a:t>
            </a:r>
          </a:p>
          <a:p>
            <a:pPr>
              <a:buFont typeface="Zapf Dingbats" charset="2"/>
              <a:buChar char="✔"/>
            </a:pPr>
            <a:r>
              <a:rPr lang="es-ES_tradnl" dirty="0">
                <a:latin typeface="Zapf Dingbats"/>
                <a:ea typeface="Zapf Dingbats"/>
                <a:cs typeface="Zapf Dingbats"/>
              </a:rPr>
              <a:t> </a:t>
            </a:r>
            <a:r>
              <a:rPr lang="es-ES_tradnl" dirty="0"/>
              <a:t>Fermi / GT </a:t>
            </a:r>
            <a:r>
              <a:rPr lang="es-ES_tradnl" dirty="0" err="1"/>
              <a:t>character</a:t>
            </a:r>
            <a:endParaRPr lang="es-ES_tradnl" dirty="0"/>
          </a:p>
          <a:p>
            <a:pPr>
              <a:buFont typeface="Zapf Dingbats" charset="2"/>
              <a:buChar char="✔"/>
            </a:pPr>
            <a:r>
              <a:rPr lang="es-ES_tradnl" dirty="0"/>
              <a:t> </a:t>
            </a:r>
            <a:r>
              <a:rPr lang="es-ES_tradnl" dirty="0" err="1"/>
              <a:t>Intrinsic</a:t>
            </a:r>
            <a:r>
              <a:rPr lang="es-ES_tradnl" dirty="0"/>
              <a:t> </a:t>
            </a:r>
            <a:r>
              <a:rPr lang="es-ES_tradnl" dirty="0" err="1"/>
              <a:t>widths</a:t>
            </a:r>
            <a:r>
              <a:rPr lang="es-ES_tradnl" dirty="0"/>
              <a:t> </a:t>
            </a:r>
            <a:r>
              <a:rPr lang="es-ES_tradnl" dirty="0" err="1"/>
              <a:t>of</a:t>
            </a:r>
            <a:r>
              <a:rPr lang="es-ES_tradnl" dirty="0"/>
              <a:t> </a:t>
            </a:r>
            <a:r>
              <a:rPr lang="es-ES_tradnl" dirty="0" err="1"/>
              <a:t>levels</a:t>
            </a:r>
            <a:endParaRPr lang="es-ES_tradnl" dirty="0"/>
          </a:p>
          <a:p>
            <a:pPr>
              <a:buFont typeface="Zapf Dingbats" charset="2"/>
              <a:buChar char="✔"/>
            </a:pPr>
            <a:r>
              <a:rPr lang="es-ES_tradnl" dirty="0"/>
              <a:t> Final </a:t>
            </a:r>
            <a:r>
              <a:rPr lang="es-ES_tradnl" dirty="0" err="1"/>
              <a:t>state</a:t>
            </a:r>
            <a:r>
              <a:rPr lang="es-ES_tradnl" dirty="0"/>
              <a:t> (gs/</a:t>
            </a:r>
            <a:r>
              <a:rPr lang="es-ES_tradnl" dirty="0" err="1"/>
              <a:t>excited</a:t>
            </a:r>
            <a:r>
              <a:rPr lang="es-ES_tradnl" dirty="0"/>
              <a:t>) </a:t>
            </a:r>
            <a:r>
              <a:rPr lang="es-ES_tradnl" dirty="0" err="1"/>
              <a:t>of</a:t>
            </a:r>
            <a:r>
              <a:rPr lang="es-ES_tradnl" dirty="0"/>
              <a:t> </a:t>
            </a:r>
            <a:r>
              <a:rPr lang="es-ES_tradnl" dirty="0" err="1"/>
              <a:t>delayed</a:t>
            </a:r>
            <a:r>
              <a:rPr lang="es-ES_tradnl" dirty="0"/>
              <a:t> </a:t>
            </a:r>
            <a:r>
              <a:rPr lang="es-ES_tradnl" dirty="0" err="1"/>
              <a:t>particle</a:t>
            </a:r>
            <a:r>
              <a:rPr lang="es-ES_tradnl" dirty="0"/>
              <a:t> </a:t>
            </a:r>
          </a:p>
        </p:txBody>
      </p:sp>
      <p:sp>
        <p:nvSpPr>
          <p:cNvPr id="38" name="CuadroTexto 37"/>
          <p:cNvSpPr txBox="1"/>
          <p:nvPr/>
        </p:nvSpPr>
        <p:spPr>
          <a:xfrm>
            <a:off x="6172200" y="6062990"/>
            <a:ext cx="2971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100" dirty="0" err="1"/>
              <a:t>Thaysen</a:t>
            </a:r>
            <a:r>
              <a:rPr lang="es-ES_tradnl" sz="1100" dirty="0"/>
              <a:t> et al, </a:t>
            </a:r>
            <a:r>
              <a:rPr lang="es-ES_tradnl" sz="1100" dirty="0" err="1"/>
              <a:t>Phys</a:t>
            </a:r>
            <a:r>
              <a:rPr lang="es-ES_tradnl" sz="1100" dirty="0"/>
              <a:t>. </a:t>
            </a:r>
            <a:r>
              <a:rPr lang="es-ES_tradnl" sz="1100" dirty="0" err="1"/>
              <a:t>Lett</a:t>
            </a:r>
            <a:r>
              <a:rPr lang="es-ES_tradnl" sz="1100" dirty="0"/>
              <a:t> B 467 (1999) 194</a:t>
            </a:r>
          </a:p>
        </p:txBody>
      </p:sp>
      <p:sp>
        <p:nvSpPr>
          <p:cNvPr id="30" name="Abrir llave 29"/>
          <p:cNvSpPr/>
          <p:nvPr/>
        </p:nvSpPr>
        <p:spPr bwMode="auto">
          <a:xfrm>
            <a:off x="2057400" y="5029200"/>
            <a:ext cx="152400" cy="1295400"/>
          </a:xfrm>
          <a:prstGeom prst="leftBrace">
            <a:avLst/>
          </a:prstGeom>
          <a:solidFill>
            <a:schemeClr val="bg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76600" y="778866"/>
            <a:ext cx="4961810" cy="6079134"/>
          </a:xfrm>
          <a:noFill/>
          <a:ln>
            <a:miter lim="800000"/>
            <a:headEnd/>
            <a:tailEnd/>
          </a:ln>
        </p:spPr>
      </p:pic>
      <p:sp>
        <p:nvSpPr>
          <p:cNvPr id="52228" name="5 CuadroTexto"/>
          <p:cNvSpPr txBox="1">
            <a:spLocks noChangeArrowheads="1"/>
          </p:cNvSpPr>
          <p:nvPr/>
        </p:nvSpPr>
        <p:spPr bwMode="auto">
          <a:xfrm>
            <a:off x="428624" y="2071688"/>
            <a:ext cx="421538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" sz="3200" dirty="0" err="1"/>
              <a:t>The</a:t>
            </a:r>
            <a:r>
              <a:rPr lang="es-ES" sz="3200" dirty="0"/>
              <a:t> </a:t>
            </a:r>
            <a:r>
              <a:rPr lang="es-ES" sz="3200" dirty="0" err="1"/>
              <a:t>decay</a:t>
            </a:r>
            <a:endParaRPr lang="es-ES" sz="3200" dirty="0"/>
          </a:p>
          <a:p>
            <a:r>
              <a:rPr lang="es-ES" sz="3200" dirty="0" err="1"/>
              <a:t>of</a:t>
            </a:r>
            <a:r>
              <a:rPr lang="es-ES" sz="3200" dirty="0"/>
              <a:t> </a:t>
            </a:r>
            <a:r>
              <a:rPr lang="es-ES" sz="3200" baseline="30000" dirty="0"/>
              <a:t>31</a:t>
            </a:r>
            <a:r>
              <a:rPr lang="es-ES" sz="3200" dirty="0"/>
              <a:t>Ar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7308304" y="1268760"/>
            <a:ext cx="1928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Q</a:t>
            </a:r>
            <a:r>
              <a:rPr lang="es-ES_tradnl" baseline="-25000" dirty="0"/>
              <a:t>EC</a:t>
            </a:r>
            <a:r>
              <a:rPr lang="es-ES_tradnl" dirty="0"/>
              <a:t> = 18,36 </a:t>
            </a:r>
            <a:r>
              <a:rPr lang="es-ES_tradnl" dirty="0" err="1"/>
              <a:t>MeV</a:t>
            </a:r>
            <a:endParaRPr lang="es-ES_tradnl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DFEFFFE-ED04-0DC8-E249-6D164C296AC2}"/>
              </a:ext>
            </a:extLst>
          </p:cNvPr>
          <p:cNvSpPr txBox="1"/>
          <p:nvPr/>
        </p:nvSpPr>
        <p:spPr>
          <a:xfrm>
            <a:off x="6804248" y="3762419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190 ms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7138987" cy="77787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s-ES" sz="32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s-ES" sz="3200" dirty="0">
                <a:latin typeface="Comic Sans MS"/>
                <a:cs typeface="Comic Sans MS"/>
              </a:rPr>
              <a:t>-delayed 2p emission from </a:t>
            </a:r>
            <a:r>
              <a:rPr lang="es-ES" sz="3200" baseline="30000" dirty="0">
                <a:latin typeface="Comic Sans MS"/>
                <a:cs typeface="Comic Sans MS"/>
              </a:rPr>
              <a:t>31</a:t>
            </a:r>
            <a:r>
              <a:rPr lang="es-ES" sz="3200" dirty="0">
                <a:latin typeface="Comic Sans MS"/>
                <a:cs typeface="Comic Sans MS"/>
              </a:rPr>
              <a:t>Ar</a:t>
            </a:r>
          </a:p>
        </p:txBody>
      </p:sp>
      <p:pic>
        <p:nvPicPr>
          <p:cNvPr id="197636" name="Picture 4"/>
          <p:cNvPicPr>
            <a:picLocks noChangeAspect="1" noChangeArrowheads="1"/>
          </p:cNvPicPr>
          <p:nvPr/>
        </p:nvPicPr>
        <p:blipFill>
          <a:blip r:embed="rId2"/>
          <a:srcRect t="13200" r="50000" b="1018"/>
          <a:stretch>
            <a:fillRect/>
          </a:stretch>
        </p:blipFill>
        <p:spPr bwMode="auto">
          <a:xfrm>
            <a:off x="4876800" y="1295400"/>
            <a:ext cx="4283075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7643" name="Line 11"/>
          <p:cNvSpPr>
            <a:spLocks noChangeShapeType="1"/>
          </p:cNvSpPr>
          <p:nvPr/>
        </p:nvSpPr>
        <p:spPr bwMode="auto">
          <a:xfrm>
            <a:off x="5076825" y="55895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s-ES_tradnl"/>
          </a:p>
        </p:txBody>
      </p:sp>
      <p:pic>
        <p:nvPicPr>
          <p:cNvPr id="19" name="Picture 7" descr="ar31-setup-9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888124"/>
            <a:ext cx="2293938" cy="2236076"/>
          </a:xfrm>
          <a:prstGeom prst="rect">
            <a:avLst/>
          </a:prstGeom>
          <a:noFill/>
        </p:spPr>
      </p:pic>
      <p:pic>
        <p:nvPicPr>
          <p:cNvPr id="21" name="Picture 5" descr="setup"/>
          <p:cNvPicPr>
            <a:picLocks noChangeAspect="1" noChangeArrowheads="1"/>
          </p:cNvPicPr>
          <p:nvPr/>
        </p:nvPicPr>
        <p:blipFill>
          <a:blip r:embed="rId4"/>
          <a:srcRect l="12766" t="5006"/>
          <a:stretch>
            <a:fillRect/>
          </a:stretch>
        </p:blipFill>
        <p:spPr bwMode="auto">
          <a:xfrm>
            <a:off x="0" y="3886200"/>
            <a:ext cx="3124200" cy="2590800"/>
          </a:xfrm>
          <a:prstGeom prst="rect">
            <a:avLst/>
          </a:prstGeom>
          <a:noFill/>
        </p:spPr>
      </p:pic>
      <p:graphicFrame>
        <p:nvGraphicFramePr>
          <p:cNvPr id="731141" name="Object 5"/>
          <p:cNvGraphicFramePr>
            <a:graphicFrameLocks noChangeAspect="1"/>
          </p:cNvGraphicFramePr>
          <p:nvPr/>
        </p:nvGraphicFramePr>
        <p:xfrm>
          <a:off x="1676400" y="3098800"/>
          <a:ext cx="3443287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5" imgW="2222500" imgH="495300" progId="Equation.3">
                  <p:embed/>
                </p:oleObj>
              </mc:Choice>
              <mc:Fallback>
                <p:oleObj name="Ecuación" r:id="rId5" imgW="2222500" imgH="495300" progId="Equation.3">
                  <p:embed/>
                  <p:pic>
                    <p:nvPicPr>
                      <p:cNvPr id="73114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3098800"/>
                        <a:ext cx="3443287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3048000" y="4038600"/>
            <a:ext cx="1905000" cy="158115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400" b="1" dirty="0" err="1">
                <a:solidFill>
                  <a:schemeClr val="hlink"/>
                </a:solidFill>
                <a:latin typeface="Times New Roman" charset="0"/>
              </a:rPr>
              <a:t>Yield</a:t>
            </a:r>
            <a:r>
              <a:rPr lang="es-ES_tradnl" sz="1400" b="1" dirty="0">
                <a:solidFill>
                  <a:schemeClr val="hlink"/>
                </a:solidFill>
                <a:latin typeface="Times New Roman" charset="0"/>
              </a:rPr>
              <a:t>	2 </a:t>
            </a:r>
            <a:r>
              <a:rPr lang="es-ES_tradnl" sz="1400" b="1" dirty="0" err="1">
                <a:solidFill>
                  <a:schemeClr val="hlink"/>
                </a:solidFill>
                <a:latin typeface="Times New Roman" charset="0"/>
              </a:rPr>
              <a:t>atom</a:t>
            </a:r>
            <a:r>
              <a:rPr lang="es-ES_tradnl" sz="1400" b="1" dirty="0">
                <a:solidFill>
                  <a:schemeClr val="hlink"/>
                </a:solidFill>
                <a:latin typeface="Times New Roman" charset="0"/>
              </a:rPr>
              <a:t>/</a:t>
            </a:r>
            <a:r>
              <a:rPr lang="es-ES_tradnl" sz="1400" b="1" dirty="0" err="1">
                <a:solidFill>
                  <a:schemeClr val="hlink"/>
                </a:solidFill>
                <a:latin typeface="Times New Roman" charset="0"/>
              </a:rPr>
              <a:t>s</a:t>
            </a:r>
            <a:endParaRPr lang="es-ES_tradnl" sz="1400" b="1" dirty="0">
              <a:solidFill>
                <a:schemeClr val="hlink"/>
              </a:solidFill>
              <a:latin typeface="Times New Roman" charset="0"/>
            </a:endParaRPr>
          </a:p>
          <a:p>
            <a:pPr>
              <a:spcBef>
                <a:spcPct val="50000"/>
              </a:spcBef>
            </a:pPr>
            <a:r>
              <a:rPr lang="es-ES_tradnl" sz="1400" b="1" dirty="0" err="1">
                <a:solidFill>
                  <a:schemeClr val="hlink"/>
                </a:solidFill>
                <a:latin typeface="Times New Roman" charset="0"/>
              </a:rPr>
              <a:t>Solid</a:t>
            </a:r>
            <a:r>
              <a:rPr lang="es-ES_tradnl" sz="1400" b="1" dirty="0">
                <a:solidFill>
                  <a:schemeClr val="hlink"/>
                </a:solidFill>
                <a:latin typeface="Times New Roman" charset="0"/>
              </a:rPr>
              <a:t> </a:t>
            </a:r>
            <a:r>
              <a:rPr lang="es-ES_tradnl" sz="1400" b="1" dirty="0" err="1">
                <a:solidFill>
                  <a:schemeClr val="hlink"/>
                </a:solidFill>
                <a:latin typeface="Times New Roman" charset="0"/>
              </a:rPr>
              <a:t>angle</a:t>
            </a:r>
            <a:r>
              <a:rPr lang="es-ES_tradnl" sz="1400" b="1" dirty="0">
                <a:solidFill>
                  <a:schemeClr val="hlink"/>
                </a:solidFill>
                <a:latin typeface="Times New Roman" charset="0"/>
              </a:rPr>
              <a:t> 14 + 11 %</a:t>
            </a:r>
          </a:p>
          <a:p>
            <a:pPr>
              <a:spcBef>
                <a:spcPct val="50000"/>
              </a:spcBef>
            </a:pPr>
            <a:r>
              <a:rPr lang="es-ES_tradnl" sz="1400" b="1" dirty="0">
                <a:solidFill>
                  <a:schemeClr val="hlink"/>
                </a:solidFill>
                <a:latin typeface="Symbol" charset="2"/>
              </a:rPr>
              <a:t>e</a:t>
            </a:r>
            <a:r>
              <a:rPr lang="es-ES_tradnl" sz="1400" b="1" baseline="-25000" dirty="0">
                <a:solidFill>
                  <a:schemeClr val="hlink"/>
                </a:solidFill>
                <a:latin typeface="Times New Roman" charset="0"/>
              </a:rPr>
              <a:t>1p</a:t>
            </a:r>
            <a:r>
              <a:rPr lang="es-ES_tradnl" sz="1400" b="1" dirty="0">
                <a:solidFill>
                  <a:schemeClr val="hlink"/>
                </a:solidFill>
                <a:latin typeface="Times New Roman" charset="0"/>
              </a:rPr>
              <a:t>	23.7 %</a:t>
            </a:r>
          </a:p>
          <a:p>
            <a:pPr>
              <a:spcBef>
                <a:spcPct val="50000"/>
              </a:spcBef>
            </a:pPr>
            <a:r>
              <a:rPr lang="es-ES_tradnl" sz="1400" b="1" dirty="0">
                <a:solidFill>
                  <a:schemeClr val="hlink"/>
                </a:solidFill>
                <a:latin typeface="Symbol" charset="2"/>
              </a:rPr>
              <a:t>e</a:t>
            </a:r>
            <a:r>
              <a:rPr lang="es-ES_tradnl" sz="1400" b="1" baseline="-25000" dirty="0">
                <a:solidFill>
                  <a:schemeClr val="hlink"/>
                </a:solidFill>
                <a:latin typeface="Times New Roman" charset="0"/>
              </a:rPr>
              <a:t>2p</a:t>
            </a:r>
            <a:r>
              <a:rPr lang="es-ES_tradnl" sz="1400" b="1" dirty="0">
                <a:solidFill>
                  <a:schemeClr val="hlink"/>
                </a:solidFill>
                <a:latin typeface="Times New Roman" charset="0"/>
              </a:rPr>
              <a:t> 	5.2 %</a:t>
            </a:r>
          </a:p>
          <a:p>
            <a:pPr>
              <a:spcBef>
                <a:spcPct val="50000"/>
              </a:spcBef>
            </a:pPr>
            <a:r>
              <a:rPr lang="es-ES_tradnl" sz="1400" b="1" dirty="0">
                <a:solidFill>
                  <a:schemeClr val="hlink"/>
                </a:solidFill>
                <a:latin typeface="Symbol" charset="2"/>
              </a:rPr>
              <a:t>e</a:t>
            </a:r>
            <a:r>
              <a:rPr lang="es-ES_tradnl" sz="1400" b="1" baseline="-25000" dirty="0">
                <a:solidFill>
                  <a:schemeClr val="hlink"/>
                </a:solidFill>
                <a:latin typeface="Times New Roman" charset="0"/>
              </a:rPr>
              <a:t>3p</a:t>
            </a:r>
            <a:r>
              <a:rPr lang="es-ES_tradnl" sz="1400" b="1" dirty="0">
                <a:solidFill>
                  <a:schemeClr val="hlink"/>
                </a:solidFill>
                <a:latin typeface="Times New Roman" charset="0"/>
              </a:rPr>
              <a:t> 	1.3 %</a:t>
            </a:r>
            <a:endParaRPr lang="en-GB" sz="1400" b="1" dirty="0">
              <a:solidFill>
                <a:schemeClr val="hlink"/>
              </a:solidFill>
              <a:latin typeface="Times New Roman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3048000" y="5791200"/>
            <a:ext cx="25146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/>
              <a:t>Granularity</a:t>
            </a:r>
            <a:r>
              <a:rPr lang="es-ES_tradnl" dirty="0"/>
              <a:t> </a:t>
            </a:r>
            <a:r>
              <a:rPr lang="es-ES_tradnl" dirty="0" err="1"/>
              <a:t>Increases</a:t>
            </a:r>
            <a:r>
              <a:rPr lang="es-ES_tradnl" dirty="0"/>
              <a:t> </a:t>
            </a:r>
            <a:r>
              <a:rPr lang="es-ES_tradnl" dirty="0" err="1"/>
              <a:t>Multiparticle</a:t>
            </a:r>
            <a:r>
              <a:rPr lang="es-ES_tradnl" dirty="0"/>
              <a:t> </a:t>
            </a:r>
            <a:r>
              <a:rPr lang="es-ES_tradnl" dirty="0" err="1"/>
              <a:t>Efficiency</a:t>
            </a:r>
            <a:endParaRPr lang="es-ES_tradn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/>
              <a:t>Febrero 2005</a:t>
            </a:r>
          </a:p>
        </p:txBody>
      </p:sp>
      <p:pic>
        <p:nvPicPr>
          <p:cNvPr id="207874" name="Picture 2" descr="decaysche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54501" y="992189"/>
            <a:ext cx="4889499" cy="5865811"/>
          </a:xfrm>
          <a:prstGeom prst="rect">
            <a:avLst/>
          </a:prstGeom>
          <a:noFill/>
        </p:spPr>
      </p:pic>
      <p:pic>
        <p:nvPicPr>
          <p:cNvPr id="207875" name="Picture 3" descr="ar312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65513"/>
            <a:ext cx="4876800" cy="3392487"/>
          </a:xfrm>
          <a:prstGeom prst="rect">
            <a:avLst/>
          </a:prstGeom>
          <a:noFill/>
        </p:spPr>
      </p:pic>
      <p:grpSp>
        <p:nvGrpSpPr>
          <p:cNvPr id="18" name="Agrupar 17"/>
          <p:cNvGrpSpPr/>
          <p:nvPr/>
        </p:nvGrpSpPr>
        <p:grpSpPr>
          <a:xfrm>
            <a:off x="3962400" y="1981200"/>
            <a:ext cx="4038600" cy="2997198"/>
            <a:chOff x="3962400" y="1981200"/>
            <a:chExt cx="4038600" cy="2997198"/>
          </a:xfrm>
        </p:grpSpPr>
        <p:sp>
          <p:nvSpPr>
            <p:cNvPr id="207878" name="Line 6"/>
            <p:cNvSpPr>
              <a:spLocks noChangeShapeType="1"/>
            </p:cNvSpPr>
            <p:nvPr/>
          </p:nvSpPr>
          <p:spPr bwMode="auto">
            <a:xfrm>
              <a:off x="7467600" y="1981200"/>
              <a:ext cx="533400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07879" name="Line 7"/>
            <p:cNvSpPr>
              <a:spLocks noChangeShapeType="1"/>
            </p:cNvSpPr>
            <p:nvPr/>
          </p:nvSpPr>
          <p:spPr bwMode="auto">
            <a:xfrm flipH="1">
              <a:off x="6096000" y="1981200"/>
              <a:ext cx="1371600" cy="91440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07880" name="Line 8"/>
            <p:cNvSpPr>
              <a:spLocks noChangeShapeType="1"/>
            </p:cNvSpPr>
            <p:nvPr/>
          </p:nvSpPr>
          <p:spPr bwMode="auto">
            <a:xfrm flipH="1">
              <a:off x="6096000" y="1981200"/>
              <a:ext cx="1371600" cy="106680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07881" name="Line 9"/>
            <p:cNvSpPr>
              <a:spLocks noChangeShapeType="1"/>
            </p:cNvSpPr>
            <p:nvPr/>
          </p:nvSpPr>
          <p:spPr bwMode="auto">
            <a:xfrm flipH="1">
              <a:off x="6096000" y="1981200"/>
              <a:ext cx="1371600" cy="129540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07882" name="Line 10"/>
            <p:cNvSpPr>
              <a:spLocks noChangeShapeType="1"/>
            </p:cNvSpPr>
            <p:nvPr/>
          </p:nvSpPr>
          <p:spPr bwMode="auto">
            <a:xfrm>
              <a:off x="4724400" y="4284131"/>
              <a:ext cx="0" cy="68580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07883" name="Line 11"/>
            <p:cNvSpPr>
              <a:spLocks noChangeShapeType="1"/>
            </p:cNvSpPr>
            <p:nvPr/>
          </p:nvSpPr>
          <p:spPr bwMode="auto">
            <a:xfrm flipH="1">
              <a:off x="4191000" y="4800597"/>
              <a:ext cx="533400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07884" name="Line 12"/>
            <p:cNvSpPr>
              <a:spLocks noChangeShapeType="1"/>
            </p:cNvSpPr>
            <p:nvPr/>
          </p:nvSpPr>
          <p:spPr bwMode="auto">
            <a:xfrm flipH="1">
              <a:off x="3962400" y="4978398"/>
              <a:ext cx="762000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</p:grpSp>
      <p:sp>
        <p:nvSpPr>
          <p:cNvPr id="20788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76200"/>
            <a:ext cx="8088313" cy="5048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b="1" dirty="0">
                <a:latin typeface="Times New Roman" charset="0"/>
              </a:rPr>
              <a:t>2p emission from </a:t>
            </a:r>
            <a:r>
              <a:rPr lang="es-ES" b="1" baseline="30000" dirty="0">
                <a:latin typeface="Times New Roman" charset="0"/>
              </a:rPr>
              <a:t>31</a:t>
            </a:r>
            <a:r>
              <a:rPr lang="es-ES" b="1" dirty="0">
                <a:latin typeface="Times New Roman" charset="0"/>
              </a:rPr>
              <a:t>Ar IAS</a:t>
            </a:r>
            <a:endParaRPr lang="en-GB" b="1" dirty="0">
              <a:latin typeface="Times New Roman" charset="0"/>
            </a:endParaRPr>
          </a:p>
        </p:txBody>
      </p:sp>
      <p:graphicFrame>
        <p:nvGraphicFramePr>
          <p:cNvPr id="733186" name="Object 2"/>
          <p:cNvGraphicFramePr>
            <a:graphicFrameLocks noChangeAspect="1"/>
          </p:cNvGraphicFramePr>
          <p:nvPr/>
        </p:nvGraphicFramePr>
        <p:xfrm>
          <a:off x="2743200" y="914400"/>
          <a:ext cx="2209800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4" imgW="1536480" imgH="507960" progId="Equation.3">
                  <p:embed/>
                </p:oleObj>
              </mc:Choice>
              <mc:Fallback>
                <p:oleObj name="Ecuación" r:id="rId4" imgW="1536480" imgH="507960" progId="Equation.3">
                  <p:embed/>
                  <p:pic>
                    <p:nvPicPr>
                      <p:cNvPr id="73318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914400"/>
                        <a:ext cx="2209800" cy="727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3187" name="Object 3"/>
          <p:cNvGraphicFramePr>
            <a:graphicFrameLocks noChangeAspect="1"/>
          </p:cNvGraphicFramePr>
          <p:nvPr/>
        </p:nvGraphicFramePr>
        <p:xfrm>
          <a:off x="2819400" y="1887537"/>
          <a:ext cx="1676400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6" imgW="1054080" imgH="253800" progId="Equation.3">
                  <p:embed/>
                </p:oleObj>
              </mc:Choice>
              <mc:Fallback>
                <p:oleObj name="Ecuación" r:id="rId6" imgW="1054080" imgH="253800" progId="Equation.3">
                  <p:embed/>
                  <p:pic>
                    <p:nvPicPr>
                      <p:cNvPr id="73318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1887537"/>
                        <a:ext cx="1676400" cy="401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3188" name="Object 4"/>
          <p:cNvGraphicFramePr>
            <a:graphicFrameLocks noChangeAspect="1"/>
          </p:cNvGraphicFramePr>
          <p:nvPr/>
        </p:nvGraphicFramePr>
        <p:xfrm>
          <a:off x="228600" y="2667000"/>
          <a:ext cx="4267200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8" imgW="2870200" imgH="419100" progId="Equation.3">
                  <p:embed/>
                </p:oleObj>
              </mc:Choice>
              <mc:Fallback>
                <p:oleObj name="Ecuación" r:id="rId8" imgW="2870200" imgH="419100" progId="Equation.3">
                  <p:embed/>
                  <p:pic>
                    <p:nvPicPr>
                      <p:cNvPr id="73318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667000"/>
                        <a:ext cx="4267200" cy="623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CuadroTexto 21"/>
          <p:cNvSpPr txBox="1"/>
          <p:nvPr/>
        </p:nvSpPr>
        <p:spPr>
          <a:xfrm>
            <a:off x="76200" y="1066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a) </a:t>
            </a:r>
            <a:r>
              <a:rPr lang="es-ES_tradnl" dirty="0" err="1"/>
              <a:t>Energy</a:t>
            </a:r>
            <a:r>
              <a:rPr lang="es-ES_tradnl" dirty="0"/>
              <a:t> </a:t>
            </a:r>
            <a:r>
              <a:rPr lang="es-ES_tradnl" dirty="0" err="1"/>
              <a:t>Conservation</a:t>
            </a:r>
            <a:endParaRPr lang="es-ES_tradnl" dirty="0"/>
          </a:p>
        </p:txBody>
      </p:sp>
      <p:sp>
        <p:nvSpPr>
          <p:cNvPr id="23" name="CuadroTexto 22"/>
          <p:cNvSpPr txBox="1"/>
          <p:nvPr/>
        </p:nvSpPr>
        <p:spPr>
          <a:xfrm>
            <a:off x="76200" y="1981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/>
              <a:t>b</a:t>
            </a:r>
            <a:r>
              <a:rPr lang="es-ES_tradnl" dirty="0"/>
              <a:t>) </a:t>
            </a:r>
            <a:r>
              <a:rPr lang="es-ES_tradnl" dirty="0" err="1"/>
              <a:t>Momentum</a:t>
            </a:r>
            <a:r>
              <a:rPr lang="es-ES_tradnl" dirty="0"/>
              <a:t> </a:t>
            </a:r>
            <a:r>
              <a:rPr lang="es-ES_tradnl" dirty="0" err="1"/>
              <a:t>Conservation</a:t>
            </a:r>
            <a:endParaRPr lang="es-ES_tradnl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4A5BE34-FE15-C0B8-5DC3-A237F8C21C25}"/>
              </a:ext>
            </a:extLst>
          </p:cNvPr>
          <p:cNvSpPr txBox="1"/>
          <p:nvPr/>
        </p:nvSpPr>
        <p:spPr>
          <a:xfrm>
            <a:off x="7311008" y="2207699"/>
            <a:ext cx="7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00B050"/>
                </a:solidFill>
              </a:rPr>
              <a:t>62%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8FBEC3C-486D-E417-1D77-A7849980C038}"/>
              </a:ext>
            </a:extLst>
          </p:cNvPr>
          <p:cNvSpPr txBox="1"/>
          <p:nvPr/>
        </p:nvSpPr>
        <p:spPr>
          <a:xfrm>
            <a:off x="6444208" y="2756457"/>
            <a:ext cx="926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00B050"/>
                </a:solidFill>
              </a:rPr>
              <a:t>8,5%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740AF21-1D04-C23C-EB09-3EB4917E80BB}"/>
              </a:ext>
            </a:extLst>
          </p:cNvPr>
          <p:cNvSpPr txBox="1"/>
          <p:nvPr/>
        </p:nvSpPr>
        <p:spPr>
          <a:xfrm>
            <a:off x="6096000" y="2071175"/>
            <a:ext cx="926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00B050"/>
                </a:solidFill>
              </a:rPr>
              <a:t>&lt;10-4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M.J.G. Borge          </a:t>
            </a:r>
          </a:p>
        </p:txBody>
      </p:sp>
      <p:pic>
        <p:nvPicPr>
          <p:cNvPr id="208898" name="Picture 2" descr="decaysche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611188"/>
            <a:ext cx="4889500" cy="5865812"/>
          </a:xfrm>
          <a:prstGeom prst="rect">
            <a:avLst/>
          </a:prstGeom>
          <a:noFill/>
        </p:spPr>
      </p:pic>
      <p:pic>
        <p:nvPicPr>
          <p:cNvPr id="208899" name="Picture 3" descr="ar312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352800"/>
            <a:ext cx="4876800" cy="3392488"/>
          </a:xfrm>
          <a:prstGeom prst="rect">
            <a:avLst/>
          </a:prstGeom>
          <a:noFill/>
        </p:spPr>
      </p:pic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685800" y="1219200"/>
            <a:ext cx="7162800" cy="5029200"/>
            <a:chOff x="432" y="768"/>
            <a:chExt cx="4512" cy="3168"/>
          </a:xfrm>
        </p:grpSpPr>
        <p:sp>
          <p:nvSpPr>
            <p:cNvPr id="208902" name="Line 6"/>
            <p:cNvSpPr>
              <a:spLocks noChangeShapeType="1"/>
            </p:cNvSpPr>
            <p:nvPr/>
          </p:nvSpPr>
          <p:spPr bwMode="auto">
            <a:xfrm flipH="1">
              <a:off x="4368" y="768"/>
              <a:ext cx="240" cy="816"/>
            </a:xfrm>
            <a:prstGeom prst="line">
              <a:avLst/>
            </a:prstGeom>
            <a:noFill/>
            <a:ln w="222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432" y="768"/>
              <a:ext cx="4512" cy="3168"/>
              <a:chOff x="432" y="768"/>
              <a:chExt cx="4512" cy="3168"/>
            </a:xfrm>
          </p:grpSpPr>
          <p:grpSp>
            <p:nvGrpSpPr>
              <p:cNvPr id="5" name="Group 8"/>
              <p:cNvGrpSpPr>
                <a:grpSpLocks/>
              </p:cNvGrpSpPr>
              <p:nvPr/>
            </p:nvGrpSpPr>
            <p:grpSpPr bwMode="auto">
              <a:xfrm>
                <a:off x="3744" y="768"/>
                <a:ext cx="1200" cy="1056"/>
                <a:chOff x="3744" y="768"/>
                <a:chExt cx="1200" cy="1056"/>
              </a:xfrm>
            </p:grpSpPr>
            <p:sp>
              <p:nvSpPr>
                <p:cNvPr id="208905" name="Rectangle 9"/>
                <p:cNvSpPr>
                  <a:spLocks noChangeArrowheads="1"/>
                </p:cNvSpPr>
                <p:nvPr/>
              </p:nvSpPr>
              <p:spPr bwMode="auto">
                <a:xfrm>
                  <a:off x="4608" y="768"/>
                  <a:ext cx="336" cy="960"/>
                </a:xfrm>
                <a:prstGeom prst="rect">
                  <a:avLst/>
                </a:prstGeom>
                <a:solidFill>
                  <a:srgbClr val="99FFCC">
                    <a:alpha val="50000"/>
                  </a:srgbClr>
                </a:solidFill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  <p:sp>
              <p:nvSpPr>
                <p:cNvPr id="208906" name="Line 10"/>
                <p:cNvSpPr>
                  <a:spLocks noChangeShapeType="1"/>
                </p:cNvSpPr>
                <p:nvPr/>
              </p:nvSpPr>
              <p:spPr bwMode="auto">
                <a:xfrm>
                  <a:off x="3984" y="1584"/>
                  <a:ext cx="384" cy="0"/>
                </a:xfrm>
                <a:prstGeom prst="line">
                  <a:avLst/>
                </a:prstGeom>
                <a:noFill/>
                <a:ln w="222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  <p:sp>
              <p:nvSpPr>
                <p:cNvPr id="208907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3744" y="1584"/>
                  <a:ext cx="240" cy="240"/>
                </a:xfrm>
                <a:prstGeom prst="line">
                  <a:avLst/>
                </a:prstGeom>
                <a:noFill/>
                <a:ln w="22225">
                  <a:solidFill>
                    <a:schemeClr val="accent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  <p:sp>
              <p:nvSpPr>
                <p:cNvPr id="208908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4368" y="1488"/>
                  <a:ext cx="240" cy="96"/>
                </a:xfrm>
                <a:prstGeom prst="line">
                  <a:avLst/>
                </a:prstGeom>
                <a:noFill/>
                <a:ln w="22225">
                  <a:solidFill>
                    <a:schemeClr val="accent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</p:grpSp>
          <p:sp>
            <p:nvSpPr>
              <p:cNvPr id="208909" name="Line 13"/>
              <p:cNvSpPr>
                <a:spLocks noChangeShapeType="1"/>
              </p:cNvSpPr>
              <p:nvPr/>
            </p:nvSpPr>
            <p:spPr bwMode="auto">
              <a:xfrm flipV="1">
                <a:off x="432" y="2160"/>
                <a:ext cx="1296" cy="1776"/>
              </a:xfrm>
              <a:prstGeom prst="line">
                <a:avLst/>
              </a:prstGeom>
              <a:noFill/>
              <a:ln w="222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</p:grpSp>
      </p:grpSp>
      <p:sp>
        <p:nvSpPr>
          <p:cNvPr id="19" name="Título 18"/>
          <p:cNvSpPr>
            <a:spLocks noGrp="1"/>
          </p:cNvSpPr>
          <p:nvPr>
            <p:ph type="title"/>
          </p:nvPr>
        </p:nvSpPr>
        <p:spPr>
          <a:xfrm>
            <a:off x="457200" y="153611"/>
            <a:ext cx="8229600" cy="684589"/>
          </a:xfrm>
        </p:spPr>
        <p:txBody>
          <a:bodyPr>
            <a:normAutofit fontScale="90000"/>
          </a:bodyPr>
          <a:lstStyle/>
          <a:p>
            <a:endParaRPr lang="es-ES_tradnl" dirty="0"/>
          </a:p>
        </p:txBody>
      </p:sp>
      <p:sp>
        <p:nvSpPr>
          <p:cNvPr id="20" name="Text Box 25"/>
          <p:cNvSpPr txBox="1">
            <a:spLocks noChangeArrowheads="1"/>
          </p:cNvSpPr>
          <p:nvPr/>
        </p:nvSpPr>
        <p:spPr bwMode="auto">
          <a:xfrm>
            <a:off x="838200" y="1219200"/>
            <a:ext cx="3143250" cy="915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1800">
                <a:solidFill>
                  <a:srgbClr val="008000"/>
                </a:solidFill>
                <a:latin typeface="Times New Roman" charset="0"/>
              </a:rPr>
              <a:t>Diagonal from decays via single</a:t>
            </a:r>
          </a:p>
          <a:p>
            <a:pPr eaLnBrk="0" hangingPunct="0">
              <a:spcBef>
                <a:spcPct val="0"/>
              </a:spcBef>
            </a:pPr>
            <a:r>
              <a:rPr lang="en-US" sz="1800">
                <a:solidFill>
                  <a:srgbClr val="008000"/>
                </a:solidFill>
                <a:latin typeface="Times New Roman" charset="0"/>
              </a:rPr>
              <a:t>intermediate state from many</a:t>
            </a:r>
          </a:p>
          <a:p>
            <a:pPr eaLnBrk="0" hangingPunct="0">
              <a:spcBef>
                <a:spcPct val="0"/>
              </a:spcBef>
            </a:pPr>
            <a:r>
              <a:rPr lang="en-US" sz="1800">
                <a:solidFill>
                  <a:srgbClr val="008000"/>
                </a:solidFill>
                <a:latin typeface="Times New Roman" charset="0"/>
              </a:rPr>
              <a:t>initial states fed in beta-decay</a:t>
            </a:r>
          </a:p>
        </p:txBody>
      </p:sp>
      <p:graphicFrame>
        <p:nvGraphicFramePr>
          <p:cNvPr id="741378" name="Object 2"/>
          <p:cNvGraphicFramePr>
            <a:graphicFrameLocks noChangeAspect="1"/>
          </p:cNvGraphicFramePr>
          <p:nvPr/>
        </p:nvGraphicFramePr>
        <p:xfrm>
          <a:off x="1330325" y="2209800"/>
          <a:ext cx="1528763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4" imgW="1092200" imgH="419100" progId="Equation.3">
                  <p:embed/>
                </p:oleObj>
              </mc:Choice>
              <mc:Fallback>
                <p:oleObj name="Ecuación" r:id="rId4" imgW="1092200" imgH="419100" progId="Equation.3">
                  <p:embed/>
                  <p:pic>
                    <p:nvPicPr>
                      <p:cNvPr id="74137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0325" y="2209800"/>
                        <a:ext cx="1528763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1539000" y="2895600"/>
            <a:ext cx="1509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dirty="0"/>
              <a:t> M</a:t>
            </a:r>
            <a:r>
              <a:rPr lang="es-ES_tradnl" sz="1600" baseline="-25000" dirty="0"/>
              <a:t>D1 </a:t>
            </a:r>
            <a:r>
              <a:rPr lang="es-ES_tradnl" sz="1600" dirty="0"/>
              <a:t> = M(</a:t>
            </a:r>
            <a:r>
              <a:rPr lang="es-ES_tradnl" sz="1600" baseline="30000" dirty="0"/>
              <a:t>30</a:t>
            </a:r>
            <a:r>
              <a:rPr lang="es-ES_tradnl" sz="1600" dirty="0"/>
              <a:t>S)</a:t>
            </a:r>
            <a:endParaRPr lang="en-GB" sz="1600" baseline="-25000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78262" y="990600"/>
            <a:ext cx="5113338" cy="539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103187"/>
            <a:ext cx="9144000" cy="582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</a:rPr>
              <a:t>Individual </a:t>
            </a:r>
            <a:r>
              <a:rPr lang="es-ES_tradnl" sz="3200" dirty="0" err="1">
                <a:solidFill>
                  <a:srgbClr val="1F497D"/>
                </a:solidFill>
                <a:latin typeface="Comic Sans MS"/>
                <a:cs typeface="Comic Sans MS"/>
              </a:rPr>
              <a:t>proton</a:t>
            </a:r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sz="3200" dirty="0" err="1">
                <a:solidFill>
                  <a:srgbClr val="1F497D"/>
                </a:solidFill>
                <a:latin typeface="Comic Sans MS"/>
                <a:cs typeface="Comic Sans MS"/>
              </a:rPr>
              <a:t>projections</a:t>
            </a:r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sz="3200" dirty="0" err="1">
                <a:solidFill>
                  <a:srgbClr val="1F497D"/>
                </a:solidFill>
                <a:latin typeface="Comic Sans MS"/>
                <a:cs typeface="Comic Sans MS"/>
              </a:rPr>
              <a:t>from</a:t>
            </a:r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  <a:sym typeface="Symbol" charset="2"/>
              </a:rPr>
              <a:t>2p in </a:t>
            </a:r>
            <a:r>
              <a:rPr lang="es-ES_tradnl" sz="3200" baseline="30000" dirty="0">
                <a:solidFill>
                  <a:srgbClr val="1F497D"/>
                </a:solidFill>
                <a:latin typeface="Comic Sans MS"/>
                <a:cs typeface="Comic Sans MS"/>
              </a:rPr>
              <a:t>31</a:t>
            </a:r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</a:rPr>
              <a:t>Ar</a:t>
            </a:r>
            <a:endParaRPr lang="en-GB" sz="3200" dirty="0">
              <a:solidFill>
                <a:srgbClr val="1F497D"/>
              </a:solidFill>
              <a:latin typeface="Comic Sans MS"/>
              <a:cs typeface="Comic Sans MS"/>
            </a:endParaRPr>
          </a:p>
        </p:txBody>
      </p:sp>
      <p:sp>
        <p:nvSpPr>
          <p:cNvPr id="16394" name="Rectangle 4"/>
          <p:cNvSpPr>
            <a:spLocks noChangeArrowheads="1"/>
          </p:cNvSpPr>
          <p:nvPr/>
        </p:nvSpPr>
        <p:spPr bwMode="auto">
          <a:xfrm>
            <a:off x="0" y="310991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ea typeface="Times New Roman" charset="0"/>
                <a:cs typeface="Times New Roman" charset="0"/>
              </a:rPr>
              <a:t> </a:t>
            </a:r>
          </a:p>
          <a:p>
            <a:pPr eaLnBrk="0" hangingPunct="0"/>
            <a:endParaRPr lang="en-US"/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1330325" y="2209800"/>
          <a:ext cx="1528763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3" imgW="1092200" imgH="419100" progId="Equation.3">
                  <p:embed/>
                </p:oleObj>
              </mc:Choice>
              <mc:Fallback>
                <p:oleObj name="Ecuación" r:id="rId3" imgW="1092200" imgH="419100" progId="Equation.3">
                  <p:embed/>
                  <p:pic>
                    <p:nvPicPr>
                      <p:cNvPr id="1638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0325" y="2209800"/>
                        <a:ext cx="1528763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990600" y="3457575"/>
          <a:ext cx="2209800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1612900" imgH="254000" progId="Equation.3">
                  <p:embed/>
                </p:oleObj>
              </mc:Choice>
              <mc:Fallback>
                <p:oleObj r:id="rId5" imgW="1612900" imgH="254000" progId="Equation.3">
                  <p:embed/>
                  <p:pic>
                    <p:nvPicPr>
                      <p:cNvPr id="1638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457575"/>
                        <a:ext cx="2209800" cy="352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5" name="Text Box 7"/>
          <p:cNvSpPr txBox="1">
            <a:spLocks noChangeArrowheads="1"/>
          </p:cNvSpPr>
          <p:nvPr/>
        </p:nvSpPr>
        <p:spPr bwMode="auto">
          <a:xfrm>
            <a:off x="762000" y="1143000"/>
            <a:ext cx="27590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1600" dirty="0"/>
              <a:t>In </a:t>
            </a:r>
            <a:r>
              <a:rPr lang="es-ES_tradnl" sz="1600" dirty="0" err="1"/>
              <a:t>sequential</a:t>
            </a:r>
            <a:r>
              <a:rPr lang="es-ES_tradnl" sz="1600" dirty="0"/>
              <a:t> </a:t>
            </a:r>
            <a:r>
              <a:rPr lang="es-ES_tradnl" sz="1600" dirty="0" err="1"/>
              <a:t>two</a:t>
            </a:r>
            <a:r>
              <a:rPr lang="es-ES_tradnl" sz="1600" dirty="0"/>
              <a:t>-</a:t>
            </a:r>
            <a:r>
              <a:rPr lang="es-ES_tradnl" sz="1600" dirty="0" err="1"/>
              <a:t>proton</a:t>
            </a:r>
            <a:r>
              <a:rPr lang="es-ES_tradnl" sz="1600" dirty="0"/>
              <a:t> </a:t>
            </a:r>
            <a:r>
              <a:rPr lang="es-ES_tradnl" sz="1600" dirty="0" err="1"/>
              <a:t>emission</a:t>
            </a:r>
            <a:r>
              <a:rPr lang="es-ES_tradnl" sz="1600" dirty="0"/>
              <a:t> </a:t>
            </a:r>
            <a:r>
              <a:rPr lang="es-ES_tradnl" sz="1600" dirty="0" err="1"/>
              <a:t>the</a:t>
            </a:r>
            <a:r>
              <a:rPr lang="es-ES_tradnl" sz="1600" dirty="0"/>
              <a:t> </a:t>
            </a:r>
            <a:r>
              <a:rPr lang="es-ES_tradnl" sz="1600" dirty="0" err="1"/>
              <a:t>energy</a:t>
            </a:r>
            <a:r>
              <a:rPr lang="es-ES_tradnl" sz="1600" dirty="0"/>
              <a:t> </a:t>
            </a:r>
            <a:r>
              <a:rPr lang="es-ES_tradnl" sz="1600" dirty="0" err="1"/>
              <a:t>of</a:t>
            </a:r>
            <a:r>
              <a:rPr lang="es-ES_tradnl" sz="1600" dirty="0"/>
              <a:t> </a:t>
            </a:r>
            <a:r>
              <a:rPr lang="es-ES_tradnl" sz="1600" dirty="0" err="1"/>
              <a:t>the</a:t>
            </a:r>
            <a:r>
              <a:rPr lang="es-ES_tradnl" sz="1600" dirty="0"/>
              <a:t> </a:t>
            </a:r>
            <a:r>
              <a:rPr lang="es-ES_tradnl" sz="1600" dirty="0" err="1"/>
              <a:t>first</a:t>
            </a:r>
            <a:r>
              <a:rPr lang="es-ES_tradnl" sz="1600" dirty="0"/>
              <a:t> </a:t>
            </a:r>
            <a:r>
              <a:rPr lang="es-ES_tradnl" sz="1600" dirty="0" err="1"/>
              <a:t>proton</a:t>
            </a:r>
            <a:r>
              <a:rPr lang="es-ES_tradnl" sz="1600" dirty="0"/>
              <a:t> </a:t>
            </a:r>
            <a:r>
              <a:rPr lang="es-ES_tradnl" sz="1600" dirty="0" err="1"/>
              <a:t>is</a:t>
            </a:r>
            <a:endParaRPr lang="en-GB" sz="1600" dirty="0"/>
          </a:p>
        </p:txBody>
      </p:sp>
      <p:sp>
        <p:nvSpPr>
          <p:cNvPr id="16396" name="Text Box 8"/>
          <p:cNvSpPr txBox="1">
            <a:spLocks noChangeArrowheads="1"/>
          </p:cNvSpPr>
          <p:nvPr/>
        </p:nvSpPr>
        <p:spPr bwMode="auto">
          <a:xfrm>
            <a:off x="1219200" y="2895600"/>
            <a:ext cx="1509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dirty="0"/>
              <a:t> M</a:t>
            </a:r>
            <a:r>
              <a:rPr lang="es-ES_tradnl" sz="1600" baseline="-25000" dirty="0"/>
              <a:t>D1 </a:t>
            </a:r>
            <a:r>
              <a:rPr lang="es-ES_tradnl" sz="1600" dirty="0"/>
              <a:t> = M(</a:t>
            </a:r>
            <a:r>
              <a:rPr lang="es-ES_tradnl" sz="1600" baseline="30000" dirty="0"/>
              <a:t>30</a:t>
            </a:r>
            <a:r>
              <a:rPr lang="es-ES_tradnl" sz="1600" dirty="0"/>
              <a:t>S)</a:t>
            </a:r>
            <a:endParaRPr lang="en-GB" sz="1600" baseline="-25000" dirty="0"/>
          </a:p>
        </p:txBody>
      </p:sp>
      <p:sp>
        <p:nvSpPr>
          <p:cNvPr id="16397" name="Rectangle 9"/>
          <p:cNvSpPr>
            <a:spLocks noChangeArrowheads="1"/>
          </p:cNvSpPr>
          <p:nvPr/>
        </p:nvSpPr>
        <p:spPr bwMode="auto">
          <a:xfrm>
            <a:off x="3995738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1066800" y="3886200"/>
          <a:ext cx="13716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7" imgW="1155199" imgH="444307" progId="Equation.3">
                  <p:embed/>
                </p:oleObj>
              </mc:Choice>
              <mc:Fallback>
                <p:oleObj r:id="rId7" imgW="1155199" imgH="444307" progId="Equation.3">
                  <p:embed/>
                  <p:pic>
                    <p:nvPicPr>
                      <p:cNvPr id="1638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886200"/>
                        <a:ext cx="13716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8" name="Rectangle 11"/>
          <p:cNvSpPr>
            <a:spLocks noChangeArrowheads="1"/>
          </p:cNvSpPr>
          <p:nvPr/>
        </p:nvSpPr>
        <p:spPr bwMode="auto">
          <a:xfrm>
            <a:off x="3767138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1066800" y="4572000"/>
          <a:ext cx="21336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9" imgW="1612900" imgH="254000" progId="Equation.3">
                  <p:embed/>
                </p:oleObj>
              </mc:Choice>
              <mc:Fallback>
                <p:oleObj r:id="rId9" imgW="1612900" imgH="254000" progId="Equation.3">
                  <p:embed/>
                  <p:pic>
                    <p:nvPicPr>
                      <p:cNvPr id="1638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572000"/>
                        <a:ext cx="21336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9" name="Rectangle 13"/>
          <p:cNvSpPr>
            <a:spLocks noChangeArrowheads="1"/>
          </p:cNvSpPr>
          <p:nvPr/>
        </p:nvSpPr>
        <p:spPr bwMode="auto">
          <a:xfrm>
            <a:off x="327660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457200" y="5105400"/>
          <a:ext cx="3200400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11" imgW="2590800" imgH="508000" progId="Equation.3">
                  <p:embed/>
                </p:oleObj>
              </mc:Choice>
              <mc:Fallback>
                <p:oleObj name="Ecuación" r:id="rId11" imgW="2590800" imgH="508000" progId="Equation.3">
                  <p:embed/>
                  <p:pic>
                    <p:nvPicPr>
                      <p:cNvPr id="1639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5105400"/>
                        <a:ext cx="3200400" cy="623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5625" y="76200"/>
            <a:ext cx="7067550" cy="50165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/>
              <a:t>Gamow-Teller 2p-transition</a:t>
            </a:r>
            <a:endParaRPr lang="es-ES" dirty="0"/>
          </a:p>
        </p:txBody>
      </p:sp>
      <p:pic>
        <p:nvPicPr>
          <p:cNvPr id="206854" name="Picture 6" descr="ang2pg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052513"/>
            <a:ext cx="3973512" cy="5399087"/>
          </a:xfrm>
          <a:prstGeom prst="rect">
            <a:avLst/>
          </a:prstGeom>
          <a:noFill/>
        </p:spPr>
      </p:pic>
      <p:sp>
        <p:nvSpPr>
          <p:cNvPr id="206855" name="Text Box 7"/>
          <p:cNvSpPr txBox="1">
            <a:spLocks noChangeArrowheads="1"/>
          </p:cNvSpPr>
          <p:nvPr/>
        </p:nvSpPr>
        <p:spPr bwMode="auto">
          <a:xfrm>
            <a:off x="4835525" y="2601913"/>
            <a:ext cx="4097338" cy="13112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2000" dirty="0">
                <a:solidFill>
                  <a:srgbClr val="009900"/>
                </a:solidFill>
                <a:latin typeface="Comic Sans MS" charset="0"/>
              </a:rPr>
              <a:t> </a:t>
            </a:r>
            <a:r>
              <a:rPr lang="en-US" sz="2000" b="1" dirty="0">
                <a:solidFill>
                  <a:srgbClr val="009900"/>
                </a:solidFill>
                <a:latin typeface="Comic Sans MS" charset="0"/>
              </a:rPr>
              <a:t>Kinematics of sequential emission</a:t>
            </a:r>
          </a:p>
          <a:p>
            <a:pPr eaLnBrk="0" hangingPunct="0">
              <a:buFontTx/>
              <a:buChar char="•"/>
            </a:pPr>
            <a:r>
              <a:rPr lang="en-US" sz="2000" b="1" dirty="0">
                <a:solidFill>
                  <a:srgbClr val="009900"/>
                </a:solidFill>
                <a:latin typeface="Comic Sans MS" charset="0"/>
              </a:rPr>
              <a:t> </a:t>
            </a:r>
            <a:r>
              <a:rPr lang="en-US" sz="2000" b="1" baseline="30000" dirty="0">
                <a:solidFill>
                  <a:srgbClr val="009900"/>
                </a:solidFill>
                <a:latin typeface="Comic Sans MS" charset="0"/>
              </a:rPr>
              <a:t>2</a:t>
            </a:r>
            <a:r>
              <a:rPr lang="en-US" sz="2000" b="1" dirty="0">
                <a:solidFill>
                  <a:srgbClr val="009900"/>
                </a:solidFill>
                <a:latin typeface="Comic Sans MS" charset="0"/>
              </a:rPr>
              <a:t>He branch present at some level ?</a:t>
            </a:r>
            <a:endParaRPr lang="en-US" b="1" dirty="0">
              <a:solidFill>
                <a:srgbClr val="009900"/>
              </a:solidFill>
              <a:latin typeface="Comic Sans MS" charset="0"/>
            </a:endParaRPr>
          </a:p>
        </p:txBody>
      </p:sp>
      <p:sp>
        <p:nvSpPr>
          <p:cNvPr id="206856" name="Line 8"/>
          <p:cNvSpPr>
            <a:spLocks noChangeShapeType="1"/>
          </p:cNvSpPr>
          <p:nvPr/>
        </p:nvSpPr>
        <p:spPr bwMode="auto">
          <a:xfrm>
            <a:off x="6781800" y="4887913"/>
            <a:ext cx="609600" cy="304800"/>
          </a:xfrm>
          <a:prstGeom prst="line">
            <a:avLst/>
          </a:prstGeom>
          <a:noFill/>
          <a:ln w="5397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06857" name="Line 9"/>
          <p:cNvSpPr>
            <a:spLocks noChangeShapeType="1"/>
          </p:cNvSpPr>
          <p:nvPr/>
        </p:nvSpPr>
        <p:spPr bwMode="auto">
          <a:xfrm flipH="1" flipV="1">
            <a:off x="5410200" y="4202113"/>
            <a:ext cx="1371600" cy="685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06858" name="Line 10"/>
          <p:cNvSpPr>
            <a:spLocks noChangeShapeType="1"/>
          </p:cNvSpPr>
          <p:nvPr/>
        </p:nvSpPr>
        <p:spPr bwMode="auto">
          <a:xfrm flipH="1">
            <a:off x="5486400" y="5192713"/>
            <a:ext cx="1828800" cy="9144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06859" name="Line 11"/>
          <p:cNvSpPr>
            <a:spLocks noChangeShapeType="1"/>
          </p:cNvSpPr>
          <p:nvPr/>
        </p:nvSpPr>
        <p:spPr bwMode="auto">
          <a:xfrm flipV="1">
            <a:off x="7391400" y="4787900"/>
            <a:ext cx="685800" cy="381000"/>
          </a:xfrm>
          <a:prstGeom prst="line">
            <a:avLst/>
          </a:prstGeom>
          <a:noFill/>
          <a:ln w="53975">
            <a:solidFill>
              <a:srgbClr val="0099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06860" name="Text Box 12"/>
          <p:cNvSpPr txBox="1">
            <a:spLocks noChangeArrowheads="1"/>
          </p:cNvSpPr>
          <p:nvPr/>
        </p:nvSpPr>
        <p:spPr bwMode="auto">
          <a:xfrm>
            <a:off x="4787900" y="3897313"/>
            <a:ext cx="1276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>
                <a:solidFill>
                  <a:srgbClr val="FF0000"/>
                </a:solidFill>
                <a:latin typeface="Comic Sans MS" charset="0"/>
              </a:rPr>
              <a:t>1st emitted</a:t>
            </a:r>
            <a:endParaRPr lang="en-US" sz="1800">
              <a:latin typeface="Comic Sans MS" charset="0"/>
            </a:endParaRPr>
          </a:p>
        </p:txBody>
      </p:sp>
      <p:sp>
        <p:nvSpPr>
          <p:cNvPr id="206861" name="Text Box 13"/>
          <p:cNvSpPr txBox="1">
            <a:spLocks noChangeArrowheads="1"/>
          </p:cNvSpPr>
          <p:nvPr/>
        </p:nvSpPr>
        <p:spPr bwMode="auto">
          <a:xfrm>
            <a:off x="4910138" y="6045200"/>
            <a:ext cx="1339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>
                <a:solidFill>
                  <a:srgbClr val="FF0000"/>
                </a:solidFill>
                <a:latin typeface="Comic Sans MS" charset="0"/>
              </a:rPr>
              <a:t>2nd emitted</a:t>
            </a:r>
            <a:endParaRPr lang="en-US" sz="1800">
              <a:latin typeface="Comic Sans MS" charset="0"/>
            </a:endParaRPr>
          </a:p>
        </p:txBody>
      </p:sp>
      <p:sp>
        <p:nvSpPr>
          <p:cNvPr id="206862" name="Text Box 14"/>
          <p:cNvSpPr txBox="1">
            <a:spLocks noChangeArrowheads="1"/>
          </p:cNvSpPr>
          <p:nvPr/>
        </p:nvSpPr>
        <p:spPr bwMode="auto">
          <a:xfrm>
            <a:off x="6443663" y="4940300"/>
            <a:ext cx="65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 baseline="30000">
                <a:solidFill>
                  <a:schemeClr val="folHlink"/>
                </a:solidFill>
                <a:latin typeface="Comic Sans MS" charset="0"/>
              </a:rPr>
              <a:t>30</a:t>
            </a:r>
            <a:r>
              <a:rPr lang="en-US" sz="1800">
                <a:solidFill>
                  <a:schemeClr val="folHlink"/>
                </a:solidFill>
                <a:latin typeface="Comic Sans MS" charset="0"/>
              </a:rPr>
              <a:t>S*</a:t>
            </a:r>
          </a:p>
        </p:txBody>
      </p:sp>
      <p:sp>
        <p:nvSpPr>
          <p:cNvPr id="206863" name="Text Box 15"/>
          <p:cNvSpPr txBox="1">
            <a:spLocks noChangeArrowheads="1"/>
          </p:cNvSpPr>
          <p:nvPr/>
        </p:nvSpPr>
        <p:spPr bwMode="auto">
          <a:xfrm>
            <a:off x="7815263" y="4954588"/>
            <a:ext cx="4905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 baseline="30000" dirty="0">
                <a:solidFill>
                  <a:srgbClr val="009900"/>
                </a:solidFill>
                <a:latin typeface="Comic Sans MS" charset="0"/>
              </a:rPr>
              <a:t>29</a:t>
            </a:r>
            <a:r>
              <a:rPr lang="en-US" sz="1800" dirty="0">
                <a:solidFill>
                  <a:srgbClr val="009900"/>
                </a:solidFill>
                <a:latin typeface="Comic Sans MS" charset="0"/>
              </a:rPr>
              <a:t>P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760663" y="1535113"/>
            <a:ext cx="2133600" cy="1905000"/>
            <a:chOff x="1824" y="960"/>
            <a:chExt cx="1344" cy="1200"/>
          </a:xfrm>
        </p:grpSpPr>
        <p:sp>
          <p:nvSpPr>
            <p:cNvPr id="206865" name="Line 17"/>
            <p:cNvSpPr>
              <a:spLocks noChangeShapeType="1"/>
            </p:cNvSpPr>
            <p:nvPr/>
          </p:nvSpPr>
          <p:spPr bwMode="auto">
            <a:xfrm flipH="1" flipV="1">
              <a:off x="1872" y="1824"/>
              <a:ext cx="1296" cy="336"/>
            </a:xfrm>
            <a:prstGeom prst="line">
              <a:avLst/>
            </a:prstGeom>
            <a:noFill/>
            <a:ln w="38100">
              <a:solidFill>
                <a:srgbClr val="FFCC00"/>
              </a:solidFill>
              <a:prstDash val="dash"/>
              <a:miter lim="800000"/>
              <a:headEnd/>
              <a:tailEnd type="triangle" w="med" len="med"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06866" name="Line 18"/>
            <p:cNvSpPr>
              <a:spLocks noChangeShapeType="1"/>
            </p:cNvSpPr>
            <p:nvPr/>
          </p:nvSpPr>
          <p:spPr bwMode="auto">
            <a:xfrm flipH="1" flipV="1">
              <a:off x="1824" y="960"/>
              <a:ext cx="1344" cy="1200"/>
            </a:xfrm>
            <a:prstGeom prst="line">
              <a:avLst/>
            </a:prstGeom>
            <a:noFill/>
            <a:ln w="38100">
              <a:solidFill>
                <a:srgbClr val="FFCC00"/>
              </a:solidFill>
              <a:prstDash val="dash"/>
              <a:miter lim="800000"/>
              <a:headEnd/>
              <a:tailEnd type="triangle" w="med" len="med"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</p:grpSp>
      <p:sp>
        <p:nvSpPr>
          <p:cNvPr id="206867" name="Text Box 19"/>
          <p:cNvSpPr txBox="1">
            <a:spLocks noChangeArrowheads="1"/>
          </p:cNvSpPr>
          <p:nvPr/>
        </p:nvSpPr>
        <p:spPr bwMode="auto">
          <a:xfrm>
            <a:off x="4643438" y="1268413"/>
            <a:ext cx="3960812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folHlink"/>
                </a:solidFill>
                <a:latin typeface="Comic Sans MS" charset="0"/>
              </a:rPr>
              <a:t>Isospin allowed transitions</a:t>
            </a:r>
          </a:p>
          <a:p>
            <a:r>
              <a:rPr lang="en-US" sz="2000" b="1">
                <a:solidFill>
                  <a:schemeClr val="folHlink"/>
                </a:solidFill>
                <a:latin typeface="Comic Sans MS" charset="0"/>
              </a:rPr>
              <a:t> increasing # of intermediate states possible</a:t>
            </a:r>
          </a:p>
          <a:p>
            <a:pPr>
              <a:spcBef>
                <a:spcPct val="50000"/>
              </a:spcBef>
            </a:pPr>
            <a:endParaRPr lang="es-ES" sz="2000">
              <a:solidFill>
                <a:schemeClr val="folHlink"/>
              </a:solidFill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5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1063" y="928687"/>
            <a:ext cx="5651500" cy="531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7515225" cy="582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_tradnl" sz="3200" dirty="0" err="1">
                <a:latin typeface="Comic Sans MS"/>
                <a:cs typeface="Comic Sans MS"/>
              </a:rPr>
              <a:t>Decay</a:t>
            </a:r>
            <a:r>
              <a:rPr lang="es-ES_tradnl" sz="3200" dirty="0">
                <a:latin typeface="Comic Sans MS"/>
                <a:cs typeface="Comic Sans MS"/>
              </a:rPr>
              <a:t> </a:t>
            </a:r>
            <a:r>
              <a:rPr lang="es-ES_tradnl" sz="3200" dirty="0" err="1">
                <a:latin typeface="Comic Sans MS"/>
                <a:cs typeface="Comic Sans MS"/>
              </a:rPr>
              <a:t>of</a:t>
            </a:r>
            <a:r>
              <a:rPr lang="es-ES_tradnl" sz="3200" dirty="0">
                <a:latin typeface="Comic Sans MS"/>
                <a:cs typeface="Comic Sans MS"/>
              </a:rPr>
              <a:t> </a:t>
            </a:r>
            <a:r>
              <a:rPr lang="es-ES_tradnl" sz="3200" dirty="0" err="1">
                <a:latin typeface="Comic Sans MS"/>
                <a:cs typeface="Comic Sans MS"/>
              </a:rPr>
              <a:t>the</a:t>
            </a:r>
            <a:r>
              <a:rPr lang="es-ES_tradnl" sz="3200" dirty="0">
                <a:latin typeface="Comic Sans MS"/>
                <a:cs typeface="Comic Sans MS"/>
              </a:rPr>
              <a:t> </a:t>
            </a:r>
            <a:r>
              <a:rPr lang="es-ES_tradnl" sz="3200" i="1" dirty="0">
                <a:latin typeface="Comic Sans MS"/>
                <a:cs typeface="Comic Sans MS"/>
              </a:rPr>
              <a:t>IAS</a:t>
            </a:r>
            <a:r>
              <a:rPr lang="es-ES_tradnl" sz="3200" dirty="0">
                <a:latin typeface="Comic Sans MS"/>
                <a:cs typeface="Comic Sans MS"/>
              </a:rPr>
              <a:t> </a:t>
            </a:r>
            <a:r>
              <a:rPr lang="es-ES_tradnl" sz="3200" dirty="0" err="1">
                <a:latin typeface="Comic Sans MS"/>
                <a:cs typeface="Comic Sans MS"/>
              </a:rPr>
              <a:t>of</a:t>
            </a:r>
            <a:r>
              <a:rPr lang="es-ES_tradnl" sz="3200" dirty="0">
                <a:latin typeface="Comic Sans MS"/>
                <a:cs typeface="Comic Sans MS"/>
              </a:rPr>
              <a:t> </a:t>
            </a:r>
            <a:r>
              <a:rPr lang="es-ES_tradnl" sz="3200" baseline="30000" dirty="0">
                <a:latin typeface="Comic Sans MS"/>
                <a:cs typeface="Comic Sans MS"/>
              </a:rPr>
              <a:t>31</a:t>
            </a:r>
            <a:r>
              <a:rPr lang="es-ES_tradnl" sz="3200" dirty="0">
                <a:latin typeface="Comic Sans MS"/>
                <a:cs typeface="Comic Sans MS"/>
              </a:rPr>
              <a:t>Ar (Z =18,N=13)</a:t>
            </a:r>
            <a:endParaRPr lang="en-GB" sz="3200" dirty="0">
              <a:latin typeface="Comic Sans MS"/>
              <a:cs typeface="Comic Sans MS"/>
            </a:endParaRPr>
          </a:p>
        </p:txBody>
      </p:sp>
      <p:sp>
        <p:nvSpPr>
          <p:cNvPr id="53253" name="Rectangle 4"/>
          <p:cNvSpPr>
            <a:spLocks noChangeArrowheads="1"/>
          </p:cNvSpPr>
          <p:nvPr/>
        </p:nvSpPr>
        <p:spPr bwMode="auto">
          <a:xfrm>
            <a:off x="7772400" y="2743200"/>
            <a:ext cx="609600" cy="304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s-ES_tradnl" sz="1600" dirty="0"/>
              <a:t>IAS</a:t>
            </a:r>
            <a:endParaRPr lang="en-GB" sz="1600" dirty="0"/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228600" y="914400"/>
            <a:ext cx="3124200" cy="540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sz="1200" b="1" dirty="0">
                <a:solidFill>
                  <a:schemeClr val="hlink"/>
                </a:solidFill>
                <a:ea typeface="Times New Roman" charset="0"/>
                <a:cs typeface="Times New Roman" charset="0"/>
              </a:rPr>
              <a:t>E</a:t>
            </a:r>
            <a:r>
              <a:rPr lang="en-US" sz="1200" b="1" baseline="-30000" dirty="0">
                <a:solidFill>
                  <a:schemeClr val="hlink"/>
                </a:solidFill>
                <a:ea typeface="Times New Roman" charset="0"/>
                <a:cs typeface="Times New Roman" charset="0"/>
              </a:rPr>
              <a:t>IAS</a:t>
            </a:r>
            <a:r>
              <a:rPr lang="en-US" sz="1200" b="1" dirty="0">
                <a:solidFill>
                  <a:schemeClr val="hlink"/>
                </a:solidFill>
                <a:ea typeface="Times New Roman" charset="0"/>
                <a:cs typeface="Times New Roman" charset="0"/>
              </a:rPr>
              <a:t> = 12322(2)(50) keV from Q2p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sz="1200" b="1" dirty="0">
                <a:ea typeface="Times New Roman" charset="0"/>
                <a:cs typeface="Times New Roman" charset="0"/>
              </a:rPr>
              <a:t>Q</a:t>
            </a:r>
            <a:r>
              <a:rPr lang="en-US" sz="1200" b="1" baseline="-30000" dirty="0">
                <a:ea typeface="Times New Roman" charset="0"/>
                <a:cs typeface="Times New Roman" charset="0"/>
              </a:rPr>
              <a:t>EC</a:t>
            </a:r>
            <a:r>
              <a:rPr lang="en-US" sz="1200" b="1" dirty="0">
                <a:ea typeface="Times New Roman" charset="0"/>
                <a:cs typeface="Times New Roman" charset="0"/>
              </a:rPr>
              <a:t> = E</a:t>
            </a:r>
            <a:r>
              <a:rPr lang="en-US" sz="1200" b="1" baseline="-30000" dirty="0">
                <a:ea typeface="Times New Roman" charset="0"/>
                <a:cs typeface="Times New Roman" charset="0"/>
              </a:rPr>
              <a:t>IAS</a:t>
            </a:r>
            <a:r>
              <a:rPr lang="en-US" sz="1200" b="1" dirty="0">
                <a:ea typeface="Times New Roman" charset="0"/>
                <a:cs typeface="Times New Roman" charset="0"/>
              </a:rPr>
              <a:t> + </a:t>
            </a:r>
            <a:r>
              <a:rPr lang="en-US" sz="1200" b="1" dirty="0" err="1">
                <a:ea typeface="Times New Roman" charset="0"/>
                <a:cs typeface="Times New Roman" charset="0"/>
                <a:sym typeface="Symbol" charset="2"/>
              </a:rPr>
              <a:t></a:t>
            </a:r>
            <a:r>
              <a:rPr lang="en-US" sz="1200" b="1" dirty="0" err="1">
                <a:ea typeface="Times New Roman" charset="0"/>
                <a:cs typeface="Times New Roman" charset="0"/>
              </a:rPr>
              <a:t>Ec</a:t>
            </a:r>
            <a:r>
              <a:rPr lang="en-US" sz="1200" b="1" dirty="0">
                <a:ea typeface="Times New Roman" charset="0"/>
                <a:cs typeface="Times New Roman" charset="0"/>
              </a:rPr>
              <a:t> - </a:t>
            </a:r>
            <a:r>
              <a:rPr lang="en-US" sz="1200" b="1" dirty="0" err="1">
                <a:ea typeface="Times New Roman" charset="0"/>
                <a:cs typeface="Times New Roman" charset="0"/>
                <a:sym typeface="Symbol" charset="2"/>
              </a:rPr>
              <a:t></a:t>
            </a:r>
            <a:r>
              <a:rPr lang="en-US" sz="1200" b="1" dirty="0" err="1">
                <a:ea typeface="Times New Roman" charset="0"/>
                <a:cs typeface="Times New Roman" charset="0"/>
              </a:rPr>
              <a:t>np</a:t>
            </a:r>
            <a:endParaRPr lang="en-US" sz="1200" b="1" dirty="0">
              <a:ea typeface="Times New Roman" charset="0"/>
              <a:cs typeface="Times New Roman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  <a:buFont typeface="Wingdings" charset="2"/>
              <a:buChar char="ü"/>
            </a:pPr>
            <a:r>
              <a:rPr lang="en-US" sz="1200" b="1" dirty="0" err="1">
                <a:solidFill>
                  <a:srgbClr val="262673"/>
                </a:solidFill>
                <a:ea typeface="Times New Roman" charset="0"/>
                <a:cs typeface="Times New Roman" charset="0"/>
                <a:sym typeface="Symbol" charset="2"/>
              </a:rPr>
              <a:t></a:t>
            </a:r>
            <a:r>
              <a:rPr lang="en-US" sz="1200" b="1" dirty="0" err="1">
                <a:solidFill>
                  <a:srgbClr val="262673"/>
                </a:solidFill>
                <a:ea typeface="Times New Roman" charset="0"/>
                <a:cs typeface="Times New Roman" charset="0"/>
              </a:rPr>
              <a:t>Ec</a:t>
            </a:r>
            <a:r>
              <a:rPr lang="en-US" sz="1200" b="1" dirty="0">
                <a:solidFill>
                  <a:srgbClr val="262673"/>
                </a:solidFill>
                <a:ea typeface="Times New Roman" charset="0"/>
                <a:cs typeface="Times New Roman" charset="0"/>
              </a:rPr>
              <a:t> = 1448.8  [ZA</a:t>
            </a:r>
            <a:r>
              <a:rPr lang="en-US" sz="1200" b="1" baseline="30000" dirty="0">
                <a:solidFill>
                  <a:srgbClr val="262673"/>
                </a:solidFill>
                <a:ea typeface="Times New Roman" charset="0"/>
                <a:cs typeface="Times New Roman" charset="0"/>
              </a:rPr>
              <a:t>-1/3</a:t>
            </a:r>
            <a:r>
              <a:rPr lang="en-US" sz="1200" b="1" dirty="0">
                <a:solidFill>
                  <a:srgbClr val="262673"/>
                </a:solidFill>
                <a:ea typeface="Times New Roman" charset="0"/>
                <a:cs typeface="Times New Roman" charset="0"/>
              </a:rPr>
              <a:t>]</a:t>
            </a:r>
            <a:r>
              <a:rPr lang="en-US" sz="1200" dirty="0">
                <a:solidFill>
                  <a:srgbClr val="262673"/>
                </a:solidFill>
                <a:ea typeface="Times New Roman" charset="0"/>
                <a:cs typeface="Times New Roman" charset="0"/>
              </a:rPr>
              <a:t> </a:t>
            </a:r>
            <a:r>
              <a:rPr lang="en-US" sz="1200" b="1" dirty="0">
                <a:solidFill>
                  <a:srgbClr val="262673"/>
                </a:solidFill>
                <a:ea typeface="Times New Roman" charset="0"/>
                <a:cs typeface="Times New Roman" charset="0"/>
              </a:rPr>
              <a:t>– 1026.3 keV</a:t>
            </a:r>
          </a:p>
          <a:p>
            <a:pPr>
              <a:lnSpc>
                <a:spcPct val="150000"/>
              </a:lnSpc>
              <a:spcBef>
                <a:spcPct val="50000"/>
              </a:spcBef>
              <a:buFont typeface="Wingdings" charset="2"/>
              <a:buChar char="ü"/>
            </a:pPr>
            <a:r>
              <a:rPr lang="en-US" sz="1200" b="1" dirty="0">
                <a:solidFill>
                  <a:srgbClr val="262673"/>
                </a:solidFill>
                <a:ea typeface="Times New Roman" charset="0"/>
                <a:cs typeface="Times New Roman" charset="0"/>
              </a:rPr>
              <a:t>Antony &amp; </a:t>
            </a:r>
            <a:r>
              <a:rPr lang="en-US" sz="1200" b="1" dirty="0" err="1">
                <a:solidFill>
                  <a:srgbClr val="262673"/>
                </a:solidFill>
                <a:ea typeface="Times New Roman" charset="0"/>
                <a:cs typeface="Times New Roman" charset="0"/>
              </a:rPr>
              <a:t>Pape</a:t>
            </a:r>
            <a:r>
              <a:rPr lang="en-US" sz="1200" b="1" dirty="0">
                <a:solidFill>
                  <a:srgbClr val="262673"/>
                </a:solidFill>
                <a:ea typeface="Times New Roman" charset="0"/>
                <a:cs typeface="Times New Roman" charset="0"/>
              </a:rPr>
              <a:t> [ADNDT 34 (86) 279]</a:t>
            </a:r>
          </a:p>
          <a:p>
            <a:pPr>
              <a:lnSpc>
                <a:spcPct val="150000"/>
              </a:lnSpc>
              <a:spcBef>
                <a:spcPct val="50000"/>
              </a:spcBef>
              <a:buFont typeface="Wingdings" charset="2"/>
              <a:buChar char="ü"/>
            </a:pPr>
            <a:r>
              <a:rPr lang="en-US" sz="1200" b="1" dirty="0" err="1">
                <a:solidFill>
                  <a:srgbClr val="262673"/>
                </a:solidFill>
                <a:ea typeface="Times New Roman" charset="0"/>
                <a:cs typeface="Times New Roman" charset="0"/>
                <a:sym typeface="Symbol" charset="2"/>
              </a:rPr>
              <a:t></a:t>
            </a:r>
            <a:r>
              <a:rPr lang="en-US" sz="1200" b="1" dirty="0" err="1">
                <a:solidFill>
                  <a:srgbClr val="262673"/>
                </a:solidFill>
                <a:ea typeface="Times New Roman" charset="0"/>
                <a:cs typeface="Times New Roman" charset="0"/>
              </a:rPr>
              <a:t>Ec</a:t>
            </a:r>
            <a:r>
              <a:rPr lang="en-US" sz="1200" b="1" dirty="0">
                <a:solidFill>
                  <a:srgbClr val="262673"/>
                </a:solidFill>
                <a:ea typeface="Times New Roman" charset="0"/>
                <a:cs typeface="Times New Roman" charset="0"/>
              </a:rPr>
              <a:t> =7045 keV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sz="1200" b="1" dirty="0">
                <a:solidFill>
                  <a:srgbClr val="00B050"/>
                </a:solidFill>
                <a:ea typeface="Times New Roman" charset="0"/>
                <a:cs typeface="Times New Roman" charset="0"/>
              </a:rPr>
              <a:t>Leaving the </a:t>
            </a:r>
            <a:r>
              <a:rPr lang="en-US" sz="1200" b="1" dirty="0" err="1">
                <a:solidFill>
                  <a:srgbClr val="00B050"/>
                </a:solidFill>
                <a:ea typeface="Times New Roman" charset="0"/>
                <a:cs typeface="Times New Roman" charset="0"/>
              </a:rPr>
              <a:t>coef</a:t>
            </a:r>
            <a:r>
              <a:rPr lang="en-US" sz="1200" b="1" dirty="0">
                <a:solidFill>
                  <a:srgbClr val="00B050"/>
                </a:solidFill>
                <a:ea typeface="Times New Roman" charset="0"/>
                <a:cs typeface="Times New Roman" charset="0"/>
              </a:rPr>
              <a:t>. free and using exp. Coulomb energy shifts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sz="1200" b="1" dirty="0">
                <a:solidFill>
                  <a:srgbClr val="00B050"/>
                </a:solidFill>
                <a:ea typeface="Times New Roman" charset="0"/>
                <a:cs typeface="Times New Roman" charset="0"/>
              </a:rPr>
              <a:t>between </a:t>
            </a:r>
            <a:r>
              <a:rPr lang="en-US" sz="1200" b="1" baseline="30000" dirty="0">
                <a:solidFill>
                  <a:srgbClr val="00B050"/>
                </a:solidFill>
                <a:ea typeface="Times New Roman" charset="0"/>
                <a:cs typeface="Times New Roman" charset="0"/>
              </a:rPr>
              <a:t>32,33,34</a:t>
            </a:r>
            <a:r>
              <a:rPr lang="en-US" sz="1200" b="1" dirty="0">
                <a:solidFill>
                  <a:srgbClr val="00B050"/>
                </a:solidFill>
                <a:ea typeface="Times New Roman" charset="0"/>
                <a:cs typeface="Times New Roman" charset="0"/>
              </a:rPr>
              <a:t>Cl and </a:t>
            </a:r>
            <a:r>
              <a:rPr lang="en-US" sz="1200" b="1" baseline="30000" dirty="0">
                <a:solidFill>
                  <a:srgbClr val="00B050"/>
                </a:solidFill>
                <a:ea typeface="Times New Roman" charset="0"/>
                <a:cs typeface="Times New Roman" charset="0"/>
              </a:rPr>
              <a:t>32,33,34</a:t>
            </a:r>
            <a:r>
              <a:rPr lang="en-US" sz="1200" b="1" dirty="0">
                <a:solidFill>
                  <a:srgbClr val="00B050"/>
                </a:solidFill>
                <a:ea typeface="Times New Roman" charset="0"/>
                <a:cs typeface="Times New Roman" charset="0"/>
              </a:rPr>
              <a:t>Ar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sz="1200" b="1" dirty="0" err="1">
                <a:solidFill>
                  <a:srgbClr val="00B050"/>
                </a:solidFill>
                <a:ea typeface="Times New Roman" charset="0"/>
                <a:cs typeface="Times New Roman" charset="0"/>
                <a:sym typeface="Symbol" charset="2"/>
              </a:rPr>
              <a:t></a:t>
            </a:r>
            <a:r>
              <a:rPr lang="en-US" sz="1200" b="1" dirty="0" err="1">
                <a:solidFill>
                  <a:srgbClr val="00B050"/>
                </a:solidFill>
                <a:ea typeface="Times New Roman" charset="0"/>
                <a:cs typeface="Times New Roman" charset="0"/>
              </a:rPr>
              <a:t>Ec</a:t>
            </a:r>
            <a:r>
              <a:rPr lang="en-US" sz="1200" b="1" dirty="0">
                <a:solidFill>
                  <a:srgbClr val="00B050"/>
                </a:solidFill>
                <a:ea typeface="Times New Roman" charset="0"/>
                <a:cs typeface="Times New Roman" charset="0"/>
              </a:rPr>
              <a:t> =6950(90) keV    </a:t>
            </a:r>
            <a:r>
              <a:rPr lang="en-US" sz="1200" b="1" dirty="0" err="1">
                <a:solidFill>
                  <a:srgbClr val="00B050"/>
                </a:solidFill>
                <a:ea typeface="Times New Roman" charset="0"/>
                <a:cs typeface="Times New Roman" charset="0"/>
                <a:sym typeface="Symbol" charset="2"/>
              </a:rPr>
              <a:t></a:t>
            </a:r>
            <a:r>
              <a:rPr lang="en-US" sz="1200" b="1" dirty="0">
                <a:solidFill>
                  <a:srgbClr val="00B050"/>
                </a:solidFill>
                <a:ea typeface="Times New Roman" charset="0"/>
                <a:cs typeface="Times New Roman" charset="0"/>
              </a:rPr>
              <a:t>                             	</a:t>
            </a:r>
            <a:r>
              <a:rPr lang="en-US" sz="1400" b="1" dirty="0">
                <a:ea typeface="Times New Roman" charset="0"/>
                <a:cs typeface="Times New Roman" charset="0"/>
              </a:rPr>
              <a:t>Q</a:t>
            </a:r>
            <a:r>
              <a:rPr lang="en-US" sz="1400" b="1" baseline="-30000" dirty="0">
                <a:ea typeface="Times New Roman" charset="0"/>
                <a:cs typeface="Times New Roman" charset="0"/>
              </a:rPr>
              <a:t>EC</a:t>
            </a:r>
            <a:r>
              <a:rPr lang="en-US" sz="1400" b="1" dirty="0">
                <a:ea typeface="Times New Roman" charset="0"/>
                <a:cs typeface="Times New Roman" charset="0"/>
              </a:rPr>
              <a:t> = 18,49(11) MeV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sz="1200" b="1" dirty="0" err="1">
                <a:ea typeface="Times New Roman" charset="0"/>
                <a:cs typeface="Times New Roman" charset="0"/>
              </a:rPr>
              <a:t>f(E</a:t>
            </a:r>
            <a:r>
              <a:rPr lang="en-US" sz="1200" b="1" baseline="-30000" dirty="0" err="1">
                <a:ea typeface="Times New Roman" charset="0"/>
                <a:cs typeface="Times New Roman" charset="0"/>
                <a:sym typeface="Symbol" charset="2"/>
              </a:rPr>
              <a:t></a:t>
            </a:r>
            <a:r>
              <a:rPr lang="en-US" sz="1200" b="1" baseline="-30000" dirty="0" err="1">
                <a:ea typeface="Times New Roman" charset="0"/>
                <a:cs typeface="Times New Roman" charset="0"/>
              </a:rPr>
              <a:t>IAS</a:t>
            </a:r>
            <a:r>
              <a:rPr lang="en-US" sz="1200" b="1" dirty="0" err="1">
                <a:ea typeface="Times New Roman" charset="0"/>
                <a:cs typeface="Times New Roman" charset="0"/>
              </a:rPr>
              <a:t>)t</a:t>
            </a:r>
            <a:r>
              <a:rPr lang="en-US" sz="1200" b="1" baseline="-30000" dirty="0" err="1">
                <a:ea typeface="Times New Roman" charset="0"/>
                <a:cs typeface="Times New Roman" charset="0"/>
              </a:rPr>
              <a:t>IAS</a:t>
            </a:r>
            <a:r>
              <a:rPr lang="es-ES_tradnl" sz="1200" b="1" baseline="-30000" dirty="0">
                <a:ea typeface="Times New Roman" charset="0"/>
                <a:cs typeface="Times New Roman" charset="0"/>
              </a:rPr>
              <a:t> </a:t>
            </a:r>
            <a:r>
              <a:rPr lang="es-ES_tradnl" sz="1200" b="1" dirty="0">
                <a:ea typeface="Times New Roman" charset="0"/>
                <a:cs typeface="Times New Roman" charset="0"/>
              </a:rPr>
              <a:t> = 6145(4) </a:t>
            </a:r>
            <a:r>
              <a:rPr lang="es-ES_tradnl" sz="1200" b="1" dirty="0" err="1">
                <a:ea typeface="Times New Roman" charset="0"/>
                <a:cs typeface="Times New Roman" charset="0"/>
              </a:rPr>
              <a:t>s</a:t>
            </a:r>
            <a:r>
              <a:rPr lang="es-ES_tradnl" sz="1200" b="1" dirty="0">
                <a:ea typeface="Times New Roman" charset="0"/>
                <a:cs typeface="Times New Roman" charset="0"/>
              </a:rPr>
              <a:t> / [</a:t>
            </a:r>
            <a:r>
              <a:rPr lang="es-ES_tradnl" sz="1200" b="1" dirty="0" err="1">
                <a:ea typeface="Times New Roman" charset="0"/>
                <a:cs typeface="Times New Roman" charset="0"/>
              </a:rPr>
              <a:t>B(F</a:t>
            </a:r>
            <a:r>
              <a:rPr lang="es-ES_tradnl" sz="1200" b="1" dirty="0">
                <a:ea typeface="Times New Roman" charset="0"/>
                <a:cs typeface="Times New Roman" charset="0"/>
              </a:rPr>
              <a:t>) + </a:t>
            </a:r>
            <a:r>
              <a:rPr lang="es-ES_tradnl" sz="1200" b="1" dirty="0" err="1">
                <a:ea typeface="Times New Roman" charset="0"/>
                <a:cs typeface="Times New Roman" charset="0"/>
              </a:rPr>
              <a:t>B(GT</a:t>
            </a:r>
            <a:r>
              <a:rPr lang="es-ES_tradnl" sz="1200" b="1" dirty="0">
                <a:ea typeface="Times New Roman" charset="0"/>
                <a:cs typeface="Times New Roman" charset="0"/>
              </a:rPr>
              <a:t>)]</a:t>
            </a:r>
            <a:endParaRPr lang="en-GB" sz="1200" b="1" baseline="-30000" dirty="0">
              <a:ea typeface="Times New Roman" charset="0"/>
              <a:cs typeface="Times New Roman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sz="1200" b="1" dirty="0" err="1">
                <a:ea typeface="Times New Roman" charset="0"/>
                <a:cs typeface="Times New Roman" charset="0"/>
              </a:rPr>
              <a:t>b.r.(IAS</a:t>
            </a:r>
            <a:r>
              <a:rPr lang="en-US" sz="1200" b="1" dirty="0">
                <a:ea typeface="Times New Roman" charset="0"/>
                <a:cs typeface="Times New Roman" charset="0"/>
              </a:rPr>
              <a:t>) = T</a:t>
            </a:r>
            <a:r>
              <a:rPr lang="en-US" sz="1200" b="1" baseline="-25000" dirty="0">
                <a:ea typeface="Times New Roman" charset="0"/>
                <a:cs typeface="Times New Roman" charset="0"/>
              </a:rPr>
              <a:t>1/2</a:t>
            </a:r>
            <a:r>
              <a:rPr lang="en-US" sz="1200" b="1" dirty="0">
                <a:ea typeface="Times New Roman" charset="0"/>
                <a:cs typeface="Times New Roman" charset="0"/>
              </a:rPr>
              <a:t> / </a:t>
            </a:r>
            <a:r>
              <a:rPr lang="en-US" sz="1200" b="1" dirty="0" err="1">
                <a:ea typeface="Times New Roman" charset="0"/>
                <a:cs typeface="Times New Roman" charset="0"/>
              </a:rPr>
              <a:t>t</a:t>
            </a:r>
            <a:r>
              <a:rPr lang="en-US" sz="1200" b="1" baseline="-25000" dirty="0" err="1">
                <a:ea typeface="Times New Roman" charset="0"/>
                <a:cs typeface="Times New Roman" charset="0"/>
              </a:rPr>
              <a:t>IAS</a:t>
            </a:r>
            <a:endParaRPr lang="en-US" sz="1200" b="1" dirty="0">
              <a:ea typeface="Times New Roman" charset="0"/>
              <a:cs typeface="Times New Roman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sz="1200" b="1" dirty="0">
                <a:ea typeface="Times New Roman" charset="0"/>
                <a:cs typeface="Times New Roman" charset="0"/>
              </a:rPr>
              <a:t>B(F) = [T(T+1)-T</a:t>
            </a:r>
            <a:r>
              <a:rPr lang="en-US" sz="1200" b="1" baseline="-30000" dirty="0">
                <a:ea typeface="Times New Roman" charset="0"/>
                <a:cs typeface="Times New Roman" charset="0"/>
              </a:rPr>
              <a:t>zi</a:t>
            </a:r>
            <a:r>
              <a:rPr lang="en-US" sz="1200" b="1" dirty="0">
                <a:ea typeface="Times New Roman" charset="0"/>
                <a:cs typeface="Times New Roman" charset="0"/>
              </a:rPr>
              <a:t>T</a:t>
            </a:r>
            <a:r>
              <a:rPr lang="en-US" sz="1200" b="1" baseline="-30000" dirty="0">
                <a:ea typeface="Times New Roman" charset="0"/>
                <a:cs typeface="Times New Roman" charset="0"/>
              </a:rPr>
              <a:t>zf</a:t>
            </a:r>
            <a:r>
              <a:rPr lang="en-US" sz="1200" b="1" dirty="0">
                <a:ea typeface="Times New Roman" charset="0"/>
                <a:cs typeface="Times New Roman" charset="0"/>
              </a:rPr>
              <a:t>]</a:t>
            </a:r>
            <a:r>
              <a:rPr lang="en-US" sz="1200" b="1" dirty="0">
                <a:ea typeface="Times New Roman" charset="0"/>
                <a:cs typeface="Times New Roman" charset="0"/>
                <a:sym typeface="Symbol" charset="2"/>
              </a:rPr>
              <a:t></a:t>
            </a:r>
            <a:r>
              <a:rPr lang="en-US" sz="1200" b="1" baseline="-30000" dirty="0">
                <a:ea typeface="Times New Roman" charset="0"/>
                <a:cs typeface="Times New Roman" charset="0"/>
              </a:rPr>
              <a:t>if</a:t>
            </a:r>
            <a:r>
              <a:rPr lang="en-US" sz="1200" b="1" dirty="0">
                <a:ea typeface="Times New Roman" charset="0"/>
                <a:cs typeface="Times New Roman" charset="0"/>
              </a:rPr>
              <a:t>= 5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sz="1200" b="1" dirty="0">
                <a:ea typeface="Times New Roman" charset="0"/>
                <a:cs typeface="Times New Roman" charset="0"/>
              </a:rPr>
              <a:t>Expected </a:t>
            </a:r>
            <a:r>
              <a:rPr lang="en-US" sz="1200" b="1" dirty="0" err="1">
                <a:ea typeface="Times New Roman" charset="0"/>
                <a:cs typeface="Times New Roman" charset="0"/>
              </a:rPr>
              <a:t>b.r</a:t>
            </a:r>
            <a:r>
              <a:rPr lang="en-US" sz="1200" b="1" dirty="0">
                <a:ea typeface="Times New Roman" charset="0"/>
                <a:cs typeface="Times New Roman" charset="0"/>
              </a:rPr>
              <a:t>. (IAS) = 4.35(31)%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sz="1200" b="1" dirty="0">
                <a:solidFill>
                  <a:schemeClr val="hlink"/>
                </a:solidFill>
                <a:ea typeface="Times New Roman" charset="0"/>
                <a:cs typeface="Times New Roman" charset="0"/>
              </a:rPr>
              <a:t>Experimentally:  </a:t>
            </a:r>
            <a:r>
              <a:rPr lang="en-US" sz="1200" b="1" dirty="0" err="1">
                <a:solidFill>
                  <a:schemeClr val="hlink"/>
                </a:solidFill>
                <a:ea typeface="Times New Roman" charset="0"/>
                <a:cs typeface="Times New Roman" charset="0"/>
              </a:rPr>
              <a:t>b.r</a:t>
            </a:r>
            <a:r>
              <a:rPr lang="en-US" sz="1200" b="1" dirty="0">
                <a:solidFill>
                  <a:schemeClr val="hlink"/>
                </a:solidFill>
                <a:ea typeface="Times New Roman" charset="0"/>
                <a:cs typeface="Times New Roman" charset="0"/>
              </a:rPr>
              <a:t>. (IAS) = 4.25(30) %</a:t>
            </a:r>
            <a:endParaRPr lang="en-GB" sz="1200" b="1" dirty="0">
              <a:solidFill>
                <a:schemeClr val="hlink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3505200" y="5440362"/>
            <a:ext cx="152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>
                <a:solidFill>
                  <a:schemeClr val="hlink"/>
                </a:solidFill>
                <a:ea typeface="Times New Roman" charset="0"/>
                <a:cs typeface="Times New Roman" charset="0"/>
                <a:sym typeface="Symbol" charset="2"/>
              </a:rPr>
              <a:t></a:t>
            </a:r>
            <a:r>
              <a:rPr lang="en-US" sz="1200" b="1" dirty="0">
                <a:solidFill>
                  <a:schemeClr val="hlink"/>
                </a:solidFill>
                <a:ea typeface="Times New Roman" charset="0"/>
                <a:cs typeface="Times New Roman" charset="0"/>
              </a:rPr>
              <a:t>2p/</a:t>
            </a:r>
            <a:r>
              <a:rPr lang="en-US" sz="1200" b="1" dirty="0">
                <a:solidFill>
                  <a:schemeClr val="hlink"/>
                </a:solidFill>
                <a:ea typeface="Times New Roman" charset="0"/>
                <a:cs typeface="Times New Roman" charset="0"/>
                <a:sym typeface="Symbol" charset="2"/>
              </a:rPr>
              <a:t></a:t>
            </a:r>
            <a:r>
              <a:rPr lang="en-US" sz="1200" b="1" dirty="0">
                <a:solidFill>
                  <a:schemeClr val="hlink"/>
                </a:solidFill>
                <a:ea typeface="Times New Roman" charset="0"/>
                <a:cs typeface="Times New Roman" charset="0"/>
              </a:rPr>
              <a:t>1p </a:t>
            </a:r>
            <a:r>
              <a:rPr lang="en-US" sz="1000" b="1" dirty="0">
                <a:solidFill>
                  <a:schemeClr val="hlink"/>
                </a:solidFill>
                <a:ea typeface="Times New Roman" charset="0"/>
                <a:cs typeface="Times New Roman" charset="0"/>
              </a:rPr>
              <a:t>(IAS)</a:t>
            </a:r>
            <a:r>
              <a:rPr lang="en-US" sz="1200" b="1" dirty="0">
                <a:solidFill>
                  <a:schemeClr val="hlink"/>
                </a:solidFill>
                <a:ea typeface="Times New Roman" charset="0"/>
                <a:cs typeface="Times New Roman" charset="0"/>
              </a:rPr>
              <a:t> </a:t>
            </a:r>
            <a:r>
              <a:rPr lang="en-US" sz="1200" b="1" dirty="0" err="1">
                <a:solidFill>
                  <a:schemeClr val="hlink"/>
                </a:solidFill>
                <a:ea typeface="Times New Roman" charset="0"/>
                <a:cs typeface="Times New Roman" charset="0"/>
                <a:sym typeface="Symbol" charset="2"/>
              </a:rPr>
              <a:t></a:t>
            </a:r>
            <a:r>
              <a:rPr lang="en-US" sz="1200" b="1" dirty="0">
                <a:solidFill>
                  <a:schemeClr val="hlink"/>
                </a:solidFill>
                <a:ea typeface="Times New Roman" charset="0"/>
                <a:cs typeface="Times New Roman" charset="0"/>
              </a:rPr>
              <a:t> 9</a:t>
            </a:r>
            <a:endParaRPr lang="en-GB" sz="1200" b="1" dirty="0">
              <a:solidFill>
                <a:schemeClr val="hlink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6248400" y="5943600"/>
            <a:ext cx="2514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400"/>
              <a:t>Fynbo et.al. NP A677(2000)38</a:t>
            </a:r>
            <a:endParaRPr lang="en-GB"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00FF"/>
                </a:solidFill>
                <a:sym typeface="Symbol" charset="2"/>
              </a:rPr>
              <a:t>Planning and References</a:t>
            </a:r>
            <a:endParaRPr lang="es-ES_tradnl" dirty="0"/>
          </a:p>
        </p:txBody>
      </p:sp>
      <p:sp>
        <p:nvSpPr>
          <p:cNvPr id="5" name="Rectángulo 4"/>
          <p:cNvSpPr/>
          <p:nvPr/>
        </p:nvSpPr>
        <p:spPr>
          <a:xfrm>
            <a:off x="990600" y="1524000"/>
            <a:ext cx="76962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Blip>
                <a:blip r:embed="rId2"/>
              </a:buBlip>
            </a:pPr>
            <a:r>
              <a:rPr lang="en-GB" dirty="0">
                <a:sym typeface="Symbol" charset="2"/>
              </a:rPr>
              <a:t>Beta delayed Particle emission</a:t>
            </a:r>
          </a:p>
          <a:p>
            <a:pPr lvl="1" algn="just">
              <a:buBlip>
                <a:blip r:embed="rId2"/>
              </a:buBlip>
            </a:pPr>
            <a:r>
              <a:rPr lang="en-GB" dirty="0">
                <a:sym typeface="Symbol" charset="2"/>
              </a:rPr>
              <a:t>Mechanisms of Breakup</a:t>
            </a:r>
          </a:p>
          <a:p>
            <a:pPr lvl="1" algn="just">
              <a:buBlip>
                <a:blip r:embed="rId2"/>
              </a:buBlip>
            </a:pPr>
            <a:r>
              <a:rPr lang="en-GB" dirty="0">
                <a:sym typeface="Symbol" charset="2"/>
              </a:rPr>
              <a:t>Analysis technique</a:t>
            </a:r>
          </a:p>
          <a:p>
            <a:pPr lvl="1" algn="just">
              <a:buBlip>
                <a:blip r:embed="rId2"/>
              </a:buBlip>
            </a:pPr>
            <a:endParaRPr lang="en-GB" dirty="0">
              <a:sym typeface="Symbol" charset="2"/>
            </a:endParaRPr>
          </a:p>
          <a:p>
            <a:pPr lvl="1" algn="just"/>
            <a:r>
              <a:rPr lang="en-GB" dirty="0">
                <a:sym typeface="Symbol" charset="2"/>
              </a:rPr>
              <a:t>References:</a:t>
            </a:r>
          </a:p>
          <a:p>
            <a:pPr algn="just">
              <a:buClr>
                <a:srgbClr val="4F81BD"/>
              </a:buClr>
              <a:buSzPct val="75000"/>
              <a:buFont typeface="Wingdings" charset="2"/>
              <a:buChar char="ü"/>
            </a:pPr>
            <a:r>
              <a:rPr lang="es-ES_tradnl" sz="1600" dirty="0">
                <a:latin typeface="Times New Roman"/>
                <a:cs typeface="Times New Roman"/>
              </a:rPr>
              <a:t>“</a:t>
            </a:r>
            <a:r>
              <a:rPr lang="es-ES_tradnl" sz="1600" dirty="0" err="1">
                <a:latin typeface="Times New Roman"/>
                <a:cs typeface="Times New Roman"/>
              </a:rPr>
              <a:t>Particle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Emission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from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Nuclei</a:t>
            </a:r>
            <a:r>
              <a:rPr lang="es-ES_tradnl" sz="1600" dirty="0">
                <a:latin typeface="Times New Roman"/>
                <a:cs typeface="Times New Roman"/>
              </a:rPr>
              <a:t>”  Ed. </a:t>
            </a:r>
            <a:r>
              <a:rPr lang="es-ES_tradnl" sz="1600" dirty="0" err="1">
                <a:latin typeface="Times New Roman"/>
                <a:cs typeface="Times New Roman"/>
              </a:rPr>
              <a:t>D.N</a:t>
            </a:r>
            <a:r>
              <a:rPr lang="es-ES_tradnl" sz="1600" dirty="0">
                <a:latin typeface="Times New Roman"/>
                <a:cs typeface="Times New Roman"/>
              </a:rPr>
              <a:t>. </a:t>
            </a:r>
            <a:r>
              <a:rPr lang="es-ES_tradnl" sz="1600" dirty="0" err="1">
                <a:latin typeface="Times New Roman"/>
                <a:cs typeface="Times New Roman"/>
              </a:rPr>
              <a:t>Poenaru</a:t>
            </a:r>
            <a:r>
              <a:rPr lang="es-ES_tradnl" sz="1600" dirty="0">
                <a:latin typeface="Times New Roman"/>
                <a:cs typeface="Times New Roman"/>
              </a:rPr>
              <a:t> &amp; M.S. </a:t>
            </a:r>
            <a:r>
              <a:rPr lang="es-ES_tradnl" sz="1600" dirty="0" err="1">
                <a:latin typeface="Times New Roman"/>
                <a:cs typeface="Times New Roman"/>
              </a:rPr>
              <a:t>Ivaçcu</a:t>
            </a:r>
            <a:endParaRPr lang="es-ES_tradnl" sz="1600" dirty="0">
              <a:latin typeface="Times New Roman"/>
              <a:cs typeface="Times New Roman"/>
            </a:endParaRPr>
          </a:p>
          <a:p>
            <a:pPr algn="just">
              <a:buSzPct val="75000"/>
              <a:buNone/>
            </a:pPr>
            <a:r>
              <a:rPr lang="es-ES_tradnl" sz="1600" dirty="0">
                <a:latin typeface="Times New Roman"/>
                <a:cs typeface="Times New Roman"/>
              </a:rPr>
              <a:t>    CRD 1989 </a:t>
            </a:r>
            <a:r>
              <a:rPr lang="es-ES_tradnl" sz="1600" dirty="0" err="1">
                <a:latin typeface="Times New Roman"/>
                <a:cs typeface="Times New Roman"/>
              </a:rPr>
              <a:t>Vol</a:t>
            </a:r>
            <a:r>
              <a:rPr lang="es-ES_tradnl" sz="1600" dirty="0">
                <a:latin typeface="Times New Roman"/>
                <a:cs typeface="Times New Roman"/>
              </a:rPr>
              <a:t> I, II, III </a:t>
            </a:r>
          </a:p>
          <a:p>
            <a:pPr>
              <a:buClr>
                <a:srgbClr val="4F81BD"/>
              </a:buClr>
              <a:buSzPct val="75000"/>
              <a:buFont typeface="Wingdings" charset="2"/>
              <a:buChar char="ü"/>
            </a:pPr>
            <a:r>
              <a:rPr lang="en-US" sz="1600" dirty="0">
                <a:latin typeface="Times New Roman"/>
                <a:cs typeface="Times New Roman"/>
              </a:rPr>
              <a:t>B. Blank and M.J.G. </a:t>
            </a:r>
            <a:r>
              <a:rPr lang="en-US" sz="1600" dirty="0" err="1">
                <a:latin typeface="Times New Roman"/>
                <a:cs typeface="Times New Roman"/>
              </a:rPr>
              <a:t>Borge</a:t>
            </a:r>
            <a:r>
              <a:rPr lang="en-US" sz="1600" dirty="0">
                <a:latin typeface="Times New Roman"/>
                <a:cs typeface="Times New Roman"/>
              </a:rPr>
              <a:t>,  </a:t>
            </a:r>
            <a:r>
              <a:rPr lang="en-US" sz="1600" dirty="0" err="1">
                <a:latin typeface="Times New Roman"/>
                <a:cs typeface="Times New Roman"/>
              </a:rPr>
              <a:t>Prog</a:t>
            </a:r>
            <a:r>
              <a:rPr lang="en-US" sz="1600" dirty="0">
                <a:latin typeface="Times New Roman"/>
                <a:cs typeface="Times New Roman"/>
              </a:rPr>
              <a:t> Part and </a:t>
            </a:r>
            <a:r>
              <a:rPr lang="en-US" sz="1600" dirty="0" err="1">
                <a:latin typeface="Times New Roman"/>
                <a:cs typeface="Times New Roman"/>
              </a:rPr>
              <a:t>Nuc</a:t>
            </a:r>
            <a:r>
              <a:rPr lang="en-US" sz="1600" dirty="0">
                <a:latin typeface="Times New Roman"/>
                <a:cs typeface="Times New Roman"/>
              </a:rPr>
              <a:t>. Phys 60 (2008)</a:t>
            </a:r>
            <a:r>
              <a:rPr lang="es-ES" sz="16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403</a:t>
            </a:r>
            <a:r>
              <a:rPr lang="en-US" sz="1600" dirty="0">
                <a:latin typeface="Times New Roman"/>
                <a:cs typeface="Times New Roman"/>
              </a:rPr>
              <a:t>  </a:t>
            </a:r>
          </a:p>
          <a:p>
            <a:pPr>
              <a:buClr>
                <a:srgbClr val="4F81BD"/>
              </a:buClr>
              <a:buSzPct val="75000"/>
              <a:buFont typeface="Wingdings" charset="2"/>
              <a:buChar char="ü"/>
            </a:pPr>
            <a:r>
              <a:rPr lang="en-US" sz="1600" dirty="0">
                <a:latin typeface="Times New Roman"/>
                <a:cs typeface="Times New Roman"/>
              </a:rPr>
              <a:t>M. </a:t>
            </a:r>
            <a:r>
              <a:rPr lang="en-US" sz="1600" dirty="0" err="1">
                <a:latin typeface="Times New Roman"/>
                <a:cs typeface="Times New Roman"/>
              </a:rPr>
              <a:t>Pfützner</a:t>
            </a:r>
            <a:r>
              <a:rPr lang="en-US" sz="1600" dirty="0">
                <a:latin typeface="Times New Roman"/>
                <a:cs typeface="Times New Roman"/>
              </a:rPr>
              <a:t>, L.V. </a:t>
            </a:r>
            <a:r>
              <a:rPr lang="en-US" sz="1600" dirty="0" err="1">
                <a:latin typeface="Times New Roman"/>
                <a:cs typeface="Times New Roman"/>
              </a:rPr>
              <a:t>Grigorenco</a:t>
            </a:r>
            <a:r>
              <a:rPr lang="en-US" sz="1600" dirty="0">
                <a:latin typeface="Times New Roman"/>
                <a:cs typeface="Times New Roman"/>
              </a:rPr>
              <a:t>, M. </a:t>
            </a:r>
            <a:r>
              <a:rPr lang="en-US" sz="1600" dirty="0" err="1">
                <a:latin typeface="Times New Roman"/>
                <a:cs typeface="Times New Roman"/>
              </a:rPr>
              <a:t>Karny</a:t>
            </a:r>
            <a:r>
              <a:rPr lang="en-US" sz="1600" dirty="0">
                <a:latin typeface="Times New Roman"/>
                <a:cs typeface="Times New Roman"/>
              </a:rPr>
              <a:t> &amp; K. </a:t>
            </a:r>
            <a:r>
              <a:rPr lang="en-US" sz="1600" dirty="0" err="1">
                <a:latin typeface="Times New Roman"/>
                <a:cs typeface="Times New Roman"/>
              </a:rPr>
              <a:t>Riisager</a:t>
            </a:r>
            <a:r>
              <a:rPr lang="en-US" sz="1600" dirty="0">
                <a:latin typeface="Times New Roman"/>
                <a:cs typeface="Times New Roman"/>
              </a:rPr>
              <a:t>, </a:t>
            </a:r>
          </a:p>
          <a:p>
            <a:pPr>
              <a:buClr>
                <a:srgbClr val="4F81BD"/>
              </a:buClr>
              <a:buSzPct val="75000"/>
            </a:pPr>
            <a:r>
              <a:rPr lang="en-US" sz="1600" dirty="0">
                <a:latin typeface="Times New Roman"/>
                <a:cs typeface="Times New Roman"/>
              </a:rPr>
              <a:t>Rev. Mod. Phys,ArXiV:1111.0482 </a:t>
            </a:r>
          </a:p>
          <a:p>
            <a:pPr>
              <a:buClr>
                <a:srgbClr val="4F81BD"/>
              </a:buClr>
              <a:buSzPct val="75000"/>
              <a:buFont typeface="Wingdings" charset="2"/>
              <a:buChar char="ü"/>
            </a:pPr>
            <a:r>
              <a:rPr lang="en-US" sz="1600" dirty="0" err="1">
                <a:solidFill>
                  <a:srgbClr val="0000FF"/>
                </a:solidFill>
                <a:latin typeface="Times New Roman"/>
                <a:cs typeface="Times New Roman"/>
              </a:rPr>
              <a:t>Euroschool</a:t>
            </a:r>
            <a:r>
              <a:rPr lang="en-US" sz="1600" dirty="0">
                <a:solidFill>
                  <a:srgbClr val="0000FF"/>
                </a:solidFill>
                <a:latin typeface="Times New Roman"/>
                <a:cs typeface="Times New Roman"/>
              </a:rPr>
              <a:t> on Exotic Beams, Lectures Notes</a:t>
            </a:r>
            <a:r>
              <a:rPr lang="en-US" sz="1600" dirty="0">
                <a:latin typeface="Times New Roman"/>
                <a:cs typeface="Times New Roman"/>
              </a:rPr>
              <a:t>: </a:t>
            </a:r>
          </a:p>
          <a:p>
            <a:pPr>
              <a:buClr>
                <a:srgbClr val="4F81BD"/>
              </a:buClr>
              <a:buSzPct val="75000"/>
            </a:pPr>
            <a:r>
              <a:rPr lang="en-US" sz="1600" dirty="0">
                <a:latin typeface="Times New Roman"/>
                <a:cs typeface="Times New Roman"/>
              </a:rPr>
              <a:t>“Decay Studies of N~Z Nuclei”, E. </a:t>
            </a:r>
            <a:r>
              <a:rPr lang="en-US" sz="1600" dirty="0" err="1">
                <a:latin typeface="Times New Roman"/>
                <a:cs typeface="Times New Roman"/>
              </a:rPr>
              <a:t>Roeckl</a:t>
            </a:r>
            <a:r>
              <a:rPr lang="en-US" sz="1600" dirty="0">
                <a:latin typeface="Times New Roman"/>
                <a:cs typeface="Times New Roman"/>
              </a:rPr>
              <a:t>,</a:t>
            </a:r>
          </a:p>
          <a:p>
            <a:pPr>
              <a:buClr>
                <a:srgbClr val="4F81BD"/>
              </a:buClr>
              <a:buSzPct val="75000"/>
            </a:pPr>
            <a:r>
              <a:rPr lang="es-ES_tradnl" sz="1600" dirty="0" err="1">
                <a:solidFill>
                  <a:srgbClr val="0070C0"/>
                </a:solidFill>
                <a:latin typeface="Times New Roman"/>
                <a:cs typeface="Times New Roman"/>
              </a:rPr>
              <a:t>École</a:t>
            </a:r>
            <a:r>
              <a:rPr lang="es-ES_tradnl" sz="1600" dirty="0">
                <a:solidFill>
                  <a:srgbClr val="0070C0"/>
                </a:solidFill>
                <a:latin typeface="Times New Roman"/>
                <a:cs typeface="Times New Roman"/>
              </a:rPr>
              <a:t> Joliot-Curie de </a:t>
            </a:r>
            <a:r>
              <a:rPr lang="es-ES_tradnl" sz="1600" dirty="0" err="1">
                <a:solidFill>
                  <a:srgbClr val="0070C0"/>
                </a:solidFill>
                <a:latin typeface="Times New Roman"/>
                <a:cs typeface="Times New Roman"/>
              </a:rPr>
              <a:t>Physique</a:t>
            </a:r>
            <a:r>
              <a:rPr lang="es-ES_tradnl" sz="1600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solidFill>
                  <a:srgbClr val="0070C0"/>
                </a:solidFill>
                <a:latin typeface="Times New Roman"/>
                <a:cs typeface="Times New Roman"/>
              </a:rPr>
              <a:t>Nucleaire</a:t>
            </a:r>
            <a:r>
              <a:rPr lang="es-ES_tradnl" sz="1600" dirty="0">
                <a:solidFill>
                  <a:srgbClr val="0070C0"/>
                </a:solidFill>
                <a:latin typeface="Times New Roman"/>
                <a:cs typeface="Times New Roman"/>
              </a:rPr>
              <a:t>, </a:t>
            </a:r>
            <a:r>
              <a:rPr lang="es-ES_tradnl" sz="1600" b="1" dirty="0">
                <a:solidFill>
                  <a:srgbClr val="0070C0"/>
                </a:solidFill>
                <a:latin typeface="Times New Roman"/>
                <a:cs typeface="Times New Roman"/>
              </a:rPr>
              <a:t>2002</a:t>
            </a:r>
          </a:p>
          <a:p>
            <a:pPr>
              <a:buClr>
                <a:srgbClr val="4F81BD"/>
              </a:buClr>
              <a:buSzPct val="75000"/>
            </a:pPr>
            <a:endParaRPr lang="es-ES_tradnl" sz="1600" dirty="0">
              <a:solidFill>
                <a:srgbClr val="0070C0"/>
              </a:solidFill>
              <a:latin typeface="Times New Roman"/>
              <a:cs typeface="Times New Roman"/>
            </a:endParaRPr>
          </a:p>
          <a:p>
            <a:pPr algn="just">
              <a:buSzPct val="75000"/>
              <a:buNone/>
            </a:pPr>
            <a:endParaRPr lang="es-ES_tradnl" sz="1600" dirty="0">
              <a:latin typeface="Times New Roman"/>
              <a:cs typeface="Times New Roman"/>
            </a:endParaRPr>
          </a:p>
          <a:p>
            <a:pPr lvl="1" algn="just"/>
            <a:endParaRPr lang="en-GB" dirty="0">
              <a:sym typeface="Symbol" charset="2"/>
            </a:endParaRPr>
          </a:p>
          <a:p>
            <a:pPr lvl="1" algn="just">
              <a:buBlip>
                <a:blip r:embed="rId2"/>
              </a:buBlip>
            </a:pPr>
            <a:endParaRPr lang="en-GB" sz="800" dirty="0">
              <a:solidFill>
                <a:schemeClr val="hlink"/>
              </a:solidFill>
              <a:sym typeface="Symbol" charset="2"/>
            </a:endParaRPr>
          </a:p>
          <a:p>
            <a:pPr algn="just"/>
            <a:endParaRPr lang="es-ES_tradn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FB6D-54BB-0D4D-9DB9-9684F4D55751}" type="slidenum">
              <a:rPr lang="es-ES"/>
              <a:pPr/>
              <a:t>20</a:t>
            </a:fld>
            <a:endParaRPr lang="es-ES"/>
          </a:p>
        </p:txBody>
      </p:sp>
      <p:sp>
        <p:nvSpPr>
          <p:cNvPr id="609290" name="Text Box 10"/>
          <p:cNvSpPr txBox="1">
            <a:spLocks noChangeArrowheads="1"/>
          </p:cNvSpPr>
          <p:nvPr/>
        </p:nvSpPr>
        <p:spPr bwMode="auto">
          <a:xfrm>
            <a:off x="914400" y="228600"/>
            <a:ext cx="71516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" sz="2400" dirty="0">
                <a:solidFill>
                  <a:srgbClr val="1F497D"/>
                </a:solidFill>
                <a:latin typeface="Comic Sans MS" charset="0"/>
              </a:rPr>
              <a:t>Mapping of Neutron </a:t>
            </a:r>
            <a:r>
              <a:rPr lang="en-US" sz="2400" dirty="0">
                <a:solidFill>
                  <a:srgbClr val="1F497D"/>
                </a:solidFill>
                <a:latin typeface="Comic Sans MS" charset="0"/>
              </a:rPr>
              <a:t>Deficient</a:t>
            </a:r>
            <a:r>
              <a:rPr lang="es-ES" sz="2400" dirty="0">
                <a:solidFill>
                  <a:srgbClr val="1F497D"/>
                </a:solidFill>
                <a:latin typeface="Comic Sans MS" charset="0"/>
              </a:rPr>
              <a:t> nuclei 22 &lt; Z &lt; 28</a:t>
            </a:r>
          </a:p>
        </p:txBody>
      </p:sp>
      <p:pic>
        <p:nvPicPr>
          <p:cNvPr id="609292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4625" y="823912"/>
            <a:ext cx="3889375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Agrupar 20"/>
          <p:cNvGrpSpPr/>
          <p:nvPr/>
        </p:nvGrpSpPr>
        <p:grpSpPr>
          <a:xfrm>
            <a:off x="76200" y="914403"/>
            <a:ext cx="4883150" cy="3060105"/>
            <a:chOff x="150813" y="1219200"/>
            <a:chExt cx="4883150" cy="3315069"/>
          </a:xfrm>
        </p:grpSpPr>
        <p:sp>
          <p:nvSpPr>
            <p:cNvPr id="609283" name="Text Box 3"/>
            <p:cNvSpPr txBox="1">
              <a:spLocks noChangeArrowheads="1"/>
            </p:cNvSpPr>
            <p:nvPr/>
          </p:nvSpPr>
          <p:spPr bwMode="auto">
            <a:xfrm>
              <a:off x="150813" y="1219200"/>
              <a:ext cx="4883150" cy="3305723"/>
            </a:xfrm>
            <a:prstGeom prst="rect">
              <a:avLst/>
            </a:prstGeom>
            <a:solidFill>
              <a:srgbClr val="99CCFF">
                <a:alpha val="50000"/>
              </a:srgbClr>
            </a:solidFill>
            <a:ln w="508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None/>
              </a:pPr>
              <a:r>
                <a:rPr lang="fr-FR" sz="2000" b="1" dirty="0" err="1">
                  <a:solidFill>
                    <a:schemeClr val="folHlink"/>
                  </a:solidFill>
                  <a:latin typeface="Times New Roman" charset="0"/>
                </a:rPr>
                <a:t>Spectroscopy</a:t>
              </a:r>
              <a:r>
                <a:rPr lang="fr-FR" sz="2000" b="1" dirty="0">
                  <a:solidFill>
                    <a:schemeClr val="folHlink"/>
                  </a:solidFill>
                  <a:latin typeface="Times New Roman" charset="0"/>
                </a:rPr>
                <a:t> </a:t>
              </a:r>
              <a:r>
                <a:rPr lang="fr-FR" sz="2000" b="1" dirty="0" err="1">
                  <a:solidFill>
                    <a:schemeClr val="folHlink"/>
                  </a:solidFill>
                  <a:latin typeface="Times New Roman" charset="0"/>
                </a:rPr>
                <a:t>studies</a:t>
              </a:r>
              <a:r>
                <a:rPr lang="fr-FR" sz="2000" b="1" dirty="0">
                  <a:solidFill>
                    <a:schemeClr val="folHlink"/>
                  </a:solidFill>
                  <a:latin typeface="Times New Roman" charset="0"/>
                </a:rPr>
                <a:t> </a:t>
              </a:r>
              <a:r>
                <a:rPr lang="fr-FR" sz="2000" b="1" dirty="0" err="1">
                  <a:solidFill>
                    <a:schemeClr val="folHlink"/>
                  </a:solidFill>
                  <a:latin typeface="Times New Roman" charset="0"/>
                </a:rPr>
                <a:t>with</a:t>
              </a:r>
              <a:r>
                <a:rPr lang="fr-FR" sz="2000" b="1" dirty="0">
                  <a:solidFill>
                    <a:schemeClr val="folHlink"/>
                  </a:solidFill>
                  <a:latin typeface="Times New Roman" charset="0"/>
                </a:rPr>
                <a:t>  </a:t>
              </a:r>
              <a:r>
                <a:rPr lang="en-US" sz="1800" b="1" dirty="0" err="1">
                  <a:solidFill>
                    <a:schemeClr val="folHlink"/>
                  </a:solidFill>
                  <a:latin typeface="Symbol" charset="2"/>
                </a:rPr>
                <a:t>b</a:t>
              </a:r>
              <a:r>
                <a:rPr lang="en-US" sz="1800" b="1" dirty="0" err="1">
                  <a:solidFill>
                    <a:schemeClr val="folHlink"/>
                  </a:solidFill>
                  <a:latin typeface="Times New Roman" charset="0"/>
                </a:rPr>
                <a:t>-p-</a:t>
              </a:r>
              <a:r>
                <a:rPr lang="en-US" sz="1800" b="1" dirty="0" err="1">
                  <a:solidFill>
                    <a:schemeClr val="folHlink"/>
                  </a:solidFill>
                  <a:latin typeface="Symbol" charset="2"/>
                </a:rPr>
                <a:t>g</a:t>
              </a:r>
              <a:r>
                <a:rPr lang="en-US" sz="1800" b="1" dirty="0">
                  <a:solidFill>
                    <a:schemeClr val="folHlink"/>
                  </a:solidFill>
                  <a:latin typeface="Symbol" charset="2"/>
                </a:rPr>
                <a:t>, </a:t>
              </a:r>
              <a:r>
                <a:rPr lang="en-US" sz="1800" b="1" dirty="0" err="1">
                  <a:solidFill>
                    <a:schemeClr val="folHlink"/>
                  </a:solidFill>
                  <a:latin typeface="Symbol" charset="2"/>
                </a:rPr>
                <a:t>b</a:t>
              </a:r>
              <a:r>
                <a:rPr lang="en-US" sz="1800" b="1" dirty="0" err="1">
                  <a:solidFill>
                    <a:schemeClr val="folHlink"/>
                  </a:solidFill>
                  <a:latin typeface="Times New Roman" charset="0"/>
                </a:rPr>
                <a:t>-</a:t>
              </a:r>
              <a:r>
                <a:rPr lang="en-US" sz="1800" b="1" dirty="0" err="1">
                  <a:solidFill>
                    <a:schemeClr val="folHlink"/>
                  </a:solidFill>
                  <a:latin typeface="Symbol" charset="2"/>
                </a:rPr>
                <a:t>g</a:t>
              </a:r>
              <a:r>
                <a:rPr lang="en-US" sz="1800" b="1" dirty="0">
                  <a:solidFill>
                    <a:schemeClr val="folHlink"/>
                  </a:solidFill>
                  <a:latin typeface="Times New Roman" charset="0"/>
                </a:rPr>
                <a:t> </a:t>
              </a:r>
              <a:endParaRPr lang="fr-FR" sz="2000" b="1" dirty="0">
                <a:solidFill>
                  <a:schemeClr val="folHlink"/>
                </a:solidFill>
                <a:latin typeface="Times New Roman" charset="0"/>
              </a:endParaRPr>
            </a:p>
            <a:p>
              <a:pPr>
                <a:buFont typeface="Wingdings" charset="2"/>
                <a:buChar char="ü"/>
              </a:pPr>
              <a:r>
                <a:rPr lang="fr-FR" sz="2000" b="1" dirty="0">
                  <a:latin typeface="Times New Roman" charset="0"/>
                </a:rPr>
                <a:t>23 isotopes </a:t>
              </a:r>
              <a:r>
                <a:rPr lang="fr-FR" sz="2000" b="1" dirty="0" err="1">
                  <a:latin typeface="Times New Roman" charset="0"/>
                </a:rPr>
                <a:t>Studied</a:t>
              </a:r>
              <a:endParaRPr lang="fr-FR" sz="2000" b="1" dirty="0">
                <a:latin typeface="Times New Roman" charset="0"/>
              </a:endParaRPr>
            </a:p>
            <a:p>
              <a:pPr>
                <a:buFont typeface="Wingdings" charset="2"/>
                <a:buChar char="ü"/>
              </a:pPr>
              <a:endParaRPr lang="fr-FR" sz="800" b="1" dirty="0">
                <a:latin typeface="Times New Roman" charset="0"/>
              </a:endParaRPr>
            </a:p>
            <a:p>
              <a:pPr algn="just">
                <a:buFont typeface="Wingdings" charset="2"/>
                <a:buChar char="ü"/>
              </a:pPr>
              <a:r>
                <a:rPr lang="fr-FR" sz="2000" b="1" dirty="0" err="1">
                  <a:latin typeface="Times New Roman" charset="0"/>
                </a:rPr>
                <a:t>Macroscopy</a:t>
              </a:r>
              <a:r>
                <a:rPr lang="fr-FR" sz="2000" b="1" dirty="0">
                  <a:latin typeface="Times New Roman" charset="0"/>
                </a:rPr>
                <a:t> </a:t>
              </a:r>
              <a:r>
                <a:rPr lang="fr-FR" sz="2000" b="1" dirty="0" err="1">
                  <a:latin typeface="Times New Roman" charset="0"/>
                </a:rPr>
                <a:t>Properties</a:t>
              </a:r>
              <a:r>
                <a:rPr lang="fr-FR" sz="2000" b="1" dirty="0">
                  <a:latin typeface="Times New Roman" charset="0"/>
                </a:rPr>
                <a:t> : T</a:t>
              </a:r>
              <a:r>
                <a:rPr lang="fr-FR" sz="2000" b="1" baseline="-25000" dirty="0">
                  <a:latin typeface="Times New Roman" charset="0"/>
                </a:rPr>
                <a:t>1/2</a:t>
              </a:r>
              <a:r>
                <a:rPr lang="fr-FR" sz="2000" b="1" dirty="0">
                  <a:latin typeface="Times New Roman" charset="0"/>
                </a:rPr>
                <a:t>, P</a:t>
              </a:r>
              <a:r>
                <a:rPr lang="fr-FR" sz="2000" b="1" baseline="-25000" dirty="0">
                  <a:latin typeface="Times New Roman" charset="0"/>
                </a:rPr>
                <a:t>p</a:t>
              </a:r>
            </a:p>
            <a:p>
              <a:pPr algn="just">
                <a:buFont typeface="Wingdings" charset="2"/>
                <a:buChar char="ü"/>
              </a:pPr>
              <a:endParaRPr lang="fr-FR" sz="800" b="1" baseline="-25000" dirty="0">
                <a:latin typeface="Times New Roman" charset="0"/>
              </a:endParaRPr>
            </a:p>
            <a:p>
              <a:pPr>
                <a:buFont typeface="Wingdings" charset="2"/>
                <a:buChar char="ü"/>
              </a:pPr>
              <a:r>
                <a:rPr lang="fr-FR" sz="2000" b="1" dirty="0">
                  <a:latin typeface="Times New Roman" charset="0"/>
                </a:rPr>
                <a:t> </a:t>
              </a:r>
              <a:r>
                <a:rPr lang="fr-FR" sz="2000" b="1" dirty="0" err="1">
                  <a:latin typeface="Times New Roman" charset="0"/>
                </a:rPr>
                <a:t>Spectroscopy</a:t>
              </a:r>
              <a:r>
                <a:rPr lang="fr-FR" sz="2000" b="1" dirty="0">
                  <a:latin typeface="Times New Roman" charset="0"/>
                </a:rPr>
                <a:t>:</a:t>
              </a:r>
            </a:p>
            <a:p>
              <a:pPr marL="476250" lvl="1">
                <a:buFontTx/>
                <a:buChar char="•"/>
              </a:pPr>
              <a:r>
                <a:rPr lang="fr-FR" sz="2000" b="1" dirty="0">
                  <a:latin typeface="Times New Roman" charset="0"/>
                </a:rPr>
                <a:t> Partial </a:t>
              </a:r>
              <a:r>
                <a:rPr lang="fr-FR" sz="2000" b="1" dirty="0" err="1">
                  <a:latin typeface="Times New Roman" charset="0"/>
                </a:rPr>
                <a:t>Decay</a:t>
              </a:r>
              <a:r>
                <a:rPr lang="fr-FR" sz="2000" b="1" dirty="0">
                  <a:latin typeface="Times New Roman" charset="0"/>
                </a:rPr>
                <a:t> </a:t>
              </a:r>
              <a:r>
                <a:rPr lang="fr-FR" sz="2000" b="1" dirty="0" err="1">
                  <a:latin typeface="Times New Roman" charset="0"/>
                </a:rPr>
                <a:t>scheme</a:t>
              </a:r>
              <a:endParaRPr lang="fr-FR" sz="2000" b="1" dirty="0">
                <a:latin typeface="Times New Roman" charset="0"/>
              </a:endParaRPr>
            </a:p>
            <a:p>
              <a:pPr marL="476250" lvl="1">
                <a:buFontTx/>
                <a:buChar char="•"/>
              </a:pPr>
              <a:r>
                <a:rPr lang="fr-FR" sz="2000" b="1" dirty="0">
                  <a:latin typeface="Times New Roman" charset="0"/>
                </a:rPr>
                <a:t>IAS Identification</a:t>
              </a:r>
            </a:p>
            <a:p>
              <a:pPr marL="476250" lvl="1">
                <a:buFontTx/>
                <a:buChar char="•"/>
              </a:pPr>
              <a:r>
                <a:rPr lang="fr-FR" sz="2000" b="1" dirty="0">
                  <a:latin typeface="Times New Roman" charset="0"/>
                </a:rPr>
                <a:t> IMME</a:t>
              </a:r>
            </a:p>
            <a:p>
              <a:pPr>
                <a:buFont typeface="Wingdings" charset="2"/>
                <a:buNone/>
              </a:pPr>
              <a:endParaRPr lang="fr-FR" sz="2000" b="1" dirty="0">
                <a:latin typeface="Times New Roman" charset="0"/>
              </a:endParaRPr>
            </a:p>
          </p:txBody>
        </p:sp>
        <p:pic>
          <p:nvPicPr>
            <p:cNvPr id="15" name="Imagen 14"/>
            <p:cNvPicPr>
              <a:picLocks noChangeAspect="1"/>
            </p:cNvPicPr>
            <p:nvPr/>
          </p:nvPicPr>
          <p:blipFill>
            <a:blip r:embed="rId4"/>
            <a:srcRect l="5530"/>
            <a:stretch>
              <a:fillRect/>
            </a:stretch>
          </p:blipFill>
          <p:spPr>
            <a:xfrm>
              <a:off x="3276600" y="2811735"/>
              <a:ext cx="1711351" cy="1607865"/>
            </a:xfrm>
            <a:prstGeom prst="rect">
              <a:avLst/>
            </a:prstGeom>
          </p:spPr>
        </p:pic>
        <p:sp>
          <p:nvSpPr>
            <p:cNvPr id="17" name="CuadroTexto 16"/>
            <p:cNvSpPr txBox="1"/>
            <p:nvPr/>
          </p:nvSpPr>
          <p:spPr>
            <a:xfrm>
              <a:off x="760413" y="4234191"/>
              <a:ext cx="2362200" cy="300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i="1" dirty="0" err="1">
                  <a:latin typeface="Times New Roman"/>
                  <a:cs typeface="Times New Roman"/>
                </a:rPr>
                <a:t>Dossat</a:t>
              </a:r>
              <a:r>
                <a:rPr lang="es-ES_tradnl" sz="1200" i="1" dirty="0">
                  <a:latin typeface="Times New Roman"/>
                  <a:cs typeface="Times New Roman"/>
                </a:rPr>
                <a:t> et al., NPA702 (2007) 18</a:t>
              </a:r>
            </a:p>
          </p:txBody>
        </p:sp>
      </p:grpSp>
      <p:pic>
        <p:nvPicPr>
          <p:cNvPr id="18" name="Imagen 17"/>
          <p:cNvPicPr>
            <a:picLocks noChangeAspect="1"/>
          </p:cNvPicPr>
          <p:nvPr/>
        </p:nvPicPr>
        <p:blipFill>
          <a:blip r:embed="rId5"/>
          <a:srcRect l="4027" r="2013"/>
          <a:stretch>
            <a:fillRect/>
          </a:stretch>
        </p:blipFill>
        <p:spPr>
          <a:xfrm>
            <a:off x="914400" y="4419600"/>
            <a:ext cx="3352800" cy="2027646"/>
          </a:xfrm>
          <a:prstGeom prst="rect">
            <a:avLst/>
          </a:prstGeom>
        </p:spPr>
      </p:pic>
      <p:sp>
        <p:nvSpPr>
          <p:cNvPr id="22" name="CuadroTexto 21"/>
          <p:cNvSpPr txBox="1"/>
          <p:nvPr/>
        </p:nvSpPr>
        <p:spPr>
          <a:xfrm>
            <a:off x="1295400" y="4572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800" b="1" baseline="30000" dirty="0">
                <a:latin typeface="+mn-lt"/>
                <a:cs typeface="Comic Sans MS"/>
              </a:rPr>
              <a:t>46</a:t>
            </a:r>
            <a:r>
              <a:rPr lang="es-ES_tradnl" sz="1800" b="1" dirty="0">
                <a:latin typeface="+mn-lt"/>
                <a:cs typeface="Comic Sans MS"/>
              </a:rPr>
              <a:t>Mn</a:t>
            </a: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3000" y="4241800"/>
            <a:ext cx="3200400" cy="2540000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5562600" y="4284134"/>
            <a:ext cx="5418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sz="1800" b="1" baseline="30000" dirty="0">
                <a:solidFill>
                  <a:srgbClr val="FF0000"/>
                </a:solidFill>
                <a:latin typeface="+mn-lt"/>
                <a:cs typeface="Comic Sans MS"/>
              </a:rPr>
              <a:t>43</a:t>
            </a:r>
            <a:r>
              <a:rPr lang="es-ES_tradnl" sz="1800" b="1" dirty="0">
                <a:solidFill>
                  <a:srgbClr val="FF0000"/>
                </a:solidFill>
                <a:latin typeface="+mn-lt"/>
                <a:cs typeface="Comic Sans MS"/>
              </a:rPr>
              <a:t>Cr</a:t>
            </a: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6019800" y="6123801"/>
            <a:ext cx="1523999" cy="27699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fr-FR" sz="1200" b="1" dirty="0">
                <a:solidFill>
                  <a:srgbClr val="FF0000"/>
                </a:solidFill>
                <a:latin typeface="Times New Roman" charset="0"/>
              </a:rPr>
              <a:t>P</a:t>
            </a:r>
            <a:r>
              <a:rPr lang="fr-FR" sz="1200" b="1" baseline="-25000" dirty="0">
                <a:solidFill>
                  <a:srgbClr val="FF0000"/>
                </a:solidFill>
                <a:latin typeface="Times New Roman" charset="0"/>
              </a:rPr>
              <a:t>p</a:t>
            </a:r>
            <a:r>
              <a:rPr lang="fr-FR" sz="1200" b="1" dirty="0">
                <a:solidFill>
                  <a:srgbClr val="FF0000"/>
                </a:solidFill>
                <a:latin typeface="Times New Roman" charset="0"/>
              </a:rPr>
              <a:t> = (79.0 ± 2.7) %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7848600" y="4419600"/>
            <a:ext cx="7026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/>
              <a:t>β2p ? 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7467600" y="4343400"/>
            <a:ext cx="1600200" cy="16312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>
                <a:latin typeface="Calibri"/>
                <a:cs typeface="Calibri"/>
              </a:rPr>
              <a:t>β2p + β3p </a:t>
            </a:r>
            <a:r>
              <a:rPr lang="es-ES_tradnl" dirty="0" err="1">
                <a:latin typeface="Calibri"/>
                <a:cs typeface="Calibri"/>
              </a:rPr>
              <a:t>observed</a:t>
            </a:r>
            <a:r>
              <a:rPr lang="es-ES_tradnl" dirty="0">
                <a:latin typeface="Calibri"/>
                <a:cs typeface="Calibri"/>
              </a:rPr>
              <a:t>.</a:t>
            </a:r>
          </a:p>
          <a:p>
            <a:r>
              <a:rPr lang="es-ES_tradnl" sz="1600" dirty="0">
                <a:latin typeface="Calibri"/>
                <a:cs typeface="Calibri"/>
              </a:rPr>
              <a:t>12 % </a:t>
            </a:r>
            <a:r>
              <a:rPr lang="es-ES_tradnl" sz="1600" dirty="0" err="1">
                <a:latin typeface="Calibri"/>
                <a:cs typeface="Calibri"/>
              </a:rPr>
              <a:t>feeding</a:t>
            </a:r>
            <a:r>
              <a:rPr lang="es-ES_tradnl" sz="1600" dirty="0">
                <a:latin typeface="Calibri"/>
                <a:cs typeface="Calibri"/>
              </a:rPr>
              <a:t> to </a:t>
            </a:r>
            <a:r>
              <a:rPr lang="es-ES_tradnl" sz="1600" dirty="0" err="1">
                <a:latin typeface="Calibri"/>
                <a:cs typeface="Calibri"/>
              </a:rPr>
              <a:t>bound</a:t>
            </a:r>
            <a:r>
              <a:rPr lang="es-ES_tradnl" sz="1600" dirty="0">
                <a:latin typeface="Calibri"/>
                <a:cs typeface="Calibri"/>
              </a:rPr>
              <a:t> </a:t>
            </a:r>
            <a:r>
              <a:rPr lang="es-ES_tradnl" sz="1600" dirty="0" err="1">
                <a:latin typeface="Calibri"/>
                <a:cs typeface="Calibri"/>
              </a:rPr>
              <a:t>states</a:t>
            </a:r>
            <a:r>
              <a:rPr lang="es-ES_tradnl" sz="1600" dirty="0">
                <a:latin typeface="Calibri"/>
                <a:cs typeface="Calibri"/>
              </a:rPr>
              <a:t>.</a:t>
            </a:r>
          </a:p>
          <a:p>
            <a:endParaRPr lang="es-ES_tradnl" sz="800" dirty="0">
              <a:latin typeface="Calibri"/>
              <a:cs typeface="Calibri"/>
            </a:endParaRPr>
          </a:p>
          <a:p>
            <a:r>
              <a:rPr lang="es-ES_tradnl" sz="1200" i="1" dirty="0" err="1">
                <a:latin typeface="Calibri"/>
                <a:cs typeface="Calibri"/>
              </a:rPr>
              <a:t>Pomorski</a:t>
            </a:r>
            <a:r>
              <a:rPr lang="es-ES_tradnl" sz="1200" i="1" dirty="0">
                <a:latin typeface="Calibri"/>
                <a:cs typeface="Calibri"/>
              </a:rPr>
              <a:t> PRC 83 (2011) 061303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53400" cy="487362"/>
          </a:xfrm>
        </p:spPr>
        <p:txBody>
          <a:bodyPr>
            <a:noAutofit/>
          </a:bodyPr>
          <a:lstStyle/>
          <a:p>
            <a:r>
              <a:rPr lang="es-ES_tradnl" sz="2800" dirty="0" err="1">
                <a:latin typeface="Comic Sans MS"/>
                <a:cs typeface="Comic Sans MS"/>
              </a:rPr>
              <a:t>From</a:t>
            </a:r>
            <a:r>
              <a:rPr lang="es-ES_tradnl" sz="2800" dirty="0">
                <a:latin typeface="Comic Sans MS"/>
                <a:cs typeface="Comic Sans MS"/>
              </a:rPr>
              <a:t> </a:t>
            </a:r>
            <a:r>
              <a:rPr lang="es-ES_tradnl" sz="2800" dirty="0" err="1">
                <a:latin typeface="Comic Sans MS"/>
                <a:cs typeface="Comic Sans MS"/>
              </a:rPr>
              <a:t>peaks</a:t>
            </a:r>
            <a:r>
              <a:rPr lang="es-ES_tradnl" sz="2800" dirty="0">
                <a:latin typeface="Comic Sans MS"/>
                <a:cs typeface="Comic Sans MS"/>
              </a:rPr>
              <a:t> </a:t>
            </a:r>
            <a:r>
              <a:rPr lang="es-ES_tradnl" sz="2800" dirty="0" err="1">
                <a:latin typeface="Comic Sans MS"/>
                <a:cs typeface="Comic Sans MS"/>
              </a:rPr>
              <a:t>to</a:t>
            </a:r>
            <a:r>
              <a:rPr lang="es-ES_tradnl" sz="2800" dirty="0">
                <a:latin typeface="Comic Sans MS"/>
                <a:cs typeface="Comic Sans MS"/>
              </a:rPr>
              <a:t> continua (Hardy, </a:t>
            </a:r>
            <a:r>
              <a:rPr lang="es-ES_tradnl" sz="2800" dirty="0" err="1">
                <a:latin typeface="Comic Sans MS"/>
                <a:cs typeface="Comic Sans MS"/>
              </a:rPr>
              <a:t>Cargese</a:t>
            </a:r>
            <a:r>
              <a:rPr lang="es-ES_tradnl" sz="2800" dirty="0">
                <a:latin typeface="Comic Sans MS"/>
                <a:cs typeface="Comic Sans MS"/>
              </a:rPr>
              <a:t>, 1976)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294967295"/>
          </p:nvPr>
        </p:nvSpPr>
        <p:spPr>
          <a:xfrm>
            <a:off x="7204075" y="6453188"/>
            <a:ext cx="1905000" cy="457200"/>
          </a:xfrm>
          <a:prstGeom prst="rect">
            <a:avLst/>
          </a:prstGeom>
        </p:spPr>
        <p:txBody>
          <a:bodyPr/>
          <a:lstStyle/>
          <a:p>
            <a:fld id="{8D3CF5E1-0882-4E48-ACAC-E48CA8BA9077}" type="slidenum">
              <a:rPr lang="es-ES" smtClean="0"/>
              <a:pPr/>
              <a:t>21</a:t>
            </a:fld>
            <a:endParaRPr lang="es-ES"/>
          </a:p>
        </p:txBody>
      </p:sp>
      <p:sp>
        <p:nvSpPr>
          <p:cNvPr id="40" name="CuadroTexto 39"/>
          <p:cNvSpPr txBox="1"/>
          <p:nvPr/>
        </p:nvSpPr>
        <p:spPr>
          <a:xfrm>
            <a:off x="685800" y="838200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Zapf Dingbats" charset="2"/>
              <a:buChar char="✔"/>
            </a:pPr>
            <a:r>
              <a:rPr lang="es-ES_tradnl" dirty="0">
                <a:latin typeface="Times New Roman"/>
                <a:ea typeface="Lucida Grande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Lucida Grande"/>
                <a:cs typeface="Times New Roman"/>
              </a:rPr>
              <a:t>β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p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explored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high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excitation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energy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in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the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daughter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=&gt; individual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transition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are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not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longer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resolved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</a:p>
        </p:txBody>
      </p:sp>
      <p:graphicFrame>
        <p:nvGraphicFramePr>
          <p:cNvPr id="42" name="Objeto 41"/>
          <p:cNvGraphicFramePr>
            <a:graphicFrameLocks noChangeAspect="1"/>
          </p:cNvGraphicFramePr>
          <p:nvPr/>
        </p:nvGraphicFramePr>
        <p:xfrm>
          <a:off x="1219200" y="2057400"/>
          <a:ext cx="28448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2" imgW="2438400" imgH="457200" progId="Equation.3">
                  <p:embed/>
                </p:oleObj>
              </mc:Choice>
              <mc:Fallback>
                <p:oleObj name="Ecuación" r:id="rId2" imgW="2438400" imgH="457200" progId="Equation.3">
                  <p:embed/>
                  <p:pic>
                    <p:nvPicPr>
                      <p:cNvPr id="42" name="Objeto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057400"/>
                        <a:ext cx="28448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CuadroTexto 42"/>
          <p:cNvSpPr txBox="1"/>
          <p:nvPr/>
        </p:nvSpPr>
        <p:spPr>
          <a:xfrm>
            <a:off x="838200" y="2590800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>
                <a:latin typeface="Zapf Dingbats"/>
                <a:ea typeface="Zapf Dingbats"/>
                <a:cs typeface="Zapf Dingbats"/>
              </a:rPr>
              <a:t>✔</a:t>
            </a:r>
            <a:r>
              <a:rPr lang="es-ES_tradnl" dirty="0">
                <a:latin typeface="Zapf Dingbats"/>
                <a:ea typeface="Zapf Dingbats"/>
                <a:cs typeface="Zapf Dingbats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To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fit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the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proton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spectrum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average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of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the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above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quantities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are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considered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. </a:t>
            </a:r>
            <a:endParaRPr lang="es-ES_tradnl" dirty="0">
              <a:latin typeface="Times New Roman"/>
              <a:cs typeface="Times New Roman"/>
            </a:endParaRPr>
          </a:p>
        </p:txBody>
      </p:sp>
      <p:pic>
        <p:nvPicPr>
          <p:cNvPr id="44" name="Imagen 43"/>
          <p:cNvPicPr>
            <a:picLocks noChangeAspect="1"/>
          </p:cNvPicPr>
          <p:nvPr/>
        </p:nvPicPr>
        <p:blipFill>
          <a:blip r:embed="rId4"/>
          <a:srcRect r="49250"/>
          <a:stretch>
            <a:fillRect/>
          </a:stretch>
        </p:blipFill>
        <p:spPr>
          <a:xfrm>
            <a:off x="76200" y="3505200"/>
            <a:ext cx="2559665" cy="2667000"/>
          </a:xfrm>
          <a:prstGeom prst="rect">
            <a:avLst/>
          </a:prstGeom>
        </p:spPr>
      </p:pic>
      <p:pic>
        <p:nvPicPr>
          <p:cNvPr id="45" name="Imagen 44"/>
          <p:cNvPicPr>
            <a:picLocks noChangeAspect="1"/>
          </p:cNvPicPr>
          <p:nvPr/>
        </p:nvPicPr>
        <p:blipFill>
          <a:blip r:embed="rId5"/>
          <a:srcRect r="5365"/>
          <a:stretch>
            <a:fillRect/>
          </a:stretch>
        </p:blipFill>
        <p:spPr>
          <a:xfrm>
            <a:off x="6074980" y="4114800"/>
            <a:ext cx="2688020" cy="1752600"/>
          </a:xfrm>
          <a:prstGeom prst="rect">
            <a:avLst/>
          </a:prstGeom>
        </p:spPr>
      </p:pic>
      <p:sp>
        <p:nvSpPr>
          <p:cNvPr id="47" name="CuadroTexto 46"/>
          <p:cNvSpPr txBox="1"/>
          <p:nvPr/>
        </p:nvSpPr>
        <p:spPr>
          <a:xfrm>
            <a:off x="2895600" y="3505200"/>
            <a:ext cx="3124200" cy="28623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Zapf Dingbats" charset="2"/>
              <a:buChar char="✔"/>
            </a:pPr>
            <a:r>
              <a:rPr lang="es-ES_tradnl" dirty="0" err="1">
                <a:latin typeface="Times New Roman"/>
                <a:ea typeface="Lucida Grande"/>
                <a:cs typeface="Times New Roman"/>
              </a:rPr>
              <a:t>β</a:t>
            </a:r>
            <a:r>
              <a:rPr lang="es-ES_tradnl" dirty="0" err="1">
                <a:latin typeface="Times New Roman"/>
                <a:cs typeface="Times New Roman"/>
              </a:rPr>
              <a:t>p</a:t>
            </a:r>
            <a:r>
              <a:rPr lang="es-ES_tradnl" dirty="0">
                <a:latin typeface="Times New Roman"/>
                <a:cs typeface="Times New Roman"/>
              </a:rPr>
              <a:t> + X-Ray ratio </a:t>
            </a:r>
            <a:r>
              <a:rPr lang="es-ES_tradnl" dirty="0" err="1">
                <a:latin typeface="Times New Roman"/>
                <a:cs typeface="Times New Roman"/>
              </a:rPr>
              <a:t>strongly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constraint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the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level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density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distribution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</a:p>
          <a:p>
            <a:pPr>
              <a:buFont typeface="Zapf Dingbats" charset="2"/>
              <a:buChar char="✔"/>
            </a:pP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Good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estimate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of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proton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and</a:t>
            </a:r>
            <a:r>
              <a:rPr lang="es-ES_tradnl" dirty="0">
                <a:latin typeface="Times New Roman"/>
                <a:cs typeface="Times New Roman"/>
              </a:rPr>
              <a:t> gamma </a:t>
            </a:r>
            <a:r>
              <a:rPr lang="es-ES_tradnl" dirty="0" err="1">
                <a:latin typeface="Times New Roman"/>
                <a:cs typeface="Times New Roman"/>
              </a:rPr>
              <a:t>widths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for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exotic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nuclei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of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interest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for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nucleosynthesis</a:t>
            </a:r>
            <a:endParaRPr lang="es-ES_tradnl" dirty="0">
              <a:latin typeface="Times New Roman"/>
              <a:cs typeface="Times New Roman"/>
            </a:endParaRPr>
          </a:p>
          <a:p>
            <a:pPr>
              <a:buFont typeface="Zapf Dingbats" charset="2"/>
              <a:buChar char="✔"/>
            </a:pPr>
            <a:r>
              <a:rPr lang="es-ES_tradnl" dirty="0" err="1">
                <a:latin typeface="Times New Roman"/>
                <a:cs typeface="Times New Roman"/>
              </a:rPr>
              <a:t>The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Porter</a:t>
            </a:r>
            <a:r>
              <a:rPr lang="es-ES_tradnl" dirty="0">
                <a:latin typeface="Times New Roman"/>
                <a:cs typeface="Times New Roman"/>
              </a:rPr>
              <a:t> Thomas </a:t>
            </a:r>
            <a:r>
              <a:rPr lang="es-ES_tradnl" dirty="0" err="1">
                <a:latin typeface="Times New Roman"/>
                <a:cs typeface="Times New Roman"/>
              </a:rPr>
              <a:t>distribution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accounts</a:t>
            </a:r>
            <a:r>
              <a:rPr lang="es-ES_tradnl" dirty="0">
                <a:latin typeface="Times New Roman"/>
                <a:cs typeface="Times New Roman"/>
              </a:rPr>
              <a:t> of </a:t>
            </a:r>
            <a:r>
              <a:rPr lang="es-ES_tradnl" dirty="0" err="1">
                <a:latin typeface="Times New Roman"/>
                <a:cs typeface="Times New Roman"/>
              </a:rPr>
              <a:t>the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fluctuations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observed</a:t>
            </a:r>
            <a:r>
              <a:rPr lang="es-ES_tradnl" dirty="0">
                <a:latin typeface="Times New Roman"/>
                <a:cs typeface="Times New Roman"/>
              </a:rPr>
              <a:t> in </a:t>
            </a:r>
            <a:r>
              <a:rPr lang="es-ES_tradnl" dirty="0" err="1">
                <a:latin typeface="Times New Roman"/>
                <a:cs typeface="Times New Roman"/>
              </a:rPr>
              <a:t>the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spectrum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8" name="CuadroTexto 47"/>
          <p:cNvSpPr txBox="1"/>
          <p:nvPr/>
        </p:nvSpPr>
        <p:spPr>
          <a:xfrm>
            <a:off x="228600" y="6172200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100" dirty="0" err="1"/>
              <a:t>Giovinazzo</a:t>
            </a:r>
            <a:r>
              <a:rPr lang="es-ES_tradnl" sz="1100" dirty="0"/>
              <a:t> et al, NPA674 (2000) 394</a:t>
            </a:r>
          </a:p>
        </p:txBody>
      </p:sp>
      <p:grpSp>
        <p:nvGrpSpPr>
          <p:cNvPr id="49" name="Agrupar 48"/>
          <p:cNvGrpSpPr/>
          <p:nvPr/>
        </p:nvGrpSpPr>
        <p:grpSpPr>
          <a:xfrm>
            <a:off x="4572000" y="914400"/>
            <a:ext cx="4114800" cy="2440798"/>
            <a:chOff x="2362200" y="3426602"/>
            <a:chExt cx="4114800" cy="2440798"/>
          </a:xfrm>
        </p:grpSpPr>
        <p:sp>
          <p:nvSpPr>
            <p:cNvPr id="50" name="CuadroTexto 49"/>
            <p:cNvSpPr txBox="1"/>
            <p:nvPr/>
          </p:nvSpPr>
          <p:spPr>
            <a:xfrm>
              <a:off x="3886200" y="5610920"/>
              <a:ext cx="1066800" cy="256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600" baseline="30000" dirty="0"/>
                <a:t>(Z-1,N+1)</a:t>
              </a:r>
              <a:endParaRPr lang="es-ES_tradnl" sz="1600" dirty="0"/>
            </a:p>
          </p:txBody>
        </p:sp>
        <p:cxnSp>
          <p:nvCxnSpPr>
            <p:cNvPr id="51" name="Conector recto 50"/>
            <p:cNvCxnSpPr/>
            <p:nvPr/>
          </p:nvCxnSpPr>
          <p:spPr bwMode="auto">
            <a:xfrm>
              <a:off x="5063068" y="3429000"/>
              <a:ext cx="869997" cy="0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Conector recto 51"/>
            <p:cNvCxnSpPr/>
            <p:nvPr/>
          </p:nvCxnSpPr>
          <p:spPr bwMode="auto">
            <a:xfrm>
              <a:off x="3810000" y="5566800"/>
              <a:ext cx="878400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3" name="Conector recto 52"/>
            <p:cNvCxnSpPr/>
            <p:nvPr/>
          </p:nvCxnSpPr>
          <p:spPr bwMode="auto">
            <a:xfrm>
              <a:off x="3809999" y="4114800"/>
              <a:ext cx="899997" cy="0"/>
            </a:xfrm>
            <a:prstGeom prst="line">
              <a:avLst/>
            </a:prstGeom>
            <a:ln w="952500" cap="flat" cmpd="sng" algn="ctr">
              <a:solidFill>
                <a:srgbClr val="FDCB9C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23875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4" name="Conector recto 53"/>
            <p:cNvCxnSpPr/>
            <p:nvPr/>
          </p:nvCxnSpPr>
          <p:spPr bwMode="auto">
            <a:xfrm>
              <a:off x="2514600" y="4724400"/>
              <a:ext cx="770399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ector recto 54"/>
            <p:cNvCxnSpPr/>
            <p:nvPr/>
          </p:nvCxnSpPr>
          <p:spPr bwMode="auto">
            <a:xfrm>
              <a:off x="2514600" y="4419600"/>
              <a:ext cx="770399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ector recto de flecha 55"/>
            <p:cNvCxnSpPr/>
            <p:nvPr/>
          </p:nvCxnSpPr>
          <p:spPr bwMode="auto">
            <a:xfrm>
              <a:off x="3581400" y="3505200"/>
              <a:ext cx="914400" cy="91440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57" name="CuadroTexto 56"/>
            <p:cNvSpPr txBox="1"/>
            <p:nvPr/>
          </p:nvSpPr>
          <p:spPr>
            <a:xfrm>
              <a:off x="5257800" y="3502223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600" baseline="30000" dirty="0"/>
                <a:t> </a:t>
              </a:r>
              <a:r>
                <a:rPr lang="es-ES_tradnl" sz="1800" baseline="30000" dirty="0"/>
                <a:t>(</a:t>
              </a:r>
              <a:r>
                <a:rPr lang="es-ES_tradnl" sz="1800" baseline="30000" dirty="0" err="1"/>
                <a:t>Z,N</a:t>
              </a:r>
              <a:r>
                <a:rPr lang="es-ES_tradnl" sz="1800" baseline="30000" dirty="0"/>
                <a:t>)</a:t>
              </a:r>
              <a:endParaRPr lang="es-ES_tradnl" sz="1800" dirty="0"/>
            </a:p>
          </p:txBody>
        </p:sp>
        <p:cxnSp>
          <p:nvCxnSpPr>
            <p:cNvPr id="58" name="Conector recto de flecha 57"/>
            <p:cNvCxnSpPr/>
            <p:nvPr/>
          </p:nvCxnSpPr>
          <p:spPr bwMode="auto">
            <a:xfrm rot="5400000">
              <a:off x="4882763" y="4495907"/>
              <a:ext cx="2140197" cy="1588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dot"/>
              <a:round/>
              <a:headEnd type="arrow" w="med" len="med"/>
              <a:tailEnd type="arrow" w="med" len="med"/>
            </a:ln>
            <a:effectLst/>
          </p:spPr>
        </p:cxnSp>
        <p:cxnSp>
          <p:nvCxnSpPr>
            <p:cNvPr id="59" name="Conector recto 58"/>
            <p:cNvCxnSpPr/>
            <p:nvPr/>
          </p:nvCxnSpPr>
          <p:spPr bwMode="auto">
            <a:xfrm>
              <a:off x="3810000" y="4758154"/>
              <a:ext cx="878400" cy="0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Conector recto 59"/>
            <p:cNvCxnSpPr/>
            <p:nvPr/>
          </p:nvCxnSpPr>
          <p:spPr bwMode="auto">
            <a:xfrm>
              <a:off x="3810000" y="5291554"/>
              <a:ext cx="878400" cy="0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Conector recto 60"/>
            <p:cNvCxnSpPr/>
            <p:nvPr/>
          </p:nvCxnSpPr>
          <p:spPr bwMode="auto">
            <a:xfrm>
              <a:off x="3810000" y="4910554"/>
              <a:ext cx="878400" cy="0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Conector recto 61"/>
            <p:cNvCxnSpPr/>
            <p:nvPr/>
          </p:nvCxnSpPr>
          <p:spPr bwMode="auto">
            <a:xfrm>
              <a:off x="3810000" y="4605754"/>
              <a:ext cx="878400" cy="0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Conector recto 62"/>
            <p:cNvCxnSpPr/>
            <p:nvPr/>
          </p:nvCxnSpPr>
          <p:spPr bwMode="auto">
            <a:xfrm>
              <a:off x="3810000" y="4698999"/>
              <a:ext cx="878400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Conector recto 63"/>
            <p:cNvCxnSpPr/>
            <p:nvPr/>
          </p:nvCxnSpPr>
          <p:spPr bwMode="auto">
            <a:xfrm>
              <a:off x="3810000" y="4800600"/>
              <a:ext cx="878400" cy="0"/>
            </a:xfrm>
            <a:prstGeom prst="line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Conector recto 64"/>
            <p:cNvCxnSpPr/>
            <p:nvPr/>
          </p:nvCxnSpPr>
          <p:spPr bwMode="auto">
            <a:xfrm>
              <a:off x="3810000" y="4851399"/>
              <a:ext cx="878400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6" name="Conector recto 65"/>
            <p:cNvCxnSpPr/>
            <p:nvPr/>
          </p:nvCxnSpPr>
          <p:spPr bwMode="auto">
            <a:xfrm>
              <a:off x="3810000" y="4656667"/>
              <a:ext cx="878400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7" name="Conector recto de flecha 66"/>
            <p:cNvCxnSpPr/>
            <p:nvPr/>
          </p:nvCxnSpPr>
          <p:spPr bwMode="auto">
            <a:xfrm rot="5400000">
              <a:off x="4766806" y="5152006"/>
              <a:ext cx="828000" cy="1588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dot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68" name="CuadroTexto 67"/>
            <p:cNvSpPr txBox="1"/>
            <p:nvPr/>
          </p:nvSpPr>
          <p:spPr>
            <a:xfrm>
              <a:off x="2362200" y="4724400"/>
              <a:ext cx="1371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dirty="0"/>
                <a:t>(Z-2,N+1)+</a:t>
              </a:r>
              <a:r>
                <a:rPr lang="es-ES_tradnl" sz="1200" dirty="0" err="1"/>
                <a:t>p</a:t>
              </a:r>
              <a:endParaRPr lang="es-ES_tradnl" sz="1200" dirty="0"/>
            </a:p>
          </p:txBody>
        </p:sp>
        <p:sp>
          <p:nvSpPr>
            <p:cNvPr id="69" name="CuadroTexto 68"/>
            <p:cNvSpPr txBox="1"/>
            <p:nvPr/>
          </p:nvSpPr>
          <p:spPr>
            <a:xfrm>
              <a:off x="5791200" y="4724400"/>
              <a:ext cx="685800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dirty="0">
                  <a:solidFill>
                    <a:srgbClr val="000000"/>
                  </a:solidFill>
                </a:rPr>
                <a:t>Q</a:t>
              </a:r>
              <a:r>
                <a:rPr lang="es-ES_tradnl" baseline="-25000" dirty="0">
                  <a:solidFill>
                    <a:srgbClr val="000000"/>
                  </a:solidFill>
                </a:rPr>
                <a:t>EC</a:t>
              </a:r>
            </a:p>
          </p:txBody>
        </p:sp>
        <p:sp>
          <p:nvSpPr>
            <p:cNvPr id="70" name="CuadroTexto 69"/>
            <p:cNvSpPr txBox="1"/>
            <p:nvPr/>
          </p:nvSpPr>
          <p:spPr>
            <a:xfrm>
              <a:off x="5029200" y="5029200"/>
              <a:ext cx="533400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dirty="0" err="1"/>
                <a:t>Sp</a:t>
              </a:r>
              <a:endParaRPr lang="es-ES_tradnl" dirty="0"/>
            </a:p>
          </p:txBody>
        </p:sp>
        <p:cxnSp>
          <p:nvCxnSpPr>
            <p:cNvPr id="71" name="Conector recto de flecha 70"/>
            <p:cNvCxnSpPr/>
            <p:nvPr/>
          </p:nvCxnSpPr>
          <p:spPr bwMode="auto">
            <a:xfrm rot="5400000">
              <a:off x="3202499" y="4116900"/>
              <a:ext cx="685800" cy="529200"/>
            </a:xfrm>
            <a:prstGeom prst="straightConnector1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2" name="Conector recto de flecha 71"/>
            <p:cNvCxnSpPr/>
            <p:nvPr/>
          </p:nvCxnSpPr>
          <p:spPr bwMode="auto">
            <a:xfrm rot="10800000" flipV="1">
              <a:off x="3276600" y="4038600"/>
              <a:ext cx="533400" cy="381000"/>
            </a:xfrm>
            <a:prstGeom prst="straightConnector1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3" name="Conector angular 72"/>
            <p:cNvCxnSpPr/>
            <p:nvPr/>
          </p:nvCxnSpPr>
          <p:spPr bwMode="auto">
            <a:xfrm rot="10800000" flipV="1">
              <a:off x="4723606" y="3429000"/>
              <a:ext cx="381794" cy="381000"/>
            </a:xfrm>
            <a:prstGeom prst="bentConnector3">
              <a:avLst>
                <a:gd name="adj1" fmla="val 14519"/>
              </a:avLst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4" name="CuadroTexto 73"/>
            <p:cNvSpPr txBox="1"/>
            <p:nvPr/>
          </p:nvSpPr>
          <p:spPr>
            <a:xfrm>
              <a:off x="4876800" y="3733800"/>
              <a:ext cx="68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 err="1"/>
                <a:t>Q</a:t>
              </a:r>
              <a:r>
                <a:rPr lang="es-ES_tradnl" dirty="0" err="1">
                  <a:latin typeface="Lucida Grande"/>
                  <a:ea typeface="Lucida Grande"/>
                  <a:cs typeface="Lucida Grande"/>
                </a:rPr>
                <a:t>β</a:t>
              </a:r>
              <a:r>
                <a:rPr lang="es-ES_tradnl" baseline="30000" dirty="0">
                  <a:latin typeface="Lucida Grande"/>
                  <a:ea typeface="Lucida Grande"/>
                  <a:cs typeface="Lucida Grande"/>
                </a:rPr>
                <a:t>+</a:t>
              </a:r>
              <a:endParaRPr lang="es-ES_tradnl" baseline="30000" dirty="0"/>
            </a:p>
          </p:txBody>
        </p:sp>
        <p:cxnSp>
          <p:nvCxnSpPr>
            <p:cNvPr id="75" name="Conector recto de flecha 74"/>
            <p:cNvCxnSpPr/>
            <p:nvPr/>
          </p:nvCxnSpPr>
          <p:spPr bwMode="auto">
            <a:xfrm>
              <a:off x="5029200" y="3657600"/>
              <a:ext cx="914400" cy="91440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6" name="Conector recto de flecha 75"/>
            <p:cNvCxnSpPr/>
            <p:nvPr/>
          </p:nvCxnSpPr>
          <p:spPr bwMode="auto">
            <a:xfrm>
              <a:off x="5181600" y="3429000"/>
              <a:ext cx="914400" cy="91440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7" name="Conector recto de flecha 76"/>
            <p:cNvCxnSpPr/>
            <p:nvPr/>
          </p:nvCxnSpPr>
          <p:spPr bwMode="auto">
            <a:xfrm>
              <a:off x="5029200" y="3429000"/>
              <a:ext cx="914400" cy="91440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8" name="Conector recto de flecha 77"/>
            <p:cNvCxnSpPr/>
            <p:nvPr/>
          </p:nvCxnSpPr>
          <p:spPr bwMode="auto">
            <a:xfrm rot="10800000" flipV="1">
              <a:off x="4724400" y="3429000"/>
              <a:ext cx="304800" cy="228600"/>
            </a:xfrm>
            <a:prstGeom prst="straightConnector1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4188" y="228600"/>
            <a:ext cx="5713412" cy="5762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en-US" sz="3200" dirty="0">
                <a:solidFill>
                  <a:srgbClr val="1F497D"/>
                </a:solidFill>
                <a:latin typeface="Comic Sans MS"/>
                <a:cs typeface="Comic Sans MS"/>
              </a:rPr>
              <a:t>Exotic  </a:t>
            </a:r>
            <a:r>
              <a:rPr lang="en-US" sz="3200" dirty="0" err="1">
                <a:solidFill>
                  <a:srgbClr val="1F497D"/>
                </a:solidFill>
                <a:latin typeface="Comic Sans MS"/>
                <a:cs typeface="Comic Sans MS"/>
              </a:rPr>
              <a:t>Radioactivities</a:t>
            </a:r>
            <a:endParaRPr lang="en-US" sz="3200" dirty="0">
              <a:solidFill>
                <a:srgbClr val="1F497D"/>
              </a:solidFill>
              <a:latin typeface="Comic Sans MS"/>
              <a:cs typeface="Comic Sans MS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42195" y="1037368"/>
            <a:ext cx="6913562" cy="5348287"/>
            <a:chOff x="336" y="480"/>
            <a:chExt cx="4798" cy="3595"/>
          </a:xfrm>
        </p:grpSpPr>
        <p:pic>
          <p:nvPicPr>
            <p:cNvPr id="54289" name="Picture 4" descr="nuclid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6" y="480"/>
              <a:ext cx="4798" cy="3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290" name="Oval 5"/>
            <p:cNvSpPr>
              <a:spLocks noChangeArrowheads="1"/>
            </p:cNvSpPr>
            <p:nvPr/>
          </p:nvSpPr>
          <p:spPr bwMode="auto">
            <a:xfrm rot="-2100000">
              <a:off x="1565" y="1725"/>
              <a:ext cx="1776" cy="48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4291" name="Oval 6"/>
            <p:cNvSpPr>
              <a:spLocks noChangeArrowheads="1"/>
            </p:cNvSpPr>
            <p:nvPr/>
          </p:nvSpPr>
          <p:spPr bwMode="auto">
            <a:xfrm rot="2400000">
              <a:off x="1152" y="2832"/>
              <a:ext cx="192" cy="336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54277" name="Text Box 7"/>
          <p:cNvSpPr txBox="1">
            <a:spLocks noChangeArrowheads="1"/>
          </p:cNvSpPr>
          <p:nvPr/>
        </p:nvSpPr>
        <p:spPr bwMode="auto">
          <a:xfrm>
            <a:off x="250825" y="2861990"/>
            <a:ext cx="1944688" cy="1808162"/>
          </a:xfrm>
          <a:prstGeom prst="rect">
            <a:avLst/>
          </a:prstGeom>
          <a:solidFill>
            <a:srgbClr val="FFBFF3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/>
              <a:t>2p-radioactivity</a:t>
            </a:r>
          </a:p>
          <a:p>
            <a:pPr algn="ctr">
              <a:spcBef>
                <a:spcPct val="50000"/>
              </a:spcBef>
            </a:pPr>
            <a:r>
              <a:rPr lang="en-US" sz="1400" b="1"/>
              <a:t>(Z,N) </a:t>
            </a:r>
            <a:r>
              <a:rPr lang="en-US" sz="1400" b="1">
                <a:sym typeface="Symbol" charset="2"/>
              </a:rPr>
              <a:t> 2p + (Z-2,N)</a:t>
            </a:r>
          </a:p>
          <a:p>
            <a:pPr algn="ctr">
              <a:spcBef>
                <a:spcPct val="50000"/>
              </a:spcBef>
            </a:pPr>
            <a:endParaRPr lang="en-US" sz="1400" b="1">
              <a:sym typeface="Symbol" charset="2"/>
            </a:endParaRPr>
          </a:p>
          <a:p>
            <a:pPr algn="ctr">
              <a:spcBef>
                <a:spcPct val="50000"/>
              </a:spcBef>
            </a:pPr>
            <a:endParaRPr lang="en-US" sz="1400" b="1">
              <a:sym typeface="Symbol" charset="2"/>
            </a:endParaRPr>
          </a:p>
          <a:p>
            <a:pPr algn="ctr">
              <a:spcBef>
                <a:spcPct val="50000"/>
              </a:spcBef>
            </a:pPr>
            <a:endParaRPr lang="en-US" sz="1400" b="1">
              <a:sym typeface="Symbol" charset="2"/>
            </a:endParaRPr>
          </a:p>
          <a:p>
            <a:pPr algn="ctr">
              <a:spcBef>
                <a:spcPct val="50000"/>
              </a:spcBef>
            </a:pPr>
            <a:endParaRPr lang="en-US" sz="1400" b="1">
              <a:sym typeface="Symbol" charset="2"/>
            </a:endParaRPr>
          </a:p>
        </p:txBody>
      </p:sp>
      <p:sp>
        <p:nvSpPr>
          <p:cNvPr id="54278" name="Text Box 8"/>
          <p:cNvSpPr txBox="1">
            <a:spLocks noChangeArrowheads="1"/>
          </p:cNvSpPr>
          <p:nvPr/>
        </p:nvSpPr>
        <p:spPr bwMode="auto">
          <a:xfrm>
            <a:off x="2988831" y="962727"/>
            <a:ext cx="2016125" cy="1581150"/>
          </a:xfrm>
          <a:prstGeom prst="rect">
            <a:avLst/>
          </a:prstGeom>
          <a:solidFill>
            <a:srgbClr val="C6FEC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/>
              <a:t>1p-radioactivity</a:t>
            </a:r>
          </a:p>
          <a:p>
            <a:pPr algn="ctr">
              <a:spcBef>
                <a:spcPct val="50000"/>
              </a:spcBef>
            </a:pPr>
            <a:r>
              <a:rPr lang="en-US" sz="1400" b="1" dirty="0"/>
              <a:t>(Z,N) </a:t>
            </a:r>
            <a:r>
              <a:rPr lang="en-US" sz="1400" b="1" dirty="0">
                <a:sym typeface="Symbol" charset="2"/>
              </a:rPr>
              <a:t> p + (Z-1,N)</a:t>
            </a:r>
          </a:p>
          <a:p>
            <a:pPr algn="ctr">
              <a:spcBef>
                <a:spcPct val="50000"/>
              </a:spcBef>
            </a:pPr>
            <a:endParaRPr lang="en-US" sz="1400" b="1" dirty="0">
              <a:sym typeface="Symbol" charset="2"/>
            </a:endParaRPr>
          </a:p>
          <a:p>
            <a:pPr algn="ctr">
              <a:spcBef>
                <a:spcPct val="50000"/>
              </a:spcBef>
            </a:pPr>
            <a:endParaRPr lang="en-US" sz="1400" b="1" dirty="0">
              <a:sym typeface="Symbol" charset="2"/>
            </a:endParaRPr>
          </a:p>
          <a:p>
            <a:pPr algn="ctr">
              <a:spcBef>
                <a:spcPct val="50000"/>
              </a:spcBef>
            </a:pPr>
            <a:endParaRPr lang="en-US" sz="1400" dirty="0"/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339975" y="3573463"/>
            <a:ext cx="6480175" cy="2808287"/>
            <a:chOff x="1474" y="2251"/>
            <a:chExt cx="4082" cy="1769"/>
          </a:xfrm>
        </p:grpSpPr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1474" y="2251"/>
              <a:ext cx="4082" cy="1769"/>
              <a:chOff x="1474" y="2251"/>
              <a:chExt cx="4082" cy="1769"/>
            </a:xfrm>
          </p:grpSpPr>
          <p:pic>
            <p:nvPicPr>
              <p:cNvPr id="54286" name="Picture 11" descr="nuclid_2p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925" y="2263"/>
                <a:ext cx="2631" cy="1757"/>
              </a:xfrm>
              <a:prstGeom prst="rect">
                <a:avLst/>
              </a:prstGeom>
              <a:noFill/>
              <a:ln w="38100">
                <a:solidFill>
                  <a:schemeClr val="hlink"/>
                </a:solidFill>
                <a:miter lim="800000"/>
                <a:headEnd/>
                <a:tailEnd/>
              </a:ln>
            </p:spPr>
          </p:pic>
          <p:sp>
            <p:nvSpPr>
              <p:cNvPr id="54287" name="Line 12"/>
              <p:cNvSpPr>
                <a:spLocks noChangeShapeType="1"/>
              </p:cNvSpPr>
              <p:nvPr/>
            </p:nvSpPr>
            <p:spPr bwMode="auto">
              <a:xfrm flipH="1">
                <a:off x="1610" y="2251"/>
                <a:ext cx="1315" cy="771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s-ES_tradnl"/>
              </a:p>
            </p:txBody>
          </p:sp>
          <p:sp>
            <p:nvSpPr>
              <p:cNvPr id="54288" name="Line 13"/>
              <p:cNvSpPr>
                <a:spLocks noChangeShapeType="1"/>
              </p:cNvSpPr>
              <p:nvPr/>
            </p:nvSpPr>
            <p:spPr bwMode="auto">
              <a:xfrm flipH="1" flipV="1">
                <a:off x="1474" y="3158"/>
                <a:ext cx="1451" cy="862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s-ES_tradnl"/>
              </a:p>
            </p:txBody>
          </p:sp>
        </p:grpSp>
        <p:sp>
          <p:nvSpPr>
            <p:cNvPr id="54283" name="Text Box 14"/>
            <p:cNvSpPr txBox="1">
              <a:spLocks noChangeArrowheads="1"/>
            </p:cNvSpPr>
            <p:nvPr/>
          </p:nvSpPr>
          <p:spPr bwMode="auto">
            <a:xfrm>
              <a:off x="3318" y="3022"/>
              <a:ext cx="31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Fe</a:t>
              </a:r>
            </a:p>
          </p:txBody>
        </p:sp>
        <p:sp>
          <p:nvSpPr>
            <p:cNvPr id="54284" name="Text Box 15"/>
            <p:cNvSpPr txBox="1">
              <a:spLocks noChangeArrowheads="1"/>
            </p:cNvSpPr>
            <p:nvPr/>
          </p:nvSpPr>
          <p:spPr bwMode="auto">
            <a:xfrm>
              <a:off x="4014" y="2523"/>
              <a:ext cx="31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Zn</a:t>
              </a:r>
            </a:p>
          </p:txBody>
        </p:sp>
        <p:sp>
          <p:nvSpPr>
            <p:cNvPr id="54285" name="Text Box 16"/>
            <p:cNvSpPr txBox="1">
              <a:spLocks noChangeArrowheads="1"/>
            </p:cNvSpPr>
            <p:nvPr/>
          </p:nvSpPr>
          <p:spPr bwMode="auto">
            <a:xfrm>
              <a:off x="3470" y="2766"/>
              <a:ext cx="2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Ni</a:t>
              </a:r>
            </a:p>
          </p:txBody>
        </p:sp>
      </p:grpSp>
      <p:pic>
        <p:nvPicPr>
          <p:cNvPr id="54280" name="Picture 17" descr="2proton_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3393802"/>
            <a:ext cx="1871663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1" name="Picture 18" descr="1proton_0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99594" y="1771515"/>
            <a:ext cx="15113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0FB5486-2E46-8672-F6FF-6E4D8A9B47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25828" y="5121331"/>
            <a:ext cx="1405489" cy="1398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B645B9B-23F5-349F-54D4-3A458AA56EB5}"/>
              </a:ext>
            </a:extLst>
          </p:cNvPr>
          <p:cNvSpPr txBox="1"/>
          <p:nvPr/>
        </p:nvSpPr>
        <p:spPr>
          <a:xfrm>
            <a:off x="898329" y="4358759"/>
            <a:ext cx="755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2002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F804A36-A7B6-BF68-EA7C-B9F3116CD2D3}"/>
              </a:ext>
            </a:extLst>
          </p:cNvPr>
          <p:cNvSpPr txBox="1"/>
          <p:nvPr/>
        </p:nvSpPr>
        <p:spPr>
          <a:xfrm>
            <a:off x="4318401" y="1557927"/>
            <a:ext cx="797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1981</a:t>
            </a:r>
          </a:p>
        </p:txBody>
      </p:sp>
      <p:pic>
        <p:nvPicPr>
          <p:cNvPr id="8" name="Picture 46" descr="coulomb2p_bis">
            <a:extLst>
              <a:ext uri="{FF2B5EF4-FFF2-40B4-BE49-F238E27FC236}">
                <a16:creationId xmlns:a16="http://schemas.microsoft.com/office/drawing/2014/main" id="{F8C6ABDC-A4CF-EE6E-E5DC-3E9BB810E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4EBED"/>
              </a:clrFrom>
              <a:clrTo>
                <a:srgbClr val="F4EBE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6333" y="1221093"/>
            <a:ext cx="2916064" cy="1655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 animBg="1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690586"/>
          </a:xfrm>
        </p:spPr>
        <p:txBody>
          <a:bodyPr>
            <a:normAutofit fontScale="90000"/>
          </a:bodyPr>
          <a:lstStyle/>
          <a:p>
            <a:r>
              <a:rPr lang="es-ES_tradnl" dirty="0"/>
              <a:t>Beta-</a:t>
            </a:r>
            <a:r>
              <a:rPr lang="es-ES_tradnl" dirty="0" err="1"/>
              <a:t>delayed</a:t>
            </a:r>
            <a:r>
              <a:rPr lang="es-ES_tradnl" dirty="0"/>
              <a:t> </a:t>
            </a:r>
            <a:r>
              <a:rPr lang="es-ES_tradnl" dirty="0" err="1"/>
              <a:t>Neutron</a:t>
            </a:r>
            <a:r>
              <a:rPr lang="es-ES_tradnl" dirty="0"/>
              <a:t> </a:t>
            </a:r>
            <a:r>
              <a:rPr lang="es-ES_tradnl" dirty="0" err="1"/>
              <a:t>Emission</a:t>
            </a:r>
            <a:endParaRPr lang="es-ES_tradnl" dirty="0"/>
          </a:p>
        </p:txBody>
      </p:sp>
      <p:grpSp>
        <p:nvGrpSpPr>
          <p:cNvPr id="15" name="Group 40"/>
          <p:cNvGrpSpPr>
            <a:grpSpLocks/>
          </p:cNvGrpSpPr>
          <p:nvPr/>
        </p:nvGrpSpPr>
        <p:grpSpPr bwMode="auto">
          <a:xfrm>
            <a:off x="6248400" y="1052513"/>
            <a:ext cx="2211388" cy="1493837"/>
            <a:chOff x="3936" y="663"/>
            <a:chExt cx="1393" cy="941"/>
          </a:xfrm>
        </p:grpSpPr>
        <p:sp>
          <p:nvSpPr>
            <p:cNvPr id="25" name="Line 11"/>
            <p:cNvSpPr>
              <a:spLocks noChangeShapeType="1"/>
            </p:cNvSpPr>
            <p:nvPr/>
          </p:nvSpPr>
          <p:spPr bwMode="auto">
            <a:xfrm>
              <a:off x="4779" y="1084"/>
              <a:ext cx="457" cy="1"/>
            </a:xfrm>
            <a:prstGeom prst="line">
              <a:avLst/>
            </a:prstGeom>
            <a:noFill/>
            <a:ln w="54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6" name="Line 12"/>
            <p:cNvSpPr>
              <a:spLocks noChangeShapeType="1"/>
            </p:cNvSpPr>
            <p:nvPr/>
          </p:nvSpPr>
          <p:spPr bwMode="auto">
            <a:xfrm>
              <a:off x="3936" y="934"/>
              <a:ext cx="443" cy="1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7" name="Line 17"/>
            <p:cNvSpPr>
              <a:spLocks noChangeShapeType="1"/>
            </p:cNvSpPr>
            <p:nvPr/>
          </p:nvSpPr>
          <p:spPr bwMode="auto">
            <a:xfrm flipH="1">
              <a:off x="4502" y="1106"/>
              <a:ext cx="242" cy="37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8" name="Text Box 22"/>
            <p:cNvSpPr txBox="1">
              <a:spLocks noChangeArrowheads="1"/>
            </p:cNvSpPr>
            <p:nvPr/>
          </p:nvSpPr>
          <p:spPr bwMode="auto">
            <a:xfrm>
              <a:off x="4642" y="663"/>
              <a:ext cx="687" cy="19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sz="200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sz="2000" baseline="4000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</a:t>
              </a:r>
              <a:r>
                <a:rPr lang="en-GB" sz="2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 N &gt; Z</a:t>
              </a:r>
            </a:p>
          </p:txBody>
        </p:sp>
        <p:sp>
          <p:nvSpPr>
            <p:cNvPr id="29" name="Text Box 23"/>
            <p:cNvSpPr txBox="1">
              <a:spLocks noChangeArrowheads="1"/>
            </p:cNvSpPr>
            <p:nvPr/>
          </p:nvSpPr>
          <p:spPr bwMode="auto">
            <a:xfrm>
              <a:off x="5184" y="1102"/>
              <a:ext cx="98" cy="1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T</a:t>
              </a:r>
            </a:p>
          </p:txBody>
        </p:sp>
        <p:sp>
          <p:nvSpPr>
            <p:cNvPr id="30" name="Text Box 25"/>
            <p:cNvSpPr txBox="1">
              <a:spLocks noChangeArrowheads="1"/>
            </p:cNvSpPr>
            <p:nvPr/>
          </p:nvSpPr>
          <p:spPr bwMode="auto">
            <a:xfrm>
              <a:off x="4395" y="946"/>
              <a:ext cx="98" cy="1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T</a:t>
              </a:r>
            </a:p>
          </p:txBody>
        </p:sp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4597" y="1423"/>
              <a:ext cx="339" cy="18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T - 1</a:t>
              </a:r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>
              <a:off x="3970" y="1512"/>
              <a:ext cx="457" cy="1"/>
            </a:xfrm>
            <a:prstGeom prst="line">
              <a:avLst/>
            </a:prstGeom>
            <a:noFill/>
            <a:ln w="54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</p:grpSp>
      <p:grpSp>
        <p:nvGrpSpPr>
          <p:cNvPr id="24" name="Group 41"/>
          <p:cNvGrpSpPr>
            <a:grpSpLocks/>
          </p:cNvGrpSpPr>
          <p:nvPr/>
        </p:nvGrpSpPr>
        <p:grpSpPr bwMode="auto">
          <a:xfrm>
            <a:off x="457200" y="1363663"/>
            <a:ext cx="4906887" cy="4856163"/>
            <a:chOff x="1584" y="1752"/>
            <a:chExt cx="2430" cy="2495"/>
          </a:xfrm>
          <a:solidFill>
            <a:srgbClr val="BDD6FE"/>
          </a:solidFill>
        </p:grpSpPr>
        <p:grpSp>
          <p:nvGrpSpPr>
            <p:cNvPr id="33" name="Group 37"/>
            <p:cNvGrpSpPr>
              <a:grpSpLocks/>
            </p:cNvGrpSpPr>
            <p:nvPr/>
          </p:nvGrpSpPr>
          <p:grpSpPr bwMode="auto">
            <a:xfrm>
              <a:off x="1655" y="1752"/>
              <a:ext cx="2359" cy="2495"/>
              <a:chOff x="1454" y="1807"/>
              <a:chExt cx="2359" cy="2495"/>
            </a:xfrm>
            <a:grpFill/>
          </p:grpSpPr>
          <p:sp>
            <p:nvSpPr>
              <p:cNvPr id="39" name="Rectangle 36"/>
              <p:cNvSpPr>
                <a:spLocks noChangeArrowheads="1"/>
              </p:cNvSpPr>
              <p:nvPr/>
            </p:nvSpPr>
            <p:spPr bwMode="auto">
              <a:xfrm>
                <a:off x="1454" y="1807"/>
                <a:ext cx="2359" cy="249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pic>
            <p:nvPicPr>
              <p:cNvPr id="40" name="Picture 34" descr="scheme-neutron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519" y="1888"/>
                <a:ext cx="2222" cy="234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7" name="Text Box 35"/>
            <p:cNvSpPr txBox="1">
              <a:spLocks noChangeArrowheads="1"/>
            </p:cNvSpPr>
            <p:nvPr/>
          </p:nvSpPr>
          <p:spPr bwMode="auto">
            <a:xfrm>
              <a:off x="1584" y="1776"/>
              <a:ext cx="909" cy="23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b="1" dirty="0"/>
                <a:t>Neutron </a:t>
              </a:r>
              <a:r>
                <a:rPr lang="fr-FR" b="1" dirty="0" err="1"/>
                <a:t>Rich</a:t>
              </a:r>
              <a:endParaRPr lang="fr-FR" b="1" dirty="0"/>
            </a:p>
          </p:txBody>
        </p:sp>
      </p:grpSp>
      <p:sp>
        <p:nvSpPr>
          <p:cNvPr id="34" name="Text Box 43"/>
          <p:cNvSpPr txBox="1">
            <a:spLocks noChangeArrowheads="1"/>
          </p:cNvSpPr>
          <p:nvPr/>
        </p:nvSpPr>
        <p:spPr bwMode="auto">
          <a:xfrm>
            <a:off x="4282244" y="2708920"/>
            <a:ext cx="1523999" cy="523220"/>
          </a:xfrm>
          <a:prstGeom prst="rect">
            <a:avLst/>
          </a:prstGeom>
          <a:solidFill>
            <a:srgbClr val="BDD6FE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fr-FR" sz="1400" b="1" dirty="0" err="1">
                <a:solidFill>
                  <a:srgbClr val="FF0000"/>
                </a:solidFill>
              </a:rPr>
              <a:t>Populated</a:t>
            </a:r>
            <a:r>
              <a:rPr lang="fr-FR" sz="1400" b="1" dirty="0">
                <a:solidFill>
                  <a:srgbClr val="009900"/>
                </a:solidFill>
              </a:rPr>
              <a:t> </a:t>
            </a:r>
            <a:r>
              <a:rPr lang="fr-FR" sz="1400" b="1" dirty="0">
                <a:solidFill>
                  <a:srgbClr val="FF0000"/>
                </a:solidFill>
              </a:rPr>
              <a:t>in </a:t>
            </a:r>
            <a:r>
              <a:rPr lang="fr-FR" sz="1400" b="1" dirty="0" err="1">
                <a:solidFill>
                  <a:srgbClr val="FF0000"/>
                </a:solidFill>
              </a:rPr>
              <a:t>Nuclear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Reactions</a:t>
            </a:r>
            <a:endParaRPr lang="fr-FR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0783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690586"/>
          </a:xfrm>
        </p:spPr>
        <p:txBody>
          <a:bodyPr>
            <a:normAutofit fontScale="90000"/>
          </a:bodyPr>
          <a:lstStyle/>
          <a:p>
            <a:r>
              <a:rPr lang="es-ES_tradnl" dirty="0"/>
              <a:t>Beta-</a:t>
            </a:r>
            <a:r>
              <a:rPr lang="es-ES_tradnl" dirty="0" err="1"/>
              <a:t>delayed</a:t>
            </a:r>
            <a:r>
              <a:rPr lang="es-ES_tradnl" dirty="0"/>
              <a:t> </a:t>
            </a:r>
            <a:r>
              <a:rPr lang="es-ES_tradnl" dirty="0" err="1"/>
              <a:t>Neutron</a:t>
            </a:r>
            <a:r>
              <a:rPr lang="es-ES_tradnl" dirty="0"/>
              <a:t> </a:t>
            </a:r>
            <a:r>
              <a:rPr lang="es-ES_tradnl" dirty="0" err="1"/>
              <a:t>emitters</a:t>
            </a:r>
            <a:endParaRPr lang="es-ES_tradnl" dirty="0"/>
          </a:p>
        </p:txBody>
      </p: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76200" y="990600"/>
            <a:ext cx="3857625" cy="3960813"/>
            <a:chOff x="1584" y="1752"/>
            <a:chExt cx="2430" cy="2495"/>
          </a:xfrm>
          <a:solidFill>
            <a:srgbClr val="BDD6FE"/>
          </a:solidFill>
        </p:grpSpPr>
        <p:grpSp>
          <p:nvGrpSpPr>
            <p:cNvPr id="5" name="Group 37"/>
            <p:cNvGrpSpPr>
              <a:grpSpLocks/>
            </p:cNvGrpSpPr>
            <p:nvPr/>
          </p:nvGrpSpPr>
          <p:grpSpPr bwMode="auto">
            <a:xfrm>
              <a:off x="1655" y="1752"/>
              <a:ext cx="2359" cy="2495"/>
              <a:chOff x="1454" y="1807"/>
              <a:chExt cx="2359" cy="2495"/>
            </a:xfrm>
            <a:grpFill/>
          </p:grpSpPr>
          <p:sp>
            <p:nvSpPr>
              <p:cNvPr id="7" name="Rectangle 36"/>
              <p:cNvSpPr>
                <a:spLocks noChangeArrowheads="1"/>
              </p:cNvSpPr>
              <p:nvPr/>
            </p:nvSpPr>
            <p:spPr bwMode="auto">
              <a:xfrm>
                <a:off x="1454" y="1807"/>
                <a:ext cx="2359" cy="249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pic>
            <p:nvPicPr>
              <p:cNvPr id="8" name="Picture 34" descr="scheme-neutron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519" y="1888"/>
                <a:ext cx="2222" cy="234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6" name="Text Box 35"/>
            <p:cNvSpPr txBox="1">
              <a:spLocks noChangeArrowheads="1"/>
            </p:cNvSpPr>
            <p:nvPr/>
          </p:nvSpPr>
          <p:spPr bwMode="auto">
            <a:xfrm>
              <a:off x="1584" y="1776"/>
              <a:ext cx="909" cy="23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b="1" dirty="0"/>
                <a:t>Neutron </a:t>
              </a:r>
              <a:r>
                <a:rPr lang="fr-FR" b="1" dirty="0" err="1"/>
                <a:t>Rich</a:t>
              </a:r>
              <a:endParaRPr lang="fr-FR" b="1" dirty="0"/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762000" y="495300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/>
              <a:t>About</a:t>
            </a:r>
            <a:r>
              <a:rPr lang="es-ES_tradnl" dirty="0"/>
              <a:t> 220 cases </a:t>
            </a:r>
            <a:r>
              <a:rPr lang="es-ES_tradnl" dirty="0" err="1"/>
              <a:t>measured</a:t>
            </a:r>
            <a:r>
              <a:rPr lang="es-ES_tradnl" dirty="0"/>
              <a:t>, </a:t>
            </a:r>
            <a:r>
              <a:rPr lang="es-ES_tradnl" dirty="0" err="1"/>
              <a:t>Mainly</a:t>
            </a:r>
            <a:r>
              <a:rPr lang="es-ES_tradnl" dirty="0"/>
              <a:t> T</a:t>
            </a:r>
            <a:r>
              <a:rPr lang="es-ES_tradnl" baseline="-25000" dirty="0"/>
              <a:t>1/2</a:t>
            </a:r>
            <a:r>
              <a:rPr lang="es-ES_tradnl" dirty="0"/>
              <a:t> </a:t>
            </a:r>
            <a:r>
              <a:rPr lang="es-ES_tradnl" dirty="0" err="1"/>
              <a:t>and</a:t>
            </a:r>
            <a:r>
              <a:rPr lang="es-ES_tradnl" dirty="0"/>
              <a:t> </a:t>
            </a:r>
            <a:r>
              <a:rPr lang="es-ES_tradnl" dirty="0" err="1"/>
              <a:t>P</a:t>
            </a:r>
            <a:r>
              <a:rPr lang="es-ES_tradnl" baseline="-25000" dirty="0" err="1"/>
              <a:t>n</a:t>
            </a:r>
            <a:r>
              <a:rPr lang="es-ES_tradnl" dirty="0"/>
              <a:t>-</a:t>
            </a:r>
            <a:r>
              <a:rPr lang="es-ES_tradnl" dirty="0" err="1"/>
              <a:t>values</a:t>
            </a:r>
            <a:endParaRPr lang="es-ES_tradnl" dirty="0"/>
          </a:p>
          <a:p>
            <a:r>
              <a:rPr lang="es-ES_tradnl" dirty="0" err="1"/>
              <a:t>Spectroscopy</a:t>
            </a:r>
            <a:r>
              <a:rPr lang="es-ES_tradnl" dirty="0"/>
              <a:t> </a:t>
            </a:r>
            <a:r>
              <a:rPr lang="es-ES_tradnl" dirty="0" err="1"/>
              <a:t>hampered</a:t>
            </a:r>
            <a:r>
              <a:rPr lang="es-ES_tradnl" dirty="0"/>
              <a:t> by </a:t>
            </a:r>
          </a:p>
          <a:p>
            <a:r>
              <a:rPr lang="es-ES_tradnl" dirty="0" err="1"/>
              <a:t>Detection</a:t>
            </a:r>
            <a:r>
              <a:rPr lang="es-ES_tradnl" dirty="0"/>
              <a:t> </a:t>
            </a:r>
            <a:r>
              <a:rPr lang="es-ES_tradnl" dirty="0" err="1"/>
              <a:t>system</a:t>
            </a:r>
            <a:r>
              <a:rPr lang="es-ES_tradnl" dirty="0"/>
              <a:t>.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rcRect t="9179"/>
          <a:stretch>
            <a:fillRect/>
          </a:stretch>
        </p:blipFill>
        <p:spPr>
          <a:xfrm>
            <a:off x="6553200" y="2622848"/>
            <a:ext cx="2438400" cy="3015952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4419602" y="838200"/>
            <a:ext cx="469019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/>
              <a:t>Compilation</a:t>
            </a:r>
            <a:r>
              <a:rPr lang="es-ES_tradnl" dirty="0"/>
              <a:t> </a:t>
            </a:r>
            <a:r>
              <a:rPr lang="es-ES_tradnl" dirty="0" err="1"/>
              <a:t>for</a:t>
            </a:r>
            <a:r>
              <a:rPr lang="es-ES_tradnl" dirty="0"/>
              <a:t> </a:t>
            </a:r>
            <a:r>
              <a:rPr lang="es-ES_tradnl" dirty="0" err="1"/>
              <a:t>fission</a:t>
            </a:r>
            <a:r>
              <a:rPr lang="es-ES_tradnl" dirty="0"/>
              <a:t> </a:t>
            </a:r>
            <a:r>
              <a:rPr lang="es-ES_tradnl" dirty="0" err="1"/>
              <a:t>products</a:t>
            </a:r>
            <a:r>
              <a:rPr lang="es-ES_tradnl" dirty="0"/>
              <a:t> 26 &lt; Z &lt; 58, </a:t>
            </a:r>
            <a:r>
              <a:rPr lang="es-ES_tradnl" sz="1400" dirty="0"/>
              <a:t>Pfeiffer, </a:t>
            </a:r>
            <a:r>
              <a:rPr lang="es-ES_tradnl" sz="1400" dirty="0" err="1"/>
              <a:t>Kratz</a:t>
            </a:r>
            <a:r>
              <a:rPr lang="es-ES_tradnl" sz="1400" dirty="0"/>
              <a:t>, </a:t>
            </a:r>
            <a:r>
              <a:rPr lang="es-ES_tradnl" sz="1400" dirty="0" err="1"/>
              <a:t>Möller</a:t>
            </a:r>
            <a:r>
              <a:rPr lang="es-ES_tradnl" sz="1400" dirty="0"/>
              <a:t>, </a:t>
            </a:r>
            <a:r>
              <a:rPr lang="es-ES_tradnl" sz="1400" dirty="0" err="1"/>
              <a:t>Prog</a:t>
            </a:r>
            <a:r>
              <a:rPr lang="es-ES_tradnl" sz="1400" dirty="0"/>
              <a:t>. </a:t>
            </a:r>
            <a:r>
              <a:rPr lang="es-ES_tradnl" sz="1400" dirty="0" err="1"/>
              <a:t>Nucl</a:t>
            </a:r>
            <a:r>
              <a:rPr lang="es-ES_tradnl" sz="1400" dirty="0"/>
              <a:t>. </a:t>
            </a:r>
            <a:r>
              <a:rPr lang="es-ES_tradnl" sz="1400" dirty="0" err="1"/>
              <a:t>Energy</a:t>
            </a:r>
            <a:r>
              <a:rPr lang="es-ES_tradnl" sz="1400" dirty="0"/>
              <a:t> 41(2002)39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5200" y="5867400"/>
            <a:ext cx="5334000" cy="580571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6781800" y="5562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a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4953000" y="5562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a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5486400" y="5562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b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7543800" y="5562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b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5943600" y="55626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/>
              <a:t>regr</a:t>
            </a:r>
            <a:endParaRPr lang="es-ES_tradnl" dirty="0"/>
          </a:p>
        </p:txBody>
      </p:sp>
      <p:sp>
        <p:nvSpPr>
          <p:cNvPr id="19" name="CuadroTexto 18"/>
          <p:cNvSpPr txBox="1"/>
          <p:nvPr/>
        </p:nvSpPr>
        <p:spPr>
          <a:xfrm>
            <a:off x="8305800" y="5562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χ2</a:t>
            </a:r>
          </a:p>
        </p:txBody>
      </p:sp>
      <p:graphicFrame>
        <p:nvGraphicFramePr>
          <p:cNvPr id="20" name="Objeto 19"/>
          <p:cNvGraphicFramePr>
            <a:graphicFrameLocks noChangeAspect="1"/>
          </p:cNvGraphicFramePr>
          <p:nvPr/>
        </p:nvGraphicFramePr>
        <p:xfrm>
          <a:off x="4131276" y="1447800"/>
          <a:ext cx="2421924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5" imgW="2133600" imgH="482600" progId="Equation.3">
                  <p:embed/>
                </p:oleObj>
              </mc:Choice>
              <mc:Fallback>
                <p:oleObj name="Ecuación" r:id="rId5" imgW="2133600" imgH="482600" progId="Equation.3">
                  <p:embed/>
                  <p:pic>
                    <p:nvPicPr>
                      <p:cNvPr id="20" name="Objeto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1276" y="1447800"/>
                        <a:ext cx="2421924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to 20"/>
          <p:cNvGraphicFramePr>
            <a:graphicFrameLocks noChangeAspect="1"/>
          </p:cNvGraphicFramePr>
          <p:nvPr/>
        </p:nvGraphicFramePr>
        <p:xfrm>
          <a:off x="4259262" y="2057400"/>
          <a:ext cx="212883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7" imgW="1892300" imgH="609600" progId="Equation.3">
                  <p:embed/>
                </p:oleObj>
              </mc:Choice>
              <mc:Fallback>
                <p:oleObj name="Ecuación" r:id="rId7" imgW="1892300" imgH="609600" progId="Equation.3">
                  <p:embed/>
                  <p:pic>
                    <p:nvPicPr>
                      <p:cNvPr id="21" name="Objeto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9262" y="2057400"/>
                        <a:ext cx="2128838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Cerrar llave 21"/>
          <p:cNvSpPr/>
          <p:nvPr/>
        </p:nvSpPr>
        <p:spPr>
          <a:xfrm>
            <a:off x="6553200" y="1600200"/>
            <a:ext cx="304800" cy="914400"/>
          </a:xfrm>
          <a:prstGeom prst="rightBrac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3" name="CuadroTexto 22"/>
          <p:cNvSpPr txBox="1"/>
          <p:nvPr/>
        </p:nvSpPr>
        <p:spPr>
          <a:xfrm>
            <a:off x="4191000" y="2968823"/>
            <a:ext cx="2218200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sz="1600" i="1" dirty="0" err="1"/>
              <a:t>Kratz</a:t>
            </a:r>
            <a:r>
              <a:rPr lang="es-ES_tradnl" sz="1600" i="1" dirty="0"/>
              <a:t>-Hermann formula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4038600" y="3429000"/>
            <a:ext cx="23706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/>
              <a:t>P</a:t>
            </a:r>
            <a:r>
              <a:rPr lang="es-ES_tradnl" baseline="-25000" dirty="0" err="1"/>
              <a:t>n</a:t>
            </a:r>
            <a:r>
              <a:rPr lang="es-ES_tradnl" dirty="0" err="1"/>
              <a:t>≈a</a:t>
            </a:r>
            <a:r>
              <a:rPr lang="es-ES_tradnl" dirty="0"/>
              <a:t>[(</a:t>
            </a:r>
            <a:r>
              <a:rPr lang="es-ES_tradnl" dirty="0" err="1"/>
              <a:t>Q</a:t>
            </a:r>
            <a:r>
              <a:rPr lang="es-ES_tradnl" baseline="-25000" dirty="0" err="1"/>
              <a:t>β</a:t>
            </a:r>
            <a:r>
              <a:rPr lang="es-ES_tradnl" dirty="0"/>
              <a:t> </a:t>
            </a:r>
            <a:r>
              <a:rPr lang="es-ES_tradnl" dirty="0" err="1"/>
              <a:t>–S</a:t>
            </a:r>
            <a:r>
              <a:rPr lang="es-ES_tradnl" baseline="-25000" dirty="0" err="1"/>
              <a:t>n</a:t>
            </a:r>
            <a:r>
              <a:rPr lang="es-ES_tradnl" dirty="0"/>
              <a:t>)/(</a:t>
            </a:r>
            <a:r>
              <a:rPr lang="es-ES_tradnl" dirty="0" err="1"/>
              <a:t>Q</a:t>
            </a:r>
            <a:r>
              <a:rPr lang="es-ES_tradnl" baseline="-25000" dirty="0" err="1"/>
              <a:t>β</a:t>
            </a:r>
            <a:r>
              <a:rPr lang="es-ES_tradnl" dirty="0"/>
              <a:t> </a:t>
            </a:r>
            <a:r>
              <a:rPr lang="es-ES_tradnl" dirty="0" err="1"/>
              <a:t>–</a:t>
            </a:r>
            <a:r>
              <a:rPr lang="es-ES_tradnl" dirty="0"/>
              <a:t> C)]</a:t>
            </a:r>
            <a:r>
              <a:rPr lang="es-ES_tradnl" baseline="30000" dirty="0" err="1"/>
              <a:t>b</a:t>
            </a:r>
            <a:endParaRPr lang="es-ES_tradnl" baseline="30000" dirty="0"/>
          </a:p>
          <a:p>
            <a:endParaRPr lang="es-ES_tradnl" sz="800" dirty="0"/>
          </a:p>
          <a:p>
            <a:r>
              <a:rPr lang="es-ES_tradnl" sz="1400" i="1" dirty="0" err="1"/>
              <a:t>Where</a:t>
            </a:r>
            <a:r>
              <a:rPr lang="es-ES_tradnl" sz="1400" i="1" dirty="0"/>
              <a:t> C </a:t>
            </a:r>
            <a:r>
              <a:rPr lang="es-ES_tradnl" sz="1400" i="1" dirty="0" err="1"/>
              <a:t>is</a:t>
            </a:r>
            <a:r>
              <a:rPr lang="es-ES_tradnl" sz="1400" i="1" dirty="0"/>
              <a:t> </a:t>
            </a:r>
            <a:r>
              <a:rPr lang="es-ES_tradnl" sz="1400" i="1" dirty="0" err="1"/>
              <a:t>the</a:t>
            </a:r>
            <a:r>
              <a:rPr lang="es-ES_tradnl" sz="1400" i="1" dirty="0"/>
              <a:t> </a:t>
            </a:r>
            <a:r>
              <a:rPr lang="es-ES_tradnl" sz="1400" i="1" dirty="0" err="1"/>
              <a:t>parameter</a:t>
            </a:r>
            <a:r>
              <a:rPr lang="es-ES_tradnl" sz="1400" i="1" dirty="0"/>
              <a:t> </a:t>
            </a:r>
            <a:r>
              <a:rPr lang="es-ES_tradnl" sz="1400" i="1" dirty="0" err="1"/>
              <a:t>of</a:t>
            </a:r>
            <a:r>
              <a:rPr lang="es-ES_tradnl" sz="1400" i="1" dirty="0"/>
              <a:t> </a:t>
            </a:r>
            <a:r>
              <a:rPr lang="es-ES_tradnl" sz="1400" i="1" dirty="0" err="1"/>
              <a:t>pairing</a:t>
            </a:r>
            <a:r>
              <a:rPr lang="es-ES_tradnl" sz="1400" i="1" dirty="0"/>
              <a:t>,  </a:t>
            </a:r>
            <a:r>
              <a:rPr lang="es-ES_tradnl" sz="1400" i="1" dirty="0" err="1"/>
              <a:t>depending</a:t>
            </a:r>
            <a:r>
              <a:rPr lang="es-ES_tradnl" sz="1400" i="1" dirty="0"/>
              <a:t> </a:t>
            </a:r>
            <a:r>
              <a:rPr lang="es-ES_tradnl" sz="1400" i="1" dirty="0" err="1"/>
              <a:t>of</a:t>
            </a:r>
            <a:r>
              <a:rPr lang="es-ES_tradnl" sz="1400" i="1" dirty="0"/>
              <a:t> even </a:t>
            </a:r>
            <a:r>
              <a:rPr lang="es-ES_tradnl" sz="1400" i="1" dirty="0" err="1"/>
              <a:t>or</a:t>
            </a:r>
            <a:r>
              <a:rPr lang="es-ES_tradnl" sz="1400" i="1" dirty="0"/>
              <a:t> </a:t>
            </a:r>
            <a:r>
              <a:rPr lang="es-ES_tradnl" sz="1400" i="1" dirty="0" err="1"/>
              <a:t>odd</a:t>
            </a:r>
            <a:r>
              <a:rPr lang="es-ES_tradnl" sz="1400" i="1" dirty="0"/>
              <a:t> </a:t>
            </a:r>
            <a:r>
              <a:rPr lang="es-ES_tradnl" sz="1400" i="1" dirty="0" err="1"/>
              <a:t>character</a:t>
            </a:r>
            <a:r>
              <a:rPr lang="es-ES_tradnl" sz="1400" i="1" dirty="0"/>
              <a:t> </a:t>
            </a:r>
            <a:r>
              <a:rPr lang="es-ES_tradnl" sz="1400" i="1" dirty="0" err="1"/>
              <a:t>of</a:t>
            </a:r>
            <a:r>
              <a:rPr lang="es-ES_tradnl" sz="1400" i="1" dirty="0"/>
              <a:t> </a:t>
            </a:r>
            <a:r>
              <a:rPr lang="es-ES_tradnl" sz="1400" i="1" dirty="0" err="1"/>
              <a:t>daughter</a:t>
            </a:r>
            <a:r>
              <a:rPr lang="es-ES_tradnl" sz="1400" i="1" dirty="0"/>
              <a:t> </a:t>
            </a:r>
            <a:r>
              <a:rPr lang="es-ES_tradnl" sz="1400" i="1" dirty="0" err="1"/>
              <a:t>nucleus</a:t>
            </a:r>
            <a:endParaRPr lang="es-ES_tradnl" sz="1400" i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6B8911-DB3C-234F-A198-DC636143E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0946"/>
            <a:ext cx="8229600" cy="1143000"/>
          </a:xfrm>
        </p:spPr>
        <p:txBody>
          <a:bodyPr/>
          <a:lstStyle/>
          <a:p>
            <a:r>
              <a:rPr lang="es-ES" dirty="0" err="1"/>
              <a:t>Measurement</a:t>
            </a:r>
            <a:r>
              <a:rPr lang="es-ES" dirty="0"/>
              <a:t> of </a:t>
            </a:r>
            <a:r>
              <a:rPr lang="es-ES" dirty="0" err="1"/>
              <a:t>Neutrons</a:t>
            </a:r>
            <a:r>
              <a:rPr lang="es-ES" dirty="0"/>
              <a:t> &amp; </a:t>
            </a:r>
            <a:r>
              <a:rPr lang="es-ES" dirty="0" err="1">
                <a:latin typeface="Symbol" pitchFamily="2" charset="2"/>
              </a:rPr>
              <a:t>b</a:t>
            </a:r>
            <a:r>
              <a:rPr lang="es-ES" dirty="0" err="1"/>
              <a:t>n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3FBD7AA-61DA-2D46-B89B-360E658F4B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183946"/>
            <a:ext cx="8229600" cy="4525963"/>
          </a:xfrm>
        </p:spPr>
        <p:txBody>
          <a:bodyPr/>
          <a:lstStyle/>
          <a:p>
            <a:r>
              <a:rPr lang="es-ES" dirty="0"/>
              <a:t>Long </a:t>
            </a:r>
            <a:r>
              <a:rPr lang="es-ES" dirty="0" err="1"/>
              <a:t>Counter</a:t>
            </a:r>
            <a:r>
              <a:rPr lang="es-ES" dirty="0"/>
              <a:t>: </a:t>
            </a:r>
            <a:r>
              <a:rPr lang="es-ES" dirty="0" err="1"/>
              <a:t>reduced</a:t>
            </a:r>
            <a:r>
              <a:rPr lang="es-ES" dirty="0"/>
              <a:t> </a:t>
            </a:r>
            <a:r>
              <a:rPr lang="es-ES" dirty="0" err="1"/>
              <a:t>energy</a:t>
            </a:r>
            <a:r>
              <a:rPr lang="es-ES" dirty="0"/>
              <a:t> to termal </a:t>
            </a:r>
            <a:r>
              <a:rPr lang="es-ES" dirty="0" err="1"/>
              <a:t>values</a:t>
            </a:r>
            <a:r>
              <a:rPr lang="es-ES" dirty="0"/>
              <a:t> </a:t>
            </a: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/>
              <a:t>scattering</a:t>
            </a:r>
            <a:r>
              <a:rPr lang="es-ES" dirty="0"/>
              <a:t> in </a:t>
            </a:r>
            <a:r>
              <a:rPr lang="es-ES" dirty="0" err="1"/>
              <a:t>parafine</a:t>
            </a:r>
            <a:r>
              <a:rPr lang="es-ES" dirty="0"/>
              <a:t>.</a:t>
            </a:r>
          </a:p>
          <a:p>
            <a:r>
              <a:rPr lang="es-ES" dirty="0"/>
              <a:t>Time-of-Flight, </a:t>
            </a:r>
            <a:r>
              <a:rPr lang="es-ES" dirty="0" err="1"/>
              <a:t>giving</a:t>
            </a:r>
            <a:r>
              <a:rPr lang="es-ES" dirty="0"/>
              <a:t> </a:t>
            </a:r>
            <a:r>
              <a:rPr lang="es-ES" dirty="0" err="1"/>
              <a:t>signals</a:t>
            </a:r>
            <a:r>
              <a:rPr lang="es-ES" dirty="0"/>
              <a:t> in </a:t>
            </a:r>
            <a:r>
              <a:rPr lang="es-ES" dirty="0" err="1"/>
              <a:t>plastic</a:t>
            </a:r>
            <a:r>
              <a:rPr lang="es-ES" dirty="0"/>
              <a:t> </a:t>
            </a:r>
            <a:r>
              <a:rPr lang="es-ES" dirty="0" err="1"/>
              <a:t>scintillator</a:t>
            </a:r>
            <a:r>
              <a:rPr lang="es-ES" dirty="0"/>
              <a:t>. Energy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neutron</a:t>
            </a:r>
            <a:r>
              <a:rPr lang="es-ES" dirty="0"/>
              <a:t> </a:t>
            </a:r>
            <a:r>
              <a:rPr lang="es-ES" dirty="0" err="1"/>
              <a:t>deduced</a:t>
            </a:r>
            <a:r>
              <a:rPr lang="es-ES" dirty="0"/>
              <a:t>.</a:t>
            </a:r>
          </a:p>
          <a:p>
            <a:r>
              <a:rPr lang="es-ES" dirty="0" err="1">
                <a:latin typeface="Symbol" pitchFamily="2" charset="2"/>
              </a:rPr>
              <a:t>b</a:t>
            </a:r>
            <a:r>
              <a:rPr lang="es-ES" dirty="0" err="1"/>
              <a:t>n</a:t>
            </a:r>
            <a:r>
              <a:rPr lang="es-ES" dirty="0"/>
              <a:t> can be deduce </a:t>
            </a: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/>
              <a:t>obsevation</a:t>
            </a:r>
            <a:r>
              <a:rPr lang="es-ES" dirty="0"/>
              <a:t> of </a:t>
            </a:r>
            <a:r>
              <a:rPr lang="es-ES" dirty="0">
                <a:latin typeface="Symbol" pitchFamily="2" charset="2"/>
              </a:rPr>
              <a:t>g</a:t>
            </a:r>
            <a:r>
              <a:rPr lang="es-ES" dirty="0"/>
              <a:t>-</a:t>
            </a:r>
            <a:r>
              <a:rPr lang="es-ES" dirty="0" err="1"/>
              <a:t>ray</a:t>
            </a:r>
            <a:r>
              <a:rPr lang="es-ES" dirty="0"/>
              <a:t> </a:t>
            </a:r>
            <a:r>
              <a:rPr lang="es-ES" dirty="0" err="1"/>
              <a:t>transition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beta-</a:t>
            </a:r>
            <a:r>
              <a:rPr lang="es-ES" dirty="0" err="1"/>
              <a:t>delayed</a:t>
            </a:r>
            <a:r>
              <a:rPr lang="es-ES" dirty="0"/>
              <a:t> </a:t>
            </a:r>
            <a:r>
              <a:rPr lang="es-ES" dirty="0" err="1"/>
              <a:t>neutron</a:t>
            </a:r>
            <a:r>
              <a:rPr lang="es-ES" dirty="0"/>
              <a:t> </a:t>
            </a:r>
            <a:r>
              <a:rPr lang="es-ES" dirty="0" err="1"/>
              <a:t>daughter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809935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ChangeArrowheads="1"/>
          </p:cNvSpPr>
          <p:nvPr/>
        </p:nvSpPr>
        <p:spPr bwMode="auto">
          <a:xfrm>
            <a:off x="1732757" y="152401"/>
            <a:ext cx="6157986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ES" sz="2400" dirty="0">
                <a:solidFill>
                  <a:schemeClr val="tx2"/>
                </a:solidFill>
                <a:latin typeface="Comic Sans MS"/>
                <a:cs typeface="Comic Sans MS"/>
              </a:rPr>
              <a:t>Beta decay of an </a:t>
            </a:r>
            <a:r>
              <a:rPr lang="es-ES" sz="2400" dirty="0" err="1">
                <a:solidFill>
                  <a:schemeClr val="tx2"/>
                </a:solidFill>
                <a:latin typeface="Comic Sans MS"/>
                <a:cs typeface="Comic Sans MS"/>
              </a:rPr>
              <a:t>exotic</a:t>
            </a:r>
            <a:r>
              <a:rPr lang="es-ES" sz="2400" dirty="0">
                <a:solidFill>
                  <a:schemeClr val="tx2"/>
                </a:solidFill>
                <a:latin typeface="Comic Sans MS"/>
                <a:cs typeface="Comic Sans MS"/>
              </a:rPr>
              <a:t> n-</a:t>
            </a:r>
            <a:r>
              <a:rPr lang="es-ES" sz="2400" dirty="0" err="1">
                <a:solidFill>
                  <a:schemeClr val="tx2"/>
                </a:solidFill>
                <a:latin typeface="Comic Sans MS"/>
                <a:cs typeface="Comic Sans MS"/>
              </a:rPr>
              <a:t>rich</a:t>
            </a:r>
            <a:r>
              <a:rPr lang="es-ES" sz="2400" dirty="0">
                <a:solidFill>
                  <a:schemeClr val="tx2"/>
                </a:solidFill>
                <a:latin typeface="Comic Sans MS"/>
                <a:cs typeface="Comic Sans MS"/>
              </a:rPr>
              <a:t> </a:t>
            </a:r>
            <a:r>
              <a:rPr lang="es-ES" sz="2400" dirty="0" err="1">
                <a:solidFill>
                  <a:schemeClr val="tx2"/>
                </a:solidFill>
                <a:latin typeface="Comic Sans MS"/>
                <a:cs typeface="Comic Sans MS"/>
              </a:rPr>
              <a:t>nucle</a:t>
            </a:r>
            <a:r>
              <a:rPr lang="es-ES" sz="2400" dirty="0" err="1">
                <a:solidFill>
                  <a:srgbClr val="1F497D"/>
                </a:solidFill>
                <a:latin typeface="Comic Sans MS"/>
                <a:cs typeface="Comic Sans MS"/>
              </a:rPr>
              <a:t>i</a:t>
            </a:r>
            <a:r>
              <a:rPr lang="es-ES" sz="2400" dirty="0">
                <a:solidFill>
                  <a:schemeClr val="tx2"/>
                </a:solidFill>
                <a:latin typeface="Comic Sans MS"/>
                <a:cs typeface="Comic Sans MS"/>
              </a:rPr>
              <a:t> 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1230313"/>
            <a:ext cx="7396163" cy="4865688"/>
            <a:chOff x="0" y="775"/>
            <a:chExt cx="4659" cy="3065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956" y="3070"/>
              <a:ext cx="819" cy="591"/>
              <a:chOff x="2196" y="3070"/>
              <a:chExt cx="819" cy="591"/>
            </a:xfrm>
          </p:grpSpPr>
          <p:sp>
            <p:nvSpPr>
              <p:cNvPr id="428037" name="Line 5"/>
              <p:cNvSpPr>
                <a:spLocks noChangeShapeType="1"/>
              </p:cNvSpPr>
              <p:nvPr/>
            </p:nvSpPr>
            <p:spPr bwMode="auto">
              <a:xfrm>
                <a:off x="2287" y="3439"/>
                <a:ext cx="45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428038" name="Text Box 6"/>
              <p:cNvSpPr txBox="1">
                <a:spLocks noChangeArrowheads="1"/>
              </p:cNvSpPr>
              <p:nvPr/>
            </p:nvSpPr>
            <p:spPr bwMode="auto">
              <a:xfrm>
                <a:off x="2196" y="3430"/>
                <a:ext cx="81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1800" b="1" baseline="30000">
                    <a:solidFill>
                      <a:srgbClr val="008000"/>
                    </a:solidFill>
                    <a:latin typeface="Bookman Old Style" charset="0"/>
                  </a:rPr>
                  <a:t>10</a:t>
                </a:r>
                <a:r>
                  <a:rPr lang="sv-SE" sz="1800" b="1">
                    <a:solidFill>
                      <a:srgbClr val="008000"/>
                    </a:solidFill>
                    <a:latin typeface="Bookman Old Style" charset="0"/>
                  </a:rPr>
                  <a:t>Be</a:t>
                </a:r>
                <a:r>
                  <a:rPr lang="sv-SE" sz="1800" b="1">
                    <a:latin typeface="Bookman Old Style" charset="0"/>
                  </a:rPr>
                  <a:t>+</a:t>
                </a:r>
                <a:r>
                  <a:rPr lang="sv-SE" sz="1800" b="1">
                    <a:solidFill>
                      <a:schemeClr val="accent2"/>
                    </a:solidFill>
                    <a:latin typeface="Bookman Old Style" charset="0"/>
                  </a:rPr>
                  <a:t>n</a:t>
                </a:r>
                <a:endParaRPr lang="en-US" sz="1800" b="1">
                  <a:solidFill>
                    <a:schemeClr val="accent2"/>
                  </a:solidFill>
                  <a:latin typeface="Bookman Old Style" charset="0"/>
                </a:endParaRPr>
              </a:p>
            </p:txBody>
          </p:sp>
          <p:sp>
            <p:nvSpPr>
              <p:cNvPr id="428039" name="Text Box 7"/>
              <p:cNvSpPr txBox="1">
                <a:spLocks noChangeArrowheads="1"/>
              </p:cNvSpPr>
              <p:nvPr/>
            </p:nvSpPr>
            <p:spPr bwMode="auto">
              <a:xfrm>
                <a:off x="2287" y="3285"/>
                <a:ext cx="592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1400" b="1" dirty="0">
                    <a:latin typeface="Bookman Old Style" charset="0"/>
                  </a:rPr>
                  <a:t>0.504</a:t>
                </a:r>
                <a:endParaRPr lang="en-US" sz="1400" b="1" dirty="0">
                  <a:latin typeface="Bookman Old Style" charset="0"/>
                </a:endParaRPr>
              </a:p>
            </p:txBody>
          </p:sp>
          <p:sp>
            <p:nvSpPr>
              <p:cNvPr id="428040" name="Text Box 8"/>
              <p:cNvSpPr txBox="1">
                <a:spLocks noChangeArrowheads="1"/>
              </p:cNvSpPr>
              <p:nvPr/>
            </p:nvSpPr>
            <p:spPr bwMode="auto">
              <a:xfrm>
                <a:off x="2320" y="3070"/>
                <a:ext cx="4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sv-SE" sz="1600" b="1">
                    <a:solidFill>
                      <a:srgbClr val="969696"/>
                    </a:solidFill>
                    <a:latin typeface="Comic Sans MS" charset="0"/>
                  </a:rPr>
                  <a:t>1974</a:t>
                </a:r>
                <a:endParaRPr lang="en-US" sz="1600" b="1">
                  <a:solidFill>
                    <a:srgbClr val="969696"/>
                  </a:solidFill>
                  <a:latin typeface="Comic Sans MS" charset="0"/>
                </a:endParaRPr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2544" y="2370"/>
              <a:ext cx="819" cy="561"/>
              <a:chOff x="2788" y="2395"/>
              <a:chExt cx="819" cy="561"/>
            </a:xfrm>
          </p:grpSpPr>
          <p:sp>
            <p:nvSpPr>
              <p:cNvPr id="428042" name="Line 10"/>
              <p:cNvSpPr>
                <a:spLocks noChangeShapeType="1"/>
              </p:cNvSpPr>
              <p:nvPr/>
            </p:nvSpPr>
            <p:spPr bwMode="auto">
              <a:xfrm>
                <a:off x="2879" y="2725"/>
                <a:ext cx="45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428043" name="Text Box 11"/>
              <p:cNvSpPr txBox="1">
                <a:spLocks noChangeArrowheads="1"/>
              </p:cNvSpPr>
              <p:nvPr/>
            </p:nvSpPr>
            <p:spPr bwMode="auto">
              <a:xfrm>
                <a:off x="2788" y="2726"/>
                <a:ext cx="819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1800" b="1" baseline="30000">
                    <a:solidFill>
                      <a:srgbClr val="008000"/>
                    </a:solidFill>
                    <a:latin typeface="Bookman Old Style" charset="0"/>
                  </a:rPr>
                  <a:t>9</a:t>
                </a:r>
                <a:r>
                  <a:rPr lang="sv-SE" sz="1800" b="1">
                    <a:solidFill>
                      <a:srgbClr val="008000"/>
                    </a:solidFill>
                    <a:latin typeface="Bookman Old Style" charset="0"/>
                  </a:rPr>
                  <a:t>Be</a:t>
                </a:r>
                <a:r>
                  <a:rPr lang="sv-SE" sz="1800" b="1">
                    <a:latin typeface="Bookman Old Style" charset="0"/>
                  </a:rPr>
                  <a:t>+</a:t>
                </a:r>
                <a:r>
                  <a:rPr lang="sv-SE" sz="1800" b="1">
                    <a:solidFill>
                      <a:schemeClr val="accent2"/>
                    </a:solidFill>
                    <a:latin typeface="Bookman Old Style" charset="0"/>
                  </a:rPr>
                  <a:t>2n</a:t>
                </a:r>
                <a:endParaRPr lang="en-US" sz="1800" b="1">
                  <a:solidFill>
                    <a:schemeClr val="accent2"/>
                  </a:solidFill>
                  <a:latin typeface="Bookman Old Style" charset="0"/>
                </a:endParaRPr>
              </a:p>
            </p:txBody>
          </p:sp>
          <p:sp>
            <p:nvSpPr>
              <p:cNvPr id="428044" name="Text Box 12"/>
              <p:cNvSpPr txBox="1">
                <a:spLocks noChangeArrowheads="1"/>
              </p:cNvSpPr>
              <p:nvPr/>
            </p:nvSpPr>
            <p:spPr bwMode="auto">
              <a:xfrm>
                <a:off x="2879" y="2570"/>
                <a:ext cx="591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1400" b="1" dirty="0">
                    <a:latin typeface="Bookman Old Style" charset="0"/>
                  </a:rPr>
                  <a:t>7.315</a:t>
                </a:r>
                <a:endParaRPr lang="en-US" sz="1400" b="1" dirty="0">
                  <a:latin typeface="Bookman Old Style" charset="0"/>
                </a:endParaRPr>
              </a:p>
            </p:txBody>
          </p:sp>
          <p:sp>
            <p:nvSpPr>
              <p:cNvPr id="428045" name="Text Box 13"/>
              <p:cNvSpPr txBox="1">
                <a:spLocks noChangeArrowheads="1"/>
              </p:cNvSpPr>
              <p:nvPr/>
            </p:nvSpPr>
            <p:spPr bwMode="auto">
              <a:xfrm>
                <a:off x="2921" y="2395"/>
                <a:ext cx="4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sv-SE" sz="1600" b="1">
                    <a:solidFill>
                      <a:srgbClr val="969696"/>
                    </a:solidFill>
                    <a:latin typeface="Comic Sans MS" charset="0"/>
                  </a:rPr>
                  <a:t>1979</a:t>
                </a:r>
                <a:endParaRPr lang="en-US" sz="1600" b="1">
                  <a:solidFill>
                    <a:srgbClr val="969696"/>
                  </a:solidFill>
                  <a:latin typeface="Comic Sans MS" charset="0"/>
                </a:endParaRPr>
              </a:p>
            </p:txBody>
          </p:sp>
        </p:grpSp>
        <p:sp>
          <p:nvSpPr>
            <p:cNvPr id="428046" name="Text Box 14"/>
            <p:cNvSpPr txBox="1">
              <a:spLocks noChangeArrowheads="1"/>
            </p:cNvSpPr>
            <p:nvPr/>
          </p:nvSpPr>
          <p:spPr bwMode="auto">
            <a:xfrm>
              <a:off x="1410" y="3337"/>
              <a:ext cx="59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600" b="1">
                  <a:solidFill>
                    <a:srgbClr val="FF0000"/>
                  </a:solidFill>
                  <a:latin typeface="Bookman Old Style" charset="0"/>
                </a:rPr>
                <a:t>0.320</a:t>
              </a:r>
              <a:endParaRPr lang="en-US" sz="1600" b="1">
                <a:solidFill>
                  <a:srgbClr val="FF0000"/>
                </a:solidFill>
                <a:latin typeface="Bookman Old Style" charset="0"/>
              </a:endParaRPr>
            </a:p>
          </p:txBody>
        </p:sp>
        <p:sp>
          <p:nvSpPr>
            <p:cNvPr id="428047" name="Text Box 15"/>
            <p:cNvSpPr txBox="1">
              <a:spLocks noChangeArrowheads="1"/>
            </p:cNvSpPr>
            <p:nvPr/>
          </p:nvSpPr>
          <p:spPr bwMode="auto">
            <a:xfrm>
              <a:off x="1456" y="1817"/>
              <a:ext cx="59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200" b="1">
                  <a:latin typeface="Bookman Old Style" charset="0"/>
                </a:rPr>
                <a:t>10.59</a:t>
              </a:r>
              <a:endParaRPr lang="en-US" sz="1200" b="1">
                <a:latin typeface="Bookman Old Style" charset="0"/>
              </a:endParaRPr>
            </a:p>
          </p:txBody>
        </p:sp>
        <p:sp>
          <p:nvSpPr>
            <p:cNvPr id="428048" name="Text Box 16"/>
            <p:cNvSpPr txBox="1">
              <a:spLocks noChangeArrowheads="1"/>
            </p:cNvSpPr>
            <p:nvPr/>
          </p:nvSpPr>
          <p:spPr bwMode="auto">
            <a:xfrm>
              <a:off x="1501" y="2321"/>
              <a:ext cx="59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200" b="1">
                  <a:latin typeface="Bookman Old Style" charset="0"/>
                </a:rPr>
                <a:t>8.82</a:t>
              </a:r>
              <a:endParaRPr lang="en-US" sz="1200" b="1">
                <a:latin typeface="Bookman Old Style" charset="0"/>
              </a:endParaRPr>
            </a:p>
          </p:txBody>
        </p:sp>
        <p:sp>
          <p:nvSpPr>
            <p:cNvPr id="428049" name="Rectangle 17" descr="Light upward diagonal"/>
            <p:cNvSpPr>
              <a:spLocks noChangeArrowheads="1"/>
            </p:cNvSpPr>
            <p:nvPr/>
          </p:nvSpPr>
          <p:spPr bwMode="auto">
            <a:xfrm>
              <a:off x="1410" y="1069"/>
              <a:ext cx="455" cy="168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0" name="Rectangle 18" descr="Light upward diagonal"/>
            <p:cNvSpPr>
              <a:spLocks noChangeArrowheads="1"/>
            </p:cNvSpPr>
            <p:nvPr/>
          </p:nvSpPr>
          <p:spPr bwMode="auto">
            <a:xfrm>
              <a:off x="1410" y="2456"/>
              <a:ext cx="455" cy="168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1" name="Rectangle 19" descr="Light upward diagonal"/>
            <p:cNvSpPr>
              <a:spLocks noChangeArrowheads="1"/>
            </p:cNvSpPr>
            <p:nvPr/>
          </p:nvSpPr>
          <p:spPr bwMode="auto">
            <a:xfrm>
              <a:off x="1410" y="1993"/>
              <a:ext cx="455" cy="84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2" name="Line 20"/>
            <p:cNvSpPr>
              <a:spLocks noChangeShapeType="1"/>
            </p:cNvSpPr>
            <p:nvPr/>
          </p:nvSpPr>
          <p:spPr bwMode="auto">
            <a:xfrm>
              <a:off x="318" y="943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3" name="Line 21"/>
            <p:cNvSpPr>
              <a:spLocks noChangeShapeType="1"/>
            </p:cNvSpPr>
            <p:nvPr/>
          </p:nvSpPr>
          <p:spPr bwMode="auto">
            <a:xfrm>
              <a:off x="1410" y="3548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4" name="Line 22"/>
            <p:cNvSpPr>
              <a:spLocks noChangeShapeType="1"/>
            </p:cNvSpPr>
            <p:nvPr/>
          </p:nvSpPr>
          <p:spPr bwMode="auto">
            <a:xfrm>
              <a:off x="1410" y="3506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5" name="Line 23"/>
            <p:cNvSpPr>
              <a:spLocks noChangeShapeType="1"/>
            </p:cNvSpPr>
            <p:nvPr/>
          </p:nvSpPr>
          <p:spPr bwMode="auto">
            <a:xfrm>
              <a:off x="1410" y="943"/>
              <a:ext cx="0" cy="26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6" name="Line 24"/>
            <p:cNvSpPr>
              <a:spLocks noChangeShapeType="1"/>
            </p:cNvSpPr>
            <p:nvPr/>
          </p:nvSpPr>
          <p:spPr bwMode="auto">
            <a:xfrm>
              <a:off x="1865" y="943"/>
              <a:ext cx="0" cy="26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7" name="Text Box 25"/>
            <p:cNvSpPr txBox="1">
              <a:spLocks noChangeArrowheads="1"/>
            </p:cNvSpPr>
            <p:nvPr/>
          </p:nvSpPr>
          <p:spPr bwMode="auto">
            <a:xfrm>
              <a:off x="1296" y="3590"/>
              <a:ext cx="5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2000" b="1" baseline="30000">
                  <a:solidFill>
                    <a:srgbClr val="008000"/>
                  </a:solidFill>
                  <a:latin typeface="Bookman Old Style" charset="0"/>
                </a:rPr>
                <a:t>11</a:t>
              </a:r>
              <a:r>
                <a:rPr lang="sv-SE" sz="2000" b="1">
                  <a:solidFill>
                    <a:srgbClr val="008000"/>
                  </a:solidFill>
                  <a:latin typeface="Bookman Old Style" charset="0"/>
                </a:rPr>
                <a:t>Be</a:t>
              </a:r>
              <a:endParaRPr lang="en-US" sz="2000" b="1">
                <a:solidFill>
                  <a:srgbClr val="008000"/>
                </a:solidFill>
                <a:latin typeface="Bookman Old Style" charset="0"/>
              </a:endParaRPr>
            </a:p>
          </p:txBody>
        </p:sp>
        <p:sp>
          <p:nvSpPr>
            <p:cNvPr id="428058" name="Text Box 26"/>
            <p:cNvSpPr txBox="1">
              <a:spLocks noChangeArrowheads="1"/>
            </p:cNvSpPr>
            <p:nvPr/>
          </p:nvSpPr>
          <p:spPr bwMode="auto">
            <a:xfrm>
              <a:off x="364" y="775"/>
              <a:ext cx="4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600" b="1">
                  <a:latin typeface="Bookman Old Style" charset="0"/>
                </a:rPr>
                <a:t>20.6</a:t>
              </a:r>
              <a:endParaRPr lang="en-US" sz="1600" b="1">
                <a:latin typeface="Bookman Old Style" charset="0"/>
              </a:endParaRPr>
            </a:p>
          </p:txBody>
        </p:sp>
        <p:sp>
          <p:nvSpPr>
            <p:cNvPr id="428059" name="Text Box 27"/>
            <p:cNvSpPr txBox="1">
              <a:spLocks noChangeArrowheads="1"/>
            </p:cNvSpPr>
            <p:nvPr/>
          </p:nvSpPr>
          <p:spPr bwMode="auto">
            <a:xfrm>
              <a:off x="576" y="3170"/>
              <a:ext cx="789" cy="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600" b="1">
                  <a:latin typeface="Bookman Old Style" charset="0"/>
                </a:rPr>
                <a:t>Energías  (MeV)</a:t>
              </a:r>
              <a:endParaRPr lang="en-US" sz="1600" b="1">
                <a:latin typeface="Bookman Old Style" charset="0"/>
              </a:endParaRPr>
            </a:p>
          </p:txBody>
        </p:sp>
        <p:sp>
          <p:nvSpPr>
            <p:cNvPr id="428060" name="Text Box 28"/>
            <p:cNvSpPr txBox="1">
              <a:spLocks noChangeArrowheads="1"/>
            </p:cNvSpPr>
            <p:nvPr/>
          </p:nvSpPr>
          <p:spPr bwMode="auto">
            <a:xfrm>
              <a:off x="0" y="859"/>
              <a:ext cx="59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400" b="1" dirty="0">
                  <a:latin typeface="Bookman Old Style" charset="0"/>
                </a:rPr>
                <a:t>3/2</a:t>
              </a:r>
              <a:r>
                <a:rPr lang="sv-SE" b="1" baseline="30000" dirty="0">
                  <a:latin typeface="Bookman Old Style" charset="0"/>
                </a:rPr>
                <a:t>-</a:t>
              </a:r>
              <a:endParaRPr lang="en-US" b="1" baseline="30000" dirty="0">
                <a:latin typeface="Bookman Old Style" charset="0"/>
              </a:endParaRPr>
            </a:p>
          </p:txBody>
        </p:sp>
        <p:sp>
          <p:nvSpPr>
            <p:cNvPr id="428061" name="Line 29"/>
            <p:cNvSpPr>
              <a:spLocks noChangeShapeType="1"/>
            </p:cNvSpPr>
            <p:nvPr/>
          </p:nvSpPr>
          <p:spPr bwMode="auto">
            <a:xfrm>
              <a:off x="773" y="943"/>
              <a:ext cx="637" cy="256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2" name="Line 30"/>
            <p:cNvSpPr>
              <a:spLocks noChangeShapeType="1"/>
            </p:cNvSpPr>
            <p:nvPr/>
          </p:nvSpPr>
          <p:spPr bwMode="auto">
            <a:xfrm>
              <a:off x="1410" y="3254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3" name="Line 31"/>
            <p:cNvSpPr>
              <a:spLocks noChangeShapeType="1"/>
            </p:cNvSpPr>
            <p:nvPr/>
          </p:nvSpPr>
          <p:spPr bwMode="auto">
            <a:xfrm>
              <a:off x="1410" y="3128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4" name="Line 32"/>
            <p:cNvSpPr>
              <a:spLocks noChangeShapeType="1"/>
            </p:cNvSpPr>
            <p:nvPr/>
          </p:nvSpPr>
          <p:spPr bwMode="auto">
            <a:xfrm>
              <a:off x="1410" y="3002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5" name="Line 33"/>
            <p:cNvSpPr>
              <a:spLocks noChangeShapeType="1"/>
            </p:cNvSpPr>
            <p:nvPr/>
          </p:nvSpPr>
          <p:spPr bwMode="auto">
            <a:xfrm>
              <a:off x="1410" y="3044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6" name="Line 34"/>
            <p:cNvSpPr>
              <a:spLocks noChangeShapeType="1"/>
            </p:cNvSpPr>
            <p:nvPr/>
          </p:nvSpPr>
          <p:spPr bwMode="auto">
            <a:xfrm>
              <a:off x="1410" y="2540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7" name="Line 35"/>
            <p:cNvSpPr>
              <a:spLocks noChangeShapeType="1"/>
            </p:cNvSpPr>
            <p:nvPr/>
          </p:nvSpPr>
          <p:spPr bwMode="auto">
            <a:xfrm>
              <a:off x="1410" y="2035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grpSp>
          <p:nvGrpSpPr>
            <p:cNvPr id="5" name="Group 36"/>
            <p:cNvGrpSpPr>
              <a:grpSpLocks/>
            </p:cNvGrpSpPr>
            <p:nvPr/>
          </p:nvGrpSpPr>
          <p:grpSpPr bwMode="auto">
            <a:xfrm>
              <a:off x="768" y="960"/>
              <a:ext cx="3891" cy="929"/>
              <a:chOff x="1008" y="960"/>
              <a:chExt cx="3891" cy="929"/>
            </a:xfrm>
          </p:grpSpPr>
          <p:grpSp>
            <p:nvGrpSpPr>
              <p:cNvPr id="6" name="Group 37"/>
              <p:cNvGrpSpPr>
                <a:grpSpLocks/>
              </p:cNvGrpSpPr>
              <p:nvPr/>
            </p:nvGrpSpPr>
            <p:grpSpPr bwMode="auto">
              <a:xfrm>
                <a:off x="4080" y="1302"/>
                <a:ext cx="819" cy="587"/>
                <a:chOff x="4107" y="1284"/>
                <a:chExt cx="819" cy="587"/>
              </a:xfrm>
            </p:grpSpPr>
            <p:sp>
              <p:nvSpPr>
                <p:cNvPr id="428070" name="Line 38"/>
                <p:cNvSpPr>
                  <a:spLocks noChangeShapeType="1"/>
                </p:cNvSpPr>
                <p:nvPr/>
              </p:nvSpPr>
              <p:spPr bwMode="auto">
                <a:xfrm>
                  <a:off x="4107" y="1674"/>
                  <a:ext cx="45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  <p:sp>
              <p:nvSpPr>
                <p:cNvPr id="428071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4107" y="1640"/>
                  <a:ext cx="819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sv-SE" sz="1800" b="1" baseline="30000">
                      <a:solidFill>
                        <a:srgbClr val="CC00FF"/>
                      </a:solidFill>
                      <a:latin typeface="Bookman Old Style" charset="0"/>
                    </a:rPr>
                    <a:t>8</a:t>
                  </a:r>
                  <a:r>
                    <a:rPr lang="sv-SE" sz="1800" b="1">
                      <a:solidFill>
                        <a:srgbClr val="CC00FF"/>
                      </a:solidFill>
                      <a:latin typeface="Bookman Old Style" charset="0"/>
                    </a:rPr>
                    <a:t>Li</a:t>
                  </a:r>
                  <a:r>
                    <a:rPr lang="sv-SE" sz="1800" b="1">
                      <a:latin typeface="Bookman Old Style" charset="0"/>
                    </a:rPr>
                    <a:t>+</a:t>
                  </a:r>
                  <a:r>
                    <a:rPr lang="sv-SE" sz="1800" b="1">
                      <a:solidFill>
                        <a:srgbClr val="FF0000"/>
                      </a:solidFill>
                      <a:latin typeface="Bookman Old Style" charset="0"/>
                    </a:rPr>
                    <a:t>t</a:t>
                  </a:r>
                  <a:endParaRPr lang="en-US" sz="1800" b="1">
                    <a:solidFill>
                      <a:srgbClr val="FF0000"/>
                    </a:solidFill>
                    <a:latin typeface="Bookman Old Style" charset="0"/>
                  </a:endParaRPr>
                </a:p>
              </p:txBody>
            </p:sp>
            <p:sp>
              <p:nvSpPr>
                <p:cNvPr id="428072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4107" y="1506"/>
                  <a:ext cx="720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sv-SE" sz="1400" b="1" dirty="0">
                      <a:latin typeface="Bookman Old Style" charset="0"/>
                    </a:rPr>
                    <a:t>15.721</a:t>
                  </a:r>
                  <a:endParaRPr lang="en-US" sz="1400" b="1" dirty="0">
                    <a:latin typeface="Bookman Old Style" charset="0"/>
                  </a:endParaRPr>
                </a:p>
              </p:txBody>
            </p:sp>
            <p:sp>
              <p:nvSpPr>
                <p:cNvPr id="428073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4125" y="1284"/>
                  <a:ext cx="428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sv-SE" sz="1600" b="1">
                      <a:solidFill>
                        <a:srgbClr val="969696"/>
                      </a:solidFill>
                      <a:latin typeface="Comic Sans MS" charset="0"/>
                    </a:rPr>
                    <a:t>1983</a:t>
                  </a:r>
                  <a:endParaRPr lang="en-US" sz="1600" b="1">
                    <a:solidFill>
                      <a:srgbClr val="969696"/>
                    </a:solidFill>
                    <a:latin typeface="Comic Sans MS" charset="0"/>
                  </a:endParaRPr>
                </a:p>
              </p:txBody>
            </p:sp>
          </p:grpSp>
          <p:sp>
            <p:nvSpPr>
              <p:cNvPr id="428074" name="Line 42"/>
              <p:cNvSpPr>
                <a:spLocks noChangeShapeType="1"/>
              </p:cNvSpPr>
              <p:nvPr/>
            </p:nvSpPr>
            <p:spPr bwMode="auto">
              <a:xfrm>
                <a:off x="1008" y="960"/>
                <a:ext cx="637" cy="21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</p:grpSp>
        <p:grpSp>
          <p:nvGrpSpPr>
            <p:cNvPr id="7" name="Group 44"/>
            <p:cNvGrpSpPr>
              <a:grpSpLocks/>
            </p:cNvGrpSpPr>
            <p:nvPr/>
          </p:nvGrpSpPr>
          <p:grpSpPr bwMode="auto">
            <a:xfrm>
              <a:off x="3216" y="2130"/>
              <a:ext cx="819" cy="590"/>
              <a:chOff x="3470" y="2140"/>
              <a:chExt cx="819" cy="590"/>
            </a:xfrm>
          </p:grpSpPr>
          <p:sp>
            <p:nvSpPr>
              <p:cNvPr id="428077" name="Line 45"/>
              <p:cNvSpPr>
                <a:spLocks noChangeShapeType="1"/>
              </p:cNvSpPr>
              <p:nvPr/>
            </p:nvSpPr>
            <p:spPr bwMode="auto">
              <a:xfrm>
                <a:off x="3516" y="2496"/>
                <a:ext cx="45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428078" name="Text Box 46"/>
              <p:cNvSpPr txBox="1">
                <a:spLocks noChangeArrowheads="1"/>
              </p:cNvSpPr>
              <p:nvPr/>
            </p:nvSpPr>
            <p:spPr bwMode="auto">
              <a:xfrm>
                <a:off x="3470" y="2480"/>
                <a:ext cx="819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2000" b="1">
                    <a:solidFill>
                      <a:srgbClr val="008000"/>
                    </a:solidFill>
                    <a:latin typeface="Bookman Old Style" charset="0"/>
                    <a:sym typeface="Symbol" charset="2"/>
                  </a:rPr>
                  <a:t>2</a:t>
                </a:r>
                <a:r>
                  <a:rPr lang="sv-SE" sz="1800" b="1">
                    <a:latin typeface="Bookman Old Style" charset="0"/>
                  </a:rPr>
                  <a:t>+</a:t>
                </a:r>
                <a:r>
                  <a:rPr lang="sv-SE" sz="1800" b="1">
                    <a:solidFill>
                      <a:schemeClr val="accent2"/>
                    </a:solidFill>
                    <a:latin typeface="Bookman Old Style" charset="0"/>
                  </a:rPr>
                  <a:t>3n</a:t>
                </a:r>
                <a:endParaRPr lang="en-US" sz="1800" b="1">
                  <a:solidFill>
                    <a:schemeClr val="accent2"/>
                  </a:solidFill>
                  <a:latin typeface="Bookman Old Style" charset="0"/>
                </a:endParaRPr>
              </a:p>
            </p:txBody>
          </p:sp>
          <p:sp>
            <p:nvSpPr>
              <p:cNvPr id="428079" name="Text Box 47"/>
              <p:cNvSpPr txBox="1">
                <a:spLocks noChangeArrowheads="1"/>
              </p:cNvSpPr>
              <p:nvPr/>
            </p:nvSpPr>
            <p:spPr bwMode="auto">
              <a:xfrm>
                <a:off x="3504" y="2330"/>
                <a:ext cx="591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1400" b="1" dirty="0">
                    <a:latin typeface="Bookman Old Style" charset="0"/>
                  </a:rPr>
                  <a:t>8.982</a:t>
                </a:r>
                <a:endParaRPr lang="en-US" sz="1400" b="1" dirty="0">
                  <a:latin typeface="Bookman Old Style" charset="0"/>
                </a:endParaRPr>
              </a:p>
            </p:txBody>
          </p:sp>
          <p:sp>
            <p:nvSpPr>
              <p:cNvPr id="428080" name="Text Box 48"/>
              <p:cNvSpPr txBox="1">
                <a:spLocks noChangeArrowheads="1"/>
              </p:cNvSpPr>
              <p:nvPr/>
            </p:nvSpPr>
            <p:spPr bwMode="auto">
              <a:xfrm>
                <a:off x="3567" y="2140"/>
                <a:ext cx="4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sv-SE" sz="1600" b="1">
                    <a:solidFill>
                      <a:srgbClr val="969696"/>
                    </a:solidFill>
                    <a:latin typeface="Comic Sans MS" charset="0"/>
                  </a:rPr>
                  <a:t>1980</a:t>
                </a:r>
                <a:endParaRPr lang="en-US" sz="1600" b="1">
                  <a:solidFill>
                    <a:srgbClr val="969696"/>
                  </a:solidFill>
                  <a:latin typeface="Comic Sans MS" charset="0"/>
                </a:endParaRPr>
              </a:p>
            </p:txBody>
          </p:sp>
        </p:grpSp>
        <p:sp>
          <p:nvSpPr>
            <p:cNvPr id="428081" name="Line 49"/>
            <p:cNvSpPr>
              <a:spLocks noChangeShapeType="1"/>
            </p:cNvSpPr>
            <p:nvPr/>
          </p:nvSpPr>
          <p:spPr bwMode="auto">
            <a:xfrm>
              <a:off x="773" y="943"/>
              <a:ext cx="637" cy="10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82" name="Line 50"/>
            <p:cNvSpPr>
              <a:spLocks noChangeShapeType="1"/>
            </p:cNvSpPr>
            <p:nvPr/>
          </p:nvSpPr>
          <p:spPr bwMode="auto">
            <a:xfrm>
              <a:off x="773" y="985"/>
              <a:ext cx="637" cy="155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83" name="Text Box 51"/>
            <p:cNvSpPr txBox="1">
              <a:spLocks noChangeArrowheads="1"/>
            </p:cNvSpPr>
            <p:nvPr/>
          </p:nvSpPr>
          <p:spPr bwMode="auto">
            <a:xfrm>
              <a:off x="240" y="1419"/>
              <a:ext cx="4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sv-SE" sz="1600" b="1">
                  <a:solidFill>
                    <a:srgbClr val="969696"/>
                  </a:solidFill>
                  <a:latin typeface="Comic Sans MS" charset="0"/>
                </a:rPr>
                <a:t>1966</a:t>
              </a:r>
              <a:endParaRPr lang="en-US" sz="1600" b="1">
                <a:solidFill>
                  <a:srgbClr val="969696"/>
                </a:solidFill>
                <a:latin typeface="Comic Sans MS" charset="0"/>
              </a:endParaRPr>
            </a:p>
          </p:txBody>
        </p:sp>
        <p:sp>
          <p:nvSpPr>
            <p:cNvPr id="428084" name="Text Box 52"/>
            <p:cNvSpPr txBox="1">
              <a:spLocks noChangeArrowheads="1"/>
            </p:cNvSpPr>
            <p:nvPr/>
          </p:nvSpPr>
          <p:spPr bwMode="auto">
            <a:xfrm>
              <a:off x="144" y="1200"/>
              <a:ext cx="67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None/>
              </a:pPr>
              <a:r>
                <a:rPr lang="es-ES" sz="1600">
                  <a:latin typeface="Comic Sans MS" charset="0"/>
                </a:rPr>
                <a:t>T</a:t>
              </a:r>
              <a:r>
                <a:rPr lang="es-ES" sz="1600" baseline="-25000">
                  <a:latin typeface="Comic Sans MS" charset="0"/>
                </a:rPr>
                <a:t>1/2</a:t>
              </a:r>
              <a:r>
                <a:rPr lang="es-ES" sz="1600">
                  <a:latin typeface="Comic Sans MS" charset="0"/>
                </a:rPr>
                <a:t> = 8 ms</a:t>
              </a:r>
            </a:p>
          </p:txBody>
        </p:sp>
        <p:sp>
          <p:nvSpPr>
            <p:cNvPr id="428085" name="Text Box 53"/>
            <p:cNvSpPr txBox="1">
              <a:spLocks noChangeArrowheads="1"/>
            </p:cNvSpPr>
            <p:nvPr/>
          </p:nvSpPr>
          <p:spPr bwMode="auto">
            <a:xfrm>
              <a:off x="1008" y="816"/>
              <a:ext cx="43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None/>
              </a:pPr>
              <a:r>
                <a:rPr lang="es-ES" sz="2000">
                  <a:solidFill>
                    <a:srgbClr val="FF0000"/>
                  </a:solidFill>
                  <a:latin typeface="Comic Sans MS" charset="0"/>
                  <a:sym typeface="Symbol" charset="2"/>
                </a:rPr>
                <a:t></a:t>
              </a:r>
              <a:r>
                <a:rPr lang="es-ES" sz="2400" baseline="30000">
                  <a:solidFill>
                    <a:srgbClr val="FF0000"/>
                  </a:solidFill>
                  <a:latin typeface="Comic Sans MS" charset="0"/>
                  <a:sym typeface="Symbol" charset="2"/>
                </a:rPr>
                <a:t>-</a:t>
              </a:r>
              <a:endParaRPr lang="es-ES" sz="2400" baseline="30000">
                <a:solidFill>
                  <a:srgbClr val="FF0000"/>
                </a:solidFill>
                <a:latin typeface="Comic Sans MS" charset="0"/>
              </a:endParaRPr>
            </a:p>
          </p:txBody>
        </p:sp>
        <p:graphicFrame>
          <p:nvGraphicFramePr>
            <p:cNvPr id="428086" name="Object 54"/>
            <p:cNvGraphicFramePr>
              <a:graphicFrameLocks noChangeAspect="1"/>
            </p:cNvGraphicFramePr>
            <p:nvPr/>
          </p:nvGraphicFramePr>
          <p:xfrm>
            <a:off x="432" y="960"/>
            <a:ext cx="336" cy="2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cuación" r:id="rId2" imgW="355320" imgH="291960" progId="Equation.3">
                    <p:embed/>
                  </p:oleObj>
                </mc:Choice>
                <mc:Fallback>
                  <p:oleObj name="Ecuación" r:id="rId2" imgW="355320" imgH="291960" progId="Equation.3">
                    <p:embed/>
                    <p:pic>
                      <p:nvPicPr>
                        <p:cNvPr id="428086" name="Object 5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" y="960"/>
                          <a:ext cx="336" cy="27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3" name="CuadroTexto 1022"/>
          <p:cNvSpPr txBox="1"/>
          <p:nvPr/>
        </p:nvSpPr>
        <p:spPr>
          <a:xfrm>
            <a:off x="3352800" y="5791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solidFill>
                  <a:srgbClr val="800000"/>
                </a:solidFill>
              </a:rPr>
              <a:t>P</a:t>
            </a:r>
            <a:r>
              <a:rPr lang="es-ES_tradnl" baseline="-25000" dirty="0">
                <a:solidFill>
                  <a:srgbClr val="800000"/>
                </a:solidFill>
              </a:rPr>
              <a:t>1n</a:t>
            </a:r>
            <a:r>
              <a:rPr lang="es-ES_tradnl" dirty="0">
                <a:solidFill>
                  <a:srgbClr val="800000"/>
                </a:solidFill>
              </a:rPr>
              <a:t> = 84.9 ± 0.8 %</a:t>
            </a:r>
          </a:p>
        </p:txBody>
      </p:sp>
      <p:sp>
        <p:nvSpPr>
          <p:cNvPr id="1024" name="CuadroTexto 1023"/>
          <p:cNvSpPr txBox="1"/>
          <p:nvPr/>
        </p:nvSpPr>
        <p:spPr>
          <a:xfrm>
            <a:off x="4343400" y="4648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solidFill>
                  <a:srgbClr val="800000"/>
                </a:solidFill>
              </a:rPr>
              <a:t>P</a:t>
            </a:r>
            <a:r>
              <a:rPr lang="es-ES_tradnl" baseline="-25000" dirty="0">
                <a:solidFill>
                  <a:srgbClr val="800000"/>
                </a:solidFill>
              </a:rPr>
              <a:t>2n</a:t>
            </a:r>
            <a:r>
              <a:rPr lang="es-ES_tradnl" dirty="0">
                <a:solidFill>
                  <a:srgbClr val="800000"/>
                </a:solidFill>
              </a:rPr>
              <a:t> = 4.1 ± 0.4 %</a:t>
            </a:r>
          </a:p>
        </p:txBody>
      </p:sp>
      <p:sp>
        <p:nvSpPr>
          <p:cNvPr id="1025" name="CuadroTexto 1024"/>
          <p:cNvSpPr txBox="1"/>
          <p:nvPr/>
        </p:nvSpPr>
        <p:spPr>
          <a:xfrm>
            <a:off x="5257800" y="4267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solidFill>
                  <a:srgbClr val="800000"/>
                </a:solidFill>
              </a:rPr>
              <a:t>P</a:t>
            </a:r>
            <a:r>
              <a:rPr lang="es-ES_tradnl" baseline="-25000" dirty="0">
                <a:solidFill>
                  <a:srgbClr val="800000"/>
                </a:solidFill>
              </a:rPr>
              <a:t>3n</a:t>
            </a:r>
            <a:r>
              <a:rPr lang="es-ES_tradnl" dirty="0">
                <a:solidFill>
                  <a:srgbClr val="800000"/>
                </a:solidFill>
              </a:rPr>
              <a:t> = 1.9 ± 0.2 %</a:t>
            </a:r>
          </a:p>
        </p:txBody>
      </p:sp>
      <p:pic>
        <p:nvPicPr>
          <p:cNvPr id="1026" name="Imagen 10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-2628900"/>
            <a:ext cx="1440000" cy="2201538"/>
          </a:xfrm>
          <a:prstGeom prst="rect">
            <a:avLst/>
          </a:prstGeom>
        </p:spPr>
      </p:pic>
      <p:pic>
        <p:nvPicPr>
          <p:cNvPr id="1027" name="Imagen 10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6600" y="838200"/>
            <a:ext cx="1943819" cy="2971800"/>
          </a:xfrm>
          <a:prstGeom prst="rect">
            <a:avLst/>
          </a:prstGeom>
        </p:spPr>
      </p:pic>
      <p:pic>
        <p:nvPicPr>
          <p:cNvPr id="1028" name="Imagen 10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6319200" y="903897"/>
            <a:ext cx="2520000" cy="2829903"/>
          </a:xfrm>
          <a:prstGeom prst="rect">
            <a:avLst/>
          </a:prstGeom>
        </p:spPr>
      </p:pic>
      <p:sp>
        <p:nvSpPr>
          <p:cNvPr id="1029" name="CuadroTexto 1028"/>
          <p:cNvSpPr txBox="1"/>
          <p:nvPr/>
        </p:nvSpPr>
        <p:spPr>
          <a:xfrm>
            <a:off x="6934200" y="3877270"/>
            <a:ext cx="1828800" cy="135421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/>
              <a:t>Identification</a:t>
            </a:r>
            <a:r>
              <a:rPr lang="es-ES_tradnl" dirty="0"/>
              <a:t> </a:t>
            </a:r>
            <a:r>
              <a:rPr lang="es-ES_tradnl" dirty="0" err="1"/>
              <a:t>of</a:t>
            </a:r>
            <a:r>
              <a:rPr lang="es-ES_tradnl" dirty="0"/>
              <a:t> 2n &amp; 3n by time </a:t>
            </a:r>
            <a:r>
              <a:rPr lang="es-ES_tradnl" dirty="0" err="1"/>
              <a:t>correlations</a:t>
            </a:r>
            <a:endParaRPr lang="es-ES_tradnl" dirty="0"/>
          </a:p>
          <a:p>
            <a:r>
              <a:rPr lang="es-ES_tradnl" sz="1400" i="1" dirty="0">
                <a:latin typeface="Times New Roman"/>
                <a:cs typeface="Times New Roman"/>
              </a:rPr>
              <a:t>Azuma et al., PLB 96 (1980) 31</a:t>
            </a:r>
          </a:p>
        </p:txBody>
      </p:sp>
      <p:cxnSp>
        <p:nvCxnSpPr>
          <p:cNvPr id="1031" name="Conector recto 1030"/>
          <p:cNvCxnSpPr/>
          <p:nvPr/>
        </p:nvCxnSpPr>
        <p:spPr>
          <a:xfrm>
            <a:off x="2237400" y="3429004"/>
            <a:ext cx="734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3" name="Conector recto de flecha 1032"/>
          <p:cNvCxnSpPr/>
          <p:nvPr/>
        </p:nvCxnSpPr>
        <p:spPr>
          <a:xfrm>
            <a:off x="2971800" y="3429000"/>
            <a:ext cx="2362200" cy="533400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4" name="CuadroTexto 1033"/>
          <p:cNvSpPr txBox="1"/>
          <p:nvPr/>
        </p:nvSpPr>
        <p:spPr>
          <a:xfrm>
            <a:off x="3352800" y="35814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solidFill>
                  <a:srgbClr val="800000"/>
                </a:solidFill>
              </a:rPr>
              <a:t>1</a:t>
            </a:r>
          </a:p>
        </p:txBody>
      </p:sp>
      <p:sp>
        <p:nvSpPr>
          <p:cNvPr id="1035" name="CuadroTexto 1034"/>
          <p:cNvSpPr txBox="1"/>
          <p:nvPr/>
        </p:nvSpPr>
        <p:spPr>
          <a:xfrm>
            <a:off x="4114800" y="849868"/>
            <a:ext cx="890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>
                <a:solidFill>
                  <a:srgbClr val="009900"/>
                </a:solidFill>
              </a:rPr>
              <a:t>2α</a:t>
            </a:r>
            <a:r>
              <a:rPr lang="es-ES_tradnl" dirty="0"/>
              <a:t> + </a:t>
            </a:r>
            <a:r>
              <a:rPr lang="es-ES_tradnl" dirty="0">
                <a:solidFill>
                  <a:srgbClr val="800000"/>
                </a:solidFill>
              </a:rPr>
              <a:t>3n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66786"/>
          </a:xfrm>
        </p:spPr>
        <p:txBody>
          <a:bodyPr>
            <a:normAutofit/>
          </a:bodyPr>
          <a:lstStyle/>
          <a:p>
            <a:r>
              <a:rPr lang="es-ES_tradnl" sz="3200" dirty="0" err="1"/>
              <a:t>Decay</a:t>
            </a:r>
            <a:r>
              <a:rPr lang="es-ES_tradnl" sz="3200" dirty="0"/>
              <a:t> </a:t>
            </a:r>
            <a:r>
              <a:rPr lang="es-ES_tradnl" sz="3200" dirty="0" err="1"/>
              <a:t>Scheme</a:t>
            </a:r>
            <a:r>
              <a:rPr lang="es-ES_tradnl" sz="3200" dirty="0"/>
              <a:t> </a:t>
            </a:r>
            <a:r>
              <a:rPr lang="es-ES_tradnl" sz="3200" dirty="0" err="1">
                <a:latin typeface="Wingdings"/>
                <a:ea typeface="Wingdings"/>
                <a:cs typeface="Wingdings"/>
              </a:rPr>
              <a:t></a:t>
            </a:r>
            <a:r>
              <a:rPr lang="es-ES_tradnl" sz="3200" dirty="0"/>
              <a:t> </a:t>
            </a:r>
            <a:r>
              <a:rPr lang="es-ES_tradnl" sz="3200" dirty="0" err="1"/>
              <a:t>Structure</a:t>
            </a:r>
            <a:r>
              <a:rPr lang="es-ES_tradnl" sz="3200" dirty="0"/>
              <a:t> </a:t>
            </a:r>
            <a:r>
              <a:rPr lang="es-ES_tradnl" sz="3200" dirty="0" err="1"/>
              <a:t>Information</a:t>
            </a:r>
            <a:r>
              <a:rPr lang="es-ES_tradnl" sz="3200" dirty="0"/>
              <a:t> (N= 20)</a:t>
            </a: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33890" y="908052"/>
            <a:ext cx="4710110" cy="59499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21" name="Agrupar 20"/>
          <p:cNvGrpSpPr/>
          <p:nvPr/>
        </p:nvGrpSpPr>
        <p:grpSpPr>
          <a:xfrm>
            <a:off x="4800600" y="4953000"/>
            <a:ext cx="4260850" cy="1295400"/>
            <a:chOff x="228600" y="2514600"/>
            <a:chExt cx="4260850" cy="1295400"/>
          </a:xfrm>
        </p:grpSpPr>
        <p:sp>
          <p:nvSpPr>
            <p:cNvPr id="7" name="AutoShape 9"/>
            <p:cNvSpPr>
              <a:spLocks noChangeArrowheads="1"/>
            </p:cNvSpPr>
            <p:nvPr/>
          </p:nvSpPr>
          <p:spPr bwMode="auto">
            <a:xfrm>
              <a:off x="228600" y="2514600"/>
              <a:ext cx="4260850" cy="1295400"/>
            </a:xfrm>
            <a:prstGeom prst="roundRect">
              <a:avLst>
                <a:gd name="adj" fmla="val 13847"/>
              </a:avLst>
            </a:prstGeom>
            <a:solidFill>
              <a:srgbClr val="BDD6FE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293688" y="2668588"/>
              <a:ext cx="677862" cy="2905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000" baseline="40000" dirty="0">
                  <a:solidFill>
                    <a:srgbClr val="FF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33</a:t>
              </a:r>
              <a:r>
                <a:rPr lang="en-GB" sz="2000" dirty="0">
                  <a:solidFill>
                    <a:srgbClr val="FF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Na</a:t>
              </a:r>
            </a:p>
          </p:txBody>
        </p: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990600" y="3036888"/>
              <a:ext cx="2154436" cy="2654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Detailed Level Scheme</a:t>
              </a:r>
            </a:p>
          </p:txBody>
        </p:sp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990600" y="3402013"/>
              <a:ext cx="3401660" cy="2654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inversion of 3/2</a:t>
              </a:r>
              <a:r>
                <a:rPr lang="en-GB" baseline="33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+</a:t>
              </a: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 7/2</a:t>
              </a:r>
              <a:r>
                <a:rPr lang="en-GB" baseline="33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-</a:t>
              </a: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orbits in </a:t>
              </a:r>
              <a:r>
                <a:rPr lang="en-GB" baseline="33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33 </a:t>
              </a: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Mg</a:t>
              </a:r>
            </a:p>
          </p:txBody>
        </p:sp>
        <p:sp>
          <p:nvSpPr>
            <p:cNvPr id="10" name="Text Box 12"/>
            <p:cNvSpPr txBox="1">
              <a:spLocks noChangeArrowheads="1"/>
            </p:cNvSpPr>
            <p:nvPr/>
          </p:nvSpPr>
          <p:spPr bwMode="auto">
            <a:xfrm>
              <a:off x="990600" y="2630488"/>
              <a:ext cx="2505075" cy="2654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T</a:t>
              </a:r>
              <a:r>
                <a:rPr lang="en-GB" baseline="-33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1/2</a:t>
              </a: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= 8.0 (3) ms</a:t>
              </a:r>
            </a:p>
          </p:txBody>
        </p:sp>
      </p:grp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6332538" y="6669088"/>
            <a:ext cx="2801938" cy="188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defTabSz="457200" hangingPunct="0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</a:tabLst>
            </a:pPr>
            <a:r>
              <a:rPr lang="en-GB" sz="1300" i="1" dirty="0">
                <a:solidFill>
                  <a:srgbClr val="00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S. </a:t>
            </a:r>
            <a:r>
              <a:rPr lang="en-GB" sz="1300" i="1" dirty="0" err="1">
                <a:solidFill>
                  <a:srgbClr val="00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Nummela</a:t>
            </a:r>
            <a:r>
              <a:rPr lang="en-GB" sz="1300" i="1" dirty="0">
                <a:solidFill>
                  <a:srgbClr val="00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  et al PRC64 054313 (2001)</a:t>
            </a: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6324600" y="6440488"/>
            <a:ext cx="2598738" cy="188913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defTabSz="457200" hangingPunct="0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</a:tabLst>
            </a:pPr>
            <a:r>
              <a:rPr lang="en-GB" sz="1300" i="1" dirty="0">
                <a:solidFill>
                  <a:srgbClr val="00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M. </a:t>
            </a:r>
            <a:r>
              <a:rPr lang="en-GB" sz="1300" i="1" dirty="0" err="1">
                <a:solidFill>
                  <a:srgbClr val="00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Langevin</a:t>
            </a:r>
            <a:r>
              <a:rPr lang="en-GB" sz="1300" i="1" dirty="0">
                <a:solidFill>
                  <a:srgbClr val="00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 et al NP A414 151 (1984)</a:t>
            </a:r>
          </a:p>
        </p:txBody>
      </p:sp>
      <p:grpSp>
        <p:nvGrpSpPr>
          <p:cNvPr id="34" name="Agrupar 33"/>
          <p:cNvGrpSpPr/>
          <p:nvPr/>
        </p:nvGrpSpPr>
        <p:grpSpPr>
          <a:xfrm>
            <a:off x="228600" y="1752600"/>
            <a:ext cx="4402137" cy="746125"/>
            <a:chOff x="228600" y="2286000"/>
            <a:chExt cx="4402137" cy="746125"/>
          </a:xfrm>
        </p:grpSpPr>
        <p:sp>
          <p:nvSpPr>
            <p:cNvPr id="17" name="Text Box 19"/>
            <p:cNvSpPr txBox="1">
              <a:spLocks noChangeArrowheads="1"/>
            </p:cNvSpPr>
            <p:nvPr/>
          </p:nvSpPr>
          <p:spPr bwMode="auto">
            <a:xfrm>
              <a:off x="228600" y="2286000"/>
              <a:ext cx="3005137" cy="7239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ISOLDE</a:t>
              </a:r>
            </a:p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en-GB" sz="16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fragmentation U (46g/cm</a:t>
              </a:r>
              <a:r>
                <a:rPr lang="en-GB" sz="1600" baseline="33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2</a:t>
              </a:r>
              <a:r>
                <a:rPr lang="en-GB" sz="16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) 2000</a:t>
              </a:r>
              <a:r>
                <a:rPr lang="en-GB" sz="1600" baseline="33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o</a:t>
              </a:r>
            </a:p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en-GB" sz="16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1,4 </a:t>
              </a:r>
              <a:r>
                <a:rPr lang="en-GB" sz="1600" dirty="0" err="1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GeV</a:t>
              </a:r>
              <a:r>
                <a:rPr lang="en-GB" sz="16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protons 3 10</a:t>
              </a:r>
              <a:r>
                <a:rPr lang="en-GB" sz="1600" baseline="33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13</a:t>
              </a:r>
              <a:r>
                <a:rPr lang="en-GB" sz="16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/ pulse (1,2s)</a:t>
              </a:r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auto">
            <a:xfrm>
              <a:off x="3962400" y="2743200"/>
              <a:ext cx="668337" cy="2889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487363" algn="l"/>
                </a:tabLst>
              </a:pPr>
              <a:r>
                <a:rPr lang="en-GB" sz="2000">
                  <a:solidFill>
                    <a:srgbClr val="0000FF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2 at / s</a:t>
              </a:r>
            </a:p>
          </p:txBody>
        </p:sp>
        <p:sp>
          <p:nvSpPr>
            <p:cNvPr id="20" name="Text Box 22"/>
            <p:cNvSpPr txBox="1">
              <a:spLocks noChangeArrowheads="1"/>
            </p:cNvSpPr>
            <p:nvPr/>
          </p:nvSpPr>
          <p:spPr bwMode="auto">
            <a:xfrm>
              <a:off x="3278187" y="2747962"/>
              <a:ext cx="676275" cy="2746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900" baseline="41000" dirty="0">
                  <a:solidFill>
                    <a:srgbClr val="FF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33</a:t>
              </a:r>
              <a:r>
                <a:rPr lang="en-GB" sz="1900" dirty="0">
                  <a:solidFill>
                    <a:srgbClr val="FF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Na</a:t>
              </a:r>
            </a:p>
          </p:txBody>
        </p:sp>
      </p:grpSp>
      <p:grpSp>
        <p:nvGrpSpPr>
          <p:cNvPr id="35" name="Agrupar 34"/>
          <p:cNvGrpSpPr/>
          <p:nvPr/>
        </p:nvGrpSpPr>
        <p:grpSpPr>
          <a:xfrm>
            <a:off x="152400" y="2780928"/>
            <a:ext cx="4484474" cy="3484346"/>
            <a:chOff x="152400" y="3124766"/>
            <a:chExt cx="4484474" cy="3484346"/>
          </a:xfrm>
        </p:grpSpPr>
        <p:sp>
          <p:nvSpPr>
            <p:cNvPr id="12" name="Text Box 14"/>
            <p:cNvSpPr txBox="1">
              <a:spLocks noChangeArrowheads="1"/>
            </p:cNvSpPr>
            <p:nvPr/>
          </p:nvSpPr>
          <p:spPr bwMode="auto">
            <a:xfrm>
              <a:off x="152400" y="6258247"/>
              <a:ext cx="3646639" cy="350865"/>
            </a:xfrm>
            <a:prstGeom prst="rect">
              <a:avLst/>
            </a:prstGeom>
            <a:solidFill>
              <a:srgbClr val="FEF6CF"/>
            </a:solidFill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en-GB" sz="2400" i="1" dirty="0">
                  <a:solidFill>
                    <a:srgbClr val="00206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exp. : </a:t>
              </a:r>
              <a:r>
                <a:rPr lang="en-GB" sz="2400" i="1" dirty="0" err="1">
                  <a:solidFill>
                    <a:srgbClr val="00206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coinc</a:t>
              </a:r>
              <a:r>
                <a:rPr lang="en-GB" sz="2400" i="1" dirty="0">
                  <a:solidFill>
                    <a:srgbClr val="00206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. </a:t>
              </a:r>
              <a:r>
                <a:rPr lang="en-GB" sz="2400" i="1" dirty="0" err="1">
                  <a:solidFill>
                    <a:srgbClr val="00206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sz="2400" i="1" dirty="0">
                  <a:solidFill>
                    <a:srgbClr val="00206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neutrons  </a:t>
              </a:r>
              <a:r>
                <a:rPr lang="en-GB" sz="2400" i="1" dirty="0" err="1">
                  <a:solidFill>
                    <a:srgbClr val="00206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</a:t>
              </a:r>
              <a:r>
                <a:rPr lang="en-GB" sz="2400" i="1" dirty="0" err="1">
                  <a:solidFill>
                    <a:srgbClr val="00206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n</a:t>
              </a:r>
              <a:endParaRPr lang="en-GB" sz="2400" i="1" dirty="0">
                <a:solidFill>
                  <a:srgbClr val="002060"/>
                </a:solidFill>
                <a:latin typeface="Times New Roman" charset="0"/>
                <a:ea typeface="Lucida Sans Unicode" charset="0"/>
                <a:cs typeface="Lucida Sans Unicode" charset="0"/>
              </a:endParaRPr>
            </a:p>
          </p:txBody>
        </p:sp>
        <p:grpSp>
          <p:nvGrpSpPr>
            <p:cNvPr id="23" name="Agrupar 22"/>
            <p:cNvGrpSpPr>
              <a:grpSpLocks noChangeAspect="1"/>
            </p:cNvGrpSpPr>
            <p:nvPr/>
          </p:nvGrpSpPr>
          <p:grpSpPr>
            <a:xfrm>
              <a:off x="228600" y="3124766"/>
              <a:ext cx="4408274" cy="3123634"/>
              <a:chOff x="2133600" y="2286000"/>
              <a:chExt cx="6084888" cy="4311650"/>
            </a:xfrm>
          </p:grpSpPr>
          <p:pic>
            <p:nvPicPr>
              <p:cNvPr id="24" name="Picture 7" descr="low-energy-neutron"/>
              <p:cNvPicPr>
                <a:picLocks noChangeAspect="1" noChangeArrowheads="1"/>
              </p:cNvPicPr>
              <p:nvPr/>
            </p:nvPicPr>
            <p:blipFill>
              <a:blip r:embed="rId3"/>
              <a:srcRect l="25645" t="27689"/>
              <a:stretch>
                <a:fillRect/>
              </a:stretch>
            </p:blipFill>
            <p:spPr bwMode="auto">
              <a:xfrm>
                <a:off x="2133600" y="2286000"/>
                <a:ext cx="6084888" cy="4311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" name="Text Box 9"/>
              <p:cNvSpPr txBox="1">
                <a:spLocks noChangeArrowheads="1"/>
              </p:cNvSpPr>
              <p:nvPr/>
            </p:nvSpPr>
            <p:spPr bwMode="auto">
              <a:xfrm>
                <a:off x="2165586" y="2319866"/>
                <a:ext cx="4006216" cy="388244"/>
              </a:xfrm>
              <a:prstGeom prst="rect">
                <a:avLst/>
              </a:prstGeom>
              <a:solidFill>
                <a:srgbClr val="BDD6F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1600" b="1" dirty="0" err="1"/>
                  <a:t>Low</a:t>
                </a:r>
                <a:r>
                  <a:rPr lang="fr-FR" sz="1600" b="1" dirty="0"/>
                  <a:t> </a:t>
                </a:r>
                <a:r>
                  <a:rPr lang="fr-FR" sz="1600" b="1" dirty="0" err="1"/>
                  <a:t>threshold</a:t>
                </a:r>
                <a:r>
                  <a:rPr lang="fr-FR" sz="1600" b="1" dirty="0"/>
                  <a:t> Neutron detectors</a:t>
                </a:r>
              </a:p>
            </p:txBody>
          </p:sp>
          <p:sp>
            <p:nvSpPr>
              <p:cNvPr id="26" name="Text Box 10"/>
              <p:cNvSpPr txBox="1">
                <a:spLocks noChangeArrowheads="1"/>
              </p:cNvSpPr>
              <p:nvPr/>
            </p:nvSpPr>
            <p:spPr bwMode="auto">
              <a:xfrm>
                <a:off x="3779837" y="5876925"/>
                <a:ext cx="1002194" cy="437938"/>
              </a:xfrm>
              <a:prstGeom prst="rect">
                <a:avLst/>
              </a:prstGeom>
              <a:solidFill>
                <a:srgbClr val="BDD6F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1600" b="1" dirty="0"/>
                  <a:t> </a:t>
                </a:r>
                <a:r>
                  <a:rPr lang="fr-FR" sz="1600" b="1" dirty="0" err="1"/>
                  <a:t>HPGes</a:t>
                </a:r>
                <a:endParaRPr lang="fr-FR" sz="1600" b="1" dirty="0"/>
              </a:p>
            </p:txBody>
          </p:sp>
          <p:sp>
            <p:nvSpPr>
              <p:cNvPr id="27" name="Text Box 11"/>
              <p:cNvSpPr txBox="1">
                <a:spLocks noChangeArrowheads="1"/>
              </p:cNvSpPr>
              <p:nvPr/>
            </p:nvSpPr>
            <p:spPr bwMode="auto">
              <a:xfrm>
                <a:off x="2339974" y="5084763"/>
                <a:ext cx="1682966" cy="437938"/>
              </a:xfrm>
              <a:prstGeom prst="rect">
                <a:avLst/>
              </a:prstGeom>
              <a:solidFill>
                <a:srgbClr val="BDD6F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1600" b="1" dirty="0"/>
                  <a:t>Detector </a:t>
                </a:r>
                <a:r>
                  <a:rPr lang="fr-FR" sz="1600" b="1" dirty="0">
                    <a:latin typeface="Symbol" charset="2"/>
                  </a:rPr>
                  <a:t>4pb</a:t>
                </a:r>
              </a:p>
            </p:txBody>
          </p:sp>
          <p:sp>
            <p:nvSpPr>
              <p:cNvPr id="28" name="Text Box 12"/>
              <p:cNvSpPr txBox="1">
                <a:spLocks noChangeArrowheads="1"/>
              </p:cNvSpPr>
              <p:nvPr/>
            </p:nvSpPr>
            <p:spPr bwMode="auto">
              <a:xfrm>
                <a:off x="6025313" y="5605045"/>
                <a:ext cx="1636665" cy="807185"/>
              </a:xfrm>
              <a:prstGeom prst="rect">
                <a:avLst/>
              </a:prstGeom>
              <a:solidFill>
                <a:srgbClr val="BDD6F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1600" b="1" dirty="0"/>
                  <a:t>Radioactive </a:t>
                </a:r>
                <a:r>
                  <a:rPr lang="fr-FR" sz="1600" b="1" dirty="0" err="1"/>
                  <a:t>Beam</a:t>
                </a:r>
                <a:endParaRPr lang="fr-FR" sz="1600" b="1" dirty="0"/>
              </a:p>
            </p:txBody>
          </p:sp>
          <p:sp>
            <p:nvSpPr>
              <p:cNvPr id="29" name="Line 13"/>
              <p:cNvSpPr>
                <a:spLocks noChangeShapeType="1"/>
              </p:cNvSpPr>
              <p:nvPr/>
            </p:nvSpPr>
            <p:spPr bwMode="auto">
              <a:xfrm flipH="1">
                <a:off x="3851273" y="2667000"/>
                <a:ext cx="263526" cy="1122363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30" name="Line 14"/>
              <p:cNvSpPr>
                <a:spLocks noChangeShapeType="1"/>
              </p:cNvSpPr>
              <p:nvPr/>
            </p:nvSpPr>
            <p:spPr bwMode="auto">
              <a:xfrm flipV="1">
                <a:off x="5003800" y="4724400"/>
                <a:ext cx="720725" cy="115252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31" name="Line 15"/>
              <p:cNvSpPr>
                <a:spLocks noChangeShapeType="1"/>
              </p:cNvSpPr>
              <p:nvPr/>
            </p:nvSpPr>
            <p:spPr bwMode="auto">
              <a:xfrm flipV="1">
                <a:off x="3635375" y="4724400"/>
                <a:ext cx="1368425" cy="360363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 flipH="1" flipV="1">
                <a:off x="5867400" y="5229225"/>
                <a:ext cx="720725" cy="4318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33" name="Line 17"/>
              <p:cNvSpPr>
                <a:spLocks noChangeShapeType="1"/>
              </p:cNvSpPr>
              <p:nvPr/>
            </p:nvSpPr>
            <p:spPr bwMode="auto">
              <a:xfrm flipV="1">
                <a:off x="5003800" y="5157788"/>
                <a:ext cx="0" cy="71913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</p:grpSp>
      </p:grpSp>
      <p:sp>
        <p:nvSpPr>
          <p:cNvPr id="36" name="Text Box 10"/>
          <p:cNvSpPr txBox="1">
            <a:spLocks noChangeArrowheads="1"/>
          </p:cNvSpPr>
          <p:nvPr/>
        </p:nvSpPr>
        <p:spPr bwMode="auto">
          <a:xfrm>
            <a:off x="381000" y="1219200"/>
            <a:ext cx="677862" cy="290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2000" baseline="40000" dirty="0">
                <a:solidFill>
                  <a:srgbClr val="FF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33</a:t>
            </a:r>
            <a:r>
              <a:rPr lang="en-GB" sz="2000" dirty="0">
                <a:solidFill>
                  <a:srgbClr val="FF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 Na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A4100D6-AF52-484C-BE8C-04F0BA40BC98}"/>
              </a:ext>
            </a:extLst>
          </p:cNvPr>
          <p:cNvSpPr txBox="1"/>
          <p:nvPr/>
        </p:nvSpPr>
        <p:spPr>
          <a:xfrm>
            <a:off x="7470504" y="1625274"/>
            <a:ext cx="1378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P</a:t>
            </a:r>
            <a:r>
              <a:rPr lang="es-ES" baseline="-25000" dirty="0" err="1"/>
              <a:t>n</a:t>
            </a:r>
            <a:r>
              <a:rPr lang="es-ES" dirty="0"/>
              <a:t> = 47%</a:t>
            </a:r>
          </a:p>
          <a:p>
            <a:r>
              <a:rPr lang="es-ES" dirty="0"/>
              <a:t>P</a:t>
            </a:r>
            <a:r>
              <a:rPr lang="es-ES" baseline="-25000" dirty="0"/>
              <a:t>2n </a:t>
            </a:r>
            <a:r>
              <a:rPr lang="es-ES" dirty="0"/>
              <a:t>= 13%</a:t>
            </a:r>
          </a:p>
        </p:txBody>
      </p:sp>
    </p:spTree>
    <p:extLst>
      <p:ext uri="{BB962C8B-B14F-4D97-AF65-F5344CB8AC3E}">
        <p14:creationId xmlns:p14="http://schemas.microsoft.com/office/powerpoint/2010/main" val="3782912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animBg="1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7515" name="Picture 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24688" y="2565400"/>
            <a:ext cx="1939925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339013" cy="706438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sz="3200" dirty="0">
                <a:latin typeface="Comic Sans MS" charset="0"/>
              </a:rPr>
              <a:t>Intruder states &amp; </a:t>
            </a:r>
            <a:r>
              <a:rPr lang="es-ES" sz="3200" dirty="0" err="1">
                <a:latin typeface="Comic Sans MS" charset="0"/>
              </a:rPr>
              <a:t>Effective</a:t>
            </a:r>
            <a:r>
              <a:rPr lang="es-ES" sz="3200" dirty="0">
                <a:latin typeface="Comic Sans MS" charset="0"/>
              </a:rPr>
              <a:t> </a:t>
            </a:r>
            <a:r>
              <a:rPr lang="es-ES" sz="3200" dirty="0" err="1">
                <a:latin typeface="Comic Sans MS" charset="0"/>
              </a:rPr>
              <a:t>interaction</a:t>
            </a:r>
            <a:r>
              <a:rPr lang="es-ES" sz="3200" dirty="0">
                <a:latin typeface="Comic Sans MS" charset="0"/>
              </a:rPr>
              <a:t> in </a:t>
            </a:r>
            <a:r>
              <a:rPr lang="es-ES" sz="3200" dirty="0" err="1">
                <a:latin typeface="Comic Sans MS" charset="0"/>
              </a:rPr>
              <a:t>sd-pf</a:t>
            </a:r>
            <a:r>
              <a:rPr lang="es-ES" sz="3200" dirty="0">
                <a:latin typeface="Comic Sans MS" charset="0"/>
              </a:rPr>
              <a:t> </a:t>
            </a:r>
            <a:r>
              <a:rPr lang="es-ES" sz="3200" dirty="0" err="1">
                <a:latin typeface="Comic Sans MS" charset="0"/>
              </a:rPr>
              <a:t>shell</a:t>
            </a:r>
            <a:endParaRPr lang="es-ES" sz="3200" dirty="0">
              <a:latin typeface="Comic Sans MS" charset="0"/>
            </a:endParaRPr>
          </a:p>
        </p:txBody>
      </p:sp>
      <p:sp>
        <p:nvSpPr>
          <p:cNvPr id="447494" name="Line 6"/>
          <p:cNvSpPr>
            <a:spLocks noChangeShapeType="1"/>
          </p:cNvSpPr>
          <p:nvPr/>
        </p:nvSpPr>
        <p:spPr bwMode="auto">
          <a:xfrm flipV="1">
            <a:off x="2916238" y="3068638"/>
            <a:ext cx="3671887" cy="2447925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495" name="Line 7"/>
          <p:cNvSpPr>
            <a:spLocks noChangeShapeType="1"/>
          </p:cNvSpPr>
          <p:nvPr/>
        </p:nvSpPr>
        <p:spPr bwMode="auto">
          <a:xfrm>
            <a:off x="2916238" y="5661025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pic>
        <p:nvPicPr>
          <p:cNvPr id="447499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27500" y="1123950"/>
            <a:ext cx="4837113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7500" name="Rectangle 12"/>
          <p:cNvSpPr>
            <a:spLocks noChangeArrowheads="1"/>
          </p:cNvSpPr>
          <p:nvPr/>
        </p:nvSpPr>
        <p:spPr bwMode="auto">
          <a:xfrm>
            <a:off x="4140200" y="1125538"/>
            <a:ext cx="4752975" cy="2303462"/>
          </a:xfrm>
          <a:prstGeom prst="rect">
            <a:avLst/>
          </a:prstGeom>
          <a:noFill/>
          <a:ln w="762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01" name="Text Box 13" descr="Pergamino"/>
          <p:cNvSpPr txBox="1">
            <a:spLocks noChangeArrowheads="1"/>
          </p:cNvSpPr>
          <p:nvPr/>
        </p:nvSpPr>
        <p:spPr bwMode="auto">
          <a:xfrm>
            <a:off x="7307263" y="1412875"/>
            <a:ext cx="1512887" cy="549275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200">
                <a:latin typeface="Times New Roman" charset="0"/>
              </a:rPr>
              <a:t>Nummela et al.,</a:t>
            </a:r>
          </a:p>
          <a:p>
            <a:r>
              <a:rPr lang="es-ES" sz="1200">
                <a:latin typeface="Times New Roman" charset="0"/>
              </a:rPr>
              <a:t>PRC63(2001)044316</a:t>
            </a:r>
          </a:p>
        </p:txBody>
      </p:sp>
      <p:sp>
        <p:nvSpPr>
          <p:cNvPr id="447503" name="Line 15"/>
          <p:cNvSpPr>
            <a:spLocks noChangeShapeType="1"/>
          </p:cNvSpPr>
          <p:nvPr/>
        </p:nvSpPr>
        <p:spPr bwMode="auto">
          <a:xfrm>
            <a:off x="4427538" y="1747838"/>
            <a:ext cx="360362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04" name="Line 16"/>
          <p:cNvSpPr>
            <a:spLocks noChangeShapeType="1"/>
          </p:cNvSpPr>
          <p:nvPr/>
        </p:nvSpPr>
        <p:spPr bwMode="auto">
          <a:xfrm>
            <a:off x="5291138" y="2022475"/>
            <a:ext cx="360362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05" name="Line 17"/>
          <p:cNvSpPr>
            <a:spLocks noChangeShapeType="1"/>
          </p:cNvSpPr>
          <p:nvPr/>
        </p:nvSpPr>
        <p:spPr bwMode="auto">
          <a:xfrm>
            <a:off x="6156325" y="2108200"/>
            <a:ext cx="360363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06" name="Line 18"/>
          <p:cNvSpPr>
            <a:spLocks noChangeShapeType="1"/>
          </p:cNvSpPr>
          <p:nvPr/>
        </p:nvSpPr>
        <p:spPr bwMode="auto">
          <a:xfrm>
            <a:off x="7019925" y="2344738"/>
            <a:ext cx="360363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07" name="Line 19"/>
          <p:cNvSpPr>
            <a:spLocks noChangeShapeType="1"/>
          </p:cNvSpPr>
          <p:nvPr/>
        </p:nvSpPr>
        <p:spPr bwMode="auto">
          <a:xfrm>
            <a:off x="7885113" y="2924175"/>
            <a:ext cx="360362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323851" y="1125538"/>
            <a:ext cx="3024187" cy="3829050"/>
            <a:chOff x="204" y="896"/>
            <a:chExt cx="1678" cy="2171"/>
          </a:xfrm>
        </p:grpSpPr>
        <p:pic>
          <p:nvPicPr>
            <p:cNvPr id="447511" name="Picture 2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2" y="896"/>
              <a:ext cx="1530" cy="1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47512" name="Text Box 24"/>
            <p:cNvSpPr txBox="1">
              <a:spLocks noChangeArrowheads="1"/>
            </p:cNvSpPr>
            <p:nvPr/>
          </p:nvSpPr>
          <p:spPr bwMode="auto">
            <a:xfrm>
              <a:off x="204" y="2894"/>
              <a:ext cx="163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 dirty="0" err="1">
                  <a:latin typeface="Times New Roman" charset="0"/>
                </a:rPr>
                <a:t>Nummela</a:t>
              </a:r>
              <a:r>
                <a:rPr lang="en-US" sz="1200" dirty="0">
                  <a:latin typeface="Times New Roman" charset="0"/>
                </a:rPr>
                <a:t> et al., PRC63(2001)044316</a:t>
              </a:r>
            </a:p>
          </p:txBody>
        </p:sp>
      </p:grpSp>
      <p:pic>
        <p:nvPicPr>
          <p:cNvPr id="447520" name="Picture 3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08400" y="4221163"/>
            <a:ext cx="2881313" cy="2030412"/>
          </a:xfrm>
          <a:prstGeom prst="rect">
            <a:avLst/>
          </a:prstGeom>
          <a:noFill/>
        </p:spPr>
      </p:pic>
      <p:sp>
        <p:nvSpPr>
          <p:cNvPr id="447522" name="Text Box 34"/>
          <p:cNvSpPr txBox="1">
            <a:spLocks noChangeArrowheads="1"/>
          </p:cNvSpPr>
          <p:nvPr/>
        </p:nvSpPr>
        <p:spPr bwMode="auto">
          <a:xfrm>
            <a:off x="4284663" y="3716338"/>
            <a:ext cx="18716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Position of 3/2</a:t>
            </a:r>
            <a:r>
              <a:rPr lang="en-US" baseline="30000"/>
              <a:t>-</a:t>
            </a:r>
            <a:r>
              <a:rPr lang="en-US"/>
              <a:t> state in N = 21 isotones</a:t>
            </a:r>
          </a:p>
        </p:txBody>
      </p:sp>
      <p:sp>
        <p:nvSpPr>
          <p:cNvPr id="447526" name="Line 38"/>
          <p:cNvSpPr>
            <a:spLocks noChangeShapeType="1"/>
          </p:cNvSpPr>
          <p:nvPr/>
        </p:nvSpPr>
        <p:spPr bwMode="auto">
          <a:xfrm>
            <a:off x="2036763" y="3730625"/>
            <a:ext cx="0" cy="21748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27" name="Line 39"/>
          <p:cNvSpPr>
            <a:spLocks noChangeShapeType="1"/>
          </p:cNvSpPr>
          <p:nvPr/>
        </p:nvSpPr>
        <p:spPr bwMode="auto">
          <a:xfrm>
            <a:off x="7019925" y="2401888"/>
            <a:ext cx="360363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28" name="Line 40"/>
          <p:cNvSpPr>
            <a:spLocks noChangeShapeType="1"/>
          </p:cNvSpPr>
          <p:nvPr/>
        </p:nvSpPr>
        <p:spPr bwMode="auto">
          <a:xfrm>
            <a:off x="6156325" y="2574925"/>
            <a:ext cx="360363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29" name="Line 41"/>
          <p:cNvSpPr>
            <a:spLocks noChangeShapeType="1"/>
          </p:cNvSpPr>
          <p:nvPr/>
        </p:nvSpPr>
        <p:spPr bwMode="auto">
          <a:xfrm>
            <a:off x="5292725" y="2205038"/>
            <a:ext cx="360363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30" name="Line 42"/>
          <p:cNvSpPr>
            <a:spLocks noChangeShapeType="1"/>
          </p:cNvSpPr>
          <p:nvPr/>
        </p:nvSpPr>
        <p:spPr bwMode="auto">
          <a:xfrm>
            <a:off x="4427538" y="1792288"/>
            <a:ext cx="360362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31" name="Line 43"/>
          <p:cNvSpPr>
            <a:spLocks noChangeShapeType="1"/>
          </p:cNvSpPr>
          <p:nvPr/>
        </p:nvSpPr>
        <p:spPr bwMode="auto">
          <a:xfrm>
            <a:off x="4610100" y="1785938"/>
            <a:ext cx="1368425" cy="3168650"/>
          </a:xfrm>
          <a:prstGeom prst="line">
            <a:avLst/>
          </a:prstGeom>
          <a:noFill/>
          <a:ln w="19050" cap="rnd">
            <a:solidFill>
              <a:schemeClr val="folHlink"/>
            </a:solidFill>
            <a:prstDash val="sysDot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32" name="Text Box 44"/>
          <p:cNvSpPr txBox="1">
            <a:spLocks noChangeArrowheads="1"/>
          </p:cNvSpPr>
          <p:nvPr/>
        </p:nvSpPr>
        <p:spPr bwMode="auto">
          <a:xfrm>
            <a:off x="754063" y="4985486"/>
            <a:ext cx="2089150" cy="1077218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Comic Sans MS" charset="0"/>
              </a:rPr>
              <a:t>Fix the single particle energy for the effective </a:t>
            </a:r>
            <a:r>
              <a:rPr lang="en-US" sz="1600" i="1" dirty="0" err="1">
                <a:latin typeface="Comic Sans MS" charset="0"/>
              </a:rPr>
              <a:t>sd-pf</a:t>
            </a:r>
            <a:r>
              <a:rPr lang="en-US" sz="1600" dirty="0">
                <a:latin typeface="Comic Sans MS" charset="0"/>
              </a:rPr>
              <a:t> interaction</a:t>
            </a:r>
          </a:p>
        </p:txBody>
      </p:sp>
      <p:sp>
        <p:nvSpPr>
          <p:cNvPr id="447533" name="Line 45"/>
          <p:cNvSpPr>
            <a:spLocks noChangeShapeType="1"/>
          </p:cNvSpPr>
          <p:nvPr/>
        </p:nvSpPr>
        <p:spPr bwMode="auto">
          <a:xfrm flipH="1">
            <a:off x="3059113" y="5300663"/>
            <a:ext cx="576262" cy="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34" name="Line 46"/>
          <p:cNvSpPr>
            <a:spLocks noChangeShapeType="1"/>
          </p:cNvSpPr>
          <p:nvPr/>
        </p:nvSpPr>
        <p:spPr bwMode="auto">
          <a:xfrm>
            <a:off x="2700338" y="3789363"/>
            <a:ext cx="1079500" cy="144462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02" name="Text Box 14"/>
          <p:cNvSpPr txBox="1">
            <a:spLocks noChangeArrowheads="1"/>
          </p:cNvSpPr>
          <p:nvPr/>
        </p:nvSpPr>
        <p:spPr bwMode="auto">
          <a:xfrm>
            <a:off x="2209800" y="4419600"/>
            <a:ext cx="5687449" cy="1625400"/>
          </a:xfrm>
          <a:prstGeom prst="rect">
            <a:avLst/>
          </a:prstGeom>
          <a:solidFill>
            <a:srgbClr val="FAFA8A"/>
          </a:solidFill>
          <a:ln w="9525">
            <a:noFill/>
            <a:miter lim="800000"/>
            <a:headEnd/>
            <a:tailEnd/>
          </a:ln>
          <a:effectLst/>
        </p:spPr>
        <p:txBody>
          <a:bodyPr tIns="180000" bIns="180000">
            <a:prstTxWarp prst="textNoShape">
              <a:avLst/>
            </a:prstTxWarp>
            <a:spAutoFit/>
          </a:bodyPr>
          <a:lstStyle/>
          <a:p>
            <a:pPr>
              <a:buClr>
                <a:schemeClr val="hlink"/>
              </a:buClr>
              <a:buFont typeface="Wingdings" charset="2"/>
              <a:buChar char="§"/>
            </a:pPr>
            <a:r>
              <a:rPr lang="en-US" dirty="0"/>
              <a:t> </a:t>
            </a:r>
            <a:r>
              <a:rPr lang="en-US" sz="1600" dirty="0"/>
              <a:t>Shell Model describe well by intruder states the Island of Inversion and the deformed region around </a:t>
            </a:r>
            <a:r>
              <a:rPr lang="en-US" sz="1600" baseline="30000" dirty="0"/>
              <a:t>32</a:t>
            </a:r>
            <a:r>
              <a:rPr lang="en-US" sz="1600" dirty="0"/>
              <a:t>Mg.</a:t>
            </a:r>
          </a:p>
          <a:p>
            <a:pPr>
              <a:buClr>
                <a:schemeClr val="hlink"/>
              </a:buClr>
              <a:buFont typeface="Wingdings" charset="2"/>
              <a:buChar char="§"/>
            </a:pPr>
            <a:endParaRPr lang="en-US" sz="1600" dirty="0"/>
          </a:p>
          <a:p>
            <a:pPr>
              <a:buClr>
                <a:schemeClr val="hlink"/>
              </a:buClr>
              <a:buFont typeface="Wingdings" charset="2"/>
              <a:buChar char="§"/>
            </a:pPr>
            <a:r>
              <a:rPr lang="en-US" sz="1600" dirty="0"/>
              <a:t> Predicts vulnerability of N= 28 closure for </a:t>
            </a:r>
            <a:r>
              <a:rPr lang="en-US" sz="1600" baseline="30000" dirty="0"/>
              <a:t>44</a:t>
            </a:r>
            <a:r>
              <a:rPr lang="en-US" sz="1600" dirty="0"/>
              <a:t>S,</a:t>
            </a:r>
            <a:r>
              <a:rPr lang="en-US" sz="1600" baseline="30000" dirty="0"/>
              <a:t> 42</a:t>
            </a:r>
            <a:r>
              <a:rPr lang="en-US" sz="1600" dirty="0"/>
              <a:t>Si and </a:t>
            </a:r>
            <a:r>
              <a:rPr lang="en-US" sz="1600" baseline="30000" dirty="0"/>
              <a:t>40</a:t>
            </a:r>
            <a:r>
              <a:rPr lang="en-US" sz="1600" dirty="0"/>
              <a:t>Mg </a:t>
            </a:r>
            <a:r>
              <a:rPr lang="en-US" sz="1600" dirty="0" err="1">
                <a:sym typeface="Symbol" charset="2"/>
              </a:rPr>
              <a:t></a:t>
            </a:r>
            <a:r>
              <a:rPr lang="en-US" sz="1600" dirty="0">
                <a:sym typeface="Symbol" charset="2"/>
              </a:rPr>
              <a:t> </a:t>
            </a:r>
          </a:p>
          <a:p>
            <a:r>
              <a:rPr lang="en-US" sz="1600" dirty="0">
                <a:sym typeface="Symbol" charset="2"/>
              </a:rPr>
              <a:t>	confirmed for </a:t>
            </a:r>
            <a:r>
              <a:rPr lang="en-US" sz="1600" baseline="30000" dirty="0">
                <a:sym typeface="Symbol" charset="2"/>
              </a:rPr>
              <a:t>44</a:t>
            </a:r>
            <a:r>
              <a:rPr lang="en-US" sz="1600" dirty="0">
                <a:sym typeface="Symbol" charset="2"/>
              </a:rPr>
              <a:t>S (</a:t>
            </a:r>
            <a:r>
              <a:rPr lang="en-US" sz="1600" dirty="0" err="1">
                <a:sym typeface="Symbol" charset="2"/>
              </a:rPr>
              <a:t>Sohler</a:t>
            </a:r>
            <a:r>
              <a:rPr lang="en-US" sz="1600" dirty="0">
                <a:sym typeface="Symbol" charset="2"/>
              </a:rPr>
              <a:t>, PRC66 (2002) 054302)).</a:t>
            </a:r>
            <a:endParaRPr lang="en-US" sz="1600" dirty="0"/>
          </a:p>
        </p:txBody>
      </p:sp>
      <p:sp>
        <p:nvSpPr>
          <p:cNvPr id="447535" name="Line 47"/>
          <p:cNvSpPr>
            <a:spLocks noChangeShapeType="1"/>
          </p:cNvSpPr>
          <p:nvPr/>
        </p:nvSpPr>
        <p:spPr bwMode="auto">
          <a:xfrm>
            <a:off x="7885113" y="2060575"/>
            <a:ext cx="360362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BCE4E3B-0F4C-5C40-92B0-4652A16E2AC8}"/>
              </a:ext>
            </a:extLst>
          </p:cNvPr>
          <p:cNvSpPr txBox="1"/>
          <p:nvPr/>
        </p:nvSpPr>
        <p:spPr>
          <a:xfrm>
            <a:off x="323851" y="1823650"/>
            <a:ext cx="1832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T</a:t>
            </a:r>
            <a:r>
              <a:rPr lang="es-ES" sz="1200" baseline="-25000" dirty="0"/>
              <a:t>1/2</a:t>
            </a:r>
            <a:r>
              <a:rPr lang="es-ES" sz="1200" dirty="0"/>
              <a:t> = 38.6 ms</a:t>
            </a:r>
          </a:p>
        </p:txBody>
      </p:sp>
    </p:spTree>
    <p:extLst>
      <p:ext uri="{BB962C8B-B14F-4D97-AF65-F5344CB8AC3E}">
        <p14:creationId xmlns:p14="http://schemas.microsoft.com/office/powerpoint/2010/main" val="3368517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750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77572E43-4FF1-FA47-8287-8D8C4363AB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16632"/>
            <a:ext cx="8795320" cy="114300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s-ES" sz="2800" dirty="0" err="1">
                <a:latin typeface="Symbol" pitchFamily="2" charset="2"/>
              </a:rPr>
              <a:t>b</a:t>
            </a:r>
            <a:r>
              <a:rPr lang="es-ES" sz="2800" dirty="0" err="1">
                <a:latin typeface="Comic Sans MS" charset="0"/>
              </a:rPr>
              <a:t>n</a:t>
            </a:r>
            <a:r>
              <a:rPr lang="es-ES" sz="2800" dirty="0">
                <a:latin typeface="Comic Sans MS" charset="0"/>
              </a:rPr>
              <a:t> </a:t>
            </a:r>
            <a:r>
              <a:rPr lang="es-ES" sz="2800" dirty="0" err="1">
                <a:latin typeface="Comic Sans MS" charset="0"/>
              </a:rPr>
              <a:t>from</a:t>
            </a:r>
            <a:r>
              <a:rPr lang="es-ES" sz="2800" dirty="0">
                <a:latin typeface="Comic Sans MS" charset="0"/>
              </a:rPr>
              <a:t> </a:t>
            </a:r>
            <a:r>
              <a:rPr lang="es-ES" sz="2800" baseline="30000" dirty="0">
                <a:latin typeface="Comic Sans MS" charset="0"/>
              </a:rPr>
              <a:t>133g</a:t>
            </a:r>
            <a:r>
              <a:rPr lang="es-ES" sz="2800" dirty="0">
                <a:latin typeface="Comic Sans MS" charset="0"/>
              </a:rPr>
              <a:t>In(9/2</a:t>
            </a:r>
            <a:r>
              <a:rPr lang="es-ES" sz="2800" baseline="30000" dirty="0">
                <a:latin typeface="Comic Sans MS" charset="0"/>
              </a:rPr>
              <a:t>+</a:t>
            </a:r>
            <a:r>
              <a:rPr lang="es-ES" sz="2800" dirty="0">
                <a:latin typeface="Comic Sans MS" charset="0"/>
              </a:rPr>
              <a:t>) and </a:t>
            </a:r>
            <a:r>
              <a:rPr lang="es-ES" sz="2800" baseline="30000" dirty="0">
                <a:latin typeface="Comic Sans MS" charset="0"/>
              </a:rPr>
              <a:t>133m</a:t>
            </a:r>
            <a:r>
              <a:rPr lang="es-ES" sz="2800" dirty="0">
                <a:latin typeface="Comic Sans MS" charset="0"/>
              </a:rPr>
              <a:t>In(1/2</a:t>
            </a:r>
            <a:r>
              <a:rPr lang="es-ES" sz="2800" baseline="30000" dirty="0">
                <a:latin typeface="Comic Sans MS" charset="0"/>
              </a:rPr>
              <a:t>-</a:t>
            </a:r>
            <a:r>
              <a:rPr lang="es-ES" sz="2800" dirty="0">
                <a:latin typeface="Comic Sans MS" charset="0"/>
              </a:rPr>
              <a:t>) </a:t>
            </a:r>
            <a:r>
              <a:rPr lang="es-ES" sz="2800" dirty="0">
                <a:latin typeface="Comic Sans MS" charset="0"/>
                <a:sym typeface="Wingdings" pitchFamily="2" charset="2"/>
              </a:rPr>
              <a:t> </a:t>
            </a:r>
            <a:r>
              <a:rPr lang="es-ES" sz="2800" baseline="30000" dirty="0">
                <a:latin typeface="Comic Sans MS" charset="0"/>
                <a:sym typeface="Wingdings" pitchFamily="2" charset="2"/>
              </a:rPr>
              <a:t>133</a:t>
            </a:r>
            <a:r>
              <a:rPr lang="es-ES" sz="2800" dirty="0">
                <a:latin typeface="Comic Sans MS" charset="0"/>
                <a:sym typeface="Wingdings" pitchFamily="2" charset="2"/>
              </a:rPr>
              <a:t>Sn</a:t>
            </a:r>
            <a:r>
              <a:rPr lang="es-ES" sz="2800" dirty="0">
                <a:latin typeface="Comic Sans MS" charset="0"/>
              </a:rPr>
              <a:t> </a:t>
            </a:r>
            <a:r>
              <a:rPr lang="es-ES" sz="2800" dirty="0" err="1">
                <a:latin typeface="Comic Sans MS" charset="0"/>
              </a:rPr>
              <a:t>study</a:t>
            </a:r>
            <a:endParaRPr lang="es-ES" sz="2800" dirty="0">
              <a:latin typeface="Comic Sans MS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0E95358-E8BA-5449-A73A-2EF3B175F277}"/>
              </a:ext>
            </a:extLst>
          </p:cNvPr>
          <p:cNvSpPr txBox="1"/>
          <p:nvPr/>
        </p:nvSpPr>
        <p:spPr>
          <a:xfrm>
            <a:off x="467544" y="908720"/>
            <a:ext cx="42484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aseline="30000" dirty="0"/>
              <a:t>133</a:t>
            </a:r>
            <a:r>
              <a:rPr lang="es-ES" dirty="0"/>
              <a:t>In </a:t>
            </a:r>
            <a:r>
              <a:rPr lang="es-ES" dirty="0" err="1"/>
              <a:t>is</a:t>
            </a:r>
            <a:r>
              <a:rPr lang="es-ES" dirty="0"/>
              <a:t> a </a:t>
            </a:r>
            <a:r>
              <a:rPr lang="es-ES" dirty="0" err="1"/>
              <a:t>key</a:t>
            </a:r>
            <a:r>
              <a:rPr lang="es-ES" dirty="0"/>
              <a:t> </a:t>
            </a:r>
            <a:r>
              <a:rPr lang="es-ES" dirty="0" err="1"/>
              <a:t>nucleus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Astrophysics</a:t>
            </a:r>
            <a:r>
              <a:rPr lang="es-ES" dirty="0"/>
              <a:t> </a:t>
            </a:r>
            <a:r>
              <a:rPr lang="es-ES" dirty="0" err="1"/>
              <a:t>due</a:t>
            </a:r>
            <a:r>
              <a:rPr lang="es-ES" dirty="0"/>
              <a:t> to </a:t>
            </a:r>
            <a:r>
              <a:rPr lang="es-ES" dirty="0" err="1"/>
              <a:t>its</a:t>
            </a:r>
            <a:r>
              <a:rPr lang="es-ES" dirty="0"/>
              <a:t> </a:t>
            </a:r>
            <a:r>
              <a:rPr lang="es-ES" dirty="0" err="1"/>
              <a:t>placement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r-</a:t>
            </a:r>
            <a:r>
              <a:rPr lang="es-ES" dirty="0" err="1"/>
              <a:t>process</a:t>
            </a:r>
            <a:r>
              <a:rPr lang="es-ES" dirty="0"/>
              <a:t> </a:t>
            </a:r>
            <a:r>
              <a:rPr lang="es-ES" dirty="0" err="1"/>
              <a:t>bottleneck</a:t>
            </a:r>
            <a:r>
              <a:rPr lang="es-ES" dirty="0"/>
              <a:t> </a:t>
            </a:r>
            <a:r>
              <a:rPr lang="es-ES" dirty="0" err="1"/>
              <a:t>regions</a:t>
            </a:r>
            <a:r>
              <a:rPr lang="es-ES" dirty="0"/>
              <a:t> in </a:t>
            </a:r>
            <a:r>
              <a:rPr lang="es-ES" dirty="0" err="1"/>
              <a:t>most</a:t>
            </a:r>
            <a:r>
              <a:rPr lang="es-ES" dirty="0"/>
              <a:t> </a:t>
            </a:r>
            <a:r>
              <a:rPr lang="es-ES" dirty="0" err="1"/>
              <a:t>scenarios</a:t>
            </a:r>
            <a:r>
              <a:rPr lang="es-ES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its</a:t>
            </a:r>
            <a:r>
              <a:rPr lang="es-ES" dirty="0"/>
              <a:t> </a:t>
            </a:r>
            <a:r>
              <a:rPr lang="es-ES" dirty="0" err="1"/>
              <a:t>proximity</a:t>
            </a:r>
            <a:r>
              <a:rPr lang="es-ES" dirty="0"/>
              <a:t> to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doubly</a:t>
            </a:r>
            <a:r>
              <a:rPr lang="es-ES" dirty="0"/>
              <a:t> </a:t>
            </a:r>
            <a:r>
              <a:rPr lang="es-ES" dirty="0" err="1"/>
              <a:t>magic</a:t>
            </a:r>
            <a:r>
              <a:rPr lang="es-ES" dirty="0"/>
              <a:t> </a:t>
            </a:r>
            <a:r>
              <a:rPr lang="es-ES" baseline="30000" dirty="0"/>
              <a:t>132</a:t>
            </a:r>
            <a:r>
              <a:rPr lang="es-ES" dirty="0"/>
              <a:t>Sn (50 </a:t>
            </a:r>
            <a:r>
              <a:rPr lang="es-ES" dirty="0" err="1"/>
              <a:t>protons</a:t>
            </a:r>
            <a:r>
              <a:rPr lang="es-ES" dirty="0"/>
              <a:t> and 82 </a:t>
            </a:r>
            <a:r>
              <a:rPr lang="es-ES" dirty="0" err="1"/>
              <a:t>neutrons</a:t>
            </a:r>
            <a:r>
              <a:rPr lang="es-ES" dirty="0"/>
              <a:t>) </a:t>
            </a:r>
            <a:r>
              <a:rPr lang="es-ES" dirty="0" err="1"/>
              <a:t>offers</a:t>
            </a:r>
            <a:r>
              <a:rPr lang="es-ES" dirty="0"/>
              <a:t> a </a:t>
            </a:r>
            <a:r>
              <a:rPr lang="es-ES" dirty="0" err="1"/>
              <a:t>uniquely</a:t>
            </a:r>
            <a:r>
              <a:rPr lang="es-ES" dirty="0"/>
              <a:t> simple </a:t>
            </a:r>
            <a:r>
              <a:rPr lang="el-GR" dirty="0"/>
              <a:t>β-</a:t>
            </a:r>
            <a:r>
              <a:rPr lang="es-ES" dirty="0" err="1"/>
              <a:t>decay</a:t>
            </a:r>
            <a:r>
              <a:rPr lang="es-ES" dirty="0"/>
              <a:t> </a:t>
            </a:r>
            <a:r>
              <a:rPr lang="es-ES" dirty="0" err="1"/>
              <a:t>system</a:t>
            </a:r>
            <a:r>
              <a:rPr lang="es-ES" dirty="0"/>
              <a:t> to </a:t>
            </a:r>
            <a:r>
              <a:rPr lang="es-ES" dirty="0" err="1"/>
              <a:t>validate</a:t>
            </a:r>
            <a:r>
              <a:rPr lang="es-ES" dirty="0"/>
              <a:t> nuclear </a:t>
            </a:r>
            <a:r>
              <a:rPr lang="es-ES" dirty="0" err="1"/>
              <a:t>theories</a:t>
            </a:r>
            <a:r>
              <a:rPr lang="es-ES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latin typeface="Symbol" pitchFamily="2" charset="2"/>
              </a:rPr>
              <a:t>b</a:t>
            </a:r>
            <a:r>
              <a:rPr lang="es-ES" dirty="0" err="1"/>
              <a:t>,</a:t>
            </a:r>
            <a:r>
              <a:rPr lang="es-ES" dirty="0" err="1">
                <a:latin typeface="Symbol" pitchFamily="2" charset="2"/>
              </a:rPr>
              <a:t>g</a:t>
            </a:r>
            <a:r>
              <a:rPr lang="es-ES" dirty="0" err="1"/>
              <a:t>,n,</a:t>
            </a:r>
            <a:r>
              <a:rPr lang="es-ES" dirty="0" err="1">
                <a:latin typeface="Symbol" pitchFamily="2" charset="2"/>
              </a:rPr>
              <a:t>b</a:t>
            </a:r>
            <a:r>
              <a:rPr lang="es-ES" dirty="0" err="1"/>
              <a:t>n,</a:t>
            </a:r>
            <a:r>
              <a:rPr lang="es-ES" dirty="0" err="1">
                <a:latin typeface="Symbol" pitchFamily="2" charset="2"/>
              </a:rPr>
              <a:t>b</a:t>
            </a:r>
            <a:r>
              <a:rPr lang="es-ES" dirty="0" err="1"/>
              <a:t>n</a:t>
            </a:r>
            <a:r>
              <a:rPr lang="es-ES" dirty="0" err="1">
                <a:latin typeface="Symbol" pitchFamily="2" charset="2"/>
              </a:rPr>
              <a:t>g</a:t>
            </a:r>
            <a:r>
              <a:rPr lang="es-ES" dirty="0"/>
              <a:t> </a:t>
            </a:r>
            <a:r>
              <a:rPr lang="es-ES" dirty="0" err="1"/>
              <a:t>measured</a:t>
            </a:r>
            <a:r>
              <a:rPr lang="es-ES" dirty="0"/>
              <a:t> @ ISOLDE</a:t>
            </a:r>
          </a:p>
          <a:p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F79A62D-27E0-EB41-88ED-24EA3D8B6A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712383"/>
            <a:ext cx="3672408" cy="315724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7ADB51B-1E14-AD4E-BE7F-B09065EEE4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038055"/>
            <a:ext cx="3779912" cy="2939024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0E1FDA19-33B8-174C-AAD6-7902FD251A0A}"/>
              </a:ext>
            </a:extLst>
          </p:cNvPr>
          <p:cNvSpPr txBox="1"/>
          <p:nvPr/>
        </p:nvSpPr>
        <p:spPr>
          <a:xfrm>
            <a:off x="5220072" y="908720"/>
            <a:ext cx="3826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High </a:t>
            </a:r>
            <a:r>
              <a:rPr lang="es-ES" dirty="0" err="1"/>
              <a:t>resolution</a:t>
            </a:r>
            <a:r>
              <a:rPr lang="es-ES" dirty="0"/>
              <a:t> laser </a:t>
            </a:r>
            <a:r>
              <a:rPr lang="es-ES" dirty="0" err="1"/>
              <a:t>tuning</a:t>
            </a:r>
            <a:r>
              <a:rPr lang="es-ES" dirty="0"/>
              <a:t> </a:t>
            </a:r>
            <a:r>
              <a:rPr lang="es-ES" dirty="0" err="1"/>
              <a:t>allowed</a:t>
            </a:r>
            <a:r>
              <a:rPr lang="es-ES" dirty="0"/>
              <a:t> </a:t>
            </a:r>
          </a:p>
          <a:p>
            <a:r>
              <a:rPr lang="es-ES" dirty="0" err="1"/>
              <a:t>Separate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contribution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</a:t>
            </a:r>
            <a:r>
              <a:rPr lang="es-ES" dirty="0" err="1"/>
              <a:t>gs</a:t>
            </a:r>
            <a:r>
              <a:rPr lang="es-ES" dirty="0"/>
              <a:t> and </a:t>
            </a:r>
            <a:r>
              <a:rPr lang="es-ES" dirty="0" err="1"/>
              <a:t>isomer</a:t>
            </a:r>
            <a:r>
              <a:rPr lang="es-ES" dirty="0"/>
              <a:t> </a:t>
            </a:r>
            <a:r>
              <a:rPr lang="es-ES" baseline="30000" dirty="0"/>
              <a:t>133</a:t>
            </a:r>
            <a:r>
              <a:rPr lang="es-ES" dirty="0"/>
              <a:t>In</a:t>
            </a:r>
          </a:p>
          <a:p>
            <a:r>
              <a:rPr lang="es-ES" dirty="0" err="1"/>
              <a:t>Neutron</a:t>
            </a:r>
            <a:r>
              <a:rPr lang="es-ES" dirty="0"/>
              <a:t> </a:t>
            </a:r>
            <a:r>
              <a:rPr lang="es-ES" dirty="0" err="1"/>
              <a:t>ToF</a:t>
            </a:r>
            <a:r>
              <a:rPr lang="es-ES" dirty="0"/>
              <a:t> </a:t>
            </a:r>
            <a:r>
              <a:rPr lang="es-ES" dirty="0" err="1"/>
              <a:t>Spectrum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VANDLE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8B35DE2-DA75-9844-901A-689F089845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440" y="3248399"/>
            <a:ext cx="5994400" cy="383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526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542" name="Picture 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27894" y="1102984"/>
            <a:ext cx="7172325" cy="5168900"/>
          </a:xfrm>
          <a:noFill/>
          <a:ln>
            <a:miter lim="800000"/>
            <a:headEnd/>
            <a:tailEnd/>
          </a:ln>
        </p:spPr>
      </p:pic>
      <p:sp>
        <p:nvSpPr>
          <p:cNvPr id="321543" name="Text Box 7"/>
          <p:cNvSpPr txBox="1">
            <a:spLocks noChangeArrowheads="1"/>
          </p:cNvSpPr>
          <p:nvPr/>
        </p:nvSpPr>
        <p:spPr bwMode="auto">
          <a:xfrm>
            <a:off x="7235825" y="5867400"/>
            <a:ext cx="1008063" cy="31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321544" name="Text Box 8"/>
          <p:cNvSpPr txBox="1">
            <a:spLocks noChangeArrowheads="1"/>
          </p:cNvSpPr>
          <p:nvPr/>
        </p:nvSpPr>
        <p:spPr bwMode="auto">
          <a:xfrm>
            <a:off x="1187656" y="6044406"/>
            <a:ext cx="2808082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200" dirty="0"/>
              <a:t>B.Jonson &amp; K. Riisager, NPA693 (2001) 77</a:t>
            </a:r>
          </a:p>
        </p:txBody>
      </p:sp>
      <p:sp>
        <p:nvSpPr>
          <p:cNvPr id="321545" name="Text Box 9"/>
          <p:cNvSpPr txBox="1">
            <a:spLocks noChangeArrowheads="1"/>
          </p:cNvSpPr>
          <p:nvPr/>
        </p:nvSpPr>
        <p:spPr bwMode="auto">
          <a:xfrm>
            <a:off x="971550" y="1219200"/>
            <a:ext cx="3024188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"/>
          </a:p>
          <a:p>
            <a:endParaRPr lang="es-ES"/>
          </a:p>
        </p:txBody>
      </p:sp>
      <p:sp>
        <p:nvSpPr>
          <p:cNvPr id="321546" name="Text Box 10"/>
          <p:cNvSpPr txBox="1">
            <a:spLocks noChangeArrowheads="1"/>
          </p:cNvSpPr>
          <p:nvPr/>
        </p:nvSpPr>
        <p:spPr bwMode="auto">
          <a:xfrm>
            <a:off x="2076450" y="228600"/>
            <a:ext cx="6000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" sz="2800" dirty="0">
                <a:solidFill>
                  <a:schemeClr val="tx2"/>
                </a:solidFill>
                <a:latin typeface="Comic Sans MS" charset="0"/>
              </a:rPr>
              <a:t>Beta delayed particle emitters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799E082-6C0F-5F47-A21E-065CA09E2F72}"/>
              </a:ext>
            </a:extLst>
          </p:cNvPr>
          <p:cNvSpPr txBox="1"/>
          <p:nvPr/>
        </p:nvSpPr>
        <p:spPr>
          <a:xfrm>
            <a:off x="323853" y="1644714"/>
            <a:ext cx="50998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err="1"/>
              <a:t>Q</a:t>
            </a:r>
            <a:r>
              <a:rPr lang="es-ES" sz="2400" baseline="-25000" dirty="0" err="1">
                <a:latin typeface="Symbol" pitchFamily="2" charset="2"/>
              </a:rPr>
              <a:t>b</a:t>
            </a:r>
            <a:r>
              <a:rPr lang="es-ES" sz="2400" baseline="-25000" dirty="0" err="1"/>
              <a:t>nx</a:t>
            </a:r>
            <a:r>
              <a:rPr lang="es-ES" sz="2400" dirty="0"/>
              <a:t> = </a:t>
            </a:r>
            <a:r>
              <a:rPr lang="es-ES" sz="2400" dirty="0" err="1"/>
              <a:t>Q</a:t>
            </a:r>
            <a:r>
              <a:rPr lang="es-ES" sz="2400" baseline="-25000" dirty="0" err="1">
                <a:latin typeface="Symbol" pitchFamily="2" charset="2"/>
              </a:rPr>
              <a:t>b</a:t>
            </a:r>
            <a:r>
              <a:rPr lang="es-ES" sz="2400" dirty="0"/>
              <a:t> – </a:t>
            </a:r>
            <a:r>
              <a:rPr lang="es-ES" sz="2400" dirty="0" err="1"/>
              <a:t>S</a:t>
            </a:r>
            <a:r>
              <a:rPr lang="es-ES" sz="2400" baseline="-25000" dirty="0" err="1"/>
              <a:t>xn</a:t>
            </a:r>
            <a:r>
              <a:rPr lang="es-ES" sz="2400" dirty="0"/>
              <a:t>(</a:t>
            </a:r>
            <a:r>
              <a:rPr lang="es-ES" sz="2400" baseline="30000" dirty="0"/>
              <a:t>A</a:t>
            </a:r>
            <a:r>
              <a:rPr lang="es-ES" sz="2400" dirty="0"/>
              <a:t>(Z+1)) = </a:t>
            </a:r>
            <a:r>
              <a:rPr lang="es-ES" sz="2400" dirty="0" err="1"/>
              <a:t>Q</a:t>
            </a:r>
            <a:r>
              <a:rPr lang="es-ES" sz="2400" baseline="-25000" dirty="0" err="1">
                <a:latin typeface="Symbol" pitchFamily="2" charset="2"/>
              </a:rPr>
              <a:t>b</a:t>
            </a:r>
            <a:r>
              <a:rPr lang="es-ES" sz="2400" baseline="-25000" dirty="0">
                <a:latin typeface="Symbol" pitchFamily="2" charset="2"/>
              </a:rPr>
              <a:t> </a:t>
            </a:r>
            <a:r>
              <a:rPr lang="es-ES" sz="2400" dirty="0">
                <a:latin typeface="Symbol" pitchFamily="2" charset="2"/>
              </a:rPr>
              <a:t>(</a:t>
            </a:r>
            <a:r>
              <a:rPr lang="es-ES" sz="2400" baseline="30000" dirty="0"/>
              <a:t>A-</a:t>
            </a:r>
            <a:r>
              <a:rPr lang="es-ES" sz="2400" baseline="30000" dirty="0" err="1"/>
              <a:t>x</a:t>
            </a:r>
            <a:r>
              <a:rPr lang="es-ES" sz="2400" dirty="0" err="1"/>
              <a:t>Z</a:t>
            </a:r>
            <a:r>
              <a:rPr lang="es-ES" sz="2400" dirty="0"/>
              <a:t>) -</a:t>
            </a:r>
            <a:r>
              <a:rPr lang="es-ES" sz="2400" dirty="0" err="1"/>
              <a:t>S</a:t>
            </a:r>
            <a:r>
              <a:rPr lang="es-ES" sz="2400" baseline="-25000" dirty="0" err="1"/>
              <a:t>xn</a:t>
            </a:r>
            <a:endParaRPr lang="es-ES" sz="2400" baseline="-250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7856D18-BCC6-7F40-ADCF-CADC93E0D1CB}"/>
              </a:ext>
            </a:extLst>
          </p:cNvPr>
          <p:cNvSpPr txBox="1"/>
          <p:nvPr/>
        </p:nvSpPr>
        <p:spPr>
          <a:xfrm>
            <a:off x="167100" y="1032207"/>
            <a:ext cx="525658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400" dirty="0" err="1"/>
              <a:t>For</a:t>
            </a:r>
            <a:r>
              <a:rPr lang="es-ES" sz="2400" dirty="0"/>
              <a:t> </a:t>
            </a:r>
            <a:r>
              <a:rPr lang="es-ES" sz="2400" dirty="0">
                <a:latin typeface="Symbol" pitchFamily="2" charset="2"/>
              </a:rPr>
              <a:t>b</a:t>
            </a:r>
            <a:r>
              <a:rPr lang="es-ES" sz="2400" baseline="30000" dirty="0">
                <a:latin typeface="Symbol" pitchFamily="2" charset="2"/>
              </a:rPr>
              <a:t>-</a:t>
            </a:r>
            <a:r>
              <a:rPr lang="es-ES" sz="2400" dirty="0"/>
              <a:t>-</a:t>
            </a:r>
            <a:r>
              <a:rPr lang="es-ES" sz="2400" dirty="0" err="1"/>
              <a:t>delayed</a:t>
            </a:r>
            <a:r>
              <a:rPr lang="es-ES" sz="2400" dirty="0"/>
              <a:t> x-</a:t>
            </a:r>
            <a:r>
              <a:rPr lang="es-ES" sz="2400" dirty="0" err="1"/>
              <a:t>neutron</a:t>
            </a:r>
            <a:r>
              <a:rPr lang="es-ES" sz="2400" dirty="0"/>
              <a:t> </a:t>
            </a:r>
            <a:r>
              <a:rPr lang="es-ES" sz="2400" dirty="0" err="1"/>
              <a:t>emission</a:t>
            </a:r>
            <a:r>
              <a:rPr lang="es-ES" sz="2400" dirty="0"/>
              <a:t> of </a:t>
            </a:r>
            <a:r>
              <a:rPr lang="es-ES" sz="2400" baseline="30000" dirty="0"/>
              <a:t>A</a:t>
            </a:r>
            <a:r>
              <a:rPr lang="es-ES" sz="2400" dirty="0"/>
              <a:t>Z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82A15A6-71F0-7F49-8B96-A8A058868592}"/>
              </a:ext>
            </a:extLst>
          </p:cNvPr>
          <p:cNvSpPr txBox="1"/>
          <p:nvPr/>
        </p:nvSpPr>
        <p:spPr>
          <a:xfrm>
            <a:off x="0" y="2257221"/>
            <a:ext cx="6156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dirty="0" err="1"/>
              <a:t>For</a:t>
            </a:r>
            <a:r>
              <a:rPr lang="es-ES" sz="2200" dirty="0"/>
              <a:t> </a:t>
            </a:r>
            <a:r>
              <a:rPr lang="es-ES" sz="2200" dirty="0">
                <a:latin typeface="Symbol" pitchFamily="2" charset="2"/>
              </a:rPr>
              <a:t>b</a:t>
            </a:r>
            <a:r>
              <a:rPr lang="es-ES" sz="2200" baseline="30000" dirty="0">
                <a:latin typeface="Symbol" pitchFamily="2" charset="2"/>
              </a:rPr>
              <a:t>+</a:t>
            </a:r>
            <a:r>
              <a:rPr lang="es-ES" sz="2200" dirty="0"/>
              <a:t>-</a:t>
            </a:r>
            <a:r>
              <a:rPr lang="es-ES" sz="2200" dirty="0" err="1"/>
              <a:t>delayed</a:t>
            </a:r>
            <a:r>
              <a:rPr lang="es-ES" sz="2200" dirty="0"/>
              <a:t> x-</a:t>
            </a:r>
            <a:r>
              <a:rPr lang="es-ES" sz="2200" dirty="0" err="1"/>
              <a:t>proton</a:t>
            </a:r>
            <a:r>
              <a:rPr lang="es-ES" sz="2200" dirty="0"/>
              <a:t> </a:t>
            </a:r>
            <a:r>
              <a:rPr lang="es-ES" sz="2200" dirty="0" err="1"/>
              <a:t>emission</a:t>
            </a:r>
            <a:r>
              <a:rPr lang="es-ES" sz="2200" dirty="0"/>
              <a:t> of </a:t>
            </a:r>
            <a:r>
              <a:rPr lang="es-ES" sz="2200" baseline="30000" dirty="0"/>
              <a:t>A</a:t>
            </a:r>
            <a:r>
              <a:rPr lang="es-ES" sz="2200" dirty="0"/>
              <a:t>Z </a:t>
            </a:r>
            <a:r>
              <a:rPr lang="es-ES" sz="2200" dirty="0" err="1"/>
              <a:t>Q</a:t>
            </a:r>
            <a:r>
              <a:rPr lang="es-ES" sz="2200" baseline="-25000" dirty="0" err="1">
                <a:latin typeface="Symbol" pitchFamily="2" charset="2"/>
              </a:rPr>
              <a:t>b</a:t>
            </a:r>
            <a:r>
              <a:rPr lang="es-ES" sz="2200" dirty="0"/>
              <a:t>- </a:t>
            </a:r>
            <a:r>
              <a:rPr lang="es-ES" sz="2200" dirty="0">
                <a:sym typeface="Wingdings" pitchFamily="2" charset="2"/>
              </a:rPr>
              <a:t> Q</a:t>
            </a:r>
            <a:r>
              <a:rPr lang="es-ES" sz="2200" baseline="-25000" dirty="0">
                <a:sym typeface="Wingdings" pitchFamily="2" charset="2"/>
              </a:rPr>
              <a:t>EC</a:t>
            </a:r>
            <a:endParaRPr lang="es-ES" sz="2200" baseline="-25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762000"/>
          </a:xfrm>
        </p:spPr>
        <p:txBody>
          <a:bodyPr/>
          <a:lstStyle/>
          <a:p>
            <a:r>
              <a:rPr lang="es-ES_tradnl" dirty="0" err="1"/>
              <a:t>Neutron</a:t>
            </a:r>
            <a:r>
              <a:rPr lang="es-ES_tradnl" dirty="0"/>
              <a:t> </a:t>
            </a:r>
            <a:r>
              <a:rPr lang="es-ES_tradnl" dirty="0" err="1"/>
              <a:t>Detection</a:t>
            </a:r>
            <a:r>
              <a:rPr lang="es-ES_tradnl" dirty="0"/>
              <a:t> </a:t>
            </a:r>
            <a:r>
              <a:rPr lang="es-ES_tradnl" dirty="0" err="1"/>
              <a:t>systems</a:t>
            </a:r>
            <a:endParaRPr lang="es-ES_tradn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90600"/>
            <a:ext cx="4320000" cy="531797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5725136" y="903046"/>
            <a:ext cx="3411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solidFill>
                  <a:srgbClr val="000000"/>
                </a:solidFill>
              </a:rPr>
              <a:t>4π </a:t>
            </a:r>
            <a:r>
              <a:rPr lang="es-ES_tradnl" dirty="0" err="1">
                <a:solidFill>
                  <a:srgbClr val="000000"/>
                </a:solidFill>
              </a:rPr>
              <a:t>Counter</a:t>
            </a:r>
            <a:endParaRPr lang="es-ES_tradnl" dirty="0">
              <a:solidFill>
                <a:srgbClr val="000000"/>
              </a:solidFill>
            </a:endParaRPr>
          </a:p>
          <a:p>
            <a:r>
              <a:rPr lang="es-ES_tradnl" dirty="0" err="1">
                <a:solidFill>
                  <a:srgbClr val="000000"/>
                </a:solidFill>
              </a:rPr>
              <a:t>With</a:t>
            </a:r>
            <a:r>
              <a:rPr lang="es-ES_tradnl" dirty="0">
                <a:solidFill>
                  <a:srgbClr val="000000"/>
                </a:solidFill>
              </a:rPr>
              <a:t> 40 </a:t>
            </a:r>
            <a:r>
              <a:rPr lang="es-ES_tradnl" baseline="30000" dirty="0">
                <a:solidFill>
                  <a:srgbClr val="000000"/>
                </a:solidFill>
              </a:rPr>
              <a:t>3</a:t>
            </a:r>
            <a:r>
              <a:rPr lang="es-ES_tradnl" dirty="0">
                <a:solidFill>
                  <a:srgbClr val="000000"/>
                </a:solidFill>
              </a:rPr>
              <a:t>He </a:t>
            </a:r>
            <a:r>
              <a:rPr lang="es-ES_tradnl" dirty="0" err="1">
                <a:solidFill>
                  <a:srgbClr val="000000"/>
                </a:solidFill>
              </a:rPr>
              <a:t>tubes</a:t>
            </a:r>
            <a:r>
              <a:rPr lang="es-ES_tradnl" dirty="0">
                <a:solidFill>
                  <a:srgbClr val="000000"/>
                </a:solidFill>
              </a:rPr>
              <a:t> </a:t>
            </a:r>
            <a:r>
              <a:rPr lang="es-ES_tradnl" dirty="0" err="1">
                <a:solidFill>
                  <a:srgbClr val="000000"/>
                </a:solidFill>
              </a:rPr>
              <a:t>embedded</a:t>
            </a:r>
            <a:r>
              <a:rPr lang="es-ES_tradnl" dirty="0">
                <a:solidFill>
                  <a:srgbClr val="000000"/>
                </a:solidFill>
              </a:rPr>
              <a:t> in parafine </a:t>
            </a:r>
            <a:r>
              <a:rPr lang="es-ES_tradnl" dirty="0" err="1">
                <a:solidFill>
                  <a:srgbClr val="000000"/>
                </a:solidFill>
              </a:rPr>
              <a:t>with</a:t>
            </a:r>
            <a:r>
              <a:rPr lang="es-ES_tradnl" dirty="0">
                <a:solidFill>
                  <a:srgbClr val="000000"/>
                </a:solidFill>
              </a:rPr>
              <a:t> 59 % </a:t>
            </a:r>
            <a:r>
              <a:rPr lang="es-ES_tradnl" dirty="0" err="1">
                <a:solidFill>
                  <a:srgbClr val="000000"/>
                </a:solidFill>
              </a:rPr>
              <a:t>efficiency</a:t>
            </a:r>
            <a:r>
              <a:rPr lang="es-ES_tradnl" dirty="0">
                <a:solidFill>
                  <a:srgbClr val="000000"/>
                </a:solidFill>
              </a:rPr>
              <a:t>. 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2438400" y="17642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solidFill>
                  <a:srgbClr val="800000"/>
                </a:solidFill>
              </a:rPr>
              <a:t>P</a:t>
            </a:r>
            <a:r>
              <a:rPr lang="es-ES_tradnl" baseline="-25000" dirty="0">
                <a:solidFill>
                  <a:srgbClr val="800000"/>
                </a:solidFill>
              </a:rPr>
              <a:t>2n</a:t>
            </a:r>
            <a:r>
              <a:rPr lang="es-ES_tradnl" dirty="0">
                <a:solidFill>
                  <a:srgbClr val="800000"/>
                </a:solidFill>
              </a:rPr>
              <a:t> = 0.060(9) %</a:t>
            </a:r>
          </a:p>
        </p:txBody>
      </p:sp>
      <p:pic>
        <p:nvPicPr>
          <p:cNvPr id="7" name="47 Imagen" descr="AIDAsetup+PMcut.gif">
            <a:extLst>
              <a:ext uri="{FF2B5EF4-FFF2-40B4-BE49-F238E27FC236}">
                <a16:creationId xmlns:a16="http://schemas.microsoft.com/office/drawing/2014/main" id="{D159EF42-30FD-BD4E-AC27-AFFE0FCBC2EE}"/>
              </a:ext>
            </a:extLst>
          </p:cNvPr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21213" y="1987550"/>
            <a:ext cx="4022725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9">
            <a:extLst>
              <a:ext uri="{FF2B5EF4-FFF2-40B4-BE49-F238E27FC236}">
                <a16:creationId xmlns:a16="http://schemas.microsoft.com/office/drawing/2014/main" id="{5CE270B1-7403-444F-B18F-ABFC74C89D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9125" y="5487988"/>
            <a:ext cx="4429125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Arial" charset="0"/>
                <a:cs typeface="Arial" charset="0"/>
              </a:rPr>
              <a:t>TOF spectrometer: array of liquid scintillators</a:t>
            </a:r>
          </a:p>
          <a:p>
            <a:r>
              <a:rPr lang="en-US" sz="1600">
                <a:latin typeface="Arial" charset="0"/>
                <a:cs typeface="Arial" charset="0"/>
              </a:rPr>
              <a:t>(BC501A)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C11560F-637D-9943-8E8B-0024E254AE83}"/>
              </a:ext>
            </a:extLst>
          </p:cNvPr>
          <p:cNvSpPr txBox="1"/>
          <p:nvPr/>
        </p:nvSpPr>
        <p:spPr>
          <a:xfrm>
            <a:off x="4459598" y="1171940"/>
            <a:ext cx="1439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Measured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073033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1050" y="228600"/>
            <a:ext cx="2305050" cy="633413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dirty="0">
                <a:solidFill>
                  <a:srgbClr val="1F497D"/>
                </a:solidFill>
                <a:latin typeface="Comic Sans MS" charset="0"/>
              </a:rPr>
              <a:t>Halo nuclei</a:t>
            </a:r>
          </a:p>
        </p:txBody>
      </p:sp>
      <p:pic>
        <p:nvPicPr>
          <p:cNvPr id="431107" name="Picture 3" descr="schemec3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082675"/>
            <a:ext cx="4897437" cy="4113213"/>
          </a:xfrm>
          <a:prstGeom prst="rect">
            <a:avLst/>
          </a:prstGeom>
          <a:noFill/>
        </p:spPr>
      </p:pic>
      <p:sp>
        <p:nvSpPr>
          <p:cNvPr id="431109" name="Text Box 5"/>
          <p:cNvSpPr txBox="1">
            <a:spLocks noChangeArrowheads="1"/>
          </p:cNvSpPr>
          <p:nvPr/>
        </p:nvSpPr>
        <p:spPr bwMode="auto">
          <a:xfrm>
            <a:off x="6300788" y="4011613"/>
            <a:ext cx="2808287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buClr>
                <a:srgbClr val="FF0000"/>
              </a:buClr>
              <a:buFont typeface="Wingdings" charset="2"/>
              <a:buChar char="ü"/>
            </a:pPr>
            <a:r>
              <a:rPr lang="es-ES" sz="2000">
                <a:solidFill>
                  <a:schemeClr val="folHlink"/>
                </a:solidFill>
                <a:latin typeface="Comic Sans MS" charset="0"/>
              </a:rPr>
              <a:t>Energy threshold effect</a:t>
            </a:r>
          </a:p>
          <a:p>
            <a:pPr eaLnBrk="0" hangingPunct="0">
              <a:buClr>
                <a:srgbClr val="FF0000"/>
              </a:buClr>
              <a:buFont typeface="Wingdings" charset="2"/>
              <a:buChar char="ü"/>
            </a:pPr>
            <a:r>
              <a:rPr lang="es-ES" sz="2000">
                <a:solidFill>
                  <a:schemeClr val="folHlink"/>
                </a:solidFill>
                <a:latin typeface="Comic Sans MS" charset="0"/>
              </a:rPr>
              <a:t>Highlight by nuclear reactions</a:t>
            </a:r>
          </a:p>
          <a:p>
            <a:pPr eaLnBrk="0" hangingPunct="0">
              <a:buClr>
                <a:srgbClr val="FF0000"/>
              </a:buClr>
              <a:buFont typeface="Wingdings" charset="2"/>
              <a:buChar char="ü"/>
            </a:pPr>
            <a:r>
              <a:rPr lang="es-ES" sz="2000">
                <a:solidFill>
                  <a:schemeClr val="folHlink"/>
                </a:solidFill>
                <a:latin typeface="Comic Sans MS" charset="0"/>
              </a:rPr>
              <a:t>Effects in beta decay</a:t>
            </a:r>
          </a:p>
        </p:txBody>
      </p:sp>
      <p:pic>
        <p:nvPicPr>
          <p:cNvPr id="431108" name="Picture 4" descr="decayani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0438" y="2205038"/>
            <a:ext cx="1746250" cy="1944687"/>
          </a:xfrm>
          <a:prstGeom prst="rect">
            <a:avLst/>
          </a:prstGeom>
          <a:noFill/>
        </p:spPr>
      </p:pic>
      <p:grpSp>
        <p:nvGrpSpPr>
          <p:cNvPr id="6" name="Group 51">
            <a:extLst>
              <a:ext uri="{FF2B5EF4-FFF2-40B4-BE49-F238E27FC236}">
                <a16:creationId xmlns:a16="http://schemas.microsoft.com/office/drawing/2014/main" id="{3CBD79ED-4160-B540-B9DB-2E1E88A80447}"/>
              </a:ext>
            </a:extLst>
          </p:cNvPr>
          <p:cNvGrpSpPr>
            <a:grpSpLocks/>
          </p:cNvGrpSpPr>
          <p:nvPr/>
        </p:nvGrpSpPr>
        <p:grpSpPr bwMode="auto">
          <a:xfrm>
            <a:off x="6477000" y="216739"/>
            <a:ext cx="2632075" cy="3305175"/>
            <a:chOff x="4105" y="2074"/>
            <a:chExt cx="1658" cy="2082"/>
          </a:xfrm>
        </p:grpSpPr>
        <p:pic>
          <p:nvPicPr>
            <p:cNvPr id="7" name="Picture 52">
              <a:extLst>
                <a:ext uri="{FF2B5EF4-FFF2-40B4-BE49-F238E27FC236}">
                  <a16:creationId xmlns:a16="http://schemas.microsoft.com/office/drawing/2014/main" id="{87C06263-CDEA-184C-AA57-CBB2BBA3C5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05" y="2074"/>
              <a:ext cx="1658" cy="2082"/>
            </a:xfrm>
            <a:prstGeom prst="rect">
              <a:avLst/>
            </a:prstGeom>
            <a:noFill/>
          </p:spPr>
        </p:pic>
        <p:sp>
          <p:nvSpPr>
            <p:cNvPr id="8" name="Text Box 53">
              <a:extLst>
                <a:ext uri="{FF2B5EF4-FFF2-40B4-BE49-F238E27FC236}">
                  <a16:creationId xmlns:a16="http://schemas.microsoft.com/office/drawing/2014/main" id="{B3448B03-6A83-DD45-A468-89B2B4F5BA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4" y="2378"/>
              <a:ext cx="635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Tanihata, 1985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722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1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1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1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76200"/>
            <a:ext cx="6994525" cy="70643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3200" dirty="0">
                <a:solidFill>
                  <a:srgbClr val="1F497D"/>
                </a:solidFill>
                <a:latin typeface="Comic Sans MS" charset="0"/>
              </a:rPr>
              <a:t>Beta-delayed deuterons</a:t>
            </a:r>
          </a:p>
        </p:txBody>
      </p:sp>
      <p:sp>
        <p:nvSpPr>
          <p:cNvPr id="22535" name="Text Box 34"/>
          <p:cNvSpPr txBox="1">
            <a:spLocks noChangeArrowheads="1"/>
          </p:cNvSpPr>
          <p:nvPr/>
        </p:nvSpPr>
        <p:spPr bwMode="auto">
          <a:xfrm>
            <a:off x="5940425" y="188913"/>
            <a:ext cx="2376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22537" name="Picture 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615157" y="3066256"/>
            <a:ext cx="22987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8" name="Text Box 40"/>
          <p:cNvSpPr txBox="1">
            <a:spLocks noChangeArrowheads="1"/>
          </p:cNvSpPr>
          <p:nvPr/>
        </p:nvSpPr>
        <p:spPr bwMode="auto">
          <a:xfrm>
            <a:off x="900113" y="5572125"/>
            <a:ext cx="172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/>
              <a:t>B.R. 2.8(5) x 10</a:t>
            </a:r>
            <a:r>
              <a:rPr lang="es-ES" baseline="30000"/>
              <a:t>-6</a:t>
            </a:r>
          </a:p>
        </p:txBody>
      </p:sp>
      <p:sp>
        <p:nvSpPr>
          <p:cNvPr id="22539" name="Line 41"/>
          <p:cNvSpPr>
            <a:spLocks noChangeShapeType="1"/>
          </p:cNvSpPr>
          <p:nvPr/>
        </p:nvSpPr>
        <p:spPr bwMode="auto">
          <a:xfrm>
            <a:off x="755650" y="5300663"/>
            <a:ext cx="2087563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22540" name="Text Box 42"/>
          <p:cNvSpPr txBox="1">
            <a:spLocks noChangeArrowheads="1"/>
          </p:cNvSpPr>
          <p:nvPr/>
        </p:nvSpPr>
        <p:spPr bwMode="auto">
          <a:xfrm>
            <a:off x="1331913" y="5238750"/>
            <a:ext cx="10080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200" b="1">
                <a:solidFill>
                  <a:schemeClr val="hlink"/>
                </a:solidFill>
              </a:rPr>
              <a:t>19 cm</a:t>
            </a:r>
          </a:p>
        </p:txBody>
      </p:sp>
      <p:sp>
        <p:nvSpPr>
          <p:cNvPr id="22541" name="Text Box 43"/>
          <p:cNvSpPr txBox="1">
            <a:spLocks noChangeArrowheads="1"/>
          </p:cNvSpPr>
          <p:nvPr/>
        </p:nvSpPr>
        <p:spPr bwMode="auto">
          <a:xfrm>
            <a:off x="250825" y="5949950"/>
            <a:ext cx="2520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200">
                <a:latin typeface="Comic Sans MS" charset="0"/>
              </a:rPr>
              <a:t>Riisager et al., PLB235(90)30</a:t>
            </a:r>
          </a:p>
        </p:txBody>
      </p: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3635375" y="1125538"/>
            <a:ext cx="2665413" cy="503237"/>
            <a:chOff x="2109" y="845"/>
            <a:chExt cx="1905" cy="317"/>
          </a:xfrm>
        </p:grpSpPr>
        <p:sp>
          <p:nvSpPr>
            <p:cNvPr id="22553" name="Text Box 22"/>
            <p:cNvSpPr txBox="1">
              <a:spLocks noChangeArrowheads="1"/>
            </p:cNvSpPr>
            <p:nvPr/>
          </p:nvSpPr>
          <p:spPr bwMode="auto">
            <a:xfrm>
              <a:off x="2154" y="890"/>
              <a:ext cx="181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sv-SE" sz="1600" b="1">
                  <a:latin typeface="Comic Sans MS" charset="0"/>
                </a:rPr>
                <a:t>Q</a:t>
              </a:r>
              <a:r>
                <a:rPr lang="sv-SE" sz="1600" b="1" baseline="-25000">
                  <a:latin typeface="Comic Sans MS" charset="0"/>
                  <a:sym typeface="Symbol" charset="2"/>
                </a:rPr>
                <a:t></a:t>
              </a:r>
              <a:r>
                <a:rPr lang="sv-SE" sz="1600" b="1" baseline="-25000">
                  <a:latin typeface="Comic Sans MS" charset="0"/>
                </a:rPr>
                <a:t>d</a:t>
              </a:r>
              <a:r>
                <a:rPr lang="sv-SE" sz="1600" b="1">
                  <a:latin typeface="Comic Sans MS" charset="0"/>
                </a:rPr>
                <a:t> = 3.007 – S</a:t>
              </a:r>
              <a:r>
                <a:rPr lang="sv-SE" sz="1600" b="1" baseline="-25000">
                  <a:latin typeface="Comic Sans MS" charset="0"/>
                </a:rPr>
                <a:t>2n</a:t>
              </a:r>
              <a:r>
                <a:rPr lang="sv-SE" sz="1600" b="1">
                  <a:latin typeface="Comic Sans MS" charset="0"/>
                </a:rPr>
                <a:t> MeV</a:t>
              </a:r>
              <a:endParaRPr lang="en-US" sz="1600">
                <a:latin typeface="Comic Sans MS" charset="0"/>
              </a:endParaRPr>
            </a:p>
          </p:txBody>
        </p:sp>
        <p:sp>
          <p:nvSpPr>
            <p:cNvPr id="22554" name="Rectangle 23"/>
            <p:cNvSpPr>
              <a:spLocks noChangeArrowheads="1"/>
            </p:cNvSpPr>
            <p:nvPr/>
          </p:nvSpPr>
          <p:spPr bwMode="auto">
            <a:xfrm>
              <a:off x="2109" y="845"/>
              <a:ext cx="1905" cy="317"/>
            </a:xfrm>
            <a:prstGeom prst="rect">
              <a:avLst/>
            </a:prstGeom>
            <a:noFill/>
            <a:ln w="2857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s-ES"/>
            </a:p>
          </p:txBody>
        </p:sp>
      </p:grp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34925" y="1196975"/>
            <a:ext cx="3529013" cy="2447925"/>
            <a:chOff x="-23" y="709"/>
            <a:chExt cx="2223" cy="1542"/>
          </a:xfrm>
        </p:grpSpPr>
        <p:pic>
          <p:nvPicPr>
            <p:cNvPr id="22551" name="Picture 44"/>
            <p:cNvPicPr>
              <a:picLocks noChangeAspect="1" noChangeArrowheads="1"/>
            </p:cNvPicPr>
            <p:nvPr/>
          </p:nvPicPr>
          <p:blipFill>
            <a:blip r:embed="rId3"/>
            <a:srcRect t="9598" r="20151"/>
            <a:stretch>
              <a:fillRect/>
            </a:stretch>
          </p:blipFill>
          <p:spPr bwMode="auto">
            <a:xfrm>
              <a:off x="-23" y="709"/>
              <a:ext cx="2223" cy="1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2" name="Picture 4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75" y="1985"/>
              <a:ext cx="357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545" name="Line 57"/>
          <p:cNvSpPr>
            <a:spLocks noChangeShapeType="1"/>
          </p:cNvSpPr>
          <p:nvPr/>
        </p:nvSpPr>
        <p:spPr bwMode="auto">
          <a:xfrm>
            <a:off x="2636838" y="2679700"/>
            <a:ext cx="936625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51" name="CuadroTexto 50"/>
          <p:cNvSpPr txBox="1"/>
          <p:nvPr/>
        </p:nvSpPr>
        <p:spPr>
          <a:xfrm>
            <a:off x="2667000" y="2133600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grpSp>
        <p:nvGrpSpPr>
          <p:cNvPr id="53" name="Agrupar 52"/>
          <p:cNvGrpSpPr/>
          <p:nvPr/>
        </p:nvGrpSpPr>
        <p:grpSpPr>
          <a:xfrm>
            <a:off x="2735574" y="2041480"/>
            <a:ext cx="6267450" cy="1701799"/>
            <a:chOff x="2590800" y="2057401"/>
            <a:chExt cx="6267450" cy="1701799"/>
          </a:xfrm>
        </p:grpSpPr>
        <p:sp>
          <p:nvSpPr>
            <p:cNvPr id="52" name="CuadroTexto 51"/>
            <p:cNvSpPr txBox="1"/>
            <p:nvPr/>
          </p:nvSpPr>
          <p:spPr>
            <a:xfrm>
              <a:off x="2590800" y="2057401"/>
              <a:ext cx="1066800" cy="343775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ES_tradnl" dirty="0"/>
                <a:t>BR </a:t>
              </a:r>
              <a:r>
                <a:rPr lang="es-ES_tradnl" dirty="0" err="1"/>
                <a:t>≈</a:t>
              </a:r>
              <a:r>
                <a:rPr lang="es-ES_tradnl" dirty="0"/>
                <a:t> 10</a:t>
              </a:r>
              <a:r>
                <a:rPr lang="es-ES_tradnl" baseline="30000" dirty="0"/>
                <a:t>-4</a:t>
              </a:r>
            </a:p>
          </p:txBody>
        </p:sp>
        <p:sp>
          <p:nvSpPr>
            <p:cNvPr id="47" name="46 CuadroTexto"/>
            <p:cNvSpPr txBox="1">
              <a:spLocks noChangeArrowheads="1"/>
            </p:cNvSpPr>
            <p:nvPr/>
          </p:nvSpPr>
          <p:spPr bwMode="auto">
            <a:xfrm>
              <a:off x="4214813" y="2928938"/>
              <a:ext cx="4643437" cy="830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s-ES" dirty="0"/>
                <a:t> </a:t>
              </a:r>
              <a:r>
                <a:rPr lang="es-ES" sz="2400" dirty="0">
                  <a:solidFill>
                    <a:srgbClr val="FF0000"/>
                  </a:solidFill>
                  <a:latin typeface="Comic Sans MS" charset="0"/>
                </a:rPr>
                <a:t>B.R. Of 10</a:t>
              </a:r>
              <a:r>
                <a:rPr lang="es-ES" sz="2400" baseline="30000" dirty="0">
                  <a:solidFill>
                    <a:srgbClr val="FF0000"/>
                  </a:solidFill>
                  <a:latin typeface="Comic Sans MS" charset="0"/>
                </a:rPr>
                <a:t>-6</a:t>
              </a:r>
              <a:r>
                <a:rPr lang="es-ES" sz="2400" dirty="0">
                  <a:solidFill>
                    <a:srgbClr val="FF0000"/>
                  </a:solidFill>
                  <a:latin typeface="Comic Sans MS" charset="0"/>
                </a:rPr>
                <a:t> Two Orders of Magnitude less than expected</a:t>
              </a:r>
            </a:p>
          </p:txBody>
        </p:sp>
      </p:grpSp>
      <p:grpSp>
        <p:nvGrpSpPr>
          <p:cNvPr id="17" name="Grupo 16">
            <a:extLst>
              <a:ext uri="{FF2B5EF4-FFF2-40B4-BE49-F238E27FC236}">
                <a16:creationId xmlns:a16="http://schemas.microsoft.com/office/drawing/2014/main" id="{EA62E58D-F05E-FF46-9F79-734A7637A934}"/>
              </a:ext>
            </a:extLst>
          </p:cNvPr>
          <p:cNvGrpSpPr/>
          <p:nvPr/>
        </p:nvGrpSpPr>
        <p:grpSpPr>
          <a:xfrm>
            <a:off x="3995936" y="2492896"/>
            <a:ext cx="5075134" cy="4329772"/>
            <a:chOff x="3995936" y="2492896"/>
            <a:chExt cx="5075134" cy="4329772"/>
          </a:xfrm>
        </p:grpSpPr>
        <p:grpSp>
          <p:nvGrpSpPr>
            <p:cNvPr id="15" name="Grupo 14">
              <a:extLst>
                <a:ext uri="{FF2B5EF4-FFF2-40B4-BE49-F238E27FC236}">
                  <a16:creationId xmlns:a16="http://schemas.microsoft.com/office/drawing/2014/main" id="{67BE41EF-6724-5A4C-9EC7-238A215AE479}"/>
                </a:ext>
              </a:extLst>
            </p:cNvPr>
            <p:cNvGrpSpPr/>
            <p:nvPr/>
          </p:nvGrpSpPr>
          <p:grpSpPr>
            <a:xfrm>
              <a:off x="3995936" y="2492896"/>
              <a:ext cx="5075134" cy="4293095"/>
              <a:chOff x="3995936" y="2564904"/>
              <a:chExt cx="5075134" cy="4293095"/>
            </a:xfrm>
          </p:grpSpPr>
          <p:grpSp>
            <p:nvGrpSpPr>
              <p:cNvPr id="8" name="Grupo 7">
                <a:extLst>
                  <a:ext uri="{FF2B5EF4-FFF2-40B4-BE49-F238E27FC236}">
                    <a16:creationId xmlns:a16="http://schemas.microsoft.com/office/drawing/2014/main" id="{ECD494D3-74D9-424D-862C-1FA0B8EE959B}"/>
                  </a:ext>
                </a:extLst>
              </p:cNvPr>
              <p:cNvGrpSpPr/>
              <p:nvPr/>
            </p:nvGrpSpPr>
            <p:grpSpPr>
              <a:xfrm>
                <a:off x="3995936" y="2564904"/>
                <a:ext cx="5075134" cy="4293095"/>
                <a:chOff x="6916669" y="2058767"/>
                <a:chExt cx="2188581" cy="1751697"/>
              </a:xfrm>
            </p:grpSpPr>
            <p:pic>
              <p:nvPicPr>
                <p:cNvPr id="9" name="Imagen 8">
                  <a:extLst>
                    <a:ext uri="{FF2B5EF4-FFF2-40B4-BE49-F238E27FC236}">
                      <a16:creationId xmlns:a16="http://schemas.microsoft.com/office/drawing/2014/main" id="{C2C56E17-9A15-2B4D-B82C-A1802EDDA8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16669" y="2058767"/>
                  <a:ext cx="2188581" cy="1751697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</p:pic>
            <p:sp>
              <p:nvSpPr>
                <p:cNvPr id="14" name="CuadroTexto 13">
                  <a:extLst>
                    <a:ext uri="{FF2B5EF4-FFF2-40B4-BE49-F238E27FC236}">
                      <a16:creationId xmlns:a16="http://schemas.microsoft.com/office/drawing/2014/main" id="{1F3984EC-E646-144C-8084-A216E27FC671}"/>
                    </a:ext>
                  </a:extLst>
                </p:cNvPr>
                <p:cNvSpPr txBox="1"/>
                <p:nvPr/>
              </p:nvSpPr>
              <p:spPr>
                <a:xfrm>
                  <a:off x="7373655" y="2923417"/>
                  <a:ext cx="168103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dirty="0"/>
                    <a:t>B.R. = 1.65(10)x10</a:t>
                  </a:r>
                  <a:r>
                    <a:rPr lang="es-ES" baseline="30000" dirty="0"/>
                    <a:t>-6</a:t>
                  </a:r>
                </a:p>
              </p:txBody>
            </p:sp>
          </p:grpSp>
          <p:grpSp>
            <p:nvGrpSpPr>
              <p:cNvPr id="3" name="Grupo 2">
                <a:extLst>
                  <a:ext uri="{FF2B5EF4-FFF2-40B4-BE49-F238E27FC236}">
                    <a16:creationId xmlns:a16="http://schemas.microsoft.com/office/drawing/2014/main" id="{B758D677-1BFD-8E4D-8071-D785675C6607}"/>
                  </a:ext>
                </a:extLst>
              </p:cNvPr>
              <p:cNvGrpSpPr/>
              <p:nvPr/>
            </p:nvGrpSpPr>
            <p:grpSpPr>
              <a:xfrm>
                <a:off x="4989030" y="5111803"/>
                <a:ext cx="3384550" cy="972509"/>
                <a:chOff x="4212094" y="4923641"/>
                <a:chExt cx="3384550" cy="972509"/>
              </a:xfrm>
            </p:grpSpPr>
            <p:sp>
              <p:nvSpPr>
                <p:cNvPr id="22565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4212094" y="5346875"/>
                  <a:ext cx="3384550" cy="5492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sv-SE" sz="1200" dirty="0">
                      <a:latin typeface="Comic Sans MS" charset="0"/>
                    </a:rPr>
                    <a:t>D. </a:t>
                  </a:r>
                  <a:r>
                    <a:rPr lang="sv-SE" sz="1200" dirty="0" err="1">
                      <a:latin typeface="Comic Sans MS" charset="0"/>
                    </a:rPr>
                    <a:t>Baye</a:t>
                  </a:r>
                  <a:r>
                    <a:rPr lang="sv-SE" sz="1200" dirty="0">
                      <a:latin typeface="Comic Sans MS" charset="0"/>
                    </a:rPr>
                    <a:t> et al., Prog. </a:t>
                  </a:r>
                  <a:r>
                    <a:rPr lang="sv-SE" sz="1200" dirty="0" err="1">
                      <a:latin typeface="Comic Sans MS" charset="0"/>
                    </a:rPr>
                    <a:t>Th</a:t>
                  </a:r>
                  <a:r>
                    <a:rPr lang="sv-SE" sz="1200" dirty="0">
                      <a:latin typeface="Comic Sans MS" charset="0"/>
                    </a:rPr>
                    <a:t>. </a:t>
                  </a:r>
                  <a:r>
                    <a:rPr lang="sv-SE" sz="1200" dirty="0" err="1">
                      <a:latin typeface="Comic Sans MS" charset="0"/>
                    </a:rPr>
                    <a:t>Phys</a:t>
                  </a:r>
                  <a:r>
                    <a:rPr lang="sv-SE" sz="1200" dirty="0">
                      <a:latin typeface="Comic Sans MS" charset="0"/>
                    </a:rPr>
                    <a:t>. 91 (1994) 271</a:t>
                  </a:r>
                  <a:endParaRPr lang="en-US" sz="1200" dirty="0">
                    <a:latin typeface="Comic Sans MS" charset="0"/>
                  </a:endParaRPr>
                </a:p>
                <a:p>
                  <a:endParaRPr lang="en-US" sz="1200" dirty="0">
                    <a:latin typeface="Comic Sans MS" charset="0"/>
                  </a:endParaRPr>
                </a:p>
              </p:txBody>
            </p:sp>
            <p:sp>
              <p:nvSpPr>
                <p:cNvPr id="22563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4428002" y="4923641"/>
                  <a:ext cx="2448073" cy="3683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dirty="0">
                      <a:solidFill>
                        <a:schemeClr val="hlink"/>
                      </a:solidFill>
                    </a:rPr>
                    <a:t>Exploring w.f. </a:t>
                  </a:r>
                  <a:r>
                    <a:rPr lang="en-US" dirty="0">
                      <a:solidFill>
                        <a:schemeClr val="hlink"/>
                      </a:solidFill>
                      <a:sym typeface="Symbol" charset="2"/>
                    </a:rPr>
                    <a:t> 10 </a:t>
                  </a:r>
                  <a:r>
                    <a:rPr lang="en-US" dirty="0" err="1">
                      <a:solidFill>
                        <a:schemeClr val="hlink"/>
                      </a:solidFill>
                      <a:sym typeface="Symbol" charset="2"/>
                    </a:rPr>
                    <a:t>fm</a:t>
                  </a:r>
                  <a:endParaRPr lang="en-US" dirty="0">
                    <a:solidFill>
                      <a:schemeClr val="hlink"/>
                    </a:solidFill>
                    <a:sym typeface="Symbol" charset="2"/>
                  </a:endParaRPr>
                </a:p>
              </p:txBody>
            </p:sp>
          </p:grpSp>
        </p:grp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8D2D0A87-976D-0E4D-933E-1C860E462942}"/>
                </a:ext>
              </a:extLst>
            </p:cNvPr>
            <p:cNvSpPr txBox="1"/>
            <p:nvPr/>
          </p:nvSpPr>
          <p:spPr>
            <a:xfrm>
              <a:off x="4139952" y="6453336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/>
                <a:t>Raabe</a:t>
              </a:r>
              <a:r>
                <a:rPr lang="es-ES" dirty="0"/>
                <a:t>, PRC (2009)</a:t>
              </a:r>
            </a:p>
          </p:txBody>
        </p:sp>
      </p:grpSp>
      <p:grpSp>
        <p:nvGrpSpPr>
          <p:cNvPr id="56" name="Grupo 55">
            <a:extLst>
              <a:ext uri="{FF2B5EF4-FFF2-40B4-BE49-F238E27FC236}">
                <a16:creationId xmlns:a16="http://schemas.microsoft.com/office/drawing/2014/main" id="{D431B43B-0151-CC44-9EA3-9961D024D0EA}"/>
              </a:ext>
            </a:extLst>
          </p:cNvPr>
          <p:cNvGrpSpPr/>
          <p:nvPr/>
        </p:nvGrpSpPr>
        <p:grpSpPr>
          <a:xfrm>
            <a:off x="31888" y="801283"/>
            <a:ext cx="8971135" cy="6012093"/>
            <a:chOff x="250825" y="602351"/>
            <a:chExt cx="8072438" cy="5613284"/>
          </a:xfrm>
        </p:grpSpPr>
        <p:pic>
          <p:nvPicPr>
            <p:cNvPr id="57" name="47 Imagen" descr="Borge_Fig5.bmp">
              <a:extLst>
                <a:ext uri="{FF2B5EF4-FFF2-40B4-BE49-F238E27FC236}">
                  <a16:creationId xmlns:a16="http://schemas.microsoft.com/office/drawing/2014/main" id="{D09F431C-1E98-7942-866A-FF65E63B927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50825" y="602351"/>
              <a:ext cx="8072438" cy="561328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58" name="48 CuadroTexto">
              <a:extLst>
                <a:ext uri="{FF2B5EF4-FFF2-40B4-BE49-F238E27FC236}">
                  <a16:creationId xmlns:a16="http://schemas.microsoft.com/office/drawing/2014/main" id="{CE56758C-A9EC-EF46-B37E-9DBAF2680B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10126" y="1268619"/>
              <a:ext cx="2666999" cy="707886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s-ES" sz="2000" dirty="0">
                  <a:solidFill>
                    <a:srgbClr val="006600"/>
                  </a:solidFill>
                </a:rPr>
                <a:t>First case of </a:t>
              </a:r>
              <a:r>
                <a:rPr lang="el-GR" sz="2000" dirty="0">
                  <a:solidFill>
                    <a:srgbClr val="006600"/>
                  </a:solidFill>
                </a:rPr>
                <a:t>β</a:t>
              </a:r>
              <a:r>
                <a:rPr lang="es-ES" sz="2000" dirty="0">
                  <a:solidFill>
                    <a:srgbClr val="006600"/>
                  </a:solidFill>
                </a:rPr>
                <a:t>-decay to the continuum</a:t>
              </a:r>
              <a:endParaRPr lang="el-GR" sz="2000" dirty="0">
                <a:solidFill>
                  <a:srgbClr val="0066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169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ChangeArrowheads="1"/>
          </p:cNvSpPr>
          <p:nvPr/>
        </p:nvSpPr>
        <p:spPr bwMode="auto">
          <a:xfrm>
            <a:off x="2230438" y="152400"/>
            <a:ext cx="4627562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ES" sz="2400" dirty="0">
                <a:solidFill>
                  <a:schemeClr val="tx2"/>
                </a:solidFill>
                <a:latin typeface="Comic Sans MS"/>
                <a:cs typeface="Comic Sans MS"/>
              </a:rPr>
              <a:t>Beta decay of an exotic nucle</a:t>
            </a:r>
            <a:r>
              <a:rPr lang="es-ES" sz="2400" dirty="0">
                <a:solidFill>
                  <a:srgbClr val="1F497D"/>
                </a:solidFill>
                <a:latin typeface="Comic Sans MS"/>
                <a:cs typeface="Comic Sans MS"/>
              </a:rPr>
              <a:t>i</a:t>
            </a:r>
            <a:r>
              <a:rPr lang="es-ES" sz="2400" dirty="0">
                <a:solidFill>
                  <a:schemeClr val="tx2"/>
                </a:solidFill>
                <a:latin typeface="Comic Sans MS"/>
                <a:cs typeface="Comic Sans MS"/>
              </a:rPr>
              <a:t> 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1187450"/>
            <a:ext cx="7396163" cy="4908550"/>
            <a:chOff x="0" y="748"/>
            <a:chExt cx="4659" cy="3092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956" y="3070"/>
              <a:ext cx="819" cy="591"/>
              <a:chOff x="2196" y="3070"/>
              <a:chExt cx="819" cy="591"/>
            </a:xfrm>
          </p:grpSpPr>
          <p:sp>
            <p:nvSpPr>
              <p:cNvPr id="428037" name="Line 5"/>
              <p:cNvSpPr>
                <a:spLocks noChangeShapeType="1"/>
              </p:cNvSpPr>
              <p:nvPr/>
            </p:nvSpPr>
            <p:spPr bwMode="auto">
              <a:xfrm>
                <a:off x="2287" y="3439"/>
                <a:ext cx="45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428038" name="Text Box 6"/>
              <p:cNvSpPr txBox="1">
                <a:spLocks noChangeArrowheads="1"/>
              </p:cNvSpPr>
              <p:nvPr/>
            </p:nvSpPr>
            <p:spPr bwMode="auto">
              <a:xfrm>
                <a:off x="2196" y="3430"/>
                <a:ext cx="81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1800" b="1" baseline="30000">
                    <a:solidFill>
                      <a:srgbClr val="008000"/>
                    </a:solidFill>
                    <a:latin typeface="Bookman Old Style" charset="0"/>
                  </a:rPr>
                  <a:t>10</a:t>
                </a:r>
                <a:r>
                  <a:rPr lang="sv-SE" sz="1800" b="1">
                    <a:solidFill>
                      <a:srgbClr val="008000"/>
                    </a:solidFill>
                    <a:latin typeface="Bookman Old Style" charset="0"/>
                  </a:rPr>
                  <a:t>Be</a:t>
                </a:r>
                <a:r>
                  <a:rPr lang="sv-SE" sz="1800" b="1">
                    <a:latin typeface="Bookman Old Style" charset="0"/>
                  </a:rPr>
                  <a:t>+</a:t>
                </a:r>
                <a:r>
                  <a:rPr lang="sv-SE" sz="1800" b="1">
                    <a:solidFill>
                      <a:schemeClr val="accent2"/>
                    </a:solidFill>
                    <a:latin typeface="Bookman Old Style" charset="0"/>
                  </a:rPr>
                  <a:t>n</a:t>
                </a:r>
                <a:endParaRPr lang="en-US" sz="1800" b="1">
                  <a:solidFill>
                    <a:schemeClr val="accent2"/>
                  </a:solidFill>
                  <a:latin typeface="Bookman Old Style" charset="0"/>
                </a:endParaRPr>
              </a:p>
            </p:txBody>
          </p:sp>
          <p:sp>
            <p:nvSpPr>
              <p:cNvPr id="428039" name="Text Box 7"/>
              <p:cNvSpPr txBox="1">
                <a:spLocks noChangeArrowheads="1"/>
              </p:cNvSpPr>
              <p:nvPr/>
            </p:nvSpPr>
            <p:spPr bwMode="auto">
              <a:xfrm>
                <a:off x="2287" y="3285"/>
                <a:ext cx="592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1400" b="1" dirty="0">
                    <a:latin typeface="Bookman Old Style" charset="0"/>
                  </a:rPr>
                  <a:t>0.504</a:t>
                </a:r>
                <a:endParaRPr lang="en-US" sz="1400" b="1" dirty="0">
                  <a:latin typeface="Bookman Old Style" charset="0"/>
                </a:endParaRPr>
              </a:p>
            </p:txBody>
          </p:sp>
          <p:sp>
            <p:nvSpPr>
              <p:cNvPr id="428040" name="Text Box 8"/>
              <p:cNvSpPr txBox="1">
                <a:spLocks noChangeArrowheads="1"/>
              </p:cNvSpPr>
              <p:nvPr/>
            </p:nvSpPr>
            <p:spPr bwMode="auto">
              <a:xfrm>
                <a:off x="2320" y="3070"/>
                <a:ext cx="4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sv-SE" sz="1600" b="1">
                    <a:solidFill>
                      <a:srgbClr val="969696"/>
                    </a:solidFill>
                    <a:latin typeface="Comic Sans MS" charset="0"/>
                  </a:rPr>
                  <a:t>1974</a:t>
                </a:r>
                <a:endParaRPr lang="en-US" sz="1600" b="1">
                  <a:solidFill>
                    <a:srgbClr val="969696"/>
                  </a:solidFill>
                  <a:latin typeface="Comic Sans MS" charset="0"/>
                </a:endParaRPr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2544" y="2370"/>
              <a:ext cx="819" cy="561"/>
              <a:chOff x="2788" y="2395"/>
              <a:chExt cx="819" cy="561"/>
            </a:xfrm>
          </p:grpSpPr>
          <p:sp>
            <p:nvSpPr>
              <p:cNvPr id="428042" name="Line 10"/>
              <p:cNvSpPr>
                <a:spLocks noChangeShapeType="1"/>
              </p:cNvSpPr>
              <p:nvPr/>
            </p:nvSpPr>
            <p:spPr bwMode="auto">
              <a:xfrm>
                <a:off x="2879" y="2725"/>
                <a:ext cx="45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428043" name="Text Box 11"/>
              <p:cNvSpPr txBox="1">
                <a:spLocks noChangeArrowheads="1"/>
              </p:cNvSpPr>
              <p:nvPr/>
            </p:nvSpPr>
            <p:spPr bwMode="auto">
              <a:xfrm>
                <a:off x="2788" y="2726"/>
                <a:ext cx="819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1800" b="1" baseline="30000">
                    <a:solidFill>
                      <a:srgbClr val="008000"/>
                    </a:solidFill>
                    <a:latin typeface="Bookman Old Style" charset="0"/>
                  </a:rPr>
                  <a:t>9</a:t>
                </a:r>
                <a:r>
                  <a:rPr lang="sv-SE" sz="1800" b="1">
                    <a:solidFill>
                      <a:srgbClr val="008000"/>
                    </a:solidFill>
                    <a:latin typeface="Bookman Old Style" charset="0"/>
                  </a:rPr>
                  <a:t>Be</a:t>
                </a:r>
                <a:r>
                  <a:rPr lang="sv-SE" sz="1800" b="1">
                    <a:latin typeface="Bookman Old Style" charset="0"/>
                  </a:rPr>
                  <a:t>+</a:t>
                </a:r>
                <a:r>
                  <a:rPr lang="sv-SE" sz="1800" b="1">
                    <a:solidFill>
                      <a:schemeClr val="accent2"/>
                    </a:solidFill>
                    <a:latin typeface="Bookman Old Style" charset="0"/>
                  </a:rPr>
                  <a:t>2n</a:t>
                </a:r>
                <a:endParaRPr lang="en-US" sz="1800" b="1">
                  <a:solidFill>
                    <a:schemeClr val="accent2"/>
                  </a:solidFill>
                  <a:latin typeface="Bookman Old Style" charset="0"/>
                </a:endParaRPr>
              </a:p>
            </p:txBody>
          </p:sp>
          <p:sp>
            <p:nvSpPr>
              <p:cNvPr id="428044" name="Text Box 12"/>
              <p:cNvSpPr txBox="1">
                <a:spLocks noChangeArrowheads="1"/>
              </p:cNvSpPr>
              <p:nvPr/>
            </p:nvSpPr>
            <p:spPr bwMode="auto">
              <a:xfrm>
                <a:off x="2879" y="2570"/>
                <a:ext cx="591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1400" b="1" dirty="0">
                    <a:latin typeface="Bookman Old Style" charset="0"/>
                  </a:rPr>
                  <a:t>7.315</a:t>
                </a:r>
                <a:endParaRPr lang="en-US" sz="1400" b="1" dirty="0">
                  <a:latin typeface="Bookman Old Style" charset="0"/>
                </a:endParaRPr>
              </a:p>
            </p:txBody>
          </p:sp>
          <p:sp>
            <p:nvSpPr>
              <p:cNvPr id="428045" name="Text Box 13"/>
              <p:cNvSpPr txBox="1">
                <a:spLocks noChangeArrowheads="1"/>
              </p:cNvSpPr>
              <p:nvPr/>
            </p:nvSpPr>
            <p:spPr bwMode="auto">
              <a:xfrm>
                <a:off x="2921" y="2395"/>
                <a:ext cx="4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sv-SE" sz="1600" b="1">
                    <a:solidFill>
                      <a:srgbClr val="969696"/>
                    </a:solidFill>
                    <a:latin typeface="Comic Sans MS" charset="0"/>
                  </a:rPr>
                  <a:t>1979</a:t>
                </a:r>
                <a:endParaRPr lang="en-US" sz="1600" b="1">
                  <a:solidFill>
                    <a:srgbClr val="969696"/>
                  </a:solidFill>
                  <a:latin typeface="Comic Sans MS" charset="0"/>
                </a:endParaRPr>
              </a:p>
            </p:txBody>
          </p:sp>
        </p:grpSp>
        <p:sp>
          <p:nvSpPr>
            <p:cNvPr id="428046" name="Text Box 14"/>
            <p:cNvSpPr txBox="1">
              <a:spLocks noChangeArrowheads="1"/>
            </p:cNvSpPr>
            <p:nvPr/>
          </p:nvSpPr>
          <p:spPr bwMode="auto">
            <a:xfrm>
              <a:off x="1410" y="3337"/>
              <a:ext cx="59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600" b="1">
                  <a:solidFill>
                    <a:srgbClr val="FF0000"/>
                  </a:solidFill>
                  <a:latin typeface="Bookman Old Style" charset="0"/>
                </a:rPr>
                <a:t>0.320</a:t>
              </a:r>
              <a:endParaRPr lang="en-US" sz="1600" b="1">
                <a:solidFill>
                  <a:srgbClr val="FF0000"/>
                </a:solidFill>
                <a:latin typeface="Bookman Old Style" charset="0"/>
              </a:endParaRPr>
            </a:p>
          </p:txBody>
        </p:sp>
        <p:sp>
          <p:nvSpPr>
            <p:cNvPr id="428047" name="Text Box 15"/>
            <p:cNvSpPr txBox="1">
              <a:spLocks noChangeArrowheads="1"/>
            </p:cNvSpPr>
            <p:nvPr/>
          </p:nvSpPr>
          <p:spPr bwMode="auto">
            <a:xfrm>
              <a:off x="1456" y="1817"/>
              <a:ext cx="59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200" b="1">
                  <a:latin typeface="Bookman Old Style" charset="0"/>
                </a:rPr>
                <a:t>10.59</a:t>
              </a:r>
              <a:endParaRPr lang="en-US" sz="1200" b="1">
                <a:latin typeface="Bookman Old Style" charset="0"/>
              </a:endParaRPr>
            </a:p>
          </p:txBody>
        </p:sp>
        <p:sp>
          <p:nvSpPr>
            <p:cNvPr id="428048" name="Text Box 16"/>
            <p:cNvSpPr txBox="1">
              <a:spLocks noChangeArrowheads="1"/>
            </p:cNvSpPr>
            <p:nvPr/>
          </p:nvSpPr>
          <p:spPr bwMode="auto">
            <a:xfrm>
              <a:off x="1501" y="2321"/>
              <a:ext cx="59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200" b="1">
                  <a:latin typeface="Bookman Old Style" charset="0"/>
                </a:rPr>
                <a:t>8.82</a:t>
              </a:r>
              <a:endParaRPr lang="en-US" sz="1200" b="1">
                <a:latin typeface="Bookman Old Style" charset="0"/>
              </a:endParaRPr>
            </a:p>
          </p:txBody>
        </p:sp>
        <p:sp>
          <p:nvSpPr>
            <p:cNvPr id="428049" name="Rectangle 17" descr="Light upward diagonal"/>
            <p:cNvSpPr>
              <a:spLocks noChangeArrowheads="1"/>
            </p:cNvSpPr>
            <p:nvPr/>
          </p:nvSpPr>
          <p:spPr bwMode="auto">
            <a:xfrm>
              <a:off x="1410" y="1069"/>
              <a:ext cx="455" cy="168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0" name="Rectangle 18" descr="Light upward diagonal"/>
            <p:cNvSpPr>
              <a:spLocks noChangeArrowheads="1"/>
            </p:cNvSpPr>
            <p:nvPr/>
          </p:nvSpPr>
          <p:spPr bwMode="auto">
            <a:xfrm>
              <a:off x="1410" y="2456"/>
              <a:ext cx="455" cy="168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1" name="Rectangle 19" descr="Light upward diagonal"/>
            <p:cNvSpPr>
              <a:spLocks noChangeArrowheads="1"/>
            </p:cNvSpPr>
            <p:nvPr/>
          </p:nvSpPr>
          <p:spPr bwMode="auto">
            <a:xfrm>
              <a:off x="1410" y="1993"/>
              <a:ext cx="455" cy="84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2" name="Line 20"/>
            <p:cNvSpPr>
              <a:spLocks noChangeShapeType="1"/>
            </p:cNvSpPr>
            <p:nvPr/>
          </p:nvSpPr>
          <p:spPr bwMode="auto">
            <a:xfrm>
              <a:off x="318" y="943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3" name="Line 21"/>
            <p:cNvSpPr>
              <a:spLocks noChangeShapeType="1"/>
            </p:cNvSpPr>
            <p:nvPr/>
          </p:nvSpPr>
          <p:spPr bwMode="auto">
            <a:xfrm>
              <a:off x="1410" y="3548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4" name="Line 22"/>
            <p:cNvSpPr>
              <a:spLocks noChangeShapeType="1"/>
            </p:cNvSpPr>
            <p:nvPr/>
          </p:nvSpPr>
          <p:spPr bwMode="auto">
            <a:xfrm>
              <a:off x="1410" y="3506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5" name="Line 23"/>
            <p:cNvSpPr>
              <a:spLocks noChangeShapeType="1"/>
            </p:cNvSpPr>
            <p:nvPr/>
          </p:nvSpPr>
          <p:spPr bwMode="auto">
            <a:xfrm>
              <a:off x="1410" y="943"/>
              <a:ext cx="0" cy="26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6" name="Line 24"/>
            <p:cNvSpPr>
              <a:spLocks noChangeShapeType="1"/>
            </p:cNvSpPr>
            <p:nvPr/>
          </p:nvSpPr>
          <p:spPr bwMode="auto">
            <a:xfrm>
              <a:off x="1865" y="943"/>
              <a:ext cx="0" cy="26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7" name="Text Box 25"/>
            <p:cNvSpPr txBox="1">
              <a:spLocks noChangeArrowheads="1"/>
            </p:cNvSpPr>
            <p:nvPr/>
          </p:nvSpPr>
          <p:spPr bwMode="auto">
            <a:xfrm>
              <a:off x="1296" y="3590"/>
              <a:ext cx="5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2000" b="1" baseline="30000">
                  <a:solidFill>
                    <a:srgbClr val="008000"/>
                  </a:solidFill>
                  <a:latin typeface="Bookman Old Style" charset="0"/>
                </a:rPr>
                <a:t>11</a:t>
              </a:r>
              <a:r>
                <a:rPr lang="sv-SE" sz="2000" b="1">
                  <a:solidFill>
                    <a:srgbClr val="008000"/>
                  </a:solidFill>
                  <a:latin typeface="Bookman Old Style" charset="0"/>
                </a:rPr>
                <a:t>Be</a:t>
              </a:r>
              <a:endParaRPr lang="en-US" sz="2000" b="1">
                <a:solidFill>
                  <a:srgbClr val="008000"/>
                </a:solidFill>
                <a:latin typeface="Bookman Old Style" charset="0"/>
              </a:endParaRPr>
            </a:p>
          </p:txBody>
        </p:sp>
        <p:sp>
          <p:nvSpPr>
            <p:cNvPr id="428058" name="Text Box 26"/>
            <p:cNvSpPr txBox="1">
              <a:spLocks noChangeArrowheads="1"/>
            </p:cNvSpPr>
            <p:nvPr/>
          </p:nvSpPr>
          <p:spPr bwMode="auto">
            <a:xfrm>
              <a:off x="364" y="775"/>
              <a:ext cx="4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600" b="1">
                  <a:latin typeface="Bookman Old Style" charset="0"/>
                </a:rPr>
                <a:t>20.6</a:t>
              </a:r>
              <a:endParaRPr lang="en-US" sz="1600" b="1">
                <a:latin typeface="Bookman Old Style" charset="0"/>
              </a:endParaRPr>
            </a:p>
          </p:txBody>
        </p:sp>
        <p:sp>
          <p:nvSpPr>
            <p:cNvPr id="428059" name="Text Box 27"/>
            <p:cNvSpPr txBox="1">
              <a:spLocks noChangeArrowheads="1"/>
            </p:cNvSpPr>
            <p:nvPr/>
          </p:nvSpPr>
          <p:spPr bwMode="auto">
            <a:xfrm>
              <a:off x="576" y="3170"/>
              <a:ext cx="789" cy="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600" b="1">
                  <a:latin typeface="Bookman Old Style" charset="0"/>
                </a:rPr>
                <a:t>Energías  (MeV)</a:t>
              </a:r>
              <a:endParaRPr lang="en-US" sz="1600" b="1">
                <a:latin typeface="Bookman Old Style" charset="0"/>
              </a:endParaRPr>
            </a:p>
          </p:txBody>
        </p:sp>
        <p:sp>
          <p:nvSpPr>
            <p:cNvPr id="428060" name="Text Box 28"/>
            <p:cNvSpPr txBox="1">
              <a:spLocks noChangeArrowheads="1"/>
            </p:cNvSpPr>
            <p:nvPr/>
          </p:nvSpPr>
          <p:spPr bwMode="auto">
            <a:xfrm>
              <a:off x="0" y="859"/>
              <a:ext cx="59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400" b="1" dirty="0">
                  <a:latin typeface="Bookman Old Style" charset="0"/>
                </a:rPr>
                <a:t>3/2</a:t>
              </a:r>
              <a:r>
                <a:rPr lang="sv-SE" b="1" baseline="30000" dirty="0">
                  <a:latin typeface="Bookman Old Style" charset="0"/>
                </a:rPr>
                <a:t>-</a:t>
              </a:r>
              <a:endParaRPr lang="en-US" b="1" baseline="30000" dirty="0">
                <a:latin typeface="Bookman Old Style" charset="0"/>
              </a:endParaRPr>
            </a:p>
          </p:txBody>
        </p:sp>
        <p:sp>
          <p:nvSpPr>
            <p:cNvPr id="428061" name="Line 29"/>
            <p:cNvSpPr>
              <a:spLocks noChangeShapeType="1"/>
            </p:cNvSpPr>
            <p:nvPr/>
          </p:nvSpPr>
          <p:spPr bwMode="auto">
            <a:xfrm>
              <a:off x="773" y="943"/>
              <a:ext cx="637" cy="256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2" name="Line 30"/>
            <p:cNvSpPr>
              <a:spLocks noChangeShapeType="1"/>
            </p:cNvSpPr>
            <p:nvPr/>
          </p:nvSpPr>
          <p:spPr bwMode="auto">
            <a:xfrm>
              <a:off x="1410" y="3254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3" name="Line 31"/>
            <p:cNvSpPr>
              <a:spLocks noChangeShapeType="1"/>
            </p:cNvSpPr>
            <p:nvPr/>
          </p:nvSpPr>
          <p:spPr bwMode="auto">
            <a:xfrm>
              <a:off x="1410" y="3128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4" name="Line 32"/>
            <p:cNvSpPr>
              <a:spLocks noChangeShapeType="1"/>
            </p:cNvSpPr>
            <p:nvPr/>
          </p:nvSpPr>
          <p:spPr bwMode="auto">
            <a:xfrm>
              <a:off x="1410" y="3002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5" name="Line 33"/>
            <p:cNvSpPr>
              <a:spLocks noChangeShapeType="1"/>
            </p:cNvSpPr>
            <p:nvPr/>
          </p:nvSpPr>
          <p:spPr bwMode="auto">
            <a:xfrm>
              <a:off x="1410" y="3044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6" name="Line 34"/>
            <p:cNvSpPr>
              <a:spLocks noChangeShapeType="1"/>
            </p:cNvSpPr>
            <p:nvPr/>
          </p:nvSpPr>
          <p:spPr bwMode="auto">
            <a:xfrm>
              <a:off x="1410" y="2540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7" name="Line 35"/>
            <p:cNvSpPr>
              <a:spLocks noChangeShapeType="1"/>
            </p:cNvSpPr>
            <p:nvPr/>
          </p:nvSpPr>
          <p:spPr bwMode="auto">
            <a:xfrm>
              <a:off x="1410" y="2035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grpSp>
          <p:nvGrpSpPr>
            <p:cNvPr id="5" name="Group 36"/>
            <p:cNvGrpSpPr>
              <a:grpSpLocks/>
            </p:cNvGrpSpPr>
            <p:nvPr/>
          </p:nvGrpSpPr>
          <p:grpSpPr bwMode="auto">
            <a:xfrm>
              <a:off x="768" y="960"/>
              <a:ext cx="3891" cy="929"/>
              <a:chOff x="1008" y="960"/>
              <a:chExt cx="3891" cy="929"/>
            </a:xfrm>
          </p:grpSpPr>
          <p:grpSp>
            <p:nvGrpSpPr>
              <p:cNvPr id="6" name="Group 37"/>
              <p:cNvGrpSpPr>
                <a:grpSpLocks/>
              </p:cNvGrpSpPr>
              <p:nvPr/>
            </p:nvGrpSpPr>
            <p:grpSpPr bwMode="auto">
              <a:xfrm>
                <a:off x="4080" y="1302"/>
                <a:ext cx="819" cy="587"/>
                <a:chOff x="4107" y="1284"/>
                <a:chExt cx="819" cy="587"/>
              </a:xfrm>
            </p:grpSpPr>
            <p:sp>
              <p:nvSpPr>
                <p:cNvPr id="428070" name="Line 38"/>
                <p:cNvSpPr>
                  <a:spLocks noChangeShapeType="1"/>
                </p:cNvSpPr>
                <p:nvPr/>
              </p:nvSpPr>
              <p:spPr bwMode="auto">
                <a:xfrm>
                  <a:off x="4107" y="1674"/>
                  <a:ext cx="45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  <p:sp>
              <p:nvSpPr>
                <p:cNvPr id="428071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4107" y="1640"/>
                  <a:ext cx="819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sv-SE" sz="1800" b="1" baseline="30000">
                      <a:solidFill>
                        <a:srgbClr val="CC00FF"/>
                      </a:solidFill>
                      <a:latin typeface="Bookman Old Style" charset="0"/>
                    </a:rPr>
                    <a:t>8</a:t>
                  </a:r>
                  <a:r>
                    <a:rPr lang="sv-SE" sz="1800" b="1">
                      <a:solidFill>
                        <a:srgbClr val="CC00FF"/>
                      </a:solidFill>
                      <a:latin typeface="Bookman Old Style" charset="0"/>
                    </a:rPr>
                    <a:t>Li</a:t>
                  </a:r>
                  <a:r>
                    <a:rPr lang="sv-SE" sz="1800" b="1">
                      <a:latin typeface="Bookman Old Style" charset="0"/>
                    </a:rPr>
                    <a:t>+</a:t>
                  </a:r>
                  <a:r>
                    <a:rPr lang="sv-SE" sz="1800" b="1">
                      <a:solidFill>
                        <a:srgbClr val="FF0000"/>
                      </a:solidFill>
                      <a:latin typeface="Bookman Old Style" charset="0"/>
                    </a:rPr>
                    <a:t>t</a:t>
                  </a:r>
                  <a:endParaRPr lang="en-US" sz="1800" b="1">
                    <a:solidFill>
                      <a:srgbClr val="FF0000"/>
                    </a:solidFill>
                    <a:latin typeface="Bookman Old Style" charset="0"/>
                  </a:endParaRPr>
                </a:p>
              </p:txBody>
            </p:sp>
            <p:sp>
              <p:nvSpPr>
                <p:cNvPr id="428072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4107" y="1506"/>
                  <a:ext cx="720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sv-SE" sz="1400" b="1" dirty="0">
                      <a:latin typeface="Bookman Old Style" charset="0"/>
                    </a:rPr>
                    <a:t>15.721</a:t>
                  </a:r>
                  <a:endParaRPr lang="en-US" sz="1400" b="1" dirty="0">
                    <a:latin typeface="Bookman Old Style" charset="0"/>
                  </a:endParaRPr>
                </a:p>
              </p:txBody>
            </p:sp>
            <p:sp>
              <p:nvSpPr>
                <p:cNvPr id="428073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4125" y="1284"/>
                  <a:ext cx="428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sv-SE" sz="1600" b="1">
                      <a:solidFill>
                        <a:srgbClr val="969696"/>
                      </a:solidFill>
                      <a:latin typeface="Comic Sans MS" charset="0"/>
                    </a:rPr>
                    <a:t>1983</a:t>
                  </a:r>
                  <a:endParaRPr lang="en-US" sz="1600" b="1">
                    <a:solidFill>
                      <a:srgbClr val="969696"/>
                    </a:solidFill>
                    <a:latin typeface="Comic Sans MS" charset="0"/>
                  </a:endParaRPr>
                </a:p>
              </p:txBody>
            </p:sp>
          </p:grpSp>
          <p:sp>
            <p:nvSpPr>
              <p:cNvPr id="428074" name="Line 42"/>
              <p:cNvSpPr>
                <a:spLocks noChangeShapeType="1"/>
              </p:cNvSpPr>
              <p:nvPr/>
            </p:nvSpPr>
            <p:spPr bwMode="auto">
              <a:xfrm>
                <a:off x="1008" y="960"/>
                <a:ext cx="637" cy="21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</p:grpSp>
        <p:sp>
          <p:nvSpPr>
            <p:cNvPr id="428075" name="Text Box 43"/>
            <p:cNvSpPr txBox="1">
              <a:spLocks noChangeArrowheads="1"/>
            </p:cNvSpPr>
            <p:nvPr/>
          </p:nvSpPr>
          <p:spPr bwMode="auto">
            <a:xfrm>
              <a:off x="2229" y="748"/>
              <a:ext cx="2093" cy="404"/>
            </a:xfrm>
            <a:prstGeom prst="rect">
              <a:avLst/>
            </a:prstGeom>
            <a:solidFill>
              <a:srgbClr val="F9EC8B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18900000" algn="ctr" rotWithShape="0">
                <a:schemeClr val="bg2">
                  <a:alpha val="74998"/>
                </a:schemeClr>
              </a:outerShdw>
            </a:effectLst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GB" sz="1800" dirty="0">
                  <a:latin typeface="Comic Sans MS" charset="0"/>
                </a:rPr>
                <a:t>Even a neutron rich - nuclei emit charged particles</a:t>
              </a:r>
            </a:p>
          </p:txBody>
        </p:sp>
        <p:grpSp>
          <p:nvGrpSpPr>
            <p:cNvPr id="7" name="Group 44"/>
            <p:cNvGrpSpPr>
              <a:grpSpLocks/>
            </p:cNvGrpSpPr>
            <p:nvPr/>
          </p:nvGrpSpPr>
          <p:grpSpPr bwMode="auto">
            <a:xfrm>
              <a:off x="3216" y="2130"/>
              <a:ext cx="819" cy="590"/>
              <a:chOff x="3470" y="2140"/>
              <a:chExt cx="819" cy="590"/>
            </a:xfrm>
          </p:grpSpPr>
          <p:sp>
            <p:nvSpPr>
              <p:cNvPr id="428077" name="Line 45"/>
              <p:cNvSpPr>
                <a:spLocks noChangeShapeType="1"/>
              </p:cNvSpPr>
              <p:nvPr/>
            </p:nvSpPr>
            <p:spPr bwMode="auto">
              <a:xfrm>
                <a:off x="3516" y="2496"/>
                <a:ext cx="45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428078" name="Text Box 46"/>
              <p:cNvSpPr txBox="1">
                <a:spLocks noChangeArrowheads="1"/>
              </p:cNvSpPr>
              <p:nvPr/>
            </p:nvSpPr>
            <p:spPr bwMode="auto">
              <a:xfrm>
                <a:off x="3470" y="2480"/>
                <a:ext cx="819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2000" b="1">
                    <a:solidFill>
                      <a:srgbClr val="008000"/>
                    </a:solidFill>
                    <a:latin typeface="Bookman Old Style" charset="0"/>
                    <a:sym typeface="Symbol" charset="2"/>
                  </a:rPr>
                  <a:t>2</a:t>
                </a:r>
                <a:r>
                  <a:rPr lang="sv-SE" sz="1800" b="1">
                    <a:latin typeface="Bookman Old Style" charset="0"/>
                  </a:rPr>
                  <a:t>+</a:t>
                </a:r>
                <a:r>
                  <a:rPr lang="sv-SE" sz="1800" b="1">
                    <a:solidFill>
                      <a:schemeClr val="accent2"/>
                    </a:solidFill>
                    <a:latin typeface="Bookman Old Style" charset="0"/>
                  </a:rPr>
                  <a:t>3n</a:t>
                </a:r>
                <a:endParaRPr lang="en-US" sz="1800" b="1">
                  <a:solidFill>
                    <a:schemeClr val="accent2"/>
                  </a:solidFill>
                  <a:latin typeface="Bookman Old Style" charset="0"/>
                </a:endParaRPr>
              </a:p>
            </p:txBody>
          </p:sp>
          <p:sp>
            <p:nvSpPr>
              <p:cNvPr id="428079" name="Text Box 47"/>
              <p:cNvSpPr txBox="1">
                <a:spLocks noChangeArrowheads="1"/>
              </p:cNvSpPr>
              <p:nvPr/>
            </p:nvSpPr>
            <p:spPr bwMode="auto">
              <a:xfrm>
                <a:off x="3504" y="2330"/>
                <a:ext cx="591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1400" b="1" dirty="0">
                    <a:latin typeface="Bookman Old Style" charset="0"/>
                  </a:rPr>
                  <a:t>8.982</a:t>
                </a:r>
                <a:endParaRPr lang="en-US" sz="1400" b="1" dirty="0">
                  <a:latin typeface="Bookman Old Style" charset="0"/>
                </a:endParaRPr>
              </a:p>
            </p:txBody>
          </p:sp>
          <p:sp>
            <p:nvSpPr>
              <p:cNvPr id="428080" name="Text Box 48"/>
              <p:cNvSpPr txBox="1">
                <a:spLocks noChangeArrowheads="1"/>
              </p:cNvSpPr>
              <p:nvPr/>
            </p:nvSpPr>
            <p:spPr bwMode="auto">
              <a:xfrm>
                <a:off x="3567" y="2140"/>
                <a:ext cx="4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sv-SE" sz="1600" b="1">
                    <a:solidFill>
                      <a:srgbClr val="969696"/>
                    </a:solidFill>
                    <a:latin typeface="Comic Sans MS" charset="0"/>
                  </a:rPr>
                  <a:t>1980</a:t>
                </a:r>
                <a:endParaRPr lang="en-US" sz="1600" b="1">
                  <a:solidFill>
                    <a:srgbClr val="969696"/>
                  </a:solidFill>
                  <a:latin typeface="Comic Sans MS" charset="0"/>
                </a:endParaRPr>
              </a:p>
            </p:txBody>
          </p:sp>
        </p:grpSp>
        <p:sp>
          <p:nvSpPr>
            <p:cNvPr id="428081" name="Line 49"/>
            <p:cNvSpPr>
              <a:spLocks noChangeShapeType="1"/>
            </p:cNvSpPr>
            <p:nvPr/>
          </p:nvSpPr>
          <p:spPr bwMode="auto">
            <a:xfrm>
              <a:off x="773" y="943"/>
              <a:ext cx="637" cy="10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82" name="Line 50"/>
            <p:cNvSpPr>
              <a:spLocks noChangeShapeType="1"/>
            </p:cNvSpPr>
            <p:nvPr/>
          </p:nvSpPr>
          <p:spPr bwMode="auto">
            <a:xfrm>
              <a:off x="773" y="985"/>
              <a:ext cx="637" cy="155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83" name="Text Box 51"/>
            <p:cNvSpPr txBox="1">
              <a:spLocks noChangeArrowheads="1"/>
            </p:cNvSpPr>
            <p:nvPr/>
          </p:nvSpPr>
          <p:spPr bwMode="auto">
            <a:xfrm>
              <a:off x="240" y="1419"/>
              <a:ext cx="4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sv-SE" sz="1600" b="1">
                  <a:solidFill>
                    <a:srgbClr val="969696"/>
                  </a:solidFill>
                  <a:latin typeface="Comic Sans MS" charset="0"/>
                </a:rPr>
                <a:t>1966</a:t>
              </a:r>
              <a:endParaRPr lang="en-US" sz="1600" b="1">
                <a:solidFill>
                  <a:srgbClr val="969696"/>
                </a:solidFill>
                <a:latin typeface="Comic Sans MS" charset="0"/>
              </a:endParaRPr>
            </a:p>
          </p:txBody>
        </p:sp>
        <p:sp>
          <p:nvSpPr>
            <p:cNvPr id="428084" name="Text Box 52"/>
            <p:cNvSpPr txBox="1">
              <a:spLocks noChangeArrowheads="1"/>
            </p:cNvSpPr>
            <p:nvPr/>
          </p:nvSpPr>
          <p:spPr bwMode="auto">
            <a:xfrm>
              <a:off x="144" y="1200"/>
              <a:ext cx="67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None/>
              </a:pPr>
              <a:r>
                <a:rPr lang="es-ES" sz="1600">
                  <a:latin typeface="Comic Sans MS" charset="0"/>
                </a:rPr>
                <a:t>T</a:t>
              </a:r>
              <a:r>
                <a:rPr lang="es-ES" sz="1600" baseline="-25000">
                  <a:latin typeface="Comic Sans MS" charset="0"/>
                </a:rPr>
                <a:t>1/2</a:t>
              </a:r>
              <a:r>
                <a:rPr lang="es-ES" sz="1600">
                  <a:latin typeface="Comic Sans MS" charset="0"/>
                </a:rPr>
                <a:t> = 8 ms</a:t>
              </a:r>
            </a:p>
          </p:txBody>
        </p:sp>
        <p:sp>
          <p:nvSpPr>
            <p:cNvPr id="428085" name="Text Box 53"/>
            <p:cNvSpPr txBox="1">
              <a:spLocks noChangeArrowheads="1"/>
            </p:cNvSpPr>
            <p:nvPr/>
          </p:nvSpPr>
          <p:spPr bwMode="auto">
            <a:xfrm>
              <a:off x="1008" y="816"/>
              <a:ext cx="43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None/>
              </a:pPr>
              <a:r>
                <a:rPr lang="es-ES" sz="2000">
                  <a:solidFill>
                    <a:srgbClr val="FF0000"/>
                  </a:solidFill>
                  <a:latin typeface="Comic Sans MS" charset="0"/>
                  <a:sym typeface="Symbol" charset="2"/>
                </a:rPr>
                <a:t></a:t>
              </a:r>
              <a:r>
                <a:rPr lang="es-ES" sz="2400" baseline="30000">
                  <a:solidFill>
                    <a:srgbClr val="FF0000"/>
                  </a:solidFill>
                  <a:latin typeface="Comic Sans MS" charset="0"/>
                  <a:sym typeface="Symbol" charset="2"/>
                </a:rPr>
                <a:t>-</a:t>
              </a:r>
              <a:endParaRPr lang="es-ES" sz="2400" baseline="30000">
                <a:solidFill>
                  <a:srgbClr val="FF0000"/>
                </a:solidFill>
                <a:latin typeface="Comic Sans MS" charset="0"/>
              </a:endParaRPr>
            </a:p>
          </p:txBody>
        </p:sp>
        <p:graphicFrame>
          <p:nvGraphicFramePr>
            <p:cNvPr id="428086" name="Object 54"/>
            <p:cNvGraphicFramePr>
              <a:graphicFrameLocks noChangeAspect="1"/>
            </p:cNvGraphicFramePr>
            <p:nvPr/>
          </p:nvGraphicFramePr>
          <p:xfrm>
            <a:off x="432" y="960"/>
            <a:ext cx="336" cy="2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cuación" r:id="rId2" imgW="355320" imgH="291960" progId="Equation.3">
                    <p:embed/>
                  </p:oleObj>
                </mc:Choice>
                <mc:Fallback>
                  <p:oleObj name="Ecuación" r:id="rId2" imgW="355320" imgH="291960" progId="Equation.3">
                    <p:embed/>
                    <p:pic>
                      <p:nvPicPr>
                        <p:cNvPr id="428086" name="Object 5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" y="960"/>
                          <a:ext cx="336" cy="27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oup 67"/>
          <p:cNvGrpSpPr>
            <a:grpSpLocks/>
          </p:cNvGrpSpPr>
          <p:nvPr/>
        </p:nvGrpSpPr>
        <p:grpSpPr bwMode="auto">
          <a:xfrm>
            <a:off x="0" y="1474788"/>
            <a:ext cx="9372600" cy="4976812"/>
            <a:chOff x="0" y="930"/>
            <a:chExt cx="5904" cy="3135"/>
          </a:xfrm>
        </p:grpSpPr>
        <p:grpSp>
          <p:nvGrpSpPr>
            <p:cNvPr id="9" name="Group 68"/>
            <p:cNvGrpSpPr>
              <a:grpSpLocks/>
            </p:cNvGrpSpPr>
            <p:nvPr/>
          </p:nvGrpSpPr>
          <p:grpSpPr bwMode="auto">
            <a:xfrm>
              <a:off x="0" y="930"/>
              <a:ext cx="5904" cy="3135"/>
              <a:chOff x="0" y="930"/>
              <a:chExt cx="5904" cy="3135"/>
            </a:xfrm>
          </p:grpSpPr>
          <p:grpSp>
            <p:nvGrpSpPr>
              <p:cNvPr id="10" name="Group 69"/>
              <p:cNvGrpSpPr>
                <a:grpSpLocks/>
              </p:cNvGrpSpPr>
              <p:nvPr/>
            </p:nvGrpSpPr>
            <p:grpSpPr bwMode="auto">
              <a:xfrm>
                <a:off x="4416" y="930"/>
                <a:ext cx="1104" cy="1560"/>
                <a:chOff x="4656" y="926"/>
                <a:chExt cx="1104" cy="1560"/>
              </a:xfrm>
            </p:grpSpPr>
            <p:sp>
              <p:nvSpPr>
                <p:cNvPr id="428102" name="Line 70"/>
                <p:cNvSpPr>
                  <a:spLocks noChangeShapeType="1"/>
                </p:cNvSpPr>
                <p:nvPr/>
              </p:nvSpPr>
              <p:spPr bwMode="auto">
                <a:xfrm>
                  <a:off x="4790" y="1296"/>
                  <a:ext cx="45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  <p:sp>
              <p:nvSpPr>
                <p:cNvPr id="428103" name="Text Box 71"/>
                <p:cNvSpPr txBox="1">
                  <a:spLocks noChangeArrowheads="1"/>
                </p:cNvSpPr>
                <p:nvPr/>
              </p:nvSpPr>
              <p:spPr bwMode="auto">
                <a:xfrm>
                  <a:off x="4752" y="1128"/>
                  <a:ext cx="682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sv-SE" sz="1400" b="1" dirty="0">
                      <a:latin typeface="Bookman Old Style" charset="0"/>
                    </a:rPr>
                    <a:t>17.916</a:t>
                  </a:r>
                  <a:endParaRPr lang="en-US" sz="1400" b="1" dirty="0">
                    <a:latin typeface="Bookman Old Style" charset="0"/>
                  </a:endParaRPr>
                </a:p>
              </p:txBody>
            </p:sp>
            <p:sp>
              <p:nvSpPr>
                <p:cNvPr id="428104" name="Text Box 72"/>
                <p:cNvSpPr txBox="1">
                  <a:spLocks noChangeArrowheads="1"/>
                </p:cNvSpPr>
                <p:nvPr/>
              </p:nvSpPr>
              <p:spPr bwMode="auto">
                <a:xfrm>
                  <a:off x="4813" y="926"/>
                  <a:ext cx="428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sv-SE" sz="1600" b="1">
                      <a:solidFill>
                        <a:srgbClr val="969696"/>
                      </a:solidFill>
                      <a:latin typeface="Comic Sans MS" charset="0"/>
                    </a:rPr>
                    <a:t>1996</a:t>
                  </a:r>
                  <a:endParaRPr lang="en-US" sz="1600" b="1">
                    <a:solidFill>
                      <a:srgbClr val="969696"/>
                    </a:solidFill>
                    <a:latin typeface="Comic Sans MS" charset="0"/>
                  </a:endParaRPr>
                </a:p>
              </p:txBody>
            </p:sp>
            <p:sp>
              <p:nvSpPr>
                <p:cNvPr id="428105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4800" y="1344"/>
                  <a:ext cx="6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buFont typeface="Wingdings" charset="2"/>
                    <a:buNone/>
                  </a:pPr>
                  <a:r>
                    <a:rPr lang="sv-SE" sz="1800" b="1" baseline="30000">
                      <a:solidFill>
                        <a:srgbClr val="CC00FF"/>
                      </a:solidFill>
                      <a:latin typeface="Bookman Old Style" charset="0"/>
                    </a:rPr>
                    <a:t>9</a:t>
                  </a:r>
                  <a:r>
                    <a:rPr lang="sv-SE" sz="1800" b="1">
                      <a:solidFill>
                        <a:srgbClr val="CC00FF"/>
                      </a:solidFill>
                      <a:latin typeface="Bookman Old Style" charset="0"/>
                    </a:rPr>
                    <a:t>Li</a:t>
                  </a:r>
                  <a:r>
                    <a:rPr lang="sv-SE" sz="1800" b="1">
                      <a:latin typeface="Bookman Old Style" charset="0"/>
                    </a:rPr>
                    <a:t>+</a:t>
                  </a:r>
                  <a:r>
                    <a:rPr lang="sv-SE" sz="1800" b="1">
                      <a:solidFill>
                        <a:srgbClr val="FF0000"/>
                      </a:solidFill>
                      <a:latin typeface="Bookman Old Style" charset="0"/>
                    </a:rPr>
                    <a:t>d</a:t>
                  </a:r>
                  <a:endParaRPr lang="es-ES" sz="1800" b="1">
                    <a:solidFill>
                      <a:srgbClr val="FF0000"/>
                    </a:solidFill>
                    <a:latin typeface="Bookman Old Style" charset="0"/>
                  </a:endParaRPr>
                </a:p>
              </p:txBody>
            </p:sp>
            <p:grpSp>
              <p:nvGrpSpPr>
                <p:cNvPr id="11" name="Group 74"/>
                <p:cNvGrpSpPr>
                  <a:grpSpLocks/>
                </p:cNvGrpSpPr>
                <p:nvPr/>
              </p:nvGrpSpPr>
              <p:grpSpPr bwMode="auto">
                <a:xfrm>
                  <a:off x="4848" y="1680"/>
                  <a:ext cx="336" cy="384"/>
                  <a:chOff x="5522" y="1128"/>
                  <a:chExt cx="542" cy="597"/>
                </a:xfrm>
              </p:grpSpPr>
              <p:sp>
                <p:nvSpPr>
                  <p:cNvPr id="428107" name="Freeform 75"/>
                  <p:cNvSpPr>
                    <a:spLocks/>
                  </p:cNvSpPr>
                  <p:nvPr/>
                </p:nvSpPr>
                <p:spPr bwMode="auto">
                  <a:xfrm>
                    <a:off x="5903" y="1314"/>
                    <a:ext cx="19" cy="27"/>
                  </a:xfrm>
                  <a:custGeom>
                    <a:avLst/>
                    <a:gdLst/>
                    <a:ahLst/>
                    <a:cxnLst>
                      <a:cxn ang="0">
                        <a:pos x="19" y="0"/>
                      </a:cxn>
                      <a:cxn ang="0">
                        <a:pos x="16" y="7"/>
                      </a:cxn>
                      <a:cxn ang="0">
                        <a:pos x="11" y="15"/>
                      </a:cxn>
                      <a:cxn ang="0">
                        <a:pos x="7" y="21"/>
                      </a:cxn>
                      <a:cxn ang="0">
                        <a:pos x="0" y="27"/>
                      </a:cxn>
                      <a:cxn ang="0">
                        <a:pos x="11" y="15"/>
                      </a:cxn>
                      <a:cxn ang="0">
                        <a:pos x="19" y="0"/>
                      </a:cxn>
                    </a:cxnLst>
                    <a:rect l="0" t="0" r="r" b="b"/>
                    <a:pathLst>
                      <a:path w="19" h="27">
                        <a:moveTo>
                          <a:pt x="19" y="0"/>
                        </a:moveTo>
                        <a:lnTo>
                          <a:pt x="16" y="7"/>
                        </a:lnTo>
                        <a:lnTo>
                          <a:pt x="11" y="15"/>
                        </a:lnTo>
                        <a:lnTo>
                          <a:pt x="7" y="21"/>
                        </a:lnTo>
                        <a:lnTo>
                          <a:pt x="0" y="27"/>
                        </a:lnTo>
                        <a:lnTo>
                          <a:pt x="11" y="15"/>
                        </a:lnTo>
                        <a:lnTo>
                          <a:pt x="19" y="0"/>
                        </a:lnTo>
                        <a:close/>
                      </a:path>
                    </a:pathLst>
                  </a:custGeom>
                  <a:solidFill>
                    <a:srgbClr val="2E3C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08" name="Freeform 76"/>
                  <p:cNvSpPr>
                    <a:spLocks/>
                  </p:cNvSpPr>
                  <p:nvPr/>
                </p:nvSpPr>
                <p:spPr bwMode="auto">
                  <a:xfrm>
                    <a:off x="5894" y="1303"/>
                    <a:ext cx="30" cy="46"/>
                  </a:xfrm>
                  <a:custGeom>
                    <a:avLst/>
                    <a:gdLst/>
                    <a:ahLst/>
                    <a:cxnLst>
                      <a:cxn ang="0">
                        <a:pos x="30" y="0"/>
                      </a:cxn>
                      <a:cxn ang="0">
                        <a:pos x="28" y="8"/>
                      </a:cxn>
                      <a:cxn ang="0">
                        <a:pos x="26" y="14"/>
                      </a:cxn>
                      <a:cxn ang="0">
                        <a:pos x="23" y="20"/>
                      </a:cxn>
                      <a:cxn ang="0">
                        <a:pos x="20" y="26"/>
                      </a:cxn>
                      <a:cxn ang="0">
                        <a:pos x="11" y="37"/>
                      </a:cxn>
                      <a:cxn ang="0">
                        <a:pos x="0" y="46"/>
                      </a:cxn>
                      <a:cxn ang="0">
                        <a:pos x="9" y="35"/>
                      </a:cxn>
                      <a:cxn ang="0">
                        <a:pos x="19" y="25"/>
                      </a:cxn>
                      <a:cxn ang="0">
                        <a:pos x="25" y="12"/>
                      </a:cxn>
                      <a:cxn ang="0">
                        <a:pos x="30" y="0"/>
                      </a:cxn>
                    </a:cxnLst>
                    <a:rect l="0" t="0" r="r" b="b"/>
                    <a:pathLst>
                      <a:path w="30" h="46">
                        <a:moveTo>
                          <a:pt x="30" y="0"/>
                        </a:moveTo>
                        <a:lnTo>
                          <a:pt x="28" y="8"/>
                        </a:lnTo>
                        <a:lnTo>
                          <a:pt x="26" y="14"/>
                        </a:lnTo>
                        <a:lnTo>
                          <a:pt x="23" y="20"/>
                        </a:lnTo>
                        <a:lnTo>
                          <a:pt x="20" y="26"/>
                        </a:lnTo>
                        <a:lnTo>
                          <a:pt x="11" y="37"/>
                        </a:lnTo>
                        <a:lnTo>
                          <a:pt x="0" y="46"/>
                        </a:lnTo>
                        <a:lnTo>
                          <a:pt x="9" y="35"/>
                        </a:lnTo>
                        <a:lnTo>
                          <a:pt x="19" y="25"/>
                        </a:lnTo>
                        <a:lnTo>
                          <a:pt x="25" y="12"/>
                        </a:lnTo>
                        <a:lnTo>
                          <a:pt x="30" y="0"/>
                        </a:lnTo>
                        <a:close/>
                      </a:path>
                    </a:pathLst>
                  </a:custGeom>
                  <a:solidFill>
                    <a:srgbClr val="2E3C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09" name="Freeform 77"/>
                  <p:cNvSpPr>
                    <a:spLocks/>
                  </p:cNvSpPr>
                  <p:nvPr/>
                </p:nvSpPr>
                <p:spPr bwMode="auto">
                  <a:xfrm>
                    <a:off x="5888" y="1295"/>
                    <a:ext cx="36" cy="57"/>
                  </a:xfrm>
                  <a:custGeom>
                    <a:avLst/>
                    <a:gdLst/>
                    <a:ahLst/>
                    <a:cxnLst>
                      <a:cxn ang="0">
                        <a:pos x="15" y="46"/>
                      </a:cxn>
                      <a:cxn ang="0">
                        <a:pos x="26" y="34"/>
                      </a:cxn>
                      <a:cxn ang="0">
                        <a:pos x="34" y="19"/>
                      </a:cxn>
                      <a:cxn ang="0">
                        <a:pos x="36" y="11"/>
                      </a:cxn>
                      <a:cxn ang="0">
                        <a:pos x="36" y="3"/>
                      </a:cxn>
                      <a:cxn ang="0">
                        <a:pos x="36" y="2"/>
                      </a:cxn>
                      <a:cxn ang="0">
                        <a:pos x="36" y="0"/>
                      </a:cxn>
                      <a:cxn ang="0">
                        <a:pos x="34" y="9"/>
                      </a:cxn>
                      <a:cxn ang="0">
                        <a:pos x="31" y="17"/>
                      </a:cxn>
                      <a:cxn ang="0">
                        <a:pos x="26" y="25"/>
                      </a:cxn>
                      <a:cxn ang="0">
                        <a:pos x="23" y="33"/>
                      </a:cxn>
                      <a:cxn ang="0">
                        <a:pos x="12" y="46"/>
                      </a:cxn>
                      <a:cxn ang="0">
                        <a:pos x="0" y="57"/>
                      </a:cxn>
                      <a:cxn ang="0">
                        <a:pos x="8" y="53"/>
                      </a:cxn>
                      <a:cxn ang="0">
                        <a:pos x="15" y="46"/>
                      </a:cxn>
                    </a:cxnLst>
                    <a:rect l="0" t="0" r="r" b="b"/>
                    <a:pathLst>
                      <a:path w="36" h="57">
                        <a:moveTo>
                          <a:pt x="15" y="46"/>
                        </a:moveTo>
                        <a:lnTo>
                          <a:pt x="26" y="34"/>
                        </a:lnTo>
                        <a:lnTo>
                          <a:pt x="34" y="19"/>
                        </a:lnTo>
                        <a:lnTo>
                          <a:pt x="36" y="11"/>
                        </a:lnTo>
                        <a:lnTo>
                          <a:pt x="36" y="3"/>
                        </a:lnTo>
                        <a:lnTo>
                          <a:pt x="36" y="2"/>
                        </a:lnTo>
                        <a:lnTo>
                          <a:pt x="36" y="0"/>
                        </a:lnTo>
                        <a:lnTo>
                          <a:pt x="34" y="9"/>
                        </a:lnTo>
                        <a:lnTo>
                          <a:pt x="31" y="17"/>
                        </a:lnTo>
                        <a:lnTo>
                          <a:pt x="26" y="25"/>
                        </a:lnTo>
                        <a:lnTo>
                          <a:pt x="23" y="33"/>
                        </a:lnTo>
                        <a:lnTo>
                          <a:pt x="12" y="46"/>
                        </a:lnTo>
                        <a:lnTo>
                          <a:pt x="0" y="57"/>
                        </a:lnTo>
                        <a:lnTo>
                          <a:pt x="8" y="53"/>
                        </a:lnTo>
                        <a:lnTo>
                          <a:pt x="15" y="46"/>
                        </a:lnTo>
                        <a:close/>
                      </a:path>
                    </a:pathLst>
                  </a:custGeom>
                  <a:solidFill>
                    <a:srgbClr val="2E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10" name="Freeform 78"/>
                  <p:cNvSpPr>
                    <a:spLocks/>
                  </p:cNvSpPr>
                  <p:nvPr/>
                </p:nvSpPr>
                <p:spPr bwMode="auto">
                  <a:xfrm>
                    <a:off x="5880" y="1289"/>
                    <a:ext cx="44" cy="66"/>
                  </a:xfrm>
                  <a:custGeom>
                    <a:avLst/>
                    <a:gdLst/>
                    <a:ahLst/>
                    <a:cxnLst>
                      <a:cxn ang="0">
                        <a:pos x="14" y="60"/>
                      </a:cxn>
                      <a:cxn ang="0">
                        <a:pos x="23" y="49"/>
                      </a:cxn>
                      <a:cxn ang="0">
                        <a:pos x="33" y="39"/>
                      </a:cxn>
                      <a:cxn ang="0">
                        <a:pos x="39" y="26"/>
                      </a:cxn>
                      <a:cxn ang="0">
                        <a:pos x="44" y="14"/>
                      </a:cxn>
                      <a:cxn ang="0">
                        <a:pos x="44" y="11"/>
                      </a:cxn>
                      <a:cxn ang="0">
                        <a:pos x="44" y="9"/>
                      </a:cxn>
                      <a:cxn ang="0">
                        <a:pos x="44" y="5"/>
                      </a:cxn>
                      <a:cxn ang="0">
                        <a:pos x="44" y="0"/>
                      </a:cxn>
                      <a:cxn ang="0">
                        <a:pos x="40" y="11"/>
                      </a:cxn>
                      <a:cxn ang="0">
                        <a:pos x="37" y="20"/>
                      </a:cxn>
                      <a:cxn ang="0">
                        <a:pos x="34" y="29"/>
                      </a:cxn>
                      <a:cxn ang="0">
                        <a:pos x="30" y="39"/>
                      </a:cxn>
                      <a:cxn ang="0">
                        <a:pos x="23" y="46"/>
                      </a:cxn>
                      <a:cxn ang="0">
                        <a:pos x="16" y="54"/>
                      </a:cxn>
                      <a:cxn ang="0">
                        <a:pos x="10" y="60"/>
                      </a:cxn>
                      <a:cxn ang="0">
                        <a:pos x="0" y="66"/>
                      </a:cxn>
                      <a:cxn ang="0">
                        <a:pos x="8" y="63"/>
                      </a:cxn>
                      <a:cxn ang="0">
                        <a:pos x="14" y="60"/>
                      </a:cxn>
                    </a:cxnLst>
                    <a:rect l="0" t="0" r="r" b="b"/>
                    <a:pathLst>
                      <a:path w="44" h="66">
                        <a:moveTo>
                          <a:pt x="14" y="60"/>
                        </a:moveTo>
                        <a:lnTo>
                          <a:pt x="23" y="49"/>
                        </a:lnTo>
                        <a:lnTo>
                          <a:pt x="33" y="39"/>
                        </a:lnTo>
                        <a:lnTo>
                          <a:pt x="39" y="26"/>
                        </a:lnTo>
                        <a:lnTo>
                          <a:pt x="44" y="14"/>
                        </a:lnTo>
                        <a:lnTo>
                          <a:pt x="44" y="11"/>
                        </a:lnTo>
                        <a:lnTo>
                          <a:pt x="44" y="9"/>
                        </a:lnTo>
                        <a:lnTo>
                          <a:pt x="44" y="5"/>
                        </a:lnTo>
                        <a:lnTo>
                          <a:pt x="44" y="0"/>
                        </a:lnTo>
                        <a:lnTo>
                          <a:pt x="40" y="11"/>
                        </a:lnTo>
                        <a:lnTo>
                          <a:pt x="37" y="20"/>
                        </a:lnTo>
                        <a:lnTo>
                          <a:pt x="34" y="29"/>
                        </a:lnTo>
                        <a:lnTo>
                          <a:pt x="30" y="39"/>
                        </a:lnTo>
                        <a:lnTo>
                          <a:pt x="23" y="46"/>
                        </a:lnTo>
                        <a:lnTo>
                          <a:pt x="16" y="54"/>
                        </a:lnTo>
                        <a:lnTo>
                          <a:pt x="10" y="60"/>
                        </a:lnTo>
                        <a:lnTo>
                          <a:pt x="0" y="66"/>
                        </a:lnTo>
                        <a:lnTo>
                          <a:pt x="8" y="63"/>
                        </a:lnTo>
                        <a:lnTo>
                          <a:pt x="14" y="60"/>
                        </a:lnTo>
                        <a:close/>
                      </a:path>
                    </a:pathLst>
                  </a:custGeom>
                  <a:solidFill>
                    <a:srgbClr val="30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11" name="Freeform 79"/>
                  <p:cNvSpPr>
                    <a:spLocks/>
                  </p:cNvSpPr>
                  <p:nvPr/>
                </p:nvSpPr>
                <p:spPr bwMode="auto">
                  <a:xfrm>
                    <a:off x="5876" y="1284"/>
                    <a:ext cx="48" cy="73"/>
                  </a:xfrm>
                  <a:custGeom>
                    <a:avLst/>
                    <a:gdLst/>
                    <a:ahLst/>
                    <a:cxnLst>
                      <a:cxn ang="0">
                        <a:pos x="12" y="68"/>
                      </a:cxn>
                      <a:cxn ang="0">
                        <a:pos x="24" y="57"/>
                      </a:cxn>
                      <a:cxn ang="0">
                        <a:pos x="35" y="44"/>
                      </a:cxn>
                      <a:cxn ang="0">
                        <a:pos x="38" y="36"/>
                      </a:cxn>
                      <a:cxn ang="0">
                        <a:pos x="43" y="28"/>
                      </a:cxn>
                      <a:cxn ang="0">
                        <a:pos x="46" y="20"/>
                      </a:cxn>
                      <a:cxn ang="0">
                        <a:pos x="48" y="11"/>
                      </a:cxn>
                      <a:cxn ang="0">
                        <a:pos x="48" y="5"/>
                      </a:cxn>
                      <a:cxn ang="0">
                        <a:pos x="46" y="0"/>
                      </a:cxn>
                      <a:cxn ang="0">
                        <a:pos x="44" y="11"/>
                      </a:cxn>
                      <a:cxn ang="0">
                        <a:pos x="41" y="22"/>
                      </a:cxn>
                      <a:cxn ang="0">
                        <a:pos x="37" y="33"/>
                      </a:cxn>
                      <a:cxn ang="0">
                        <a:pos x="32" y="44"/>
                      </a:cxn>
                      <a:cxn ang="0">
                        <a:pos x="24" y="51"/>
                      </a:cxn>
                      <a:cxn ang="0">
                        <a:pos x="17" y="61"/>
                      </a:cxn>
                      <a:cxn ang="0">
                        <a:pos x="9" y="67"/>
                      </a:cxn>
                      <a:cxn ang="0">
                        <a:pos x="0" y="73"/>
                      </a:cxn>
                      <a:cxn ang="0">
                        <a:pos x="6" y="71"/>
                      </a:cxn>
                      <a:cxn ang="0">
                        <a:pos x="12" y="68"/>
                      </a:cxn>
                    </a:cxnLst>
                    <a:rect l="0" t="0" r="r" b="b"/>
                    <a:pathLst>
                      <a:path w="48" h="73">
                        <a:moveTo>
                          <a:pt x="12" y="68"/>
                        </a:moveTo>
                        <a:lnTo>
                          <a:pt x="24" y="57"/>
                        </a:lnTo>
                        <a:lnTo>
                          <a:pt x="35" y="44"/>
                        </a:lnTo>
                        <a:lnTo>
                          <a:pt x="38" y="36"/>
                        </a:lnTo>
                        <a:lnTo>
                          <a:pt x="43" y="28"/>
                        </a:lnTo>
                        <a:lnTo>
                          <a:pt x="46" y="20"/>
                        </a:lnTo>
                        <a:lnTo>
                          <a:pt x="48" y="11"/>
                        </a:lnTo>
                        <a:lnTo>
                          <a:pt x="48" y="5"/>
                        </a:lnTo>
                        <a:lnTo>
                          <a:pt x="46" y="0"/>
                        </a:lnTo>
                        <a:lnTo>
                          <a:pt x="44" y="11"/>
                        </a:lnTo>
                        <a:lnTo>
                          <a:pt x="41" y="22"/>
                        </a:lnTo>
                        <a:lnTo>
                          <a:pt x="37" y="33"/>
                        </a:lnTo>
                        <a:lnTo>
                          <a:pt x="32" y="44"/>
                        </a:lnTo>
                        <a:lnTo>
                          <a:pt x="24" y="51"/>
                        </a:lnTo>
                        <a:lnTo>
                          <a:pt x="17" y="61"/>
                        </a:lnTo>
                        <a:lnTo>
                          <a:pt x="9" y="67"/>
                        </a:lnTo>
                        <a:lnTo>
                          <a:pt x="0" y="73"/>
                        </a:lnTo>
                        <a:lnTo>
                          <a:pt x="6" y="71"/>
                        </a:lnTo>
                        <a:lnTo>
                          <a:pt x="12" y="68"/>
                        </a:lnTo>
                        <a:close/>
                      </a:path>
                    </a:pathLst>
                  </a:custGeom>
                  <a:solidFill>
                    <a:srgbClr val="313E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12" name="Freeform 80"/>
                  <p:cNvSpPr>
                    <a:spLocks/>
                  </p:cNvSpPr>
                  <p:nvPr/>
                </p:nvSpPr>
                <p:spPr bwMode="auto">
                  <a:xfrm>
                    <a:off x="5870" y="1280"/>
                    <a:ext cx="54" cy="78"/>
                  </a:xfrm>
                  <a:custGeom>
                    <a:avLst/>
                    <a:gdLst/>
                    <a:ahLst/>
                    <a:cxnLst>
                      <a:cxn ang="0">
                        <a:pos x="10" y="75"/>
                      </a:cxn>
                      <a:cxn ang="0">
                        <a:pos x="20" y="69"/>
                      </a:cxn>
                      <a:cxn ang="0">
                        <a:pos x="26" y="63"/>
                      </a:cxn>
                      <a:cxn ang="0">
                        <a:pos x="33" y="55"/>
                      </a:cxn>
                      <a:cxn ang="0">
                        <a:pos x="40" y="48"/>
                      </a:cxn>
                      <a:cxn ang="0">
                        <a:pos x="44" y="38"/>
                      </a:cxn>
                      <a:cxn ang="0">
                        <a:pos x="47" y="29"/>
                      </a:cxn>
                      <a:cxn ang="0">
                        <a:pos x="50" y="20"/>
                      </a:cxn>
                      <a:cxn ang="0">
                        <a:pos x="54" y="9"/>
                      </a:cxn>
                      <a:cxn ang="0">
                        <a:pos x="52" y="4"/>
                      </a:cxn>
                      <a:cxn ang="0">
                        <a:pos x="50" y="0"/>
                      </a:cxn>
                      <a:cxn ang="0">
                        <a:pos x="49" y="12"/>
                      </a:cxn>
                      <a:cxn ang="0">
                        <a:pos x="46" y="24"/>
                      </a:cxn>
                      <a:cxn ang="0">
                        <a:pos x="41" y="35"/>
                      </a:cxn>
                      <a:cxn ang="0">
                        <a:pos x="37" y="46"/>
                      </a:cxn>
                      <a:cxn ang="0">
                        <a:pos x="29" y="55"/>
                      </a:cxn>
                      <a:cxn ang="0">
                        <a:pos x="20" y="65"/>
                      </a:cxn>
                      <a:cxn ang="0">
                        <a:pos x="10" y="72"/>
                      </a:cxn>
                      <a:cxn ang="0">
                        <a:pos x="0" y="78"/>
                      </a:cxn>
                      <a:cxn ang="0">
                        <a:pos x="6" y="77"/>
                      </a:cxn>
                      <a:cxn ang="0">
                        <a:pos x="10" y="75"/>
                      </a:cxn>
                    </a:cxnLst>
                    <a:rect l="0" t="0" r="r" b="b"/>
                    <a:pathLst>
                      <a:path w="54" h="78">
                        <a:moveTo>
                          <a:pt x="10" y="75"/>
                        </a:moveTo>
                        <a:lnTo>
                          <a:pt x="20" y="69"/>
                        </a:lnTo>
                        <a:lnTo>
                          <a:pt x="26" y="63"/>
                        </a:lnTo>
                        <a:lnTo>
                          <a:pt x="33" y="55"/>
                        </a:lnTo>
                        <a:lnTo>
                          <a:pt x="40" y="48"/>
                        </a:lnTo>
                        <a:lnTo>
                          <a:pt x="44" y="38"/>
                        </a:lnTo>
                        <a:lnTo>
                          <a:pt x="47" y="29"/>
                        </a:lnTo>
                        <a:lnTo>
                          <a:pt x="50" y="20"/>
                        </a:lnTo>
                        <a:lnTo>
                          <a:pt x="54" y="9"/>
                        </a:lnTo>
                        <a:lnTo>
                          <a:pt x="52" y="4"/>
                        </a:lnTo>
                        <a:lnTo>
                          <a:pt x="50" y="0"/>
                        </a:lnTo>
                        <a:lnTo>
                          <a:pt x="49" y="12"/>
                        </a:lnTo>
                        <a:lnTo>
                          <a:pt x="46" y="24"/>
                        </a:lnTo>
                        <a:lnTo>
                          <a:pt x="41" y="35"/>
                        </a:lnTo>
                        <a:lnTo>
                          <a:pt x="37" y="46"/>
                        </a:lnTo>
                        <a:lnTo>
                          <a:pt x="29" y="55"/>
                        </a:lnTo>
                        <a:lnTo>
                          <a:pt x="20" y="65"/>
                        </a:lnTo>
                        <a:lnTo>
                          <a:pt x="10" y="72"/>
                        </a:lnTo>
                        <a:lnTo>
                          <a:pt x="0" y="78"/>
                        </a:lnTo>
                        <a:lnTo>
                          <a:pt x="6" y="77"/>
                        </a:lnTo>
                        <a:lnTo>
                          <a:pt x="10" y="75"/>
                        </a:lnTo>
                        <a:close/>
                      </a:path>
                    </a:pathLst>
                  </a:custGeom>
                  <a:solidFill>
                    <a:srgbClr val="323E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13" name="Freeform 81"/>
                  <p:cNvSpPr>
                    <a:spLocks/>
                  </p:cNvSpPr>
                  <p:nvPr/>
                </p:nvSpPr>
                <p:spPr bwMode="auto">
                  <a:xfrm>
                    <a:off x="5865" y="1275"/>
                    <a:ext cx="57" cy="83"/>
                  </a:xfrm>
                  <a:custGeom>
                    <a:avLst/>
                    <a:gdLst/>
                    <a:ahLst/>
                    <a:cxnLst>
                      <a:cxn ang="0">
                        <a:pos x="11" y="82"/>
                      </a:cxn>
                      <a:cxn ang="0">
                        <a:pos x="20" y="76"/>
                      </a:cxn>
                      <a:cxn ang="0">
                        <a:pos x="28" y="70"/>
                      </a:cxn>
                      <a:cxn ang="0">
                        <a:pos x="35" y="60"/>
                      </a:cxn>
                      <a:cxn ang="0">
                        <a:pos x="43" y="53"/>
                      </a:cxn>
                      <a:cxn ang="0">
                        <a:pos x="48" y="42"/>
                      </a:cxn>
                      <a:cxn ang="0">
                        <a:pos x="52" y="31"/>
                      </a:cxn>
                      <a:cxn ang="0">
                        <a:pos x="55" y="20"/>
                      </a:cxn>
                      <a:cxn ang="0">
                        <a:pos x="57" y="9"/>
                      </a:cxn>
                      <a:cxn ang="0">
                        <a:pos x="55" y="5"/>
                      </a:cxn>
                      <a:cxn ang="0">
                        <a:pos x="54" y="0"/>
                      </a:cxn>
                      <a:cxn ang="0">
                        <a:pos x="54" y="2"/>
                      </a:cxn>
                      <a:cxn ang="0">
                        <a:pos x="54" y="2"/>
                      </a:cxn>
                      <a:cxn ang="0">
                        <a:pos x="52" y="15"/>
                      </a:cxn>
                      <a:cxn ang="0">
                        <a:pos x="51" y="28"/>
                      </a:cxn>
                      <a:cxn ang="0">
                        <a:pos x="45" y="40"/>
                      </a:cxn>
                      <a:cxn ang="0">
                        <a:pos x="38" y="51"/>
                      </a:cxn>
                      <a:cxn ang="0">
                        <a:pos x="31" y="62"/>
                      </a:cxn>
                      <a:cxn ang="0">
                        <a:pos x="21" y="71"/>
                      </a:cxn>
                      <a:cxn ang="0">
                        <a:pos x="11" y="77"/>
                      </a:cxn>
                      <a:cxn ang="0">
                        <a:pos x="0" y="83"/>
                      </a:cxn>
                      <a:cxn ang="0">
                        <a:pos x="5" y="83"/>
                      </a:cxn>
                      <a:cxn ang="0">
                        <a:pos x="11" y="82"/>
                      </a:cxn>
                    </a:cxnLst>
                    <a:rect l="0" t="0" r="r" b="b"/>
                    <a:pathLst>
                      <a:path w="57" h="83">
                        <a:moveTo>
                          <a:pt x="11" y="82"/>
                        </a:moveTo>
                        <a:lnTo>
                          <a:pt x="20" y="76"/>
                        </a:lnTo>
                        <a:lnTo>
                          <a:pt x="28" y="70"/>
                        </a:lnTo>
                        <a:lnTo>
                          <a:pt x="35" y="60"/>
                        </a:lnTo>
                        <a:lnTo>
                          <a:pt x="43" y="53"/>
                        </a:lnTo>
                        <a:lnTo>
                          <a:pt x="48" y="42"/>
                        </a:lnTo>
                        <a:lnTo>
                          <a:pt x="52" y="31"/>
                        </a:lnTo>
                        <a:lnTo>
                          <a:pt x="55" y="20"/>
                        </a:lnTo>
                        <a:lnTo>
                          <a:pt x="57" y="9"/>
                        </a:lnTo>
                        <a:lnTo>
                          <a:pt x="55" y="5"/>
                        </a:lnTo>
                        <a:lnTo>
                          <a:pt x="54" y="0"/>
                        </a:lnTo>
                        <a:lnTo>
                          <a:pt x="54" y="2"/>
                        </a:lnTo>
                        <a:lnTo>
                          <a:pt x="54" y="2"/>
                        </a:lnTo>
                        <a:lnTo>
                          <a:pt x="52" y="15"/>
                        </a:lnTo>
                        <a:lnTo>
                          <a:pt x="51" y="28"/>
                        </a:lnTo>
                        <a:lnTo>
                          <a:pt x="45" y="40"/>
                        </a:lnTo>
                        <a:lnTo>
                          <a:pt x="38" y="51"/>
                        </a:lnTo>
                        <a:lnTo>
                          <a:pt x="31" y="62"/>
                        </a:lnTo>
                        <a:lnTo>
                          <a:pt x="21" y="71"/>
                        </a:lnTo>
                        <a:lnTo>
                          <a:pt x="11" y="77"/>
                        </a:lnTo>
                        <a:lnTo>
                          <a:pt x="0" y="83"/>
                        </a:lnTo>
                        <a:lnTo>
                          <a:pt x="5" y="83"/>
                        </a:lnTo>
                        <a:lnTo>
                          <a:pt x="11" y="82"/>
                        </a:lnTo>
                        <a:close/>
                      </a:path>
                    </a:pathLst>
                  </a:custGeom>
                  <a:solidFill>
                    <a:srgbClr val="333F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14" name="Freeform 82"/>
                  <p:cNvSpPr>
                    <a:spLocks/>
                  </p:cNvSpPr>
                  <p:nvPr/>
                </p:nvSpPr>
                <p:spPr bwMode="auto">
                  <a:xfrm>
                    <a:off x="5860" y="1272"/>
                    <a:ext cx="60" cy="86"/>
                  </a:xfrm>
                  <a:custGeom>
                    <a:avLst/>
                    <a:gdLst/>
                    <a:ahLst/>
                    <a:cxnLst>
                      <a:cxn ang="0">
                        <a:pos x="10" y="86"/>
                      </a:cxn>
                      <a:cxn ang="0">
                        <a:pos x="20" y="80"/>
                      </a:cxn>
                      <a:cxn ang="0">
                        <a:pos x="30" y="73"/>
                      </a:cxn>
                      <a:cxn ang="0">
                        <a:pos x="39" y="63"/>
                      </a:cxn>
                      <a:cxn ang="0">
                        <a:pos x="47" y="54"/>
                      </a:cxn>
                      <a:cxn ang="0">
                        <a:pos x="51" y="43"/>
                      </a:cxn>
                      <a:cxn ang="0">
                        <a:pos x="56" y="32"/>
                      </a:cxn>
                      <a:cxn ang="0">
                        <a:pos x="59" y="20"/>
                      </a:cxn>
                      <a:cxn ang="0">
                        <a:pos x="60" y="8"/>
                      </a:cxn>
                      <a:cxn ang="0">
                        <a:pos x="59" y="3"/>
                      </a:cxn>
                      <a:cxn ang="0">
                        <a:pos x="57" y="0"/>
                      </a:cxn>
                      <a:cxn ang="0">
                        <a:pos x="57" y="1"/>
                      </a:cxn>
                      <a:cxn ang="0">
                        <a:pos x="57" y="5"/>
                      </a:cxn>
                      <a:cxn ang="0">
                        <a:pos x="56" y="18"/>
                      </a:cxn>
                      <a:cxn ang="0">
                        <a:pos x="53" y="32"/>
                      </a:cxn>
                      <a:cxn ang="0">
                        <a:pos x="48" y="45"/>
                      </a:cxn>
                      <a:cxn ang="0">
                        <a:pos x="42" y="56"/>
                      </a:cxn>
                      <a:cxn ang="0">
                        <a:pos x="33" y="65"/>
                      </a:cxn>
                      <a:cxn ang="0">
                        <a:pos x="23" y="74"/>
                      </a:cxn>
                      <a:cxn ang="0">
                        <a:pos x="13" y="82"/>
                      </a:cxn>
                      <a:cxn ang="0">
                        <a:pos x="0" y="86"/>
                      </a:cxn>
                      <a:cxn ang="0">
                        <a:pos x="5" y="86"/>
                      </a:cxn>
                      <a:cxn ang="0">
                        <a:pos x="10" y="86"/>
                      </a:cxn>
                    </a:cxnLst>
                    <a:rect l="0" t="0" r="r" b="b"/>
                    <a:pathLst>
                      <a:path w="60" h="86">
                        <a:moveTo>
                          <a:pt x="10" y="86"/>
                        </a:moveTo>
                        <a:lnTo>
                          <a:pt x="20" y="80"/>
                        </a:lnTo>
                        <a:lnTo>
                          <a:pt x="30" y="73"/>
                        </a:lnTo>
                        <a:lnTo>
                          <a:pt x="39" y="63"/>
                        </a:lnTo>
                        <a:lnTo>
                          <a:pt x="47" y="54"/>
                        </a:lnTo>
                        <a:lnTo>
                          <a:pt x="51" y="43"/>
                        </a:lnTo>
                        <a:lnTo>
                          <a:pt x="56" y="32"/>
                        </a:lnTo>
                        <a:lnTo>
                          <a:pt x="59" y="20"/>
                        </a:lnTo>
                        <a:lnTo>
                          <a:pt x="60" y="8"/>
                        </a:lnTo>
                        <a:lnTo>
                          <a:pt x="59" y="3"/>
                        </a:lnTo>
                        <a:lnTo>
                          <a:pt x="57" y="0"/>
                        </a:lnTo>
                        <a:lnTo>
                          <a:pt x="57" y="1"/>
                        </a:lnTo>
                        <a:lnTo>
                          <a:pt x="57" y="5"/>
                        </a:lnTo>
                        <a:lnTo>
                          <a:pt x="56" y="18"/>
                        </a:lnTo>
                        <a:lnTo>
                          <a:pt x="53" y="32"/>
                        </a:lnTo>
                        <a:lnTo>
                          <a:pt x="48" y="45"/>
                        </a:lnTo>
                        <a:lnTo>
                          <a:pt x="42" y="56"/>
                        </a:lnTo>
                        <a:lnTo>
                          <a:pt x="33" y="65"/>
                        </a:lnTo>
                        <a:lnTo>
                          <a:pt x="23" y="74"/>
                        </a:lnTo>
                        <a:lnTo>
                          <a:pt x="13" y="82"/>
                        </a:lnTo>
                        <a:lnTo>
                          <a:pt x="0" y="86"/>
                        </a:lnTo>
                        <a:lnTo>
                          <a:pt x="5" y="86"/>
                        </a:lnTo>
                        <a:lnTo>
                          <a:pt x="10" y="86"/>
                        </a:lnTo>
                        <a:close/>
                      </a:path>
                    </a:pathLst>
                  </a:custGeom>
                  <a:solidFill>
                    <a:srgbClr val="34408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15" name="Freeform 83"/>
                  <p:cNvSpPr>
                    <a:spLocks/>
                  </p:cNvSpPr>
                  <p:nvPr/>
                </p:nvSpPr>
                <p:spPr bwMode="auto">
                  <a:xfrm>
                    <a:off x="5856" y="1267"/>
                    <a:ext cx="63" cy="91"/>
                  </a:xfrm>
                  <a:custGeom>
                    <a:avLst/>
                    <a:gdLst/>
                    <a:ahLst/>
                    <a:cxnLst>
                      <a:cxn ang="0">
                        <a:pos x="63" y="10"/>
                      </a:cxn>
                      <a:cxn ang="0">
                        <a:pos x="63" y="10"/>
                      </a:cxn>
                      <a:cxn ang="0">
                        <a:pos x="63" y="8"/>
                      </a:cxn>
                      <a:cxn ang="0">
                        <a:pos x="61" y="5"/>
                      </a:cxn>
                      <a:cxn ang="0">
                        <a:pos x="60" y="0"/>
                      </a:cxn>
                      <a:cxn ang="0">
                        <a:pos x="60" y="5"/>
                      </a:cxn>
                      <a:cxn ang="0">
                        <a:pos x="60" y="10"/>
                      </a:cxn>
                      <a:cxn ang="0">
                        <a:pos x="58" y="23"/>
                      </a:cxn>
                      <a:cxn ang="0">
                        <a:pos x="55" y="37"/>
                      </a:cxn>
                      <a:cxn ang="0">
                        <a:pos x="51" y="50"/>
                      </a:cxn>
                      <a:cxn ang="0">
                        <a:pos x="43" y="61"/>
                      </a:cxn>
                      <a:cxn ang="0">
                        <a:pos x="34" y="71"/>
                      </a:cxn>
                      <a:cxn ang="0">
                        <a:pos x="24" y="79"/>
                      </a:cxn>
                      <a:cxn ang="0">
                        <a:pos x="12" y="87"/>
                      </a:cxn>
                      <a:cxn ang="0">
                        <a:pos x="0" y="91"/>
                      </a:cxn>
                      <a:cxn ang="0">
                        <a:pos x="1" y="91"/>
                      </a:cxn>
                      <a:cxn ang="0">
                        <a:pos x="3" y="91"/>
                      </a:cxn>
                      <a:cxn ang="0">
                        <a:pos x="6" y="91"/>
                      </a:cxn>
                      <a:cxn ang="0">
                        <a:pos x="9" y="91"/>
                      </a:cxn>
                      <a:cxn ang="0">
                        <a:pos x="20" y="85"/>
                      </a:cxn>
                      <a:cxn ang="0">
                        <a:pos x="30" y="79"/>
                      </a:cxn>
                      <a:cxn ang="0">
                        <a:pos x="40" y="70"/>
                      </a:cxn>
                      <a:cxn ang="0">
                        <a:pos x="47" y="59"/>
                      </a:cxn>
                      <a:cxn ang="0">
                        <a:pos x="54" y="48"/>
                      </a:cxn>
                      <a:cxn ang="0">
                        <a:pos x="60" y="36"/>
                      </a:cxn>
                      <a:cxn ang="0">
                        <a:pos x="61" y="23"/>
                      </a:cxn>
                      <a:cxn ang="0">
                        <a:pos x="63" y="10"/>
                      </a:cxn>
                    </a:cxnLst>
                    <a:rect l="0" t="0" r="r" b="b"/>
                    <a:pathLst>
                      <a:path w="63" h="91">
                        <a:moveTo>
                          <a:pt x="63" y="10"/>
                        </a:moveTo>
                        <a:lnTo>
                          <a:pt x="63" y="10"/>
                        </a:lnTo>
                        <a:lnTo>
                          <a:pt x="63" y="8"/>
                        </a:lnTo>
                        <a:lnTo>
                          <a:pt x="61" y="5"/>
                        </a:lnTo>
                        <a:lnTo>
                          <a:pt x="60" y="0"/>
                        </a:lnTo>
                        <a:lnTo>
                          <a:pt x="60" y="5"/>
                        </a:lnTo>
                        <a:lnTo>
                          <a:pt x="60" y="10"/>
                        </a:lnTo>
                        <a:lnTo>
                          <a:pt x="58" y="23"/>
                        </a:lnTo>
                        <a:lnTo>
                          <a:pt x="55" y="37"/>
                        </a:lnTo>
                        <a:lnTo>
                          <a:pt x="51" y="50"/>
                        </a:lnTo>
                        <a:lnTo>
                          <a:pt x="43" y="61"/>
                        </a:lnTo>
                        <a:lnTo>
                          <a:pt x="34" y="71"/>
                        </a:lnTo>
                        <a:lnTo>
                          <a:pt x="24" y="79"/>
                        </a:lnTo>
                        <a:lnTo>
                          <a:pt x="12" y="87"/>
                        </a:lnTo>
                        <a:lnTo>
                          <a:pt x="0" y="91"/>
                        </a:lnTo>
                        <a:lnTo>
                          <a:pt x="1" y="91"/>
                        </a:lnTo>
                        <a:lnTo>
                          <a:pt x="3" y="91"/>
                        </a:lnTo>
                        <a:lnTo>
                          <a:pt x="6" y="91"/>
                        </a:lnTo>
                        <a:lnTo>
                          <a:pt x="9" y="91"/>
                        </a:lnTo>
                        <a:lnTo>
                          <a:pt x="20" y="85"/>
                        </a:lnTo>
                        <a:lnTo>
                          <a:pt x="30" y="79"/>
                        </a:lnTo>
                        <a:lnTo>
                          <a:pt x="40" y="70"/>
                        </a:lnTo>
                        <a:lnTo>
                          <a:pt x="47" y="59"/>
                        </a:lnTo>
                        <a:lnTo>
                          <a:pt x="54" y="48"/>
                        </a:lnTo>
                        <a:lnTo>
                          <a:pt x="60" y="36"/>
                        </a:lnTo>
                        <a:lnTo>
                          <a:pt x="61" y="23"/>
                        </a:lnTo>
                        <a:lnTo>
                          <a:pt x="63" y="10"/>
                        </a:lnTo>
                        <a:close/>
                      </a:path>
                    </a:pathLst>
                  </a:custGeom>
                  <a:solidFill>
                    <a:srgbClr val="34428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16" name="Freeform 84"/>
                  <p:cNvSpPr>
                    <a:spLocks/>
                  </p:cNvSpPr>
                  <p:nvPr/>
                </p:nvSpPr>
                <p:spPr bwMode="auto">
                  <a:xfrm>
                    <a:off x="5851" y="1264"/>
                    <a:ext cx="66" cy="94"/>
                  </a:xfrm>
                  <a:custGeom>
                    <a:avLst/>
                    <a:gdLst/>
                    <a:ahLst/>
                    <a:cxnLst>
                      <a:cxn ang="0">
                        <a:pos x="66" y="13"/>
                      </a:cxn>
                      <a:cxn ang="0">
                        <a:pos x="66" y="9"/>
                      </a:cxn>
                      <a:cxn ang="0">
                        <a:pos x="66" y="8"/>
                      </a:cxn>
                      <a:cxn ang="0">
                        <a:pos x="65" y="3"/>
                      </a:cxn>
                      <a:cxn ang="0">
                        <a:pos x="63" y="0"/>
                      </a:cxn>
                      <a:cxn ang="0">
                        <a:pos x="63" y="6"/>
                      </a:cxn>
                      <a:cxn ang="0">
                        <a:pos x="63" y="13"/>
                      </a:cxn>
                      <a:cxn ang="0">
                        <a:pos x="62" y="26"/>
                      </a:cxn>
                      <a:cxn ang="0">
                        <a:pos x="59" y="40"/>
                      </a:cxn>
                      <a:cxn ang="0">
                        <a:pos x="52" y="53"/>
                      </a:cxn>
                      <a:cxn ang="0">
                        <a:pos x="46" y="65"/>
                      </a:cxn>
                      <a:cxn ang="0">
                        <a:pos x="37" y="74"/>
                      </a:cxn>
                      <a:cxn ang="0">
                        <a:pos x="26" y="84"/>
                      </a:cxn>
                      <a:cxn ang="0">
                        <a:pos x="14" y="90"/>
                      </a:cxn>
                      <a:cxn ang="0">
                        <a:pos x="0" y="94"/>
                      </a:cxn>
                      <a:cxn ang="0">
                        <a:pos x="5" y="94"/>
                      </a:cxn>
                      <a:cxn ang="0">
                        <a:pos x="8" y="94"/>
                      </a:cxn>
                      <a:cxn ang="0">
                        <a:pos x="9" y="94"/>
                      </a:cxn>
                      <a:cxn ang="0">
                        <a:pos x="9" y="94"/>
                      </a:cxn>
                      <a:cxn ang="0">
                        <a:pos x="22" y="90"/>
                      </a:cxn>
                      <a:cxn ang="0">
                        <a:pos x="32" y="82"/>
                      </a:cxn>
                      <a:cxn ang="0">
                        <a:pos x="42" y="73"/>
                      </a:cxn>
                      <a:cxn ang="0">
                        <a:pos x="51" y="64"/>
                      </a:cxn>
                      <a:cxn ang="0">
                        <a:pos x="57" y="53"/>
                      </a:cxn>
                      <a:cxn ang="0">
                        <a:pos x="62" y="40"/>
                      </a:cxn>
                      <a:cxn ang="0">
                        <a:pos x="65" y="26"/>
                      </a:cxn>
                      <a:cxn ang="0">
                        <a:pos x="66" y="13"/>
                      </a:cxn>
                    </a:cxnLst>
                    <a:rect l="0" t="0" r="r" b="b"/>
                    <a:pathLst>
                      <a:path w="66" h="94">
                        <a:moveTo>
                          <a:pt x="66" y="13"/>
                        </a:moveTo>
                        <a:lnTo>
                          <a:pt x="66" y="9"/>
                        </a:lnTo>
                        <a:lnTo>
                          <a:pt x="66" y="8"/>
                        </a:lnTo>
                        <a:lnTo>
                          <a:pt x="65" y="3"/>
                        </a:lnTo>
                        <a:lnTo>
                          <a:pt x="63" y="0"/>
                        </a:lnTo>
                        <a:lnTo>
                          <a:pt x="63" y="6"/>
                        </a:lnTo>
                        <a:lnTo>
                          <a:pt x="63" y="13"/>
                        </a:lnTo>
                        <a:lnTo>
                          <a:pt x="62" y="26"/>
                        </a:lnTo>
                        <a:lnTo>
                          <a:pt x="59" y="40"/>
                        </a:lnTo>
                        <a:lnTo>
                          <a:pt x="52" y="53"/>
                        </a:lnTo>
                        <a:lnTo>
                          <a:pt x="46" y="65"/>
                        </a:lnTo>
                        <a:lnTo>
                          <a:pt x="37" y="74"/>
                        </a:lnTo>
                        <a:lnTo>
                          <a:pt x="26" y="84"/>
                        </a:lnTo>
                        <a:lnTo>
                          <a:pt x="14" y="90"/>
                        </a:lnTo>
                        <a:lnTo>
                          <a:pt x="0" y="94"/>
                        </a:lnTo>
                        <a:lnTo>
                          <a:pt x="5" y="94"/>
                        </a:lnTo>
                        <a:lnTo>
                          <a:pt x="8" y="94"/>
                        </a:lnTo>
                        <a:lnTo>
                          <a:pt x="9" y="94"/>
                        </a:lnTo>
                        <a:lnTo>
                          <a:pt x="9" y="94"/>
                        </a:lnTo>
                        <a:lnTo>
                          <a:pt x="22" y="90"/>
                        </a:lnTo>
                        <a:lnTo>
                          <a:pt x="32" y="82"/>
                        </a:lnTo>
                        <a:lnTo>
                          <a:pt x="42" y="73"/>
                        </a:lnTo>
                        <a:lnTo>
                          <a:pt x="51" y="64"/>
                        </a:lnTo>
                        <a:lnTo>
                          <a:pt x="57" y="53"/>
                        </a:lnTo>
                        <a:lnTo>
                          <a:pt x="62" y="40"/>
                        </a:lnTo>
                        <a:lnTo>
                          <a:pt x="65" y="26"/>
                        </a:lnTo>
                        <a:lnTo>
                          <a:pt x="66" y="13"/>
                        </a:lnTo>
                        <a:close/>
                      </a:path>
                    </a:pathLst>
                  </a:custGeom>
                  <a:solidFill>
                    <a:srgbClr val="3443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17" name="Freeform 85"/>
                  <p:cNvSpPr>
                    <a:spLocks/>
                  </p:cNvSpPr>
                  <p:nvPr/>
                </p:nvSpPr>
                <p:spPr bwMode="auto">
                  <a:xfrm>
                    <a:off x="5848" y="1263"/>
                    <a:ext cx="68" cy="95"/>
                  </a:xfrm>
                  <a:custGeom>
                    <a:avLst/>
                    <a:gdLst/>
                    <a:ahLst/>
                    <a:cxnLst>
                      <a:cxn ang="0">
                        <a:pos x="68" y="14"/>
                      </a:cxn>
                      <a:cxn ang="0">
                        <a:pos x="68" y="9"/>
                      </a:cxn>
                      <a:cxn ang="0">
                        <a:pos x="68" y="4"/>
                      </a:cxn>
                      <a:cxn ang="0">
                        <a:pos x="66" y="1"/>
                      </a:cxn>
                      <a:cxn ang="0">
                        <a:pos x="63" y="0"/>
                      </a:cxn>
                      <a:cxn ang="0">
                        <a:pos x="65" y="6"/>
                      </a:cxn>
                      <a:cxn ang="0">
                        <a:pos x="65" y="14"/>
                      </a:cxn>
                      <a:cxn ang="0">
                        <a:pos x="63" y="27"/>
                      </a:cxn>
                      <a:cxn ang="0">
                        <a:pos x="60" y="41"/>
                      </a:cxn>
                      <a:cxn ang="0">
                        <a:pos x="54" y="55"/>
                      </a:cxn>
                      <a:cxn ang="0">
                        <a:pos x="46" y="66"/>
                      </a:cxn>
                      <a:cxn ang="0">
                        <a:pos x="37" y="77"/>
                      </a:cxn>
                      <a:cxn ang="0">
                        <a:pos x="25" y="85"/>
                      </a:cxn>
                      <a:cxn ang="0">
                        <a:pos x="12" y="91"/>
                      </a:cxn>
                      <a:cxn ang="0">
                        <a:pos x="0" y="95"/>
                      </a:cxn>
                      <a:cxn ang="0">
                        <a:pos x="3" y="95"/>
                      </a:cxn>
                      <a:cxn ang="0">
                        <a:pos x="8" y="95"/>
                      </a:cxn>
                      <a:cxn ang="0">
                        <a:pos x="20" y="91"/>
                      </a:cxn>
                      <a:cxn ang="0">
                        <a:pos x="32" y="83"/>
                      </a:cxn>
                      <a:cxn ang="0">
                        <a:pos x="42" y="75"/>
                      </a:cxn>
                      <a:cxn ang="0">
                        <a:pos x="51" y="65"/>
                      </a:cxn>
                      <a:cxn ang="0">
                        <a:pos x="59" y="54"/>
                      </a:cxn>
                      <a:cxn ang="0">
                        <a:pos x="63" y="41"/>
                      </a:cxn>
                      <a:cxn ang="0">
                        <a:pos x="66" y="27"/>
                      </a:cxn>
                      <a:cxn ang="0">
                        <a:pos x="68" y="14"/>
                      </a:cxn>
                    </a:cxnLst>
                    <a:rect l="0" t="0" r="r" b="b"/>
                    <a:pathLst>
                      <a:path w="68" h="95">
                        <a:moveTo>
                          <a:pt x="68" y="14"/>
                        </a:moveTo>
                        <a:lnTo>
                          <a:pt x="68" y="9"/>
                        </a:lnTo>
                        <a:lnTo>
                          <a:pt x="68" y="4"/>
                        </a:lnTo>
                        <a:lnTo>
                          <a:pt x="66" y="1"/>
                        </a:lnTo>
                        <a:lnTo>
                          <a:pt x="63" y="0"/>
                        </a:lnTo>
                        <a:lnTo>
                          <a:pt x="65" y="6"/>
                        </a:lnTo>
                        <a:lnTo>
                          <a:pt x="65" y="14"/>
                        </a:lnTo>
                        <a:lnTo>
                          <a:pt x="63" y="27"/>
                        </a:lnTo>
                        <a:lnTo>
                          <a:pt x="60" y="41"/>
                        </a:lnTo>
                        <a:lnTo>
                          <a:pt x="54" y="55"/>
                        </a:lnTo>
                        <a:lnTo>
                          <a:pt x="46" y="66"/>
                        </a:lnTo>
                        <a:lnTo>
                          <a:pt x="37" y="77"/>
                        </a:lnTo>
                        <a:lnTo>
                          <a:pt x="25" y="85"/>
                        </a:lnTo>
                        <a:lnTo>
                          <a:pt x="12" y="91"/>
                        </a:lnTo>
                        <a:lnTo>
                          <a:pt x="0" y="95"/>
                        </a:lnTo>
                        <a:lnTo>
                          <a:pt x="3" y="95"/>
                        </a:lnTo>
                        <a:lnTo>
                          <a:pt x="8" y="95"/>
                        </a:lnTo>
                        <a:lnTo>
                          <a:pt x="20" y="91"/>
                        </a:lnTo>
                        <a:lnTo>
                          <a:pt x="32" y="83"/>
                        </a:lnTo>
                        <a:lnTo>
                          <a:pt x="42" y="75"/>
                        </a:lnTo>
                        <a:lnTo>
                          <a:pt x="51" y="65"/>
                        </a:lnTo>
                        <a:lnTo>
                          <a:pt x="59" y="54"/>
                        </a:lnTo>
                        <a:lnTo>
                          <a:pt x="63" y="41"/>
                        </a:lnTo>
                        <a:lnTo>
                          <a:pt x="66" y="27"/>
                        </a:lnTo>
                        <a:lnTo>
                          <a:pt x="68" y="14"/>
                        </a:lnTo>
                        <a:close/>
                      </a:path>
                    </a:pathLst>
                  </a:custGeom>
                  <a:solidFill>
                    <a:srgbClr val="3444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18" name="Freeform 86"/>
                  <p:cNvSpPr>
                    <a:spLocks/>
                  </p:cNvSpPr>
                  <p:nvPr/>
                </p:nvSpPr>
                <p:spPr bwMode="auto">
                  <a:xfrm>
                    <a:off x="5843" y="1260"/>
                    <a:ext cx="71" cy="98"/>
                  </a:xfrm>
                  <a:custGeom>
                    <a:avLst/>
                    <a:gdLst/>
                    <a:ahLst/>
                    <a:cxnLst>
                      <a:cxn ang="0">
                        <a:pos x="71" y="17"/>
                      </a:cxn>
                      <a:cxn ang="0">
                        <a:pos x="71" y="10"/>
                      </a:cxn>
                      <a:cxn ang="0">
                        <a:pos x="71" y="4"/>
                      </a:cxn>
                      <a:cxn ang="0">
                        <a:pos x="68" y="3"/>
                      </a:cxn>
                      <a:cxn ang="0">
                        <a:pos x="67" y="0"/>
                      </a:cxn>
                      <a:cxn ang="0">
                        <a:pos x="68" y="7"/>
                      </a:cxn>
                      <a:cxn ang="0">
                        <a:pos x="68" y="17"/>
                      </a:cxn>
                      <a:cxn ang="0">
                        <a:pos x="67" y="32"/>
                      </a:cxn>
                      <a:cxn ang="0">
                        <a:pos x="64" y="46"/>
                      </a:cxn>
                      <a:cxn ang="0">
                        <a:pos x="57" y="58"/>
                      </a:cxn>
                      <a:cxn ang="0">
                        <a:pos x="48" y="69"/>
                      </a:cxn>
                      <a:cxn ang="0">
                        <a:pos x="39" y="80"/>
                      </a:cxn>
                      <a:cxn ang="0">
                        <a:pos x="27" y="88"/>
                      </a:cxn>
                      <a:cxn ang="0">
                        <a:pos x="14" y="94"/>
                      </a:cxn>
                      <a:cxn ang="0">
                        <a:pos x="0" y="97"/>
                      </a:cxn>
                      <a:cxn ang="0">
                        <a:pos x="5" y="98"/>
                      </a:cxn>
                      <a:cxn ang="0">
                        <a:pos x="8" y="98"/>
                      </a:cxn>
                      <a:cxn ang="0">
                        <a:pos x="22" y="94"/>
                      </a:cxn>
                      <a:cxn ang="0">
                        <a:pos x="34" y="88"/>
                      </a:cxn>
                      <a:cxn ang="0">
                        <a:pos x="45" y="78"/>
                      </a:cxn>
                      <a:cxn ang="0">
                        <a:pos x="54" y="69"/>
                      </a:cxn>
                      <a:cxn ang="0">
                        <a:pos x="60" y="57"/>
                      </a:cxn>
                      <a:cxn ang="0">
                        <a:pos x="67" y="44"/>
                      </a:cxn>
                      <a:cxn ang="0">
                        <a:pos x="70" y="30"/>
                      </a:cxn>
                      <a:cxn ang="0">
                        <a:pos x="71" y="17"/>
                      </a:cxn>
                    </a:cxnLst>
                    <a:rect l="0" t="0" r="r" b="b"/>
                    <a:pathLst>
                      <a:path w="71" h="98">
                        <a:moveTo>
                          <a:pt x="71" y="17"/>
                        </a:moveTo>
                        <a:lnTo>
                          <a:pt x="71" y="10"/>
                        </a:lnTo>
                        <a:lnTo>
                          <a:pt x="71" y="4"/>
                        </a:lnTo>
                        <a:lnTo>
                          <a:pt x="68" y="3"/>
                        </a:lnTo>
                        <a:lnTo>
                          <a:pt x="67" y="0"/>
                        </a:lnTo>
                        <a:lnTo>
                          <a:pt x="68" y="7"/>
                        </a:lnTo>
                        <a:lnTo>
                          <a:pt x="68" y="17"/>
                        </a:lnTo>
                        <a:lnTo>
                          <a:pt x="67" y="32"/>
                        </a:lnTo>
                        <a:lnTo>
                          <a:pt x="64" y="46"/>
                        </a:lnTo>
                        <a:lnTo>
                          <a:pt x="57" y="58"/>
                        </a:lnTo>
                        <a:lnTo>
                          <a:pt x="48" y="69"/>
                        </a:lnTo>
                        <a:lnTo>
                          <a:pt x="39" y="80"/>
                        </a:lnTo>
                        <a:lnTo>
                          <a:pt x="27" y="88"/>
                        </a:lnTo>
                        <a:lnTo>
                          <a:pt x="14" y="94"/>
                        </a:lnTo>
                        <a:lnTo>
                          <a:pt x="0" y="97"/>
                        </a:lnTo>
                        <a:lnTo>
                          <a:pt x="5" y="98"/>
                        </a:lnTo>
                        <a:lnTo>
                          <a:pt x="8" y="98"/>
                        </a:lnTo>
                        <a:lnTo>
                          <a:pt x="22" y="94"/>
                        </a:lnTo>
                        <a:lnTo>
                          <a:pt x="34" y="88"/>
                        </a:lnTo>
                        <a:lnTo>
                          <a:pt x="45" y="78"/>
                        </a:lnTo>
                        <a:lnTo>
                          <a:pt x="54" y="69"/>
                        </a:lnTo>
                        <a:lnTo>
                          <a:pt x="60" y="57"/>
                        </a:lnTo>
                        <a:lnTo>
                          <a:pt x="67" y="44"/>
                        </a:lnTo>
                        <a:lnTo>
                          <a:pt x="70" y="30"/>
                        </a:lnTo>
                        <a:lnTo>
                          <a:pt x="71" y="17"/>
                        </a:lnTo>
                        <a:close/>
                      </a:path>
                    </a:pathLst>
                  </a:custGeom>
                  <a:solidFill>
                    <a:srgbClr val="34478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19" name="Freeform 87"/>
                  <p:cNvSpPr>
                    <a:spLocks/>
                  </p:cNvSpPr>
                  <p:nvPr/>
                </p:nvSpPr>
                <p:spPr bwMode="auto">
                  <a:xfrm>
                    <a:off x="5840" y="1256"/>
                    <a:ext cx="73" cy="102"/>
                  </a:xfrm>
                  <a:custGeom>
                    <a:avLst/>
                    <a:gdLst/>
                    <a:ahLst/>
                    <a:cxnLst>
                      <a:cxn ang="0">
                        <a:pos x="73" y="21"/>
                      </a:cxn>
                      <a:cxn ang="0">
                        <a:pos x="73" y="13"/>
                      </a:cxn>
                      <a:cxn ang="0">
                        <a:pos x="71" y="7"/>
                      </a:cxn>
                      <a:cxn ang="0">
                        <a:pos x="70" y="4"/>
                      </a:cxn>
                      <a:cxn ang="0">
                        <a:pos x="68" y="0"/>
                      </a:cxn>
                      <a:cxn ang="0">
                        <a:pos x="70" y="10"/>
                      </a:cxn>
                      <a:cxn ang="0">
                        <a:pos x="70" y="21"/>
                      </a:cxn>
                      <a:cxn ang="0">
                        <a:pos x="68" y="36"/>
                      </a:cxn>
                      <a:cxn ang="0">
                        <a:pos x="65" y="50"/>
                      </a:cxn>
                      <a:cxn ang="0">
                        <a:pos x="59" y="62"/>
                      </a:cxn>
                      <a:cxn ang="0">
                        <a:pos x="50" y="73"/>
                      </a:cxn>
                      <a:cxn ang="0">
                        <a:pos x="39" y="84"/>
                      </a:cxn>
                      <a:cxn ang="0">
                        <a:pos x="28" y="92"/>
                      </a:cxn>
                      <a:cxn ang="0">
                        <a:pos x="14" y="96"/>
                      </a:cxn>
                      <a:cxn ang="0">
                        <a:pos x="0" y="99"/>
                      </a:cxn>
                      <a:cxn ang="0">
                        <a:pos x="3" y="101"/>
                      </a:cxn>
                      <a:cxn ang="0">
                        <a:pos x="8" y="102"/>
                      </a:cxn>
                      <a:cxn ang="0">
                        <a:pos x="20" y="98"/>
                      </a:cxn>
                      <a:cxn ang="0">
                        <a:pos x="33" y="92"/>
                      </a:cxn>
                      <a:cxn ang="0">
                        <a:pos x="45" y="84"/>
                      </a:cxn>
                      <a:cxn ang="0">
                        <a:pos x="54" y="73"/>
                      </a:cxn>
                      <a:cxn ang="0">
                        <a:pos x="62" y="62"/>
                      </a:cxn>
                      <a:cxn ang="0">
                        <a:pos x="68" y="48"/>
                      </a:cxn>
                      <a:cxn ang="0">
                        <a:pos x="71" y="34"/>
                      </a:cxn>
                      <a:cxn ang="0">
                        <a:pos x="73" y="21"/>
                      </a:cxn>
                    </a:cxnLst>
                    <a:rect l="0" t="0" r="r" b="b"/>
                    <a:pathLst>
                      <a:path w="73" h="102">
                        <a:moveTo>
                          <a:pt x="73" y="21"/>
                        </a:moveTo>
                        <a:lnTo>
                          <a:pt x="73" y="13"/>
                        </a:lnTo>
                        <a:lnTo>
                          <a:pt x="71" y="7"/>
                        </a:lnTo>
                        <a:lnTo>
                          <a:pt x="70" y="4"/>
                        </a:lnTo>
                        <a:lnTo>
                          <a:pt x="68" y="0"/>
                        </a:lnTo>
                        <a:lnTo>
                          <a:pt x="70" y="10"/>
                        </a:lnTo>
                        <a:lnTo>
                          <a:pt x="70" y="21"/>
                        </a:lnTo>
                        <a:lnTo>
                          <a:pt x="68" y="36"/>
                        </a:lnTo>
                        <a:lnTo>
                          <a:pt x="65" y="50"/>
                        </a:lnTo>
                        <a:lnTo>
                          <a:pt x="59" y="62"/>
                        </a:lnTo>
                        <a:lnTo>
                          <a:pt x="50" y="73"/>
                        </a:lnTo>
                        <a:lnTo>
                          <a:pt x="39" y="84"/>
                        </a:lnTo>
                        <a:lnTo>
                          <a:pt x="28" y="92"/>
                        </a:lnTo>
                        <a:lnTo>
                          <a:pt x="14" y="96"/>
                        </a:lnTo>
                        <a:lnTo>
                          <a:pt x="0" y="99"/>
                        </a:lnTo>
                        <a:lnTo>
                          <a:pt x="3" y="101"/>
                        </a:lnTo>
                        <a:lnTo>
                          <a:pt x="8" y="102"/>
                        </a:lnTo>
                        <a:lnTo>
                          <a:pt x="20" y="98"/>
                        </a:lnTo>
                        <a:lnTo>
                          <a:pt x="33" y="92"/>
                        </a:lnTo>
                        <a:lnTo>
                          <a:pt x="45" y="84"/>
                        </a:lnTo>
                        <a:lnTo>
                          <a:pt x="54" y="73"/>
                        </a:lnTo>
                        <a:lnTo>
                          <a:pt x="62" y="62"/>
                        </a:lnTo>
                        <a:lnTo>
                          <a:pt x="68" y="48"/>
                        </a:lnTo>
                        <a:lnTo>
                          <a:pt x="71" y="34"/>
                        </a:lnTo>
                        <a:lnTo>
                          <a:pt x="73" y="21"/>
                        </a:lnTo>
                        <a:close/>
                      </a:path>
                    </a:pathLst>
                  </a:custGeom>
                  <a:solidFill>
                    <a:srgbClr val="3448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20" name="Freeform 88"/>
                  <p:cNvSpPr>
                    <a:spLocks/>
                  </p:cNvSpPr>
                  <p:nvPr/>
                </p:nvSpPr>
                <p:spPr bwMode="auto">
                  <a:xfrm>
                    <a:off x="5836" y="1255"/>
                    <a:ext cx="75" cy="102"/>
                  </a:xfrm>
                  <a:custGeom>
                    <a:avLst/>
                    <a:gdLst/>
                    <a:ahLst/>
                    <a:cxnLst>
                      <a:cxn ang="0">
                        <a:pos x="75" y="22"/>
                      </a:cxn>
                      <a:cxn ang="0">
                        <a:pos x="75" y="12"/>
                      </a:cxn>
                      <a:cxn ang="0">
                        <a:pos x="74" y="5"/>
                      </a:cxn>
                      <a:cxn ang="0">
                        <a:pos x="72" y="1"/>
                      </a:cxn>
                      <a:cxn ang="0">
                        <a:pos x="69" y="0"/>
                      </a:cxn>
                      <a:cxn ang="0">
                        <a:pos x="72" y="11"/>
                      </a:cxn>
                      <a:cxn ang="0">
                        <a:pos x="72" y="22"/>
                      </a:cxn>
                      <a:cxn ang="0">
                        <a:pos x="71" y="37"/>
                      </a:cxn>
                      <a:cxn ang="0">
                        <a:pos x="67" y="51"/>
                      </a:cxn>
                      <a:cxn ang="0">
                        <a:pos x="60" y="63"/>
                      </a:cxn>
                      <a:cxn ang="0">
                        <a:pos x="52" y="76"/>
                      </a:cxn>
                      <a:cxn ang="0">
                        <a:pos x="41" y="85"/>
                      </a:cxn>
                      <a:cxn ang="0">
                        <a:pos x="29" y="93"/>
                      </a:cxn>
                      <a:cxn ang="0">
                        <a:pos x="15" y="97"/>
                      </a:cxn>
                      <a:cxn ang="0">
                        <a:pos x="0" y="100"/>
                      </a:cxn>
                      <a:cxn ang="0">
                        <a:pos x="4" y="100"/>
                      </a:cxn>
                      <a:cxn ang="0">
                        <a:pos x="7" y="102"/>
                      </a:cxn>
                      <a:cxn ang="0">
                        <a:pos x="21" y="99"/>
                      </a:cxn>
                      <a:cxn ang="0">
                        <a:pos x="34" y="93"/>
                      </a:cxn>
                      <a:cxn ang="0">
                        <a:pos x="46" y="85"/>
                      </a:cxn>
                      <a:cxn ang="0">
                        <a:pos x="55" y="74"/>
                      </a:cxn>
                      <a:cxn ang="0">
                        <a:pos x="64" y="63"/>
                      </a:cxn>
                      <a:cxn ang="0">
                        <a:pos x="71" y="51"/>
                      </a:cxn>
                      <a:cxn ang="0">
                        <a:pos x="74" y="37"/>
                      </a:cxn>
                      <a:cxn ang="0">
                        <a:pos x="75" y="22"/>
                      </a:cxn>
                    </a:cxnLst>
                    <a:rect l="0" t="0" r="r" b="b"/>
                    <a:pathLst>
                      <a:path w="75" h="102">
                        <a:moveTo>
                          <a:pt x="75" y="22"/>
                        </a:moveTo>
                        <a:lnTo>
                          <a:pt x="75" y="12"/>
                        </a:lnTo>
                        <a:lnTo>
                          <a:pt x="74" y="5"/>
                        </a:lnTo>
                        <a:lnTo>
                          <a:pt x="72" y="1"/>
                        </a:lnTo>
                        <a:lnTo>
                          <a:pt x="69" y="0"/>
                        </a:lnTo>
                        <a:lnTo>
                          <a:pt x="72" y="11"/>
                        </a:lnTo>
                        <a:lnTo>
                          <a:pt x="72" y="22"/>
                        </a:lnTo>
                        <a:lnTo>
                          <a:pt x="71" y="37"/>
                        </a:lnTo>
                        <a:lnTo>
                          <a:pt x="67" y="51"/>
                        </a:lnTo>
                        <a:lnTo>
                          <a:pt x="60" y="63"/>
                        </a:lnTo>
                        <a:lnTo>
                          <a:pt x="52" y="76"/>
                        </a:lnTo>
                        <a:lnTo>
                          <a:pt x="41" y="85"/>
                        </a:lnTo>
                        <a:lnTo>
                          <a:pt x="29" y="93"/>
                        </a:lnTo>
                        <a:lnTo>
                          <a:pt x="15" y="97"/>
                        </a:lnTo>
                        <a:lnTo>
                          <a:pt x="0" y="100"/>
                        </a:lnTo>
                        <a:lnTo>
                          <a:pt x="4" y="100"/>
                        </a:lnTo>
                        <a:lnTo>
                          <a:pt x="7" y="102"/>
                        </a:lnTo>
                        <a:lnTo>
                          <a:pt x="21" y="99"/>
                        </a:lnTo>
                        <a:lnTo>
                          <a:pt x="34" y="93"/>
                        </a:lnTo>
                        <a:lnTo>
                          <a:pt x="46" y="85"/>
                        </a:lnTo>
                        <a:lnTo>
                          <a:pt x="55" y="74"/>
                        </a:lnTo>
                        <a:lnTo>
                          <a:pt x="64" y="63"/>
                        </a:lnTo>
                        <a:lnTo>
                          <a:pt x="71" y="51"/>
                        </a:lnTo>
                        <a:lnTo>
                          <a:pt x="74" y="37"/>
                        </a:lnTo>
                        <a:lnTo>
                          <a:pt x="75" y="22"/>
                        </a:lnTo>
                        <a:close/>
                      </a:path>
                    </a:pathLst>
                  </a:custGeom>
                  <a:solidFill>
                    <a:srgbClr val="3449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21" name="Freeform 89"/>
                  <p:cNvSpPr>
                    <a:spLocks/>
                  </p:cNvSpPr>
                  <p:nvPr/>
                </p:nvSpPr>
                <p:spPr bwMode="auto">
                  <a:xfrm>
                    <a:off x="5832" y="1252"/>
                    <a:ext cx="78" cy="103"/>
                  </a:xfrm>
                  <a:custGeom>
                    <a:avLst/>
                    <a:gdLst/>
                    <a:ahLst/>
                    <a:cxnLst>
                      <a:cxn ang="0">
                        <a:pos x="78" y="25"/>
                      </a:cxn>
                      <a:cxn ang="0">
                        <a:pos x="78" y="14"/>
                      </a:cxn>
                      <a:cxn ang="0">
                        <a:pos x="76" y="4"/>
                      </a:cxn>
                      <a:cxn ang="0">
                        <a:pos x="73" y="3"/>
                      </a:cxn>
                      <a:cxn ang="0">
                        <a:pos x="71" y="0"/>
                      </a:cxn>
                      <a:cxn ang="0">
                        <a:pos x="75" y="12"/>
                      </a:cxn>
                      <a:cxn ang="0">
                        <a:pos x="75" y="25"/>
                      </a:cxn>
                      <a:cxn ang="0">
                        <a:pos x="73" y="40"/>
                      </a:cxn>
                      <a:cxn ang="0">
                        <a:pos x="68" y="54"/>
                      </a:cxn>
                      <a:cxn ang="0">
                        <a:pos x="62" y="66"/>
                      </a:cxn>
                      <a:cxn ang="0">
                        <a:pos x="53" y="79"/>
                      </a:cxn>
                      <a:cxn ang="0">
                        <a:pos x="42" y="88"/>
                      </a:cxn>
                      <a:cxn ang="0">
                        <a:pos x="30" y="94"/>
                      </a:cxn>
                      <a:cxn ang="0">
                        <a:pos x="16" y="100"/>
                      </a:cxn>
                      <a:cxn ang="0">
                        <a:pos x="0" y="102"/>
                      </a:cxn>
                      <a:cxn ang="0">
                        <a:pos x="4" y="103"/>
                      </a:cxn>
                      <a:cxn ang="0">
                        <a:pos x="8" y="103"/>
                      </a:cxn>
                      <a:cxn ang="0">
                        <a:pos x="22" y="100"/>
                      </a:cxn>
                      <a:cxn ang="0">
                        <a:pos x="36" y="96"/>
                      </a:cxn>
                      <a:cxn ang="0">
                        <a:pos x="47" y="88"/>
                      </a:cxn>
                      <a:cxn ang="0">
                        <a:pos x="58" y="77"/>
                      </a:cxn>
                      <a:cxn ang="0">
                        <a:pos x="67" y="66"/>
                      </a:cxn>
                      <a:cxn ang="0">
                        <a:pos x="73" y="54"/>
                      </a:cxn>
                      <a:cxn ang="0">
                        <a:pos x="76" y="40"/>
                      </a:cxn>
                      <a:cxn ang="0">
                        <a:pos x="78" y="25"/>
                      </a:cxn>
                    </a:cxnLst>
                    <a:rect l="0" t="0" r="r" b="b"/>
                    <a:pathLst>
                      <a:path w="78" h="103">
                        <a:moveTo>
                          <a:pt x="78" y="25"/>
                        </a:moveTo>
                        <a:lnTo>
                          <a:pt x="78" y="14"/>
                        </a:lnTo>
                        <a:lnTo>
                          <a:pt x="76" y="4"/>
                        </a:lnTo>
                        <a:lnTo>
                          <a:pt x="73" y="3"/>
                        </a:lnTo>
                        <a:lnTo>
                          <a:pt x="71" y="0"/>
                        </a:lnTo>
                        <a:lnTo>
                          <a:pt x="75" y="12"/>
                        </a:lnTo>
                        <a:lnTo>
                          <a:pt x="75" y="25"/>
                        </a:lnTo>
                        <a:lnTo>
                          <a:pt x="73" y="40"/>
                        </a:lnTo>
                        <a:lnTo>
                          <a:pt x="68" y="54"/>
                        </a:lnTo>
                        <a:lnTo>
                          <a:pt x="62" y="66"/>
                        </a:lnTo>
                        <a:lnTo>
                          <a:pt x="53" y="79"/>
                        </a:lnTo>
                        <a:lnTo>
                          <a:pt x="42" y="88"/>
                        </a:lnTo>
                        <a:lnTo>
                          <a:pt x="30" y="94"/>
                        </a:lnTo>
                        <a:lnTo>
                          <a:pt x="16" y="100"/>
                        </a:lnTo>
                        <a:lnTo>
                          <a:pt x="0" y="102"/>
                        </a:lnTo>
                        <a:lnTo>
                          <a:pt x="4" y="103"/>
                        </a:lnTo>
                        <a:lnTo>
                          <a:pt x="8" y="103"/>
                        </a:lnTo>
                        <a:lnTo>
                          <a:pt x="22" y="100"/>
                        </a:lnTo>
                        <a:lnTo>
                          <a:pt x="36" y="96"/>
                        </a:lnTo>
                        <a:lnTo>
                          <a:pt x="47" y="88"/>
                        </a:lnTo>
                        <a:lnTo>
                          <a:pt x="58" y="77"/>
                        </a:lnTo>
                        <a:lnTo>
                          <a:pt x="67" y="66"/>
                        </a:lnTo>
                        <a:lnTo>
                          <a:pt x="73" y="54"/>
                        </a:lnTo>
                        <a:lnTo>
                          <a:pt x="76" y="40"/>
                        </a:lnTo>
                        <a:lnTo>
                          <a:pt x="78" y="25"/>
                        </a:lnTo>
                        <a:close/>
                      </a:path>
                    </a:pathLst>
                  </a:custGeom>
                  <a:solidFill>
                    <a:srgbClr val="354A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22" name="Freeform 90"/>
                  <p:cNvSpPr>
                    <a:spLocks/>
                  </p:cNvSpPr>
                  <p:nvPr/>
                </p:nvSpPr>
                <p:spPr bwMode="auto">
                  <a:xfrm>
                    <a:off x="5829" y="1250"/>
                    <a:ext cx="79" cy="105"/>
                  </a:xfrm>
                  <a:custGeom>
                    <a:avLst/>
                    <a:gdLst/>
                    <a:ahLst/>
                    <a:cxnLst>
                      <a:cxn ang="0">
                        <a:pos x="79" y="27"/>
                      </a:cxn>
                      <a:cxn ang="0">
                        <a:pos x="79" y="16"/>
                      </a:cxn>
                      <a:cxn ang="0">
                        <a:pos x="76" y="5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4" y="13"/>
                      </a:cxn>
                      <a:cxn ang="0">
                        <a:pos x="76" y="27"/>
                      </a:cxn>
                      <a:cxn ang="0">
                        <a:pos x="74" y="42"/>
                      </a:cxn>
                      <a:cxn ang="0">
                        <a:pos x="70" y="56"/>
                      </a:cxn>
                      <a:cxn ang="0">
                        <a:pos x="64" y="68"/>
                      </a:cxn>
                      <a:cxn ang="0">
                        <a:pos x="54" y="81"/>
                      </a:cxn>
                      <a:cxn ang="0">
                        <a:pos x="44" y="90"/>
                      </a:cxn>
                      <a:cxn ang="0">
                        <a:pos x="30" y="96"/>
                      </a:cxn>
                      <a:cxn ang="0">
                        <a:pos x="16" y="101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7" y="105"/>
                      </a:cxn>
                      <a:cxn ang="0">
                        <a:pos x="22" y="102"/>
                      </a:cxn>
                      <a:cxn ang="0">
                        <a:pos x="36" y="98"/>
                      </a:cxn>
                      <a:cxn ang="0">
                        <a:pos x="48" y="90"/>
                      </a:cxn>
                      <a:cxn ang="0">
                        <a:pos x="59" y="81"/>
                      </a:cxn>
                      <a:cxn ang="0">
                        <a:pos x="67" y="68"/>
                      </a:cxn>
                      <a:cxn ang="0">
                        <a:pos x="74" y="56"/>
                      </a:cxn>
                      <a:cxn ang="0">
                        <a:pos x="78" y="42"/>
                      </a:cxn>
                      <a:cxn ang="0">
                        <a:pos x="79" y="27"/>
                      </a:cxn>
                    </a:cxnLst>
                    <a:rect l="0" t="0" r="r" b="b"/>
                    <a:pathLst>
                      <a:path w="79" h="105">
                        <a:moveTo>
                          <a:pt x="79" y="27"/>
                        </a:moveTo>
                        <a:lnTo>
                          <a:pt x="79" y="16"/>
                        </a:lnTo>
                        <a:lnTo>
                          <a:pt x="76" y="5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4" y="13"/>
                        </a:lnTo>
                        <a:lnTo>
                          <a:pt x="76" y="27"/>
                        </a:lnTo>
                        <a:lnTo>
                          <a:pt x="74" y="42"/>
                        </a:lnTo>
                        <a:lnTo>
                          <a:pt x="70" y="56"/>
                        </a:lnTo>
                        <a:lnTo>
                          <a:pt x="64" y="68"/>
                        </a:lnTo>
                        <a:lnTo>
                          <a:pt x="54" y="81"/>
                        </a:lnTo>
                        <a:lnTo>
                          <a:pt x="44" y="90"/>
                        </a:lnTo>
                        <a:lnTo>
                          <a:pt x="30" y="96"/>
                        </a:lnTo>
                        <a:lnTo>
                          <a:pt x="16" y="101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7" y="105"/>
                        </a:lnTo>
                        <a:lnTo>
                          <a:pt x="22" y="102"/>
                        </a:lnTo>
                        <a:lnTo>
                          <a:pt x="36" y="98"/>
                        </a:lnTo>
                        <a:lnTo>
                          <a:pt x="48" y="90"/>
                        </a:lnTo>
                        <a:lnTo>
                          <a:pt x="59" y="81"/>
                        </a:lnTo>
                        <a:lnTo>
                          <a:pt x="67" y="68"/>
                        </a:lnTo>
                        <a:lnTo>
                          <a:pt x="74" y="56"/>
                        </a:lnTo>
                        <a:lnTo>
                          <a:pt x="78" y="42"/>
                        </a:lnTo>
                        <a:lnTo>
                          <a:pt x="79" y="27"/>
                        </a:lnTo>
                        <a:close/>
                      </a:path>
                    </a:pathLst>
                  </a:custGeom>
                  <a:solidFill>
                    <a:srgbClr val="364B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23" name="Freeform 91"/>
                  <p:cNvSpPr>
                    <a:spLocks/>
                  </p:cNvSpPr>
                  <p:nvPr/>
                </p:nvSpPr>
                <p:spPr bwMode="auto">
                  <a:xfrm>
                    <a:off x="5826" y="1249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28"/>
                      </a:cxn>
                      <a:cxn ang="0">
                        <a:pos x="81" y="15"/>
                      </a:cxn>
                      <a:cxn ang="0">
                        <a:pos x="77" y="3"/>
                      </a:cxn>
                      <a:cxn ang="0">
                        <a:pos x="74" y="1"/>
                      </a:cxn>
                      <a:cxn ang="0">
                        <a:pos x="73" y="0"/>
                      </a:cxn>
                      <a:cxn ang="0">
                        <a:pos x="76" y="14"/>
                      </a:cxn>
                      <a:cxn ang="0">
                        <a:pos x="77" y="28"/>
                      </a:cxn>
                      <a:cxn ang="0">
                        <a:pos x="76" y="43"/>
                      </a:cxn>
                      <a:cxn ang="0">
                        <a:pos x="71" y="57"/>
                      </a:cxn>
                      <a:cxn ang="0">
                        <a:pos x="65" y="69"/>
                      </a:cxn>
                      <a:cxn ang="0">
                        <a:pos x="56" y="80"/>
                      </a:cxn>
                      <a:cxn ang="0">
                        <a:pos x="45" y="89"/>
                      </a:cxn>
                      <a:cxn ang="0">
                        <a:pos x="33" y="96"/>
                      </a:cxn>
                      <a:cxn ang="0">
                        <a:pos x="19" y="100"/>
                      </a:cxn>
                      <a:cxn ang="0">
                        <a:pos x="3" y="102"/>
                      </a:cxn>
                      <a:cxn ang="0">
                        <a:pos x="2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22" y="103"/>
                      </a:cxn>
                      <a:cxn ang="0">
                        <a:pos x="36" y="97"/>
                      </a:cxn>
                      <a:cxn ang="0">
                        <a:pos x="48" y="91"/>
                      </a:cxn>
                      <a:cxn ang="0">
                        <a:pos x="59" y="82"/>
                      </a:cxn>
                      <a:cxn ang="0">
                        <a:pos x="68" y="69"/>
                      </a:cxn>
                      <a:cxn ang="0">
                        <a:pos x="74" y="57"/>
                      </a:cxn>
                      <a:cxn ang="0">
                        <a:pos x="79" y="43"/>
                      </a:cxn>
                      <a:cxn ang="0">
                        <a:pos x="81" y="28"/>
                      </a:cxn>
                    </a:cxnLst>
                    <a:rect l="0" t="0" r="r" b="b"/>
                    <a:pathLst>
                      <a:path w="81" h="105">
                        <a:moveTo>
                          <a:pt x="81" y="28"/>
                        </a:moveTo>
                        <a:lnTo>
                          <a:pt x="81" y="15"/>
                        </a:lnTo>
                        <a:lnTo>
                          <a:pt x="77" y="3"/>
                        </a:lnTo>
                        <a:lnTo>
                          <a:pt x="74" y="1"/>
                        </a:lnTo>
                        <a:lnTo>
                          <a:pt x="73" y="0"/>
                        </a:lnTo>
                        <a:lnTo>
                          <a:pt x="76" y="14"/>
                        </a:lnTo>
                        <a:lnTo>
                          <a:pt x="77" y="28"/>
                        </a:lnTo>
                        <a:lnTo>
                          <a:pt x="76" y="43"/>
                        </a:lnTo>
                        <a:lnTo>
                          <a:pt x="71" y="57"/>
                        </a:lnTo>
                        <a:lnTo>
                          <a:pt x="65" y="69"/>
                        </a:lnTo>
                        <a:lnTo>
                          <a:pt x="56" y="80"/>
                        </a:lnTo>
                        <a:lnTo>
                          <a:pt x="45" y="89"/>
                        </a:lnTo>
                        <a:lnTo>
                          <a:pt x="33" y="96"/>
                        </a:lnTo>
                        <a:lnTo>
                          <a:pt x="19" y="100"/>
                        </a:lnTo>
                        <a:lnTo>
                          <a:pt x="3" y="102"/>
                        </a:lnTo>
                        <a:lnTo>
                          <a:pt x="2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22" y="103"/>
                        </a:lnTo>
                        <a:lnTo>
                          <a:pt x="36" y="97"/>
                        </a:lnTo>
                        <a:lnTo>
                          <a:pt x="48" y="91"/>
                        </a:lnTo>
                        <a:lnTo>
                          <a:pt x="59" y="82"/>
                        </a:lnTo>
                        <a:lnTo>
                          <a:pt x="68" y="69"/>
                        </a:lnTo>
                        <a:lnTo>
                          <a:pt x="74" y="57"/>
                        </a:lnTo>
                        <a:lnTo>
                          <a:pt x="79" y="43"/>
                        </a:lnTo>
                        <a:lnTo>
                          <a:pt x="81" y="28"/>
                        </a:lnTo>
                        <a:close/>
                      </a:path>
                    </a:pathLst>
                  </a:custGeom>
                  <a:solidFill>
                    <a:srgbClr val="374C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24" name="Freeform 92"/>
                  <p:cNvSpPr>
                    <a:spLocks/>
                  </p:cNvSpPr>
                  <p:nvPr/>
                </p:nvSpPr>
                <p:spPr bwMode="auto">
                  <a:xfrm>
                    <a:off x="5823" y="1247"/>
                    <a:ext cx="82" cy="105"/>
                  </a:xfrm>
                  <a:custGeom>
                    <a:avLst/>
                    <a:gdLst/>
                    <a:ahLst/>
                    <a:cxnLst>
                      <a:cxn ang="0">
                        <a:pos x="82" y="30"/>
                      </a:cxn>
                      <a:cxn ang="0">
                        <a:pos x="80" y="16"/>
                      </a:cxn>
                      <a:cxn ang="0">
                        <a:pos x="77" y="3"/>
                      </a:cxn>
                      <a:cxn ang="0">
                        <a:pos x="76" y="2"/>
                      </a:cxn>
                      <a:cxn ang="0">
                        <a:pos x="73" y="0"/>
                      </a:cxn>
                      <a:cxn ang="0">
                        <a:pos x="76" y="6"/>
                      </a:cxn>
                      <a:cxn ang="0">
                        <a:pos x="77" y="14"/>
                      </a:cxn>
                      <a:cxn ang="0">
                        <a:pos x="79" y="22"/>
                      </a:cxn>
                      <a:cxn ang="0">
                        <a:pos x="79" y="30"/>
                      </a:cxn>
                      <a:cxn ang="0">
                        <a:pos x="77" y="43"/>
                      </a:cxn>
                      <a:cxn ang="0">
                        <a:pos x="73" y="57"/>
                      </a:cxn>
                      <a:cxn ang="0">
                        <a:pos x="67" y="70"/>
                      </a:cxn>
                      <a:cxn ang="0">
                        <a:pos x="57" y="81"/>
                      </a:cxn>
                      <a:cxn ang="0">
                        <a:pos x="47" y="90"/>
                      </a:cxn>
                      <a:cxn ang="0">
                        <a:pos x="34" y="96"/>
                      </a:cxn>
                      <a:cxn ang="0">
                        <a:pos x="22" y="101"/>
                      </a:cxn>
                      <a:cxn ang="0">
                        <a:pos x="6" y="102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22" y="104"/>
                      </a:cxn>
                      <a:cxn ang="0">
                        <a:pos x="36" y="99"/>
                      </a:cxn>
                      <a:cxn ang="0">
                        <a:pos x="50" y="93"/>
                      </a:cxn>
                      <a:cxn ang="0">
                        <a:pos x="60" y="84"/>
                      </a:cxn>
                      <a:cxn ang="0">
                        <a:pos x="70" y="71"/>
                      </a:cxn>
                      <a:cxn ang="0">
                        <a:pos x="76" y="59"/>
                      </a:cxn>
                      <a:cxn ang="0">
                        <a:pos x="80" y="45"/>
                      </a:cxn>
                      <a:cxn ang="0">
                        <a:pos x="82" y="30"/>
                      </a:cxn>
                    </a:cxnLst>
                    <a:rect l="0" t="0" r="r" b="b"/>
                    <a:pathLst>
                      <a:path w="82" h="105">
                        <a:moveTo>
                          <a:pt x="82" y="30"/>
                        </a:moveTo>
                        <a:lnTo>
                          <a:pt x="80" y="16"/>
                        </a:lnTo>
                        <a:lnTo>
                          <a:pt x="77" y="3"/>
                        </a:lnTo>
                        <a:lnTo>
                          <a:pt x="76" y="2"/>
                        </a:lnTo>
                        <a:lnTo>
                          <a:pt x="73" y="0"/>
                        </a:lnTo>
                        <a:lnTo>
                          <a:pt x="76" y="6"/>
                        </a:lnTo>
                        <a:lnTo>
                          <a:pt x="77" y="14"/>
                        </a:lnTo>
                        <a:lnTo>
                          <a:pt x="79" y="22"/>
                        </a:lnTo>
                        <a:lnTo>
                          <a:pt x="79" y="30"/>
                        </a:lnTo>
                        <a:lnTo>
                          <a:pt x="77" y="43"/>
                        </a:lnTo>
                        <a:lnTo>
                          <a:pt x="73" y="57"/>
                        </a:lnTo>
                        <a:lnTo>
                          <a:pt x="67" y="70"/>
                        </a:lnTo>
                        <a:lnTo>
                          <a:pt x="57" y="81"/>
                        </a:lnTo>
                        <a:lnTo>
                          <a:pt x="47" y="90"/>
                        </a:lnTo>
                        <a:lnTo>
                          <a:pt x="34" y="96"/>
                        </a:lnTo>
                        <a:lnTo>
                          <a:pt x="22" y="101"/>
                        </a:lnTo>
                        <a:lnTo>
                          <a:pt x="6" y="102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22" y="104"/>
                        </a:lnTo>
                        <a:lnTo>
                          <a:pt x="36" y="99"/>
                        </a:lnTo>
                        <a:lnTo>
                          <a:pt x="50" y="93"/>
                        </a:lnTo>
                        <a:lnTo>
                          <a:pt x="60" y="84"/>
                        </a:lnTo>
                        <a:lnTo>
                          <a:pt x="70" y="71"/>
                        </a:lnTo>
                        <a:lnTo>
                          <a:pt x="76" y="59"/>
                        </a:lnTo>
                        <a:lnTo>
                          <a:pt x="80" y="45"/>
                        </a:lnTo>
                        <a:lnTo>
                          <a:pt x="82" y="30"/>
                        </a:lnTo>
                        <a:close/>
                      </a:path>
                    </a:pathLst>
                  </a:custGeom>
                  <a:solidFill>
                    <a:srgbClr val="384D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25" name="Freeform 93"/>
                  <p:cNvSpPr>
                    <a:spLocks/>
                  </p:cNvSpPr>
                  <p:nvPr/>
                </p:nvSpPr>
                <p:spPr bwMode="auto">
                  <a:xfrm>
                    <a:off x="5822" y="1246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31"/>
                      </a:cxn>
                      <a:cxn ang="0">
                        <a:pos x="80" y="17"/>
                      </a:cxn>
                      <a:cxn ang="0">
                        <a:pos x="77" y="3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4" y="6"/>
                      </a:cxn>
                      <a:cxn ang="0">
                        <a:pos x="77" y="14"/>
                      </a:cxn>
                      <a:cxn ang="0">
                        <a:pos x="78" y="23"/>
                      </a:cxn>
                      <a:cxn ang="0">
                        <a:pos x="78" y="31"/>
                      </a:cxn>
                      <a:cxn ang="0">
                        <a:pos x="77" y="44"/>
                      </a:cxn>
                      <a:cxn ang="0">
                        <a:pos x="74" y="58"/>
                      </a:cxn>
                      <a:cxn ang="0">
                        <a:pos x="66" y="71"/>
                      </a:cxn>
                      <a:cxn ang="0">
                        <a:pos x="58" y="80"/>
                      </a:cxn>
                      <a:cxn ang="0">
                        <a:pos x="48" y="89"/>
                      </a:cxn>
                      <a:cxn ang="0">
                        <a:pos x="35" y="95"/>
                      </a:cxn>
                      <a:cxn ang="0">
                        <a:pos x="21" y="100"/>
                      </a:cxn>
                      <a:cxn ang="0">
                        <a:pos x="7" y="102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1" y="103"/>
                      </a:cxn>
                      <a:cxn ang="0">
                        <a:pos x="4" y="105"/>
                      </a:cxn>
                      <a:cxn ang="0">
                        <a:pos x="6" y="105"/>
                      </a:cxn>
                      <a:cxn ang="0">
                        <a:pos x="7" y="105"/>
                      </a:cxn>
                      <a:cxn ang="0">
                        <a:pos x="23" y="103"/>
                      </a:cxn>
                      <a:cxn ang="0">
                        <a:pos x="37" y="99"/>
                      </a:cxn>
                      <a:cxn ang="0">
                        <a:pos x="49" y="92"/>
                      </a:cxn>
                      <a:cxn ang="0">
                        <a:pos x="60" y="83"/>
                      </a:cxn>
                      <a:cxn ang="0">
                        <a:pos x="69" y="72"/>
                      </a:cxn>
                      <a:cxn ang="0">
                        <a:pos x="75" y="60"/>
                      </a:cxn>
                      <a:cxn ang="0">
                        <a:pos x="80" y="46"/>
                      </a:cxn>
                      <a:cxn ang="0">
                        <a:pos x="81" y="31"/>
                      </a:cxn>
                    </a:cxnLst>
                    <a:rect l="0" t="0" r="r" b="b"/>
                    <a:pathLst>
                      <a:path w="81" h="105">
                        <a:moveTo>
                          <a:pt x="81" y="31"/>
                        </a:moveTo>
                        <a:lnTo>
                          <a:pt x="80" y="17"/>
                        </a:lnTo>
                        <a:lnTo>
                          <a:pt x="77" y="3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4" y="6"/>
                        </a:lnTo>
                        <a:lnTo>
                          <a:pt x="77" y="14"/>
                        </a:lnTo>
                        <a:lnTo>
                          <a:pt x="78" y="23"/>
                        </a:lnTo>
                        <a:lnTo>
                          <a:pt x="78" y="31"/>
                        </a:lnTo>
                        <a:lnTo>
                          <a:pt x="77" y="44"/>
                        </a:lnTo>
                        <a:lnTo>
                          <a:pt x="74" y="58"/>
                        </a:lnTo>
                        <a:lnTo>
                          <a:pt x="66" y="71"/>
                        </a:lnTo>
                        <a:lnTo>
                          <a:pt x="58" y="80"/>
                        </a:lnTo>
                        <a:lnTo>
                          <a:pt x="48" y="89"/>
                        </a:lnTo>
                        <a:lnTo>
                          <a:pt x="35" y="95"/>
                        </a:lnTo>
                        <a:lnTo>
                          <a:pt x="21" y="100"/>
                        </a:lnTo>
                        <a:lnTo>
                          <a:pt x="7" y="102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1" y="103"/>
                        </a:lnTo>
                        <a:lnTo>
                          <a:pt x="4" y="105"/>
                        </a:lnTo>
                        <a:lnTo>
                          <a:pt x="6" y="105"/>
                        </a:lnTo>
                        <a:lnTo>
                          <a:pt x="7" y="105"/>
                        </a:lnTo>
                        <a:lnTo>
                          <a:pt x="23" y="103"/>
                        </a:lnTo>
                        <a:lnTo>
                          <a:pt x="37" y="99"/>
                        </a:lnTo>
                        <a:lnTo>
                          <a:pt x="49" y="92"/>
                        </a:lnTo>
                        <a:lnTo>
                          <a:pt x="60" y="83"/>
                        </a:lnTo>
                        <a:lnTo>
                          <a:pt x="69" y="72"/>
                        </a:lnTo>
                        <a:lnTo>
                          <a:pt x="75" y="60"/>
                        </a:lnTo>
                        <a:lnTo>
                          <a:pt x="80" y="46"/>
                        </a:lnTo>
                        <a:lnTo>
                          <a:pt x="81" y="31"/>
                        </a:lnTo>
                        <a:close/>
                      </a:path>
                    </a:pathLst>
                  </a:custGeom>
                  <a:solidFill>
                    <a:srgbClr val="3A4E9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26" name="Freeform 94"/>
                  <p:cNvSpPr>
                    <a:spLocks/>
                  </p:cNvSpPr>
                  <p:nvPr/>
                </p:nvSpPr>
                <p:spPr bwMode="auto">
                  <a:xfrm>
                    <a:off x="5819" y="1244"/>
                    <a:ext cx="83" cy="105"/>
                  </a:xfrm>
                  <a:custGeom>
                    <a:avLst/>
                    <a:gdLst/>
                    <a:ahLst/>
                    <a:cxnLst>
                      <a:cxn ang="0">
                        <a:pos x="83" y="33"/>
                      </a:cxn>
                      <a:cxn ang="0">
                        <a:pos x="83" y="25"/>
                      </a:cxn>
                      <a:cxn ang="0">
                        <a:pos x="81" y="17"/>
                      </a:cxn>
                      <a:cxn ang="0">
                        <a:pos x="80" y="9"/>
                      </a:cxn>
                      <a:cxn ang="0">
                        <a:pos x="77" y="3"/>
                      </a:cxn>
                      <a:cxn ang="0">
                        <a:pos x="75" y="2"/>
                      </a:cxn>
                      <a:cxn ang="0">
                        <a:pos x="72" y="0"/>
                      </a:cxn>
                      <a:cxn ang="0">
                        <a:pos x="75" y="8"/>
                      </a:cxn>
                      <a:cxn ang="0">
                        <a:pos x="78" y="16"/>
                      </a:cxn>
                      <a:cxn ang="0">
                        <a:pos x="80" y="23"/>
                      </a:cxn>
                      <a:cxn ang="0">
                        <a:pos x="80" y="33"/>
                      </a:cxn>
                      <a:cxn ang="0">
                        <a:pos x="78" y="46"/>
                      </a:cxn>
                      <a:cxn ang="0">
                        <a:pos x="75" y="59"/>
                      </a:cxn>
                      <a:cxn ang="0">
                        <a:pos x="67" y="71"/>
                      </a:cxn>
                      <a:cxn ang="0">
                        <a:pos x="60" y="82"/>
                      </a:cxn>
                      <a:cxn ang="0">
                        <a:pos x="49" y="90"/>
                      </a:cxn>
                      <a:cxn ang="0">
                        <a:pos x="38" y="96"/>
                      </a:cxn>
                      <a:cxn ang="0">
                        <a:pos x="24" y="101"/>
                      </a:cxn>
                      <a:cxn ang="0">
                        <a:pos x="10" y="102"/>
                      </a:cxn>
                      <a:cxn ang="0">
                        <a:pos x="6" y="102"/>
                      </a:cxn>
                      <a:cxn ang="0">
                        <a:pos x="0" y="101"/>
                      </a:cxn>
                      <a:cxn ang="0">
                        <a:pos x="3" y="104"/>
                      </a:cxn>
                      <a:cxn ang="0">
                        <a:pos x="4" y="105"/>
                      </a:cxn>
                      <a:cxn ang="0">
                        <a:pos x="7" y="105"/>
                      </a:cxn>
                      <a:cxn ang="0">
                        <a:pos x="10" y="105"/>
                      </a:cxn>
                      <a:cxn ang="0">
                        <a:pos x="26" y="104"/>
                      </a:cxn>
                      <a:cxn ang="0">
                        <a:pos x="38" y="99"/>
                      </a:cxn>
                      <a:cxn ang="0">
                        <a:pos x="51" y="93"/>
                      </a:cxn>
                      <a:cxn ang="0">
                        <a:pos x="61" y="84"/>
                      </a:cxn>
                      <a:cxn ang="0">
                        <a:pos x="71" y="73"/>
                      </a:cxn>
                      <a:cxn ang="0">
                        <a:pos x="77" y="60"/>
                      </a:cxn>
                      <a:cxn ang="0">
                        <a:pos x="81" y="46"/>
                      </a:cxn>
                      <a:cxn ang="0">
                        <a:pos x="83" y="33"/>
                      </a:cxn>
                    </a:cxnLst>
                    <a:rect l="0" t="0" r="r" b="b"/>
                    <a:pathLst>
                      <a:path w="83" h="105">
                        <a:moveTo>
                          <a:pt x="83" y="33"/>
                        </a:moveTo>
                        <a:lnTo>
                          <a:pt x="83" y="25"/>
                        </a:lnTo>
                        <a:lnTo>
                          <a:pt x="81" y="17"/>
                        </a:lnTo>
                        <a:lnTo>
                          <a:pt x="80" y="9"/>
                        </a:lnTo>
                        <a:lnTo>
                          <a:pt x="77" y="3"/>
                        </a:lnTo>
                        <a:lnTo>
                          <a:pt x="75" y="2"/>
                        </a:lnTo>
                        <a:lnTo>
                          <a:pt x="72" y="0"/>
                        </a:lnTo>
                        <a:lnTo>
                          <a:pt x="75" y="8"/>
                        </a:lnTo>
                        <a:lnTo>
                          <a:pt x="78" y="16"/>
                        </a:lnTo>
                        <a:lnTo>
                          <a:pt x="80" y="23"/>
                        </a:lnTo>
                        <a:lnTo>
                          <a:pt x="80" y="33"/>
                        </a:lnTo>
                        <a:lnTo>
                          <a:pt x="78" y="46"/>
                        </a:lnTo>
                        <a:lnTo>
                          <a:pt x="75" y="59"/>
                        </a:lnTo>
                        <a:lnTo>
                          <a:pt x="67" y="71"/>
                        </a:lnTo>
                        <a:lnTo>
                          <a:pt x="60" y="82"/>
                        </a:lnTo>
                        <a:lnTo>
                          <a:pt x="49" y="90"/>
                        </a:lnTo>
                        <a:lnTo>
                          <a:pt x="38" y="96"/>
                        </a:lnTo>
                        <a:lnTo>
                          <a:pt x="24" y="101"/>
                        </a:lnTo>
                        <a:lnTo>
                          <a:pt x="10" y="102"/>
                        </a:lnTo>
                        <a:lnTo>
                          <a:pt x="6" y="102"/>
                        </a:lnTo>
                        <a:lnTo>
                          <a:pt x="0" y="101"/>
                        </a:lnTo>
                        <a:lnTo>
                          <a:pt x="3" y="104"/>
                        </a:lnTo>
                        <a:lnTo>
                          <a:pt x="4" y="105"/>
                        </a:lnTo>
                        <a:lnTo>
                          <a:pt x="7" y="105"/>
                        </a:lnTo>
                        <a:lnTo>
                          <a:pt x="10" y="105"/>
                        </a:lnTo>
                        <a:lnTo>
                          <a:pt x="26" y="104"/>
                        </a:lnTo>
                        <a:lnTo>
                          <a:pt x="38" y="99"/>
                        </a:lnTo>
                        <a:lnTo>
                          <a:pt x="51" y="93"/>
                        </a:lnTo>
                        <a:lnTo>
                          <a:pt x="61" y="84"/>
                        </a:lnTo>
                        <a:lnTo>
                          <a:pt x="71" y="73"/>
                        </a:lnTo>
                        <a:lnTo>
                          <a:pt x="77" y="60"/>
                        </a:lnTo>
                        <a:lnTo>
                          <a:pt x="81" y="46"/>
                        </a:lnTo>
                        <a:lnTo>
                          <a:pt x="83" y="33"/>
                        </a:lnTo>
                        <a:close/>
                      </a:path>
                    </a:pathLst>
                  </a:custGeom>
                  <a:solidFill>
                    <a:srgbClr val="3B4F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27" name="Freeform 95"/>
                  <p:cNvSpPr>
                    <a:spLocks/>
                  </p:cNvSpPr>
                  <p:nvPr/>
                </p:nvSpPr>
                <p:spPr bwMode="auto">
                  <a:xfrm>
                    <a:off x="5815" y="1243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4"/>
                      </a:cxn>
                      <a:cxn ang="0">
                        <a:pos x="85" y="26"/>
                      </a:cxn>
                      <a:cxn ang="0">
                        <a:pos x="84" y="17"/>
                      </a:cxn>
                      <a:cxn ang="0">
                        <a:pos x="81" y="9"/>
                      </a:cxn>
                      <a:cxn ang="0">
                        <a:pos x="78" y="3"/>
                      </a:cxn>
                      <a:cxn ang="0">
                        <a:pos x="76" y="1"/>
                      </a:cxn>
                      <a:cxn ang="0">
                        <a:pos x="73" y="0"/>
                      </a:cxn>
                      <a:cxn ang="0">
                        <a:pos x="78" y="7"/>
                      </a:cxn>
                      <a:cxn ang="0">
                        <a:pos x="81" y="15"/>
                      </a:cxn>
                      <a:cxn ang="0">
                        <a:pos x="82" y="24"/>
                      </a:cxn>
                      <a:cxn ang="0">
                        <a:pos x="82" y="34"/>
                      </a:cxn>
                      <a:cxn ang="0">
                        <a:pos x="81" y="47"/>
                      </a:cxn>
                      <a:cxn ang="0">
                        <a:pos x="78" y="60"/>
                      </a:cxn>
                      <a:cxn ang="0">
                        <a:pos x="71" y="72"/>
                      </a:cxn>
                      <a:cxn ang="0">
                        <a:pos x="62" y="81"/>
                      </a:cxn>
                      <a:cxn ang="0">
                        <a:pos x="53" y="89"/>
                      </a:cxn>
                      <a:cxn ang="0">
                        <a:pos x="41" y="95"/>
                      </a:cxn>
                      <a:cxn ang="0">
                        <a:pos x="28" y="100"/>
                      </a:cxn>
                      <a:cxn ang="0">
                        <a:pos x="14" y="102"/>
                      </a:cxn>
                      <a:cxn ang="0">
                        <a:pos x="8" y="102"/>
                      </a:cxn>
                      <a:cxn ang="0">
                        <a:pos x="0" y="100"/>
                      </a:cxn>
                      <a:cxn ang="0">
                        <a:pos x="4" y="102"/>
                      </a:cxn>
                      <a:cxn ang="0">
                        <a:pos x="7" y="105"/>
                      </a:cxn>
                      <a:cxn ang="0">
                        <a:pos x="10" y="105"/>
                      </a:cxn>
                      <a:cxn ang="0">
                        <a:pos x="14" y="105"/>
                      </a:cxn>
                      <a:cxn ang="0">
                        <a:pos x="28" y="103"/>
                      </a:cxn>
                      <a:cxn ang="0">
                        <a:pos x="42" y="98"/>
                      </a:cxn>
                      <a:cxn ang="0">
                        <a:pos x="55" y="92"/>
                      </a:cxn>
                      <a:cxn ang="0">
                        <a:pos x="65" y="83"/>
                      </a:cxn>
                      <a:cxn ang="0">
                        <a:pos x="73" y="74"/>
                      </a:cxn>
                      <a:cxn ang="0">
                        <a:pos x="81" y="61"/>
                      </a:cxn>
                      <a:cxn ang="0">
                        <a:pos x="84" y="47"/>
                      </a:cxn>
                      <a:cxn ang="0">
                        <a:pos x="85" y="34"/>
                      </a:cxn>
                    </a:cxnLst>
                    <a:rect l="0" t="0" r="r" b="b"/>
                    <a:pathLst>
                      <a:path w="85" h="105">
                        <a:moveTo>
                          <a:pt x="85" y="34"/>
                        </a:moveTo>
                        <a:lnTo>
                          <a:pt x="85" y="26"/>
                        </a:lnTo>
                        <a:lnTo>
                          <a:pt x="84" y="17"/>
                        </a:lnTo>
                        <a:lnTo>
                          <a:pt x="81" y="9"/>
                        </a:lnTo>
                        <a:lnTo>
                          <a:pt x="78" y="3"/>
                        </a:lnTo>
                        <a:lnTo>
                          <a:pt x="76" y="1"/>
                        </a:lnTo>
                        <a:lnTo>
                          <a:pt x="73" y="0"/>
                        </a:lnTo>
                        <a:lnTo>
                          <a:pt x="78" y="7"/>
                        </a:lnTo>
                        <a:lnTo>
                          <a:pt x="81" y="15"/>
                        </a:lnTo>
                        <a:lnTo>
                          <a:pt x="82" y="24"/>
                        </a:lnTo>
                        <a:lnTo>
                          <a:pt x="82" y="34"/>
                        </a:lnTo>
                        <a:lnTo>
                          <a:pt x="81" y="47"/>
                        </a:lnTo>
                        <a:lnTo>
                          <a:pt x="78" y="60"/>
                        </a:lnTo>
                        <a:lnTo>
                          <a:pt x="71" y="72"/>
                        </a:lnTo>
                        <a:lnTo>
                          <a:pt x="62" y="81"/>
                        </a:lnTo>
                        <a:lnTo>
                          <a:pt x="53" y="89"/>
                        </a:lnTo>
                        <a:lnTo>
                          <a:pt x="41" y="95"/>
                        </a:lnTo>
                        <a:lnTo>
                          <a:pt x="28" y="100"/>
                        </a:lnTo>
                        <a:lnTo>
                          <a:pt x="14" y="102"/>
                        </a:lnTo>
                        <a:lnTo>
                          <a:pt x="8" y="102"/>
                        </a:lnTo>
                        <a:lnTo>
                          <a:pt x="0" y="100"/>
                        </a:lnTo>
                        <a:lnTo>
                          <a:pt x="4" y="102"/>
                        </a:lnTo>
                        <a:lnTo>
                          <a:pt x="7" y="105"/>
                        </a:lnTo>
                        <a:lnTo>
                          <a:pt x="10" y="105"/>
                        </a:lnTo>
                        <a:lnTo>
                          <a:pt x="14" y="105"/>
                        </a:lnTo>
                        <a:lnTo>
                          <a:pt x="28" y="103"/>
                        </a:lnTo>
                        <a:lnTo>
                          <a:pt x="42" y="98"/>
                        </a:lnTo>
                        <a:lnTo>
                          <a:pt x="55" y="92"/>
                        </a:lnTo>
                        <a:lnTo>
                          <a:pt x="65" y="83"/>
                        </a:lnTo>
                        <a:lnTo>
                          <a:pt x="73" y="74"/>
                        </a:lnTo>
                        <a:lnTo>
                          <a:pt x="81" y="61"/>
                        </a:lnTo>
                        <a:lnTo>
                          <a:pt x="84" y="47"/>
                        </a:lnTo>
                        <a:lnTo>
                          <a:pt x="85" y="34"/>
                        </a:lnTo>
                        <a:close/>
                      </a:path>
                    </a:pathLst>
                  </a:custGeom>
                  <a:solidFill>
                    <a:srgbClr val="3D52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28" name="Freeform 96"/>
                  <p:cNvSpPr>
                    <a:spLocks/>
                  </p:cNvSpPr>
                  <p:nvPr/>
                </p:nvSpPr>
                <p:spPr bwMode="auto">
                  <a:xfrm>
                    <a:off x="5814" y="1241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6"/>
                      </a:cxn>
                      <a:cxn ang="0">
                        <a:pos x="85" y="26"/>
                      </a:cxn>
                      <a:cxn ang="0">
                        <a:pos x="83" y="19"/>
                      </a:cxn>
                      <a:cxn ang="0">
                        <a:pos x="80" y="11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2" y="0"/>
                      </a:cxn>
                      <a:cxn ang="0">
                        <a:pos x="76" y="8"/>
                      </a:cxn>
                      <a:cxn ang="0">
                        <a:pos x="79" y="17"/>
                      </a:cxn>
                      <a:cxn ang="0">
                        <a:pos x="82" y="26"/>
                      </a:cxn>
                      <a:cxn ang="0">
                        <a:pos x="82" y="36"/>
                      </a:cxn>
                      <a:cxn ang="0">
                        <a:pos x="80" y="49"/>
                      </a:cxn>
                      <a:cxn ang="0">
                        <a:pos x="77" y="62"/>
                      </a:cxn>
                      <a:cxn ang="0">
                        <a:pos x="71" y="73"/>
                      </a:cxn>
                      <a:cxn ang="0">
                        <a:pos x="63" y="82"/>
                      </a:cxn>
                      <a:cxn ang="0">
                        <a:pos x="52" y="91"/>
                      </a:cxn>
                      <a:cxn ang="0">
                        <a:pos x="42" y="97"/>
                      </a:cxn>
                      <a:cxn ang="0">
                        <a:pos x="29" y="100"/>
                      </a:cxn>
                      <a:cxn ang="0">
                        <a:pos x="15" y="102"/>
                      </a:cxn>
                      <a:cxn ang="0">
                        <a:pos x="8" y="102"/>
                      </a:cxn>
                      <a:cxn ang="0">
                        <a:pos x="0" y="100"/>
                      </a:cxn>
                      <a:cxn ang="0">
                        <a:pos x="1" y="102"/>
                      </a:cxn>
                      <a:cxn ang="0">
                        <a:pos x="5" y="104"/>
                      </a:cxn>
                      <a:cxn ang="0">
                        <a:pos x="11" y="105"/>
                      </a:cxn>
                      <a:cxn ang="0">
                        <a:pos x="15" y="105"/>
                      </a:cxn>
                      <a:cxn ang="0">
                        <a:pos x="29" y="104"/>
                      </a:cxn>
                      <a:cxn ang="0">
                        <a:pos x="43" y="99"/>
                      </a:cxn>
                      <a:cxn ang="0">
                        <a:pos x="54" y="93"/>
                      </a:cxn>
                      <a:cxn ang="0">
                        <a:pos x="65" y="85"/>
                      </a:cxn>
                      <a:cxn ang="0">
                        <a:pos x="72" y="74"/>
                      </a:cxn>
                      <a:cxn ang="0">
                        <a:pos x="80" y="62"/>
                      </a:cxn>
                      <a:cxn ang="0">
                        <a:pos x="83" y="49"/>
                      </a:cxn>
                      <a:cxn ang="0">
                        <a:pos x="85" y="36"/>
                      </a:cxn>
                    </a:cxnLst>
                    <a:rect l="0" t="0" r="r" b="b"/>
                    <a:pathLst>
                      <a:path w="85" h="105">
                        <a:moveTo>
                          <a:pt x="85" y="36"/>
                        </a:moveTo>
                        <a:lnTo>
                          <a:pt x="85" y="26"/>
                        </a:lnTo>
                        <a:lnTo>
                          <a:pt x="83" y="19"/>
                        </a:lnTo>
                        <a:lnTo>
                          <a:pt x="80" y="11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2" y="0"/>
                        </a:lnTo>
                        <a:lnTo>
                          <a:pt x="76" y="8"/>
                        </a:lnTo>
                        <a:lnTo>
                          <a:pt x="79" y="17"/>
                        </a:lnTo>
                        <a:lnTo>
                          <a:pt x="82" y="26"/>
                        </a:lnTo>
                        <a:lnTo>
                          <a:pt x="82" y="36"/>
                        </a:lnTo>
                        <a:lnTo>
                          <a:pt x="80" y="49"/>
                        </a:lnTo>
                        <a:lnTo>
                          <a:pt x="77" y="62"/>
                        </a:lnTo>
                        <a:lnTo>
                          <a:pt x="71" y="73"/>
                        </a:lnTo>
                        <a:lnTo>
                          <a:pt x="63" y="82"/>
                        </a:lnTo>
                        <a:lnTo>
                          <a:pt x="52" y="91"/>
                        </a:lnTo>
                        <a:lnTo>
                          <a:pt x="42" y="97"/>
                        </a:lnTo>
                        <a:lnTo>
                          <a:pt x="29" y="100"/>
                        </a:lnTo>
                        <a:lnTo>
                          <a:pt x="15" y="102"/>
                        </a:lnTo>
                        <a:lnTo>
                          <a:pt x="8" y="102"/>
                        </a:lnTo>
                        <a:lnTo>
                          <a:pt x="0" y="100"/>
                        </a:lnTo>
                        <a:lnTo>
                          <a:pt x="1" y="102"/>
                        </a:lnTo>
                        <a:lnTo>
                          <a:pt x="5" y="104"/>
                        </a:lnTo>
                        <a:lnTo>
                          <a:pt x="11" y="105"/>
                        </a:lnTo>
                        <a:lnTo>
                          <a:pt x="15" y="105"/>
                        </a:lnTo>
                        <a:lnTo>
                          <a:pt x="29" y="104"/>
                        </a:lnTo>
                        <a:lnTo>
                          <a:pt x="43" y="99"/>
                        </a:lnTo>
                        <a:lnTo>
                          <a:pt x="54" y="93"/>
                        </a:lnTo>
                        <a:lnTo>
                          <a:pt x="65" y="85"/>
                        </a:lnTo>
                        <a:lnTo>
                          <a:pt x="72" y="74"/>
                        </a:lnTo>
                        <a:lnTo>
                          <a:pt x="80" y="62"/>
                        </a:lnTo>
                        <a:lnTo>
                          <a:pt x="83" y="49"/>
                        </a:lnTo>
                        <a:lnTo>
                          <a:pt x="85" y="36"/>
                        </a:lnTo>
                        <a:close/>
                      </a:path>
                    </a:pathLst>
                  </a:custGeom>
                  <a:solidFill>
                    <a:srgbClr val="3F539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29" name="Freeform 97"/>
                  <p:cNvSpPr>
                    <a:spLocks/>
                  </p:cNvSpPr>
                  <p:nvPr/>
                </p:nvSpPr>
                <p:spPr bwMode="auto">
                  <a:xfrm>
                    <a:off x="5812" y="1241"/>
                    <a:ext cx="85" cy="104"/>
                  </a:xfrm>
                  <a:custGeom>
                    <a:avLst/>
                    <a:gdLst/>
                    <a:ahLst/>
                    <a:cxnLst>
                      <a:cxn ang="0">
                        <a:pos x="85" y="36"/>
                      </a:cxn>
                      <a:cxn ang="0">
                        <a:pos x="85" y="26"/>
                      </a:cxn>
                      <a:cxn ang="0">
                        <a:pos x="84" y="17"/>
                      </a:cxn>
                      <a:cxn ang="0">
                        <a:pos x="81" y="9"/>
                      </a:cxn>
                      <a:cxn ang="0">
                        <a:pos x="76" y="2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6" y="8"/>
                      </a:cxn>
                      <a:cxn ang="0">
                        <a:pos x="79" y="17"/>
                      </a:cxn>
                      <a:cxn ang="0">
                        <a:pos x="82" y="26"/>
                      </a:cxn>
                      <a:cxn ang="0">
                        <a:pos x="82" y="36"/>
                      </a:cxn>
                      <a:cxn ang="0">
                        <a:pos x="81" y="48"/>
                      </a:cxn>
                      <a:cxn ang="0">
                        <a:pos x="78" y="60"/>
                      </a:cxn>
                      <a:cxn ang="0">
                        <a:pos x="71" y="71"/>
                      </a:cxn>
                      <a:cxn ang="0">
                        <a:pos x="64" y="82"/>
                      </a:cxn>
                      <a:cxn ang="0">
                        <a:pos x="54" y="90"/>
                      </a:cxn>
                      <a:cxn ang="0">
                        <a:pos x="44" y="96"/>
                      </a:cxn>
                      <a:cxn ang="0">
                        <a:pos x="31" y="99"/>
                      </a:cxn>
                      <a:cxn ang="0">
                        <a:pos x="17" y="100"/>
                      </a:cxn>
                      <a:cxn ang="0">
                        <a:pos x="8" y="99"/>
                      </a:cxn>
                      <a:cxn ang="0">
                        <a:pos x="0" y="97"/>
                      </a:cxn>
                      <a:cxn ang="0">
                        <a:pos x="2" y="100"/>
                      </a:cxn>
                      <a:cxn ang="0">
                        <a:pos x="3" y="102"/>
                      </a:cxn>
                      <a:cxn ang="0">
                        <a:pos x="11" y="104"/>
                      </a:cxn>
                      <a:cxn ang="0">
                        <a:pos x="17" y="104"/>
                      </a:cxn>
                      <a:cxn ang="0">
                        <a:pos x="31" y="102"/>
                      </a:cxn>
                      <a:cxn ang="0">
                        <a:pos x="44" y="97"/>
                      </a:cxn>
                      <a:cxn ang="0">
                        <a:pos x="56" y="91"/>
                      </a:cxn>
                      <a:cxn ang="0">
                        <a:pos x="65" y="83"/>
                      </a:cxn>
                      <a:cxn ang="0">
                        <a:pos x="74" y="74"/>
                      </a:cxn>
                      <a:cxn ang="0">
                        <a:pos x="81" y="62"/>
                      </a:cxn>
                      <a:cxn ang="0">
                        <a:pos x="84" y="49"/>
                      </a:cxn>
                      <a:cxn ang="0">
                        <a:pos x="85" y="36"/>
                      </a:cxn>
                    </a:cxnLst>
                    <a:rect l="0" t="0" r="r" b="b"/>
                    <a:pathLst>
                      <a:path w="85" h="104">
                        <a:moveTo>
                          <a:pt x="85" y="36"/>
                        </a:moveTo>
                        <a:lnTo>
                          <a:pt x="85" y="26"/>
                        </a:lnTo>
                        <a:lnTo>
                          <a:pt x="84" y="17"/>
                        </a:lnTo>
                        <a:lnTo>
                          <a:pt x="81" y="9"/>
                        </a:lnTo>
                        <a:lnTo>
                          <a:pt x="76" y="2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6" y="8"/>
                        </a:lnTo>
                        <a:lnTo>
                          <a:pt x="79" y="17"/>
                        </a:lnTo>
                        <a:lnTo>
                          <a:pt x="82" y="26"/>
                        </a:lnTo>
                        <a:lnTo>
                          <a:pt x="82" y="36"/>
                        </a:lnTo>
                        <a:lnTo>
                          <a:pt x="81" y="48"/>
                        </a:lnTo>
                        <a:lnTo>
                          <a:pt x="78" y="60"/>
                        </a:lnTo>
                        <a:lnTo>
                          <a:pt x="71" y="71"/>
                        </a:lnTo>
                        <a:lnTo>
                          <a:pt x="64" y="82"/>
                        </a:lnTo>
                        <a:lnTo>
                          <a:pt x="54" y="90"/>
                        </a:lnTo>
                        <a:lnTo>
                          <a:pt x="44" y="96"/>
                        </a:lnTo>
                        <a:lnTo>
                          <a:pt x="31" y="99"/>
                        </a:lnTo>
                        <a:lnTo>
                          <a:pt x="17" y="100"/>
                        </a:lnTo>
                        <a:lnTo>
                          <a:pt x="8" y="99"/>
                        </a:lnTo>
                        <a:lnTo>
                          <a:pt x="0" y="97"/>
                        </a:lnTo>
                        <a:lnTo>
                          <a:pt x="2" y="100"/>
                        </a:lnTo>
                        <a:lnTo>
                          <a:pt x="3" y="102"/>
                        </a:lnTo>
                        <a:lnTo>
                          <a:pt x="11" y="104"/>
                        </a:lnTo>
                        <a:lnTo>
                          <a:pt x="17" y="104"/>
                        </a:lnTo>
                        <a:lnTo>
                          <a:pt x="31" y="102"/>
                        </a:lnTo>
                        <a:lnTo>
                          <a:pt x="44" y="97"/>
                        </a:lnTo>
                        <a:lnTo>
                          <a:pt x="56" y="91"/>
                        </a:lnTo>
                        <a:lnTo>
                          <a:pt x="65" y="83"/>
                        </a:lnTo>
                        <a:lnTo>
                          <a:pt x="74" y="74"/>
                        </a:lnTo>
                        <a:lnTo>
                          <a:pt x="81" y="62"/>
                        </a:lnTo>
                        <a:lnTo>
                          <a:pt x="84" y="49"/>
                        </a:lnTo>
                        <a:lnTo>
                          <a:pt x="85" y="36"/>
                        </a:lnTo>
                        <a:close/>
                      </a:path>
                    </a:pathLst>
                  </a:custGeom>
                  <a:solidFill>
                    <a:srgbClr val="405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30" name="Freeform 98"/>
                  <p:cNvSpPr>
                    <a:spLocks/>
                  </p:cNvSpPr>
                  <p:nvPr/>
                </p:nvSpPr>
                <p:spPr bwMode="auto">
                  <a:xfrm>
                    <a:off x="5809" y="1239"/>
                    <a:ext cx="87" cy="104"/>
                  </a:xfrm>
                  <a:custGeom>
                    <a:avLst/>
                    <a:gdLst/>
                    <a:ahLst/>
                    <a:cxnLst>
                      <a:cxn ang="0">
                        <a:pos x="87" y="38"/>
                      </a:cxn>
                      <a:cxn ang="0">
                        <a:pos x="87" y="28"/>
                      </a:cxn>
                      <a:cxn ang="0">
                        <a:pos x="84" y="19"/>
                      </a:cxn>
                      <a:cxn ang="0">
                        <a:pos x="81" y="10"/>
                      </a:cxn>
                      <a:cxn ang="0">
                        <a:pos x="77" y="2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7" y="8"/>
                      </a:cxn>
                      <a:cxn ang="0">
                        <a:pos x="81" y="17"/>
                      </a:cxn>
                      <a:cxn ang="0">
                        <a:pos x="84" y="27"/>
                      </a:cxn>
                      <a:cxn ang="0">
                        <a:pos x="84" y="38"/>
                      </a:cxn>
                      <a:cxn ang="0">
                        <a:pos x="82" y="50"/>
                      </a:cxn>
                      <a:cxn ang="0">
                        <a:pos x="79" y="62"/>
                      </a:cxn>
                      <a:cxn ang="0">
                        <a:pos x="73" y="73"/>
                      </a:cxn>
                      <a:cxn ang="0">
                        <a:pos x="65" y="82"/>
                      </a:cxn>
                      <a:cxn ang="0">
                        <a:pos x="56" y="90"/>
                      </a:cxn>
                      <a:cxn ang="0">
                        <a:pos x="45" y="96"/>
                      </a:cxn>
                      <a:cxn ang="0">
                        <a:pos x="33" y="99"/>
                      </a:cxn>
                      <a:cxn ang="0">
                        <a:pos x="20" y="101"/>
                      </a:cxn>
                      <a:cxn ang="0">
                        <a:pos x="11" y="99"/>
                      </a:cxn>
                      <a:cxn ang="0">
                        <a:pos x="0" y="98"/>
                      </a:cxn>
                      <a:cxn ang="0">
                        <a:pos x="3" y="99"/>
                      </a:cxn>
                      <a:cxn ang="0">
                        <a:pos x="5" y="102"/>
                      </a:cxn>
                      <a:cxn ang="0">
                        <a:pos x="13" y="104"/>
                      </a:cxn>
                      <a:cxn ang="0">
                        <a:pos x="20" y="104"/>
                      </a:cxn>
                      <a:cxn ang="0">
                        <a:pos x="34" y="102"/>
                      </a:cxn>
                      <a:cxn ang="0">
                        <a:pos x="47" y="99"/>
                      </a:cxn>
                      <a:cxn ang="0">
                        <a:pos x="57" y="93"/>
                      </a:cxn>
                      <a:cxn ang="0">
                        <a:pos x="68" y="84"/>
                      </a:cxn>
                      <a:cxn ang="0">
                        <a:pos x="76" y="75"/>
                      </a:cxn>
                      <a:cxn ang="0">
                        <a:pos x="82" y="64"/>
                      </a:cxn>
                      <a:cxn ang="0">
                        <a:pos x="85" y="51"/>
                      </a:cxn>
                      <a:cxn ang="0">
                        <a:pos x="87" y="38"/>
                      </a:cxn>
                    </a:cxnLst>
                    <a:rect l="0" t="0" r="r" b="b"/>
                    <a:pathLst>
                      <a:path w="87" h="104">
                        <a:moveTo>
                          <a:pt x="87" y="38"/>
                        </a:moveTo>
                        <a:lnTo>
                          <a:pt x="87" y="28"/>
                        </a:lnTo>
                        <a:lnTo>
                          <a:pt x="84" y="19"/>
                        </a:lnTo>
                        <a:lnTo>
                          <a:pt x="81" y="10"/>
                        </a:lnTo>
                        <a:lnTo>
                          <a:pt x="77" y="2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7" y="8"/>
                        </a:lnTo>
                        <a:lnTo>
                          <a:pt x="81" y="17"/>
                        </a:lnTo>
                        <a:lnTo>
                          <a:pt x="84" y="27"/>
                        </a:lnTo>
                        <a:lnTo>
                          <a:pt x="84" y="38"/>
                        </a:lnTo>
                        <a:lnTo>
                          <a:pt x="82" y="50"/>
                        </a:lnTo>
                        <a:lnTo>
                          <a:pt x="79" y="62"/>
                        </a:lnTo>
                        <a:lnTo>
                          <a:pt x="73" y="73"/>
                        </a:lnTo>
                        <a:lnTo>
                          <a:pt x="65" y="82"/>
                        </a:lnTo>
                        <a:lnTo>
                          <a:pt x="56" y="90"/>
                        </a:lnTo>
                        <a:lnTo>
                          <a:pt x="45" y="96"/>
                        </a:lnTo>
                        <a:lnTo>
                          <a:pt x="33" y="99"/>
                        </a:lnTo>
                        <a:lnTo>
                          <a:pt x="20" y="101"/>
                        </a:lnTo>
                        <a:lnTo>
                          <a:pt x="11" y="99"/>
                        </a:lnTo>
                        <a:lnTo>
                          <a:pt x="0" y="98"/>
                        </a:lnTo>
                        <a:lnTo>
                          <a:pt x="3" y="99"/>
                        </a:lnTo>
                        <a:lnTo>
                          <a:pt x="5" y="102"/>
                        </a:lnTo>
                        <a:lnTo>
                          <a:pt x="13" y="104"/>
                        </a:lnTo>
                        <a:lnTo>
                          <a:pt x="20" y="104"/>
                        </a:lnTo>
                        <a:lnTo>
                          <a:pt x="34" y="102"/>
                        </a:lnTo>
                        <a:lnTo>
                          <a:pt x="47" y="99"/>
                        </a:lnTo>
                        <a:lnTo>
                          <a:pt x="57" y="93"/>
                        </a:lnTo>
                        <a:lnTo>
                          <a:pt x="68" y="84"/>
                        </a:lnTo>
                        <a:lnTo>
                          <a:pt x="76" y="75"/>
                        </a:lnTo>
                        <a:lnTo>
                          <a:pt x="82" y="64"/>
                        </a:lnTo>
                        <a:lnTo>
                          <a:pt x="85" y="51"/>
                        </a:lnTo>
                        <a:lnTo>
                          <a:pt x="87" y="38"/>
                        </a:lnTo>
                        <a:close/>
                      </a:path>
                    </a:pathLst>
                  </a:custGeom>
                  <a:solidFill>
                    <a:srgbClr val="42569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31" name="Freeform 99"/>
                  <p:cNvSpPr>
                    <a:spLocks/>
                  </p:cNvSpPr>
                  <p:nvPr/>
                </p:nvSpPr>
                <p:spPr bwMode="auto">
                  <a:xfrm>
                    <a:off x="5808" y="1238"/>
                    <a:ext cx="86" cy="103"/>
                  </a:xfrm>
                  <a:custGeom>
                    <a:avLst/>
                    <a:gdLst/>
                    <a:ahLst/>
                    <a:cxnLst>
                      <a:cxn ang="0">
                        <a:pos x="86" y="39"/>
                      </a:cxn>
                      <a:cxn ang="0">
                        <a:pos x="86" y="29"/>
                      </a:cxn>
                      <a:cxn ang="0">
                        <a:pos x="83" y="20"/>
                      </a:cxn>
                      <a:cxn ang="0">
                        <a:pos x="80" y="11"/>
                      </a:cxn>
                      <a:cxn ang="0">
                        <a:pos x="75" y="3"/>
                      </a:cxn>
                      <a:cxn ang="0">
                        <a:pos x="72" y="1"/>
                      </a:cxn>
                      <a:cxn ang="0">
                        <a:pos x="71" y="0"/>
                      </a:cxn>
                      <a:cxn ang="0">
                        <a:pos x="75" y="9"/>
                      </a:cxn>
                      <a:cxn ang="0">
                        <a:pos x="80" y="18"/>
                      </a:cxn>
                      <a:cxn ang="0">
                        <a:pos x="83" y="28"/>
                      </a:cxn>
                      <a:cxn ang="0">
                        <a:pos x="83" y="39"/>
                      </a:cxn>
                      <a:cxn ang="0">
                        <a:pos x="82" y="51"/>
                      </a:cxn>
                      <a:cxn ang="0">
                        <a:pos x="78" y="63"/>
                      </a:cxn>
                      <a:cxn ang="0">
                        <a:pos x="72" y="73"/>
                      </a:cxn>
                      <a:cxn ang="0">
                        <a:pos x="65" y="82"/>
                      </a:cxn>
                      <a:cxn ang="0">
                        <a:pos x="57" y="90"/>
                      </a:cxn>
                      <a:cxn ang="0">
                        <a:pos x="46" y="96"/>
                      </a:cxn>
                      <a:cxn ang="0">
                        <a:pos x="34" y="99"/>
                      </a:cxn>
                      <a:cxn ang="0">
                        <a:pos x="21" y="100"/>
                      </a:cxn>
                      <a:cxn ang="0">
                        <a:pos x="11" y="99"/>
                      </a:cxn>
                      <a:cxn ang="0">
                        <a:pos x="0" y="96"/>
                      </a:cxn>
                      <a:cxn ang="0">
                        <a:pos x="1" y="99"/>
                      </a:cxn>
                      <a:cxn ang="0">
                        <a:pos x="4" y="100"/>
                      </a:cxn>
                      <a:cxn ang="0">
                        <a:pos x="12" y="102"/>
                      </a:cxn>
                      <a:cxn ang="0">
                        <a:pos x="21" y="103"/>
                      </a:cxn>
                      <a:cxn ang="0">
                        <a:pos x="35" y="102"/>
                      </a:cxn>
                      <a:cxn ang="0">
                        <a:pos x="48" y="99"/>
                      </a:cxn>
                      <a:cxn ang="0">
                        <a:pos x="58" y="93"/>
                      </a:cxn>
                      <a:cxn ang="0">
                        <a:pos x="68" y="85"/>
                      </a:cxn>
                      <a:cxn ang="0">
                        <a:pos x="75" y="74"/>
                      </a:cxn>
                      <a:cxn ang="0">
                        <a:pos x="82" y="63"/>
                      </a:cxn>
                      <a:cxn ang="0">
                        <a:pos x="85" y="51"/>
                      </a:cxn>
                      <a:cxn ang="0">
                        <a:pos x="86" y="39"/>
                      </a:cxn>
                    </a:cxnLst>
                    <a:rect l="0" t="0" r="r" b="b"/>
                    <a:pathLst>
                      <a:path w="86" h="103">
                        <a:moveTo>
                          <a:pt x="86" y="39"/>
                        </a:moveTo>
                        <a:lnTo>
                          <a:pt x="86" y="29"/>
                        </a:lnTo>
                        <a:lnTo>
                          <a:pt x="83" y="20"/>
                        </a:lnTo>
                        <a:lnTo>
                          <a:pt x="80" y="11"/>
                        </a:lnTo>
                        <a:lnTo>
                          <a:pt x="75" y="3"/>
                        </a:lnTo>
                        <a:lnTo>
                          <a:pt x="72" y="1"/>
                        </a:lnTo>
                        <a:lnTo>
                          <a:pt x="71" y="0"/>
                        </a:lnTo>
                        <a:lnTo>
                          <a:pt x="75" y="9"/>
                        </a:lnTo>
                        <a:lnTo>
                          <a:pt x="80" y="18"/>
                        </a:lnTo>
                        <a:lnTo>
                          <a:pt x="83" y="28"/>
                        </a:lnTo>
                        <a:lnTo>
                          <a:pt x="83" y="39"/>
                        </a:lnTo>
                        <a:lnTo>
                          <a:pt x="82" y="51"/>
                        </a:lnTo>
                        <a:lnTo>
                          <a:pt x="78" y="63"/>
                        </a:lnTo>
                        <a:lnTo>
                          <a:pt x="72" y="73"/>
                        </a:lnTo>
                        <a:lnTo>
                          <a:pt x="65" y="82"/>
                        </a:lnTo>
                        <a:lnTo>
                          <a:pt x="57" y="90"/>
                        </a:lnTo>
                        <a:lnTo>
                          <a:pt x="46" y="96"/>
                        </a:lnTo>
                        <a:lnTo>
                          <a:pt x="34" y="99"/>
                        </a:lnTo>
                        <a:lnTo>
                          <a:pt x="21" y="100"/>
                        </a:lnTo>
                        <a:lnTo>
                          <a:pt x="11" y="99"/>
                        </a:lnTo>
                        <a:lnTo>
                          <a:pt x="0" y="96"/>
                        </a:lnTo>
                        <a:lnTo>
                          <a:pt x="1" y="99"/>
                        </a:lnTo>
                        <a:lnTo>
                          <a:pt x="4" y="100"/>
                        </a:lnTo>
                        <a:lnTo>
                          <a:pt x="12" y="102"/>
                        </a:lnTo>
                        <a:lnTo>
                          <a:pt x="21" y="103"/>
                        </a:lnTo>
                        <a:lnTo>
                          <a:pt x="35" y="102"/>
                        </a:lnTo>
                        <a:lnTo>
                          <a:pt x="48" y="99"/>
                        </a:lnTo>
                        <a:lnTo>
                          <a:pt x="58" y="93"/>
                        </a:lnTo>
                        <a:lnTo>
                          <a:pt x="68" y="85"/>
                        </a:lnTo>
                        <a:lnTo>
                          <a:pt x="75" y="74"/>
                        </a:lnTo>
                        <a:lnTo>
                          <a:pt x="82" y="63"/>
                        </a:lnTo>
                        <a:lnTo>
                          <a:pt x="85" y="51"/>
                        </a:lnTo>
                        <a:lnTo>
                          <a:pt x="86" y="39"/>
                        </a:lnTo>
                        <a:close/>
                      </a:path>
                    </a:pathLst>
                  </a:custGeom>
                  <a:solidFill>
                    <a:srgbClr val="465A9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32" name="Freeform 100"/>
                  <p:cNvSpPr>
                    <a:spLocks/>
                  </p:cNvSpPr>
                  <p:nvPr/>
                </p:nvSpPr>
                <p:spPr bwMode="auto">
                  <a:xfrm>
                    <a:off x="5806" y="1238"/>
                    <a:ext cx="87" cy="102"/>
                  </a:xfrm>
                  <a:custGeom>
                    <a:avLst/>
                    <a:gdLst/>
                    <a:ahLst/>
                    <a:cxnLst>
                      <a:cxn ang="0">
                        <a:pos x="87" y="39"/>
                      </a:cxn>
                      <a:cxn ang="0">
                        <a:pos x="87" y="28"/>
                      </a:cxn>
                      <a:cxn ang="0">
                        <a:pos x="84" y="18"/>
                      </a:cxn>
                      <a:cxn ang="0">
                        <a:pos x="80" y="9"/>
                      </a:cxn>
                      <a:cxn ang="0">
                        <a:pos x="74" y="1"/>
                      </a:cxn>
                      <a:cxn ang="0">
                        <a:pos x="73" y="0"/>
                      </a:cxn>
                      <a:cxn ang="0">
                        <a:pos x="70" y="0"/>
                      </a:cxn>
                      <a:cxn ang="0">
                        <a:pos x="76" y="8"/>
                      </a:cxn>
                      <a:cxn ang="0">
                        <a:pos x="80" y="17"/>
                      </a:cxn>
                      <a:cxn ang="0">
                        <a:pos x="84" y="28"/>
                      </a:cxn>
                      <a:cxn ang="0">
                        <a:pos x="84" y="39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4" y="73"/>
                      </a:cxn>
                      <a:cxn ang="0">
                        <a:pos x="67" y="80"/>
                      </a:cxn>
                      <a:cxn ang="0">
                        <a:pos x="57" y="88"/>
                      </a:cxn>
                      <a:cxn ang="0">
                        <a:pos x="47" y="94"/>
                      </a:cxn>
                      <a:cxn ang="0">
                        <a:pos x="36" y="97"/>
                      </a:cxn>
                      <a:cxn ang="0">
                        <a:pos x="23" y="99"/>
                      </a:cxn>
                      <a:cxn ang="0">
                        <a:pos x="11" y="97"/>
                      </a:cxn>
                      <a:cxn ang="0">
                        <a:pos x="0" y="94"/>
                      </a:cxn>
                      <a:cxn ang="0">
                        <a:pos x="2" y="96"/>
                      </a:cxn>
                      <a:cxn ang="0">
                        <a:pos x="3" y="99"/>
                      </a:cxn>
                      <a:cxn ang="0">
                        <a:pos x="14" y="100"/>
                      </a:cxn>
                      <a:cxn ang="0">
                        <a:pos x="23" y="102"/>
                      </a:cxn>
                      <a:cxn ang="0">
                        <a:pos x="36" y="100"/>
                      </a:cxn>
                      <a:cxn ang="0">
                        <a:pos x="48" y="97"/>
                      </a:cxn>
                      <a:cxn ang="0">
                        <a:pos x="59" y="91"/>
                      </a:cxn>
                      <a:cxn ang="0">
                        <a:pos x="68" y="83"/>
                      </a:cxn>
                      <a:cxn ang="0">
                        <a:pos x="76" y="74"/>
                      </a:cxn>
                      <a:cxn ang="0">
                        <a:pos x="82" y="63"/>
                      </a:cxn>
                      <a:cxn ang="0">
                        <a:pos x="85" y="51"/>
                      </a:cxn>
                      <a:cxn ang="0">
                        <a:pos x="87" y="39"/>
                      </a:cxn>
                    </a:cxnLst>
                    <a:rect l="0" t="0" r="r" b="b"/>
                    <a:pathLst>
                      <a:path w="87" h="102">
                        <a:moveTo>
                          <a:pt x="87" y="39"/>
                        </a:moveTo>
                        <a:lnTo>
                          <a:pt x="87" y="28"/>
                        </a:lnTo>
                        <a:lnTo>
                          <a:pt x="84" y="18"/>
                        </a:lnTo>
                        <a:lnTo>
                          <a:pt x="80" y="9"/>
                        </a:lnTo>
                        <a:lnTo>
                          <a:pt x="74" y="1"/>
                        </a:lnTo>
                        <a:lnTo>
                          <a:pt x="73" y="0"/>
                        </a:lnTo>
                        <a:lnTo>
                          <a:pt x="70" y="0"/>
                        </a:lnTo>
                        <a:lnTo>
                          <a:pt x="76" y="8"/>
                        </a:lnTo>
                        <a:lnTo>
                          <a:pt x="80" y="17"/>
                        </a:lnTo>
                        <a:lnTo>
                          <a:pt x="84" y="28"/>
                        </a:lnTo>
                        <a:lnTo>
                          <a:pt x="84" y="39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4" y="73"/>
                        </a:lnTo>
                        <a:lnTo>
                          <a:pt x="67" y="80"/>
                        </a:lnTo>
                        <a:lnTo>
                          <a:pt x="57" y="88"/>
                        </a:lnTo>
                        <a:lnTo>
                          <a:pt x="47" y="94"/>
                        </a:lnTo>
                        <a:lnTo>
                          <a:pt x="36" y="97"/>
                        </a:lnTo>
                        <a:lnTo>
                          <a:pt x="23" y="99"/>
                        </a:lnTo>
                        <a:lnTo>
                          <a:pt x="11" y="97"/>
                        </a:lnTo>
                        <a:lnTo>
                          <a:pt x="0" y="94"/>
                        </a:lnTo>
                        <a:lnTo>
                          <a:pt x="2" y="96"/>
                        </a:lnTo>
                        <a:lnTo>
                          <a:pt x="3" y="99"/>
                        </a:lnTo>
                        <a:lnTo>
                          <a:pt x="14" y="100"/>
                        </a:lnTo>
                        <a:lnTo>
                          <a:pt x="23" y="102"/>
                        </a:lnTo>
                        <a:lnTo>
                          <a:pt x="36" y="100"/>
                        </a:lnTo>
                        <a:lnTo>
                          <a:pt x="48" y="97"/>
                        </a:lnTo>
                        <a:lnTo>
                          <a:pt x="59" y="91"/>
                        </a:lnTo>
                        <a:lnTo>
                          <a:pt x="68" y="83"/>
                        </a:lnTo>
                        <a:lnTo>
                          <a:pt x="76" y="74"/>
                        </a:lnTo>
                        <a:lnTo>
                          <a:pt x="82" y="63"/>
                        </a:lnTo>
                        <a:lnTo>
                          <a:pt x="85" y="51"/>
                        </a:lnTo>
                        <a:lnTo>
                          <a:pt x="87" y="39"/>
                        </a:lnTo>
                        <a:close/>
                      </a:path>
                    </a:pathLst>
                  </a:custGeom>
                  <a:solidFill>
                    <a:srgbClr val="485D9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33" name="Freeform 101"/>
                  <p:cNvSpPr>
                    <a:spLocks/>
                  </p:cNvSpPr>
                  <p:nvPr/>
                </p:nvSpPr>
                <p:spPr bwMode="auto">
                  <a:xfrm>
                    <a:off x="5805" y="1238"/>
                    <a:ext cx="86" cy="100"/>
                  </a:xfrm>
                  <a:custGeom>
                    <a:avLst/>
                    <a:gdLst/>
                    <a:ahLst/>
                    <a:cxnLst>
                      <a:cxn ang="0">
                        <a:pos x="86" y="39"/>
                      </a:cxn>
                      <a:cxn ang="0">
                        <a:pos x="86" y="28"/>
                      </a:cxn>
                      <a:cxn ang="0">
                        <a:pos x="83" y="18"/>
                      </a:cxn>
                      <a:cxn ang="0">
                        <a:pos x="78" y="9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68" y="0"/>
                      </a:cxn>
                      <a:cxn ang="0">
                        <a:pos x="75" y="8"/>
                      </a:cxn>
                      <a:cxn ang="0">
                        <a:pos x="80" y="17"/>
                      </a:cxn>
                      <a:cxn ang="0">
                        <a:pos x="81" y="28"/>
                      </a:cxn>
                      <a:cxn ang="0">
                        <a:pos x="83" y="39"/>
                      </a:cxn>
                      <a:cxn ang="0">
                        <a:pos x="81" y="51"/>
                      </a:cxn>
                      <a:cxn ang="0">
                        <a:pos x="78" y="62"/>
                      </a:cxn>
                      <a:cxn ang="0">
                        <a:pos x="74" y="71"/>
                      </a:cxn>
                      <a:cxn ang="0">
                        <a:pos x="66" y="80"/>
                      </a:cxn>
                      <a:cxn ang="0">
                        <a:pos x="57" y="86"/>
                      </a:cxn>
                      <a:cxn ang="0">
                        <a:pos x="48" y="93"/>
                      </a:cxn>
                      <a:cxn ang="0">
                        <a:pos x="37" y="96"/>
                      </a:cxn>
                      <a:cxn ang="0">
                        <a:pos x="24" y="97"/>
                      </a:cxn>
                      <a:cxn ang="0">
                        <a:pos x="12" y="96"/>
                      </a:cxn>
                      <a:cxn ang="0">
                        <a:pos x="0" y="91"/>
                      </a:cxn>
                      <a:cxn ang="0">
                        <a:pos x="1" y="94"/>
                      </a:cxn>
                      <a:cxn ang="0">
                        <a:pos x="3" y="96"/>
                      </a:cxn>
                      <a:cxn ang="0">
                        <a:pos x="14" y="99"/>
                      </a:cxn>
                      <a:cxn ang="0">
                        <a:pos x="24" y="100"/>
                      </a:cxn>
                      <a:cxn ang="0">
                        <a:pos x="37" y="99"/>
                      </a:cxn>
                      <a:cxn ang="0">
                        <a:pos x="49" y="96"/>
                      </a:cxn>
                      <a:cxn ang="0">
                        <a:pos x="60" y="90"/>
                      </a:cxn>
                      <a:cxn ang="0">
                        <a:pos x="68" y="82"/>
                      </a:cxn>
                      <a:cxn ang="0">
                        <a:pos x="75" y="73"/>
                      </a:cxn>
                      <a:cxn ang="0">
                        <a:pos x="81" y="63"/>
                      </a:cxn>
                      <a:cxn ang="0">
                        <a:pos x="85" y="51"/>
                      </a:cxn>
                      <a:cxn ang="0">
                        <a:pos x="86" y="39"/>
                      </a:cxn>
                    </a:cxnLst>
                    <a:rect l="0" t="0" r="r" b="b"/>
                    <a:pathLst>
                      <a:path w="86" h="100">
                        <a:moveTo>
                          <a:pt x="86" y="39"/>
                        </a:moveTo>
                        <a:lnTo>
                          <a:pt x="86" y="28"/>
                        </a:lnTo>
                        <a:lnTo>
                          <a:pt x="83" y="18"/>
                        </a:lnTo>
                        <a:lnTo>
                          <a:pt x="78" y="9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68" y="0"/>
                        </a:lnTo>
                        <a:lnTo>
                          <a:pt x="75" y="8"/>
                        </a:lnTo>
                        <a:lnTo>
                          <a:pt x="80" y="17"/>
                        </a:lnTo>
                        <a:lnTo>
                          <a:pt x="81" y="28"/>
                        </a:lnTo>
                        <a:lnTo>
                          <a:pt x="83" y="39"/>
                        </a:lnTo>
                        <a:lnTo>
                          <a:pt x="81" y="51"/>
                        </a:lnTo>
                        <a:lnTo>
                          <a:pt x="78" y="62"/>
                        </a:lnTo>
                        <a:lnTo>
                          <a:pt x="74" y="71"/>
                        </a:lnTo>
                        <a:lnTo>
                          <a:pt x="66" y="80"/>
                        </a:lnTo>
                        <a:lnTo>
                          <a:pt x="57" y="86"/>
                        </a:lnTo>
                        <a:lnTo>
                          <a:pt x="48" y="93"/>
                        </a:lnTo>
                        <a:lnTo>
                          <a:pt x="37" y="96"/>
                        </a:lnTo>
                        <a:lnTo>
                          <a:pt x="24" y="97"/>
                        </a:lnTo>
                        <a:lnTo>
                          <a:pt x="12" y="96"/>
                        </a:lnTo>
                        <a:lnTo>
                          <a:pt x="0" y="91"/>
                        </a:lnTo>
                        <a:lnTo>
                          <a:pt x="1" y="94"/>
                        </a:lnTo>
                        <a:lnTo>
                          <a:pt x="3" y="96"/>
                        </a:lnTo>
                        <a:lnTo>
                          <a:pt x="14" y="99"/>
                        </a:lnTo>
                        <a:lnTo>
                          <a:pt x="24" y="100"/>
                        </a:lnTo>
                        <a:lnTo>
                          <a:pt x="37" y="99"/>
                        </a:lnTo>
                        <a:lnTo>
                          <a:pt x="49" y="96"/>
                        </a:lnTo>
                        <a:lnTo>
                          <a:pt x="60" y="90"/>
                        </a:lnTo>
                        <a:lnTo>
                          <a:pt x="68" y="82"/>
                        </a:lnTo>
                        <a:lnTo>
                          <a:pt x="75" y="73"/>
                        </a:lnTo>
                        <a:lnTo>
                          <a:pt x="81" y="63"/>
                        </a:lnTo>
                        <a:lnTo>
                          <a:pt x="85" y="51"/>
                        </a:lnTo>
                        <a:lnTo>
                          <a:pt x="86" y="39"/>
                        </a:lnTo>
                        <a:close/>
                      </a:path>
                    </a:pathLst>
                  </a:custGeom>
                  <a:solidFill>
                    <a:srgbClr val="4A5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34" name="Freeform 102"/>
                  <p:cNvSpPr>
                    <a:spLocks/>
                  </p:cNvSpPr>
                  <p:nvPr/>
                </p:nvSpPr>
                <p:spPr bwMode="auto">
                  <a:xfrm>
                    <a:off x="5803" y="1236"/>
                    <a:ext cx="87" cy="101"/>
                  </a:xfrm>
                  <a:custGeom>
                    <a:avLst/>
                    <a:gdLst/>
                    <a:ahLst/>
                    <a:cxnLst>
                      <a:cxn ang="0">
                        <a:pos x="87" y="41"/>
                      </a:cxn>
                      <a:cxn ang="0">
                        <a:pos x="87" y="30"/>
                      </a:cxn>
                      <a:cxn ang="0">
                        <a:pos x="83" y="19"/>
                      </a:cxn>
                      <a:cxn ang="0">
                        <a:pos x="79" y="10"/>
                      </a:cxn>
                      <a:cxn ang="0">
                        <a:pos x="73" y="2"/>
                      </a:cxn>
                      <a:cxn ang="0">
                        <a:pos x="70" y="2"/>
                      </a:cxn>
                      <a:cxn ang="0">
                        <a:pos x="68" y="0"/>
                      </a:cxn>
                      <a:cxn ang="0">
                        <a:pos x="74" y="10"/>
                      </a:cxn>
                      <a:cxn ang="0">
                        <a:pos x="79" y="19"/>
                      </a:cxn>
                      <a:cxn ang="0">
                        <a:pos x="82" y="30"/>
                      </a:cxn>
                      <a:cxn ang="0">
                        <a:pos x="83" y="41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4" y="73"/>
                      </a:cxn>
                      <a:cxn ang="0">
                        <a:pos x="67" y="81"/>
                      </a:cxn>
                      <a:cxn ang="0">
                        <a:pos x="59" y="88"/>
                      </a:cxn>
                      <a:cxn ang="0">
                        <a:pos x="50" y="93"/>
                      </a:cxn>
                      <a:cxn ang="0">
                        <a:pos x="39" y="96"/>
                      </a:cxn>
                      <a:cxn ang="0">
                        <a:pos x="26" y="98"/>
                      </a:cxn>
                      <a:cxn ang="0">
                        <a:pos x="20" y="98"/>
                      </a:cxn>
                      <a:cxn ang="0">
                        <a:pos x="12" y="96"/>
                      </a:cxn>
                      <a:cxn ang="0">
                        <a:pos x="6" y="93"/>
                      </a:cxn>
                      <a:cxn ang="0">
                        <a:pos x="0" y="92"/>
                      </a:cxn>
                      <a:cxn ang="0">
                        <a:pos x="2" y="93"/>
                      </a:cxn>
                      <a:cxn ang="0">
                        <a:pos x="3" y="96"/>
                      </a:cxn>
                      <a:cxn ang="0">
                        <a:pos x="14" y="99"/>
                      </a:cxn>
                      <a:cxn ang="0">
                        <a:pos x="26" y="101"/>
                      </a:cxn>
                      <a:cxn ang="0">
                        <a:pos x="39" y="99"/>
                      </a:cxn>
                      <a:cxn ang="0">
                        <a:pos x="50" y="96"/>
                      </a:cxn>
                      <a:cxn ang="0">
                        <a:pos x="60" y="90"/>
                      </a:cxn>
                      <a:cxn ang="0">
                        <a:pos x="70" y="82"/>
                      </a:cxn>
                      <a:cxn ang="0">
                        <a:pos x="77" y="75"/>
                      </a:cxn>
                      <a:cxn ang="0">
                        <a:pos x="82" y="64"/>
                      </a:cxn>
                      <a:cxn ang="0">
                        <a:pos x="85" y="53"/>
                      </a:cxn>
                      <a:cxn ang="0">
                        <a:pos x="87" y="41"/>
                      </a:cxn>
                    </a:cxnLst>
                    <a:rect l="0" t="0" r="r" b="b"/>
                    <a:pathLst>
                      <a:path w="87" h="101">
                        <a:moveTo>
                          <a:pt x="87" y="41"/>
                        </a:moveTo>
                        <a:lnTo>
                          <a:pt x="87" y="30"/>
                        </a:lnTo>
                        <a:lnTo>
                          <a:pt x="83" y="19"/>
                        </a:lnTo>
                        <a:lnTo>
                          <a:pt x="79" y="10"/>
                        </a:lnTo>
                        <a:lnTo>
                          <a:pt x="73" y="2"/>
                        </a:lnTo>
                        <a:lnTo>
                          <a:pt x="70" y="2"/>
                        </a:lnTo>
                        <a:lnTo>
                          <a:pt x="68" y="0"/>
                        </a:lnTo>
                        <a:lnTo>
                          <a:pt x="74" y="10"/>
                        </a:lnTo>
                        <a:lnTo>
                          <a:pt x="79" y="19"/>
                        </a:lnTo>
                        <a:lnTo>
                          <a:pt x="82" y="30"/>
                        </a:lnTo>
                        <a:lnTo>
                          <a:pt x="83" y="41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4" y="73"/>
                        </a:lnTo>
                        <a:lnTo>
                          <a:pt x="67" y="81"/>
                        </a:lnTo>
                        <a:lnTo>
                          <a:pt x="59" y="88"/>
                        </a:lnTo>
                        <a:lnTo>
                          <a:pt x="50" y="93"/>
                        </a:lnTo>
                        <a:lnTo>
                          <a:pt x="39" y="96"/>
                        </a:lnTo>
                        <a:lnTo>
                          <a:pt x="26" y="98"/>
                        </a:lnTo>
                        <a:lnTo>
                          <a:pt x="20" y="98"/>
                        </a:lnTo>
                        <a:lnTo>
                          <a:pt x="12" y="96"/>
                        </a:lnTo>
                        <a:lnTo>
                          <a:pt x="6" y="93"/>
                        </a:lnTo>
                        <a:lnTo>
                          <a:pt x="0" y="92"/>
                        </a:lnTo>
                        <a:lnTo>
                          <a:pt x="2" y="93"/>
                        </a:lnTo>
                        <a:lnTo>
                          <a:pt x="3" y="96"/>
                        </a:lnTo>
                        <a:lnTo>
                          <a:pt x="14" y="99"/>
                        </a:lnTo>
                        <a:lnTo>
                          <a:pt x="26" y="101"/>
                        </a:lnTo>
                        <a:lnTo>
                          <a:pt x="39" y="99"/>
                        </a:lnTo>
                        <a:lnTo>
                          <a:pt x="50" y="96"/>
                        </a:lnTo>
                        <a:lnTo>
                          <a:pt x="60" y="90"/>
                        </a:lnTo>
                        <a:lnTo>
                          <a:pt x="70" y="82"/>
                        </a:lnTo>
                        <a:lnTo>
                          <a:pt x="77" y="75"/>
                        </a:lnTo>
                        <a:lnTo>
                          <a:pt x="82" y="64"/>
                        </a:lnTo>
                        <a:lnTo>
                          <a:pt x="85" y="53"/>
                        </a:lnTo>
                        <a:lnTo>
                          <a:pt x="87" y="41"/>
                        </a:lnTo>
                        <a:close/>
                      </a:path>
                    </a:pathLst>
                  </a:custGeom>
                  <a:solidFill>
                    <a:srgbClr val="4D61A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35" name="Freeform 103"/>
                  <p:cNvSpPr>
                    <a:spLocks/>
                  </p:cNvSpPr>
                  <p:nvPr/>
                </p:nvSpPr>
                <p:spPr bwMode="auto">
                  <a:xfrm>
                    <a:off x="5802" y="1236"/>
                    <a:ext cx="86" cy="99"/>
                  </a:xfrm>
                  <a:custGeom>
                    <a:avLst/>
                    <a:gdLst/>
                    <a:ahLst/>
                    <a:cxnLst>
                      <a:cxn ang="0">
                        <a:pos x="86" y="41"/>
                      </a:cxn>
                      <a:cxn ang="0">
                        <a:pos x="84" y="30"/>
                      </a:cxn>
                      <a:cxn ang="0">
                        <a:pos x="83" y="19"/>
                      </a:cxn>
                      <a:cxn ang="0">
                        <a:pos x="78" y="10"/>
                      </a:cxn>
                      <a:cxn ang="0">
                        <a:pos x="71" y="2"/>
                      </a:cxn>
                      <a:cxn ang="0">
                        <a:pos x="69" y="0"/>
                      </a:cxn>
                      <a:cxn ang="0">
                        <a:pos x="66" y="0"/>
                      </a:cxn>
                      <a:cxn ang="0">
                        <a:pos x="74" y="8"/>
                      </a:cxn>
                      <a:cxn ang="0">
                        <a:pos x="78" y="19"/>
                      </a:cxn>
                      <a:cxn ang="0">
                        <a:pos x="81" y="30"/>
                      </a:cxn>
                      <a:cxn ang="0">
                        <a:pos x="83" y="41"/>
                      </a:cxn>
                      <a:cxn ang="0">
                        <a:pos x="81" y="51"/>
                      </a:cxn>
                      <a:cxn ang="0">
                        <a:pos x="78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58" y="87"/>
                      </a:cxn>
                      <a:cxn ang="0">
                        <a:pos x="49" y="92"/>
                      </a:cxn>
                      <a:cxn ang="0">
                        <a:pos x="38" y="95"/>
                      </a:cxn>
                      <a:cxn ang="0">
                        <a:pos x="27" y="96"/>
                      </a:cxn>
                      <a:cxn ang="0">
                        <a:pos x="20" y="96"/>
                      </a:cxn>
                      <a:cxn ang="0">
                        <a:pos x="13" y="95"/>
                      </a:cxn>
                      <a:cxn ang="0">
                        <a:pos x="6" y="92"/>
                      </a:cxn>
                      <a:cxn ang="0">
                        <a:pos x="0" y="88"/>
                      </a:cxn>
                      <a:cxn ang="0">
                        <a:pos x="1" y="92"/>
                      </a:cxn>
                      <a:cxn ang="0">
                        <a:pos x="3" y="93"/>
                      </a:cxn>
                      <a:cxn ang="0">
                        <a:pos x="15" y="98"/>
                      </a:cxn>
                      <a:cxn ang="0">
                        <a:pos x="27" y="99"/>
                      </a:cxn>
                      <a:cxn ang="0">
                        <a:pos x="40" y="98"/>
                      </a:cxn>
                      <a:cxn ang="0">
                        <a:pos x="51" y="95"/>
                      </a:cxn>
                      <a:cxn ang="0">
                        <a:pos x="60" y="88"/>
                      </a:cxn>
                      <a:cxn ang="0">
                        <a:pos x="69" y="82"/>
                      </a:cxn>
                      <a:cxn ang="0">
                        <a:pos x="77" y="73"/>
                      </a:cxn>
                      <a:cxn ang="0">
                        <a:pos x="81" y="64"/>
                      </a:cxn>
                      <a:cxn ang="0">
                        <a:pos x="84" y="53"/>
                      </a:cxn>
                      <a:cxn ang="0">
                        <a:pos x="86" y="41"/>
                      </a:cxn>
                    </a:cxnLst>
                    <a:rect l="0" t="0" r="r" b="b"/>
                    <a:pathLst>
                      <a:path w="86" h="99">
                        <a:moveTo>
                          <a:pt x="86" y="41"/>
                        </a:moveTo>
                        <a:lnTo>
                          <a:pt x="84" y="30"/>
                        </a:lnTo>
                        <a:lnTo>
                          <a:pt x="83" y="19"/>
                        </a:lnTo>
                        <a:lnTo>
                          <a:pt x="78" y="10"/>
                        </a:lnTo>
                        <a:lnTo>
                          <a:pt x="71" y="2"/>
                        </a:lnTo>
                        <a:lnTo>
                          <a:pt x="69" y="0"/>
                        </a:lnTo>
                        <a:lnTo>
                          <a:pt x="66" y="0"/>
                        </a:lnTo>
                        <a:lnTo>
                          <a:pt x="74" y="8"/>
                        </a:lnTo>
                        <a:lnTo>
                          <a:pt x="78" y="19"/>
                        </a:lnTo>
                        <a:lnTo>
                          <a:pt x="81" y="30"/>
                        </a:lnTo>
                        <a:lnTo>
                          <a:pt x="83" y="41"/>
                        </a:lnTo>
                        <a:lnTo>
                          <a:pt x="81" y="51"/>
                        </a:lnTo>
                        <a:lnTo>
                          <a:pt x="78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58" y="87"/>
                        </a:lnTo>
                        <a:lnTo>
                          <a:pt x="49" y="92"/>
                        </a:lnTo>
                        <a:lnTo>
                          <a:pt x="38" y="95"/>
                        </a:lnTo>
                        <a:lnTo>
                          <a:pt x="27" y="96"/>
                        </a:lnTo>
                        <a:lnTo>
                          <a:pt x="20" y="96"/>
                        </a:lnTo>
                        <a:lnTo>
                          <a:pt x="13" y="95"/>
                        </a:lnTo>
                        <a:lnTo>
                          <a:pt x="6" y="92"/>
                        </a:lnTo>
                        <a:lnTo>
                          <a:pt x="0" y="88"/>
                        </a:lnTo>
                        <a:lnTo>
                          <a:pt x="1" y="92"/>
                        </a:lnTo>
                        <a:lnTo>
                          <a:pt x="3" y="93"/>
                        </a:lnTo>
                        <a:lnTo>
                          <a:pt x="15" y="98"/>
                        </a:lnTo>
                        <a:lnTo>
                          <a:pt x="27" y="99"/>
                        </a:lnTo>
                        <a:lnTo>
                          <a:pt x="40" y="98"/>
                        </a:lnTo>
                        <a:lnTo>
                          <a:pt x="51" y="95"/>
                        </a:lnTo>
                        <a:lnTo>
                          <a:pt x="60" y="88"/>
                        </a:lnTo>
                        <a:lnTo>
                          <a:pt x="69" y="82"/>
                        </a:lnTo>
                        <a:lnTo>
                          <a:pt x="77" y="73"/>
                        </a:lnTo>
                        <a:lnTo>
                          <a:pt x="81" y="64"/>
                        </a:lnTo>
                        <a:lnTo>
                          <a:pt x="84" y="53"/>
                        </a:lnTo>
                        <a:lnTo>
                          <a:pt x="86" y="41"/>
                        </a:lnTo>
                        <a:close/>
                      </a:path>
                    </a:pathLst>
                  </a:custGeom>
                  <a:solidFill>
                    <a:srgbClr val="5265A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36" name="Freeform 104"/>
                  <p:cNvSpPr>
                    <a:spLocks/>
                  </p:cNvSpPr>
                  <p:nvPr/>
                </p:nvSpPr>
                <p:spPr bwMode="auto">
                  <a:xfrm>
                    <a:off x="5800" y="1236"/>
                    <a:ext cx="86" cy="98"/>
                  </a:xfrm>
                  <a:custGeom>
                    <a:avLst/>
                    <a:gdLst/>
                    <a:ahLst/>
                    <a:cxnLst>
                      <a:cxn ang="0">
                        <a:pos x="86" y="41"/>
                      </a:cxn>
                      <a:cxn ang="0">
                        <a:pos x="85" y="30"/>
                      </a:cxn>
                      <a:cxn ang="0">
                        <a:pos x="82" y="19"/>
                      </a:cxn>
                      <a:cxn ang="0">
                        <a:pos x="77" y="10"/>
                      </a:cxn>
                      <a:cxn ang="0">
                        <a:pos x="71" y="0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73" y="8"/>
                      </a:cxn>
                      <a:cxn ang="0">
                        <a:pos x="79" y="17"/>
                      </a:cxn>
                      <a:cxn ang="0">
                        <a:pos x="82" y="28"/>
                      </a:cxn>
                      <a:cxn ang="0">
                        <a:pos x="83" y="41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4" y="70"/>
                      </a:cxn>
                      <a:cxn ang="0">
                        <a:pos x="68" y="79"/>
                      </a:cxn>
                      <a:cxn ang="0">
                        <a:pos x="60" y="85"/>
                      </a:cxn>
                      <a:cxn ang="0">
                        <a:pos x="51" y="90"/>
                      </a:cxn>
                      <a:cxn ang="0">
                        <a:pos x="40" y="93"/>
                      </a:cxn>
                      <a:cxn ang="0">
                        <a:pos x="29" y="95"/>
                      </a:cxn>
                      <a:cxn ang="0">
                        <a:pos x="22" y="95"/>
                      </a:cxn>
                      <a:cxn ang="0">
                        <a:pos x="14" y="92"/>
                      </a:cxn>
                      <a:cxn ang="0">
                        <a:pos x="6" y="90"/>
                      </a:cxn>
                      <a:cxn ang="0">
                        <a:pos x="0" y="85"/>
                      </a:cxn>
                      <a:cxn ang="0">
                        <a:pos x="2" y="88"/>
                      </a:cxn>
                      <a:cxn ang="0">
                        <a:pos x="3" y="92"/>
                      </a:cxn>
                      <a:cxn ang="0">
                        <a:pos x="9" y="93"/>
                      </a:cxn>
                      <a:cxn ang="0">
                        <a:pos x="15" y="96"/>
                      </a:cxn>
                      <a:cxn ang="0">
                        <a:pos x="23" y="98"/>
                      </a:cxn>
                      <a:cxn ang="0">
                        <a:pos x="29" y="98"/>
                      </a:cxn>
                      <a:cxn ang="0">
                        <a:pos x="42" y="96"/>
                      </a:cxn>
                      <a:cxn ang="0">
                        <a:pos x="53" y="93"/>
                      </a:cxn>
                      <a:cxn ang="0">
                        <a:pos x="62" y="88"/>
                      </a:cxn>
                      <a:cxn ang="0">
                        <a:pos x="70" y="81"/>
                      </a:cxn>
                      <a:cxn ang="0">
                        <a:pos x="77" y="73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6" y="41"/>
                      </a:cxn>
                    </a:cxnLst>
                    <a:rect l="0" t="0" r="r" b="b"/>
                    <a:pathLst>
                      <a:path w="86" h="98">
                        <a:moveTo>
                          <a:pt x="86" y="41"/>
                        </a:moveTo>
                        <a:lnTo>
                          <a:pt x="85" y="30"/>
                        </a:lnTo>
                        <a:lnTo>
                          <a:pt x="82" y="19"/>
                        </a:lnTo>
                        <a:lnTo>
                          <a:pt x="77" y="10"/>
                        </a:lnTo>
                        <a:lnTo>
                          <a:pt x="71" y="0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73" y="8"/>
                        </a:lnTo>
                        <a:lnTo>
                          <a:pt x="79" y="17"/>
                        </a:lnTo>
                        <a:lnTo>
                          <a:pt x="82" y="28"/>
                        </a:lnTo>
                        <a:lnTo>
                          <a:pt x="83" y="41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4" y="70"/>
                        </a:lnTo>
                        <a:lnTo>
                          <a:pt x="68" y="79"/>
                        </a:lnTo>
                        <a:lnTo>
                          <a:pt x="60" y="85"/>
                        </a:lnTo>
                        <a:lnTo>
                          <a:pt x="51" y="90"/>
                        </a:lnTo>
                        <a:lnTo>
                          <a:pt x="40" y="93"/>
                        </a:lnTo>
                        <a:lnTo>
                          <a:pt x="29" y="95"/>
                        </a:lnTo>
                        <a:lnTo>
                          <a:pt x="22" y="95"/>
                        </a:lnTo>
                        <a:lnTo>
                          <a:pt x="14" y="92"/>
                        </a:lnTo>
                        <a:lnTo>
                          <a:pt x="6" y="90"/>
                        </a:lnTo>
                        <a:lnTo>
                          <a:pt x="0" y="85"/>
                        </a:lnTo>
                        <a:lnTo>
                          <a:pt x="2" y="88"/>
                        </a:lnTo>
                        <a:lnTo>
                          <a:pt x="3" y="92"/>
                        </a:lnTo>
                        <a:lnTo>
                          <a:pt x="9" y="93"/>
                        </a:lnTo>
                        <a:lnTo>
                          <a:pt x="15" y="96"/>
                        </a:lnTo>
                        <a:lnTo>
                          <a:pt x="23" y="98"/>
                        </a:lnTo>
                        <a:lnTo>
                          <a:pt x="29" y="98"/>
                        </a:lnTo>
                        <a:lnTo>
                          <a:pt x="42" y="96"/>
                        </a:lnTo>
                        <a:lnTo>
                          <a:pt x="53" y="93"/>
                        </a:lnTo>
                        <a:lnTo>
                          <a:pt x="62" y="88"/>
                        </a:lnTo>
                        <a:lnTo>
                          <a:pt x="70" y="81"/>
                        </a:lnTo>
                        <a:lnTo>
                          <a:pt x="77" y="73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6" y="41"/>
                        </a:lnTo>
                        <a:close/>
                      </a:path>
                    </a:pathLst>
                  </a:custGeom>
                  <a:solidFill>
                    <a:srgbClr val="5567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37" name="Freeform 105"/>
                  <p:cNvSpPr>
                    <a:spLocks/>
                  </p:cNvSpPr>
                  <p:nvPr/>
                </p:nvSpPr>
                <p:spPr bwMode="auto">
                  <a:xfrm>
                    <a:off x="5798" y="1236"/>
                    <a:ext cx="87" cy="96"/>
                  </a:xfrm>
                  <a:custGeom>
                    <a:avLst/>
                    <a:gdLst/>
                    <a:ahLst/>
                    <a:cxnLst>
                      <a:cxn ang="0">
                        <a:pos x="87" y="41"/>
                      </a:cxn>
                      <a:cxn ang="0">
                        <a:pos x="85" y="30"/>
                      </a:cxn>
                      <a:cxn ang="0">
                        <a:pos x="82" y="19"/>
                      </a:cxn>
                      <a:cxn ang="0">
                        <a:pos x="78" y="8"/>
                      </a:cxn>
                      <a:cxn ang="0">
                        <a:pos x="70" y="0"/>
                      </a:cxn>
                      <a:cxn ang="0">
                        <a:pos x="67" y="0"/>
                      </a:cxn>
                      <a:cxn ang="0">
                        <a:pos x="65" y="0"/>
                      </a:cxn>
                      <a:cxn ang="0">
                        <a:pos x="73" y="8"/>
                      </a:cxn>
                      <a:cxn ang="0">
                        <a:pos x="79" y="17"/>
                      </a:cxn>
                      <a:cxn ang="0">
                        <a:pos x="82" y="28"/>
                      </a:cxn>
                      <a:cxn ang="0">
                        <a:pos x="84" y="41"/>
                      </a:cxn>
                      <a:cxn ang="0">
                        <a:pos x="82" y="51"/>
                      </a:cxn>
                      <a:cxn ang="0">
                        <a:pos x="79" y="61"/>
                      </a:cxn>
                      <a:cxn ang="0">
                        <a:pos x="75" y="70"/>
                      </a:cxn>
                      <a:cxn ang="0">
                        <a:pos x="68" y="78"/>
                      </a:cxn>
                      <a:cxn ang="0">
                        <a:pos x="61" y="84"/>
                      </a:cxn>
                      <a:cxn ang="0">
                        <a:pos x="51" y="88"/>
                      </a:cxn>
                      <a:cxn ang="0">
                        <a:pos x="42" y="92"/>
                      </a:cxn>
                      <a:cxn ang="0">
                        <a:pos x="31" y="93"/>
                      </a:cxn>
                      <a:cxn ang="0">
                        <a:pos x="24" y="92"/>
                      </a:cxn>
                      <a:cxn ang="0">
                        <a:pos x="16" y="90"/>
                      </a:cxn>
                      <a:cxn ang="0">
                        <a:pos x="8" y="87"/>
                      </a:cxn>
                      <a:cxn ang="0">
                        <a:pos x="0" y="84"/>
                      </a:cxn>
                      <a:cxn ang="0">
                        <a:pos x="2" y="85"/>
                      </a:cxn>
                      <a:cxn ang="0">
                        <a:pos x="4" y="88"/>
                      </a:cxn>
                      <a:cxn ang="0">
                        <a:pos x="10" y="92"/>
                      </a:cxn>
                      <a:cxn ang="0">
                        <a:pos x="17" y="95"/>
                      </a:cxn>
                      <a:cxn ang="0">
                        <a:pos x="24" y="96"/>
                      </a:cxn>
                      <a:cxn ang="0">
                        <a:pos x="31" y="96"/>
                      </a:cxn>
                      <a:cxn ang="0">
                        <a:pos x="42" y="95"/>
                      </a:cxn>
                      <a:cxn ang="0">
                        <a:pos x="53" y="92"/>
                      </a:cxn>
                      <a:cxn ang="0">
                        <a:pos x="62" y="87"/>
                      </a:cxn>
                      <a:cxn ang="0">
                        <a:pos x="72" y="79"/>
                      </a:cxn>
                      <a:cxn ang="0">
                        <a:pos x="78" y="71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7" y="41"/>
                      </a:cxn>
                    </a:cxnLst>
                    <a:rect l="0" t="0" r="r" b="b"/>
                    <a:pathLst>
                      <a:path w="87" h="96">
                        <a:moveTo>
                          <a:pt x="87" y="41"/>
                        </a:moveTo>
                        <a:lnTo>
                          <a:pt x="85" y="30"/>
                        </a:lnTo>
                        <a:lnTo>
                          <a:pt x="82" y="19"/>
                        </a:lnTo>
                        <a:lnTo>
                          <a:pt x="78" y="8"/>
                        </a:lnTo>
                        <a:lnTo>
                          <a:pt x="70" y="0"/>
                        </a:lnTo>
                        <a:lnTo>
                          <a:pt x="67" y="0"/>
                        </a:lnTo>
                        <a:lnTo>
                          <a:pt x="65" y="0"/>
                        </a:lnTo>
                        <a:lnTo>
                          <a:pt x="73" y="8"/>
                        </a:lnTo>
                        <a:lnTo>
                          <a:pt x="79" y="17"/>
                        </a:lnTo>
                        <a:lnTo>
                          <a:pt x="82" y="28"/>
                        </a:lnTo>
                        <a:lnTo>
                          <a:pt x="84" y="41"/>
                        </a:lnTo>
                        <a:lnTo>
                          <a:pt x="82" y="51"/>
                        </a:lnTo>
                        <a:lnTo>
                          <a:pt x="79" y="61"/>
                        </a:lnTo>
                        <a:lnTo>
                          <a:pt x="75" y="70"/>
                        </a:lnTo>
                        <a:lnTo>
                          <a:pt x="68" y="78"/>
                        </a:lnTo>
                        <a:lnTo>
                          <a:pt x="61" y="84"/>
                        </a:lnTo>
                        <a:lnTo>
                          <a:pt x="51" y="88"/>
                        </a:lnTo>
                        <a:lnTo>
                          <a:pt x="42" y="92"/>
                        </a:lnTo>
                        <a:lnTo>
                          <a:pt x="31" y="93"/>
                        </a:lnTo>
                        <a:lnTo>
                          <a:pt x="24" y="92"/>
                        </a:lnTo>
                        <a:lnTo>
                          <a:pt x="16" y="90"/>
                        </a:lnTo>
                        <a:lnTo>
                          <a:pt x="8" y="87"/>
                        </a:lnTo>
                        <a:lnTo>
                          <a:pt x="0" y="84"/>
                        </a:lnTo>
                        <a:lnTo>
                          <a:pt x="2" y="85"/>
                        </a:lnTo>
                        <a:lnTo>
                          <a:pt x="4" y="88"/>
                        </a:lnTo>
                        <a:lnTo>
                          <a:pt x="10" y="92"/>
                        </a:lnTo>
                        <a:lnTo>
                          <a:pt x="17" y="95"/>
                        </a:lnTo>
                        <a:lnTo>
                          <a:pt x="24" y="96"/>
                        </a:lnTo>
                        <a:lnTo>
                          <a:pt x="31" y="96"/>
                        </a:lnTo>
                        <a:lnTo>
                          <a:pt x="42" y="95"/>
                        </a:lnTo>
                        <a:lnTo>
                          <a:pt x="53" y="92"/>
                        </a:lnTo>
                        <a:lnTo>
                          <a:pt x="62" y="87"/>
                        </a:lnTo>
                        <a:lnTo>
                          <a:pt x="72" y="79"/>
                        </a:lnTo>
                        <a:lnTo>
                          <a:pt x="78" y="71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7" y="41"/>
                        </a:lnTo>
                        <a:close/>
                      </a:path>
                    </a:pathLst>
                  </a:custGeom>
                  <a:solidFill>
                    <a:srgbClr val="586AA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38" name="Freeform 106"/>
                  <p:cNvSpPr>
                    <a:spLocks/>
                  </p:cNvSpPr>
                  <p:nvPr/>
                </p:nvSpPr>
                <p:spPr bwMode="auto">
                  <a:xfrm>
                    <a:off x="5798" y="1236"/>
                    <a:ext cx="85" cy="95"/>
                  </a:xfrm>
                  <a:custGeom>
                    <a:avLst/>
                    <a:gdLst/>
                    <a:ahLst/>
                    <a:cxnLst>
                      <a:cxn ang="0">
                        <a:pos x="85" y="41"/>
                      </a:cxn>
                      <a:cxn ang="0">
                        <a:pos x="84" y="28"/>
                      </a:cxn>
                      <a:cxn ang="0">
                        <a:pos x="81" y="17"/>
                      </a:cxn>
                      <a:cxn ang="0">
                        <a:pos x="75" y="8"/>
                      </a:cxn>
                      <a:cxn ang="0">
                        <a:pos x="67" y="0"/>
                      </a:cxn>
                      <a:cxn ang="0">
                        <a:pos x="65" y="0"/>
                      </a:cxn>
                      <a:cxn ang="0">
                        <a:pos x="62" y="0"/>
                      </a:cxn>
                      <a:cxn ang="0">
                        <a:pos x="70" y="8"/>
                      </a:cxn>
                      <a:cxn ang="0">
                        <a:pos x="78" y="17"/>
                      </a:cxn>
                      <a:cxn ang="0">
                        <a:pos x="81" y="28"/>
                      </a:cxn>
                      <a:cxn ang="0">
                        <a:pos x="82" y="41"/>
                      </a:cxn>
                      <a:cxn ang="0">
                        <a:pos x="81" y="51"/>
                      </a:cxn>
                      <a:cxn ang="0">
                        <a:pos x="79" y="61"/>
                      </a:cxn>
                      <a:cxn ang="0">
                        <a:pos x="75" y="68"/>
                      </a:cxn>
                      <a:cxn ang="0">
                        <a:pos x="68" y="76"/>
                      </a:cxn>
                      <a:cxn ang="0">
                        <a:pos x="61" y="82"/>
                      </a:cxn>
                      <a:cxn ang="0">
                        <a:pos x="51" y="87"/>
                      </a:cxn>
                      <a:cxn ang="0">
                        <a:pos x="42" y="90"/>
                      </a:cxn>
                      <a:cxn ang="0">
                        <a:pos x="31" y="92"/>
                      </a:cxn>
                      <a:cxn ang="0">
                        <a:pos x="24" y="90"/>
                      </a:cxn>
                      <a:cxn ang="0">
                        <a:pos x="14" y="88"/>
                      </a:cxn>
                      <a:cxn ang="0">
                        <a:pos x="7" y="85"/>
                      </a:cxn>
                      <a:cxn ang="0">
                        <a:pos x="0" y="81"/>
                      </a:cxn>
                      <a:cxn ang="0">
                        <a:pos x="0" y="84"/>
                      </a:cxn>
                      <a:cxn ang="0">
                        <a:pos x="2" y="85"/>
                      </a:cxn>
                      <a:cxn ang="0">
                        <a:pos x="8" y="90"/>
                      </a:cxn>
                      <a:cxn ang="0">
                        <a:pos x="16" y="92"/>
                      </a:cxn>
                      <a:cxn ang="0">
                        <a:pos x="24" y="95"/>
                      </a:cxn>
                      <a:cxn ang="0">
                        <a:pos x="31" y="95"/>
                      </a:cxn>
                      <a:cxn ang="0">
                        <a:pos x="42" y="93"/>
                      </a:cxn>
                      <a:cxn ang="0">
                        <a:pos x="53" y="90"/>
                      </a:cxn>
                      <a:cxn ang="0">
                        <a:pos x="62" y="85"/>
                      </a:cxn>
                      <a:cxn ang="0">
                        <a:pos x="70" y="79"/>
                      </a:cxn>
                      <a:cxn ang="0">
                        <a:pos x="76" y="70"/>
                      </a:cxn>
                      <a:cxn ang="0">
                        <a:pos x="81" y="62"/>
                      </a:cxn>
                      <a:cxn ang="0">
                        <a:pos x="84" y="51"/>
                      </a:cxn>
                      <a:cxn ang="0">
                        <a:pos x="85" y="41"/>
                      </a:cxn>
                    </a:cxnLst>
                    <a:rect l="0" t="0" r="r" b="b"/>
                    <a:pathLst>
                      <a:path w="85" h="95">
                        <a:moveTo>
                          <a:pt x="85" y="41"/>
                        </a:moveTo>
                        <a:lnTo>
                          <a:pt x="84" y="28"/>
                        </a:lnTo>
                        <a:lnTo>
                          <a:pt x="81" y="17"/>
                        </a:lnTo>
                        <a:lnTo>
                          <a:pt x="75" y="8"/>
                        </a:lnTo>
                        <a:lnTo>
                          <a:pt x="67" y="0"/>
                        </a:lnTo>
                        <a:lnTo>
                          <a:pt x="65" y="0"/>
                        </a:lnTo>
                        <a:lnTo>
                          <a:pt x="62" y="0"/>
                        </a:lnTo>
                        <a:lnTo>
                          <a:pt x="70" y="8"/>
                        </a:lnTo>
                        <a:lnTo>
                          <a:pt x="78" y="17"/>
                        </a:lnTo>
                        <a:lnTo>
                          <a:pt x="81" y="28"/>
                        </a:lnTo>
                        <a:lnTo>
                          <a:pt x="82" y="41"/>
                        </a:lnTo>
                        <a:lnTo>
                          <a:pt x="81" y="51"/>
                        </a:lnTo>
                        <a:lnTo>
                          <a:pt x="79" y="61"/>
                        </a:lnTo>
                        <a:lnTo>
                          <a:pt x="75" y="68"/>
                        </a:lnTo>
                        <a:lnTo>
                          <a:pt x="68" y="76"/>
                        </a:lnTo>
                        <a:lnTo>
                          <a:pt x="61" y="82"/>
                        </a:lnTo>
                        <a:lnTo>
                          <a:pt x="51" y="87"/>
                        </a:lnTo>
                        <a:lnTo>
                          <a:pt x="42" y="90"/>
                        </a:lnTo>
                        <a:lnTo>
                          <a:pt x="31" y="92"/>
                        </a:lnTo>
                        <a:lnTo>
                          <a:pt x="24" y="90"/>
                        </a:lnTo>
                        <a:lnTo>
                          <a:pt x="14" y="88"/>
                        </a:lnTo>
                        <a:lnTo>
                          <a:pt x="7" y="85"/>
                        </a:lnTo>
                        <a:lnTo>
                          <a:pt x="0" y="81"/>
                        </a:lnTo>
                        <a:lnTo>
                          <a:pt x="0" y="84"/>
                        </a:lnTo>
                        <a:lnTo>
                          <a:pt x="2" y="85"/>
                        </a:lnTo>
                        <a:lnTo>
                          <a:pt x="8" y="90"/>
                        </a:lnTo>
                        <a:lnTo>
                          <a:pt x="16" y="92"/>
                        </a:lnTo>
                        <a:lnTo>
                          <a:pt x="24" y="95"/>
                        </a:lnTo>
                        <a:lnTo>
                          <a:pt x="31" y="95"/>
                        </a:lnTo>
                        <a:lnTo>
                          <a:pt x="42" y="93"/>
                        </a:lnTo>
                        <a:lnTo>
                          <a:pt x="53" y="90"/>
                        </a:lnTo>
                        <a:lnTo>
                          <a:pt x="62" y="85"/>
                        </a:lnTo>
                        <a:lnTo>
                          <a:pt x="70" y="79"/>
                        </a:lnTo>
                        <a:lnTo>
                          <a:pt x="76" y="70"/>
                        </a:lnTo>
                        <a:lnTo>
                          <a:pt x="81" y="62"/>
                        </a:lnTo>
                        <a:lnTo>
                          <a:pt x="84" y="51"/>
                        </a:lnTo>
                        <a:lnTo>
                          <a:pt x="85" y="41"/>
                        </a:lnTo>
                        <a:close/>
                      </a:path>
                    </a:pathLst>
                  </a:custGeom>
                  <a:solidFill>
                    <a:srgbClr val="5A6C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39" name="Freeform 107"/>
                  <p:cNvSpPr>
                    <a:spLocks/>
                  </p:cNvSpPr>
                  <p:nvPr/>
                </p:nvSpPr>
                <p:spPr bwMode="auto">
                  <a:xfrm>
                    <a:off x="5797" y="1236"/>
                    <a:ext cx="85" cy="93"/>
                  </a:xfrm>
                  <a:custGeom>
                    <a:avLst/>
                    <a:gdLst/>
                    <a:ahLst/>
                    <a:cxnLst>
                      <a:cxn ang="0">
                        <a:pos x="85" y="41"/>
                      </a:cxn>
                      <a:cxn ang="0">
                        <a:pos x="83" y="28"/>
                      </a:cxn>
                      <a:cxn ang="0">
                        <a:pos x="80" y="17"/>
                      </a:cxn>
                      <a:cxn ang="0">
                        <a:pos x="74" y="8"/>
                      </a:cxn>
                      <a:cxn ang="0">
                        <a:pos x="66" y="0"/>
                      </a:cxn>
                      <a:cxn ang="0">
                        <a:pos x="65" y="0"/>
                      </a:cxn>
                      <a:cxn ang="0">
                        <a:pos x="62" y="0"/>
                      </a:cxn>
                      <a:cxn ang="0">
                        <a:pos x="62" y="0"/>
                      </a:cxn>
                      <a:cxn ang="0">
                        <a:pos x="60" y="0"/>
                      </a:cxn>
                      <a:cxn ang="0">
                        <a:pos x="69" y="8"/>
                      </a:cxn>
                      <a:cxn ang="0">
                        <a:pos x="76" y="17"/>
                      </a:cxn>
                      <a:cxn ang="0">
                        <a:pos x="80" y="28"/>
                      </a:cxn>
                      <a:cxn ang="0">
                        <a:pos x="82" y="41"/>
                      </a:cxn>
                      <a:cxn ang="0">
                        <a:pos x="82" y="50"/>
                      </a:cxn>
                      <a:cxn ang="0">
                        <a:pos x="79" y="59"/>
                      </a:cxn>
                      <a:cxn ang="0">
                        <a:pos x="74" y="68"/>
                      </a:cxn>
                      <a:cxn ang="0">
                        <a:pos x="68" y="76"/>
                      </a:cxn>
                      <a:cxn ang="0">
                        <a:pos x="60" y="81"/>
                      </a:cxn>
                      <a:cxn ang="0">
                        <a:pos x="52" y="85"/>
                      </a:cxn>
                      <a:cxn ang="0">
                        <a:pos x="43" y="88"/>
                      </a:cxn>
                      <a:cxn ang="0">
                        <a:pos x="32" y="90"/>
                      </a:cxn>
                      <a:cxn ang="0">
                        <a:pos x="23" y="88"/>
                      </a:cxn>
                      <a:cxn ang="0">
                        <a:pos x="15" y="87"/>
                      </a:cxn>
                      <a:cxn ang="0">
                        <a:pos x="8" y="82"/>
                      </a:cxn>
                      <a:cxn ang="0">
                        <a:pos x="0" y="78"/>
                      </a:cxn>
                      <a:cxn ang="0">
                        <a:pos x="1" y="81"/>
                      </a:cxn>
                      <a:cxn ang="0">
                        <a:pos x="1" y="84"/>
                      </a:cxn>
                      <a:cxn ang="0">
                        <a:pos x="9" y="87"/>
                      </a:cxn>
                      <a:cxn ang="0">
                        <a:pos x="17" y="90"/>
                      </a:cxn>
                      <a:cxn ang="0">
                        <a:pos x="25" y="92"/>
                      </a:cxn>
                      <a:cxn ang="0">
                        <a:pos x="32" y="93"/>
                      </a:cxn>
                      <a:cxn ang="0">
                        <a:pos x="43" y="92"/>
                      </a:cxn>
                      <a:cxn ang="0">
                        <a:pos x="52" y="88"/>
                      </a:cxn>
                      <a:cxn ang="0">
                        <a:pos x="62" y="84"/>
                      </a:cxn>
                      <a:cxn ang="0">
                        <a:pos x="69" y="78"/>
                      </a:cxn>
                      <a:cxn ang="0">
                        <a:pos x="76" y="70"/>
                      </a:cxn>
                      <a:cxn ang="0">
                        <a:pos x="80" y="61"/>
                      </a:cxn>
                      <a:cxn ang="0">
                        <a:pos x="83" y="51"/>
                      </a:cxn>
                      <a:cxn ang="0">
                        <a:pos x="85" y="41"/>
                      </a:cxn>
                    </a:cxnLst>
                    <a:rect l="0" t="0" r="r" b="b"/>
                    <a:pathLst>
                      <a:path w="85" h="93">
                        <a:moveTo>
                          <a:pt x="85" y="41"/>
                        </a:moveTo>
                        <a:lnTo>
                          <a:pt x="83" y="28"/>
                        </a:lnTo>
                        <a:lnTo>
                          <a:pt x="80" y="17"/>
                        </a:lnTo>
                        <a:lnTo>
                          <a:pt x="74" y="8"/>
                        </a:lnTo>
                        <a:lnTo>
                          <a:pt x="66" y="0"/>
                        </a:lnTo>
                        <a:lnTo>
                          <a:pt x="65" y="0"/>
                        </a:lnTo>
                        <a:lnTo>
                          <a:pt x="62" y="0"/>
                        </a:lnTo>
                        <a:lnTo>
                          <a:pt x="62" y="0"/>
                        </a:lnTo>
                        <a:lnTo>
                          <a:pt x="60" y="0"/>
                        </a:lnTo>
                        <a:lnTo>
                          <a:pt x="69" y="8"/>
                        </a:lnTo>
                        <a:lnTo>
                          <a:pt x="76" y="17"/>
                        </a:lnTo>
                        <a:lnTo>
                          <a:pt x="80" y="28"/>
                        </a:lnTo>
                        <a:lnTo>
                          <a:pt x="82" y="41"/>
                        </a:lnTo>
                        <a:lnTo>
                          <a:pt x="82" y="50"/>
                        </a:lnTo>
                        <a:lnTo>
                          <a:pt x="79" y="59"/>
                        </a:lnTo>
                        <a:lnTo>
                          <a:pt x="74" y="68"/>
                        </a:lnTo>
                        <a:lnTo>
                          <a:pt x="68" y="76"/>
                        </a:lnTo>
                        <a:lnTo>
                          <a:pt x="60" y="81"/>
                        </a:lnTo>
                        <a:lnTo>
                          <a:pt x="52" y="85"/>
                        </a:lnTo>
                        <a:lnTo>
                          <a:pt x="43" y="88"/>
                        </a:lnTo>
                        <a:lnTo>
                          <a:pt x="32" y="90"/>
                        </a:lnTo>
                        <a:lnTo>
                          <a:pt x="23" y="88"/>
                        </a:lnTo>
                        <a:lnTo>
                          <a:pt x="15" y="87"/>
                        </a:lnTo>
                        <a:lnTo>
                          <a:pt x="8" y="82"/>
                        </a:lnTo>
                        <a:lnTo>
                          <a:pt x="0" y="78"/>
                        </a:lnTo>
                        <a:lnTo>
                          <a:pt x="1" y="81"/>
                        </a:lnTo>
                        <a:lnTo>
                          <a:pt x="1" y="84"/>
                        </a:lnTo>
                        <a:lnTo>
                          <a:pt x="9" y="87"/>
                        </a:lnTo>
                        <a:lnTo>
                          <a:pt x="17" y="90"/>
                        </a:lnTo>
                        <a:lnTo>
                          <a:pt x="25" y="92"/>
                        </a:lnTo>
                        <a:lnTo>
                          <a:pt x="32" y="93"/>
                        </a:lnTo>
                        <a:lnTo>
                          <a:pt x="43" y="92"/>
                        </a:lnTo>
                        <a:lnTo>
                          <a:pt x="52" y="88"/>
                        </a:lnTo>
                        <a:lnTo>
                          <a:pt x="62" y="84"/>
                        </a:lnTo>
                        <a:lnTo>
                          <a:pt x="69" y="78"/>
                        </a:lnTo>
                        <a:lnTo>
                          <a:pt x="76" y="70"/>
                        </a:lnTo>
                        <a:lnTo>
                          <a:pt x="80" y="61"/>
                        </a:lnTo>
                        <a:lnTo>
                          <a:pt x="83" y="51"/>
                        </a:lnTo>
                        <a:lnTo>
                          <a:pt x="85" y="41"/>
                        </a:lnTo>
                        <a:close/>
                      </a:path>
                    </a:pathLst>
                  </a:custGeom>
                  <a:solidFill>
                    <a:srgbClr val="5F70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40" name="Freeform 108"/>
                  <p:cNvSpPr>
                    <a:spLocks/>
                  </p:cNvSpPr>
                  <p:nvPr/>
                </p:nvSpPr>
                <p:spPr bwMode="auto">
                  <a:xfrm>
                    <a:off x="5797" y="1236"/>
                    <a:ext cx="83" cy="92"/>
                  </a:xfrm>
                  <a:custGeom>
                    <a:avLst/>
                    <a:gdLst/>
                    <a:ahLst/>
                    <a:cxnLst>
                      <a:cxn ang="0">
                        <a:pos x="83" y="41"/>
                      </a:cxn>
                      <a:cxn ang="0">
                        <a:pos x="82" y="28"/>
                      </a:cxn>
                      <a:cxn ang="0">
                        <a:pos x="79" y="17"/>
                      </a:cxn>
                      <a:cxn ang="0">
                        <a:pos x="71" y="8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2" y="0"/>
                      </a:cxn>
                      <a:cxn ang="0">
                        <a:pos x="60" y="0"/>
                      </a:cxn>
                      <a:cxn ang="0">
                        <a:pos x="59" y="0"/>
                      </a:cxn>
                      <a:cxn ang="0">
                        <a:pos x="68" y="8"/>
                      </a:cxn>
                      <a:cxn ang="0">
                        <a:pos x="74" y="17"/>
                      </a:cxn>
                      <a:cxn ang="0">
                        <a:pos x="77" y="22"/>
                      </a:cxn>
                      <a:cxn ang="0">
                        <a:pos x="79" y="28"/>
                      </a:cxn>
                      <a:cxn ang="0">
                        <a:pos x="80" y="34"/>
                      </a:cxn>
                      <a:cxn ang="0">
                        <a:pos x="80" y="41"/>
                      </a:cxn>
                      <a:cxn ang="0">
                        <a:pos x="80" y="50"/>
                      </a:cxn>
                      <a:cxn ang="0">
                        <a:pos x="77" y="59"/>
                      </a:cxn>
                      <a:cxn ang="0">
                        <a:pos x="73" y="67"/>
                      </a:cxn>
                      <a:cxn ang="0">
                        <a:pos x="66" y="75"/>
                      </a:cxn>
                      <a:cxn ang="0">
                        <a:pos x="60" y="81"/>
                      </a:cxn>
                      <a:cxn ang="0">
                        <a:pos x="51" y="84"/>
                      </a:cxn>
                      <a:cxn ang="0">
                        <a:pos x="42" y="87"/>
                      </a:cxn>
                      <a:cxn ang="0">
                        <a:pos x="32" y="88"/>
                      </a:cxn>
                      <a:cxn ang="0">
                        <a:pos x="23" y="87"/>
                      </a:cxn>
                      <a:cxn ang="0">
                        <a:pos x="14" y="85"/>
                      </a:cxn>
                      <a:cxn ang="0">
                        <a:pos x="6" y="81"/>
                      </a:cxn>
                      <a:cxn ang="0">
                        <a:pos x="0" y="75"/>
                      </a:cxn>
                      <a:cxn ang="0">
                        <a:pos x="0" y="78"/>
                      </a:cxn>
                      <a:cxn ang="0">
                        <a:pos x="1" y="81"/>
                      </a:cxn>
                      <a:cxn ang="0">
                        <a:pos x="8" y="85"/>
                      </a:cxn>
                      <a:cxn ang="0">
                        <a:pos x="15" y="88"/>
                      </a:cxn>
                      <a:cxn ang="0">
                        <a:pos x="25" y="90"/>
                      </a:cxn>
                      <a:cxn ang="0">
                        <a:pos x="32" y="92"/>
                      </a:cxn>
                      <a:cxn ang="0">
                        <a:pos x="43" y="90"/>
                      </a:cxn>
                      <a:cxn ang="0">
                        <a:pos x="52" y="87"/>
                      </a:cxn>
                      <a:cxn ang="0">
                        <a:pos x="62" y="82"/>
                      </a:cxn>
                      <a:cxn ang="0">
                        <a:pos x="69" y="76"/>
                      </a:cxn>
                      <a:cxn ang="0">
                        <a:pos x="76" y="68"/>
                      </a:cxn>
                      <a:cxn ang="0">
                        <a:pos x="80" y="61"/>
                      </a:cxn>
                      <a:cxn ang="0">
                        <a:pos x="82" y="51"/>
                      </a:cxn>
                      <a:cxn ang="0">
                        <a:pos x="83" y="41"/>
                      </a:cxn>
                    </a:cxnLst>
                    <a:rect l="0" t="0" r="r" b="b"/>
                    <a:pathLst>
                      <a:path w="83" h="92">
                        <a:moveTo>
                          <a:pt x="83" y="41"/>
                        </a:moveTo>
                        <a:lnTo>
                          <a:pt x="82" y="28"/>
                        </a:lnTo>
                        <a:lnTo>
                          <a:pt x="79" y="17"/>
                        </a:lnTo>
                        <a:lnTo>
                          <a:pt x="71" y="8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2" y="0"/>
                        </a:lnTo>
                        <a:lnTo>
                          <a:pt x="60" y="0"/>
                        </a:lnTo>
                        <a:lnTo>
                          <a:pt x="59" y="0"/>
                        </a:lnTo>
                        <a:lnTo>
                          <a:pt x="68" y="8"/>
                        </a:lnTo>
                        <a:lnTo>
                          <a:pt x="74" y="17"/>
                        </a:lnTo>
                        <a:lnTo>
                          <a:pt x="77" y="22"/>
                        </a:lnTo>
                        <a:lnTo>
                          <a:pt x="79" y="28"/>
                        </a:lnTo>
                        <a:lnTo>
                          <a:pt x="80" y="34"/>
                        </a:lnTo>
                        <a:lnTo>
                          <a:pt x="80" y="41"/>
                        </a:lnTo>
                        <a:lnTo>
                          <a:pt x="80" y="50"/>
                        </a:lnTo>
                        <a:lnTo>
                          <a:pt x="77" y="59"/>
                        </a:lnTo>
                        <a:lnTo>
                          <a:pt x="73" y="67"/>
                        </a:lnTo>
                        <a:lnTo>
                          <a:pt x="66" y="75"/>
                        </a:lnTo>
                        <a:lnTo>
                          <a:pt x="60" y="81"/>
                        </a:lnTo>
                        <a:lnTo>
                          <a:pt x="51" y="84"/>
                        </a:lnTo>
                        <a:lnTo>
                          <a:pt x="42" y="87"/>
                        </a:lnTo>
                        <a:lnTo>
                          <a:pt x="32" y="88"/>
                        </a:lnTo>
                        <a:lnTo>
                          <a:pt x="23" y="87"/>
                        </a:lnTo>
                        <a:lnTo>
                          <a:pt x="14" y="85"/>
                        </a:lnTo>
                        <a:lnTo>
                          <a:pt x="6" y="81"/>
                        </a:lnTo>
                        <a:lnTo>
                          <a:pt x="0" y="75"/>
                        </a:lnTo>
                        <a:lnTo>
                          <a:pt x="0" y="78"/>
                        </a:lnTo>
                        <a:lnTo>
                          <a:pt x="1" y="81"/>
                        </a:lnTo>
                        <a:lnTo>
                          <a:pt x="8" y="85"/>
                        </a:lnTo>
                        <a:lnTo>
                          <a:pt x="15" y="88"/>
                        </a:lnTo>
                        <a:lnTo>
                          <a:pt x="25" y="90"/>
                        </a:lnTo>
                        <a:lnTo>
                          <a:pt x="32" y="92"/>
                        </a:lnTo>
                        <a:lnTo>
                          <a:pt x="43" y="90"/>
                        </a:lnTo>
                        <a:lnTo>
                          <a:pt x="52" y="87"/>
                        </a:lnTo>
                        <a:lnTo>
                          <a:pt x="62" y="82"/>
                        </a:lnTo>
                        <a:lnTo>
                          <a:pt x="69" y="76"/>
                        </a:lnTo>
                        <a:lnTo>
                          <a:pt x="76" y="68"/>
                        </a:lnTo>
                        <a:lnTo>
                          <a:pt x="80" y="61"/>
                        </a:lnTo>
                        <a:lnTo>
                          <a:pt x="82" y="51"/>
                        </a:lnTo>
                        <a:lnTo>
                          <a:pt x="83" y="41"/>
                        </a:lnTo>
                        <a:close/>
                      </a:path>
                    </a:pathLst>
                  </a:custGeom>
                  <a:solidFill>
                    <a:srgbClr val="6272A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41" name="Freeform 109"/>
                  <p:cNvSpPr>
                    <a:spLocks/>
                  </p:cNvSpPr>
                  <p:nvPr/>
                </p:nvSpPr>
                <p:spPr bwMode="auto">
                  <a:xfrm>
                    <a:off x="5795" y="1236"/>
                    <a:ext cx="84" cy="90"/>
                  </a:xfrm>
                  <a:custGeom>
                    <a:avLst/>
                    <a:gdLst/>
                    <a:ahLst/>
                    <a:cxnLst>
                      <a:cxn ang="0">
                        <a:pos x="84" y="41"/>
                      </a:cxn>
                      <a:cxn ang="0">
                        <a:pos x="82" y="28"/>
                      </a:cxn>
                      <a:cxn ang="0">
                        <a:pos x="78" y="17"/>
                      </a:cxn>
                      <a:cxn ang="0">
                        <a:pos x="71" y="8"/>
                      </a:cxn>
                      <a:cxn ang="0">
                        <a:pos x="62" y="0"/>
                      </a:cxn>
                      <a:cxn ang="0">
                        <a:pos x="61" y="0"/>
                      </a:cxn>
                      <a:cxn ang="0">
                        <a:pos x="58" y="0"/>
                      </a:cxn>
                      <a:cxn ang="0">
                        <a:pos x="62" y="3"/>
                      </a:cxn>
                      <a:cxn ang="0">
                        <a:pos x="67" y="8"/>
                      </a:cxn>
                      <a:cxn ang="0">
                        <a:pos x="71" y="11"/>
                      </a:cxn>
                      <a:cxn ang="0">
                        <a:pos x="75" y="17"/>
                      </a:cxn>
                      <a:cxn ang="0">
                        <a:pos x="78" y="22"/>
                      </a:cxn>
                      <a:cxn ang="0">
                        <a:pos x="79" y="28"/>
                      </a:cxn>
                      <a:cxn ang="0">
                        <a:pos x="81" y="34"/>
                      </a:cxn>
                      <a:cxn ang="0">
                        <a:pos x="81" y="41"/>
                      </a:cxn>
                      <a:cxn ang="0">
                        <a:pos x="81" y="50"/>
                      </a:cxn>
                      <a:cxn ang="0">
                        <a:pos x="78" y="59"/>
                      </a:cxn>
                      <a:cxn ang="0">
                        <a:pos x="73" y="67"/>
                      </a:cxn>
                      <a:cxn ang="0">
                        <a:pos x="67" y="73"/>
                      </a:cxn>
                      <a:cxn ang="0">
                        <a:pos x="61" y="79"/>
                      </a:cxn>
                      <a:cxn ang="0">
                        <a:pos x="53" y="84"/>
                      </a:cxn>
                      <a:cxn ang="0">
                        <a:pos x="44" y="85"/>
                      </a:cxn>
                      <a:cxn ang="0">
                        <a:pos x="34" y="87"/>
                      </a:cxn>
                      <a:cxn ang="0">
                        <a:pos x="25" y="85"/>
                      </a:cxn>
                      <a:cxn ang="0">
                        <a:pos x="16" y="82"/>
                      </a:cxn>
                      <a:cxn ang="0">
                        <a:pos x="8" y="78"/>
                      </a:cxn>
                      <a:cxn ang="0">
                        <a:pos x="0" y="71"/>
                      </a:cxn>
                      <a:cxn ang="0">
                        <a:pos x="2" y="75"/>
                      </a:cxn>
                      <a:cxn ang="0">
                        <a:pos x="2" y="78"/>
                      </a:cxn>
                      <a:cxn ang="0">
                        <a:pos x="10" y="82"/>
                      </a:cxn>
                      <a:cxn ang="0">
                        <a:pos x="17" y="87"/>
                      </a:cxn>
                      <a:cxn ang="0">
                        <a:pos x="25" y="88"/>
                      </a:cxn>
                      <a:cxn ang="0">
                        <a:pos x="34" y="90"/>
                      </a:cxn>
                      <a:cxn ang="0">
                        <a:pos x="45" y="88"/>
                      </a:cxn>
                      <a:cxn ang="0">
                        <a:pos x="54" y="85"/>
                      </a:cxn>
                      <a:cxn ang="0">
                        <a:pos x="62" y="81"/>
                      </a:cxn>
                      <a:cxn ang="0">
                        <a:pos x="70" y="76"/>
                      </a:cxn>
                      <a:cxn ang="0">
                        <a:pos x="76" y="68"/>
                      </a:cxn>
                      <a:cxn ang="0">
                        <a:pos x="81" y="59"/>
                      </a:cxn>
                      <a:cxn ang="0">
                        <a:pos x="84" y="50"/>
                      </a:cxn>
                      <a:cxn ang="0">
                        <a:pos x="84" y="41"/>
                      </a:cxn>
                    </a:cxnLst>
                    <a:rect l="0" t="0" r="r" b="b"/>
                    <a:pathLst>
                      <a:path w="84" h="90">
                        <a:moveTo>
                          <a:pt x="84" y="41"/>
                        </a:moveTo>
                        <a:lnTo>
                          <a:pt x="82" y="28"/>
                        </a:lnTo>
                        <a:lnTo>
                          <a:pt x="78" y="17"/>
                        </a:lnTo>
                        <a:lnTo>
                          <a:pt x="71" y="8"/>
                        </a:lnTo>
                        <a:lnTo>
                          <a:pt x="62" y="0"/>
                        </a:lnTo>
                        <a:lnTo>
                          <a:pt x="61" y="0"/>
                        </a:lnTo>
                        <a:lnTo>
                          <a:pt x="58" y="0"/>
                        </a:lnTo>
                        <a:lnTo>
                          <a:pt x="62" y="3"/>
                        </a:lnTo>
                        <a:lnTo>
                          <a:pt x="67" y="8"/>
                        </a:lnTo>
                        <a:lnTo>
                          <a:pt x="71" y="11"/>
                        </a:lnTo>
                        <a:lnTo>
                          <a:pt x="75" y="17"/>
                        </a:lnTo>
                        <a:lnTo>
                          <a:pt x="78" y="22"/>
                        </a:lnTo>
                        <a:lnTo>
                          <a:pt x="79" y="28"/>
                        </a:lnTo>
                        <a:lnTo>
                          <a:pt x="81" y="34"/>
                        </a:lnTo>
                        <a:lnTo>
                          <a:pt x="81" y="41"/>
                        </a:lnTo>
                        <a:lnTo>
                          <a:pt x="81" y="50"/>
                        </a:lnTo>
                        <a:lnTo>
                          <a:pt x="78" y="59"/>
                        </a:lnTo>
                        <a:lnTo>
                          <a:pt x="73" y="67"/>
                        </a:lnTo>
                        <a:lnTo>
                          <a:pt x="67" y="73"/>
                        </a:lnTo>
                        <a:lnTo>
                          <a:pt x="61" y="79"/>
                        </a:lnTo>
                        <a:lnTo>
                          <a:pt x="53" y="84"/>
                        </a:lnTo>
                        <a:lnTo>
                          <a:pt x="44" y="85"/>
                        </a:lnTo>
                        <a:lnTo>
                          <a:pt x="34" y="87"/>
                        </a:lnTo>
                        <a:lnTo>
                          <a:pt x="25" y="85"/>
                        </a:lnTo>
                        <a:lnTo>
                          <a:pt x="16" y="82"/>
                        </a:lnTo>
                        <a:lnTo>
                          <a:pt x="8" y="78"/>
                        </a:lnTo>
                        <a:lnTo>
                          <a:pt x="0" y="71"/>
                        </a:lnTo>
                        <a:lnTo>
                          <a:pt x="2" y="75"/>
                        </a:lnTo>
                        <a:lnTo>
                          <a:pt x="2" y="78"/>
                        </a:lnTo>
                        <a:lnTo>
                          <a:pt x="10" y="82"/>
                        </a:lnTo>
                        <a:lnTo>
                          <a:pt x="17" y="87"/>
                        </a:lnTo>
                        <a:lnTo>
                          <a:pt x="25" y="88"/>
                        </a:lnTo>
                        <a:lnTo>
                          <a:pt x="34" y="90"/>
                        </a:lnTo>
                        <a:lnTo>
                          <a:pt x="45" y="88"/>
                        </a:lnTo>
                        <a:lnTo>
                          <a:pt x="54" y="85"/>
                        </a:lnTo>
                        <a:lnTo>
                          <a:pt x="62" y="81"/>
                        </a:lnTo>
                        <a:lnTo>
                          <a:pt x="70" y="76"/>
                        </a:lnTo>
                        <a:lnTo>
                          <a:pt x="76" y="68"/>
                        </a:lnTo>
                        <a:lnTo>
                          <a:pt x="81" y="59"/>
                        </a:lnTo>
                        <a:lnTo>
                          <a:pt x="84" y="50"/>
                        </a:lnTo>
                        <a:lnTo>
                          <a:pt x="84" y="41"/>
                        </a:lnTo>
                        <a:close/>
                      </a:path>
                    </a:pathLst>
                  </a:custGeom>
                  <a:solidFill>
                    <a:srgbClr val="6574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42" name="Freeform 110"/>
                  <p:cNvSpPr>
                    <a:spLocks/>
                  </p:cNvSpPr>
                  <p:nvPr/>
                </p:nvSpPr>
                <p:spPr bwMode="auto">
                  <a:xfrm>
                    <a:off x="5795" y="1236"/>
                    <a:ext cx="82" cy="88"/>
                  </a:xfrm>
                  <a:custGeom>
                    <a:avLst/>
                    <a:gdLst/>
                    <a:ahLst/>
                    <a:cxnLst>
                      <a:cxn ang="0">
                        <a:pos x="82" y="41"/>
                      </a:cxn>
                      <a:cxn ang="0">
                        <a:pos x="82" y="34"/>
                      </a:cxn>
                      <a:cxn ang="0">
                        <a:pos x="81" y="28"/>
                      </a:cxn>
                      <a:cxn ang="0">
                        <a:pos x="79" y="22"/>
                      </a:cxn>
                      <a:cxn ang="0">
                        <a:pos x="76" y="17"/>
                      </a:cxn>
                      <a:cxn ang="0">
                        <a:pos x="70" y="8"/>
                      </a:cxn>
                      <a:cxn ang="0">
                        <a:pos x="61" y="0"/>
                      </a:cxn>
                      <a:cxn ang="0">
                        <a:pos x="58" y="0"/>
                      </a:cxn>
                      <a:cxn ang="0">
                        <a:pos x="54" y="0"/>
                      </a:cxn>
                      <a:cxn ang="0">
                        <a:pos x="61" y="3"/>
                      </a:cxn>
                      <a:cxn ang="0">
                        <a:pos x="65" y="8"/>
                      </a:cxn>
                      <a:cxn ang="0">
                        <a:pos x="68" y="11"/>
                      </a:cxn>
                      <a:cxn ang="0">
                        <a:pos x="73" y="17"/>
                      </a:cxn>
                      <a:cxn ang="0">
                        <a:pos x="76" y="22"/>
                      </a:cxn>
                      <a:cxn ang="0">
                        <a:pos x="78" y="28"/>
                      </a:cxn>
                      <a:cxn ang="0">
                        <a:pos x="79" y="34"/>
                      </a:cxn>
                      <a:cxn ang="0">
                        <a:pos x="79" y="41"/>
                      </a:cxn>
                      <a:cxn ang="0">
                        <a:pos x="79" y="50"/>
                      </a:cxn>
                      <a:cxn ang="0">
                        <a:pos x="76" y="58"/>
                      </a:cxn>
                      <a:cxn ang="0">
                        <a:pos x="71" y="65"/>
                      </a:cxn>
                      <a:cxn ang="0">
                        <a:pos x="67" y="71"/>
                      </a:cxn>
                      <a:cxn ang="0">
                        <a:pos x="59" y="78"/>
                      </a:cxn>
                      <a:cxn ang="0">
                        <a:pos x="51" y="82"/>
                      </a:cxn>
                      <a:cxn ang="0">
                        <a:pos x="44" y="84"/>
                      </a:cxn>
                      <a:cxn ang="0">
                        <a:pos x="34" y="85"/>
                      </a:cxn>
                      <a:cxn ang="0">
                        <a:pos x="25" y="84"/>
                      </a:cxn>
                      <a:cxn ang="0">
                        <a:pos x="16" y="81"/>
                      </a:cxn>
                      <a:cxn ang="0">
                        <a:pos x="8" y="76"/>
                      </a:cxn>
                      <a:cxn ang="0">
                        <a:pos x="0" y="70"/>
                      </a:cxn>
                      <a:cxn ang="0">
                        <a:pos x="0" y="71"/>
                      </a:cxn>
                      <a:cxn ang="0">
                        <a:pos x="2" y="75"/>
                      </a:cxn>
                      <a:cxn ang="0">
                        <a:pos x="8" y="81"/>
                      </a:cxn>
                      <a:cxn ang="0">
                        <a:pos x="16" y="85"/>
                      </a:cxn>
                      <a:cxn ang="0">
                        <a:pos x="25" y="87"/>
                      </a:cxn>
                      <a:cxn ang="0">
                        <a:pos x="34" y="88"/>
                      </a:cxn>
                      <a:cxn ang="0">
                        <a:pos x="44" y="87"/>
                      </a:cxn>
                      <a:cxn ang="0">
                        <a:pos x="53" y="84"/>
                      </a:cxn>
                      <a:cxn ang="0">
                        <a:pos x="62" y="81"/>
                      </a:cxn>
                      <a:cxn ang="0">
                        <a:pos x="68" y="75"/>
                      </a:cxn>
                      <a:cxn ang="0">
                        <a:pos x="75" y="67"/>
                      </a:cxn>
                      <a:cxn ang="0">
                        <a:pos x="79" y="59"/>
                      </a:cxn>
                      <a:cxn ang="0">
                        <a:pos x="82" y="50"/>
                      </a:cxn>
                      <a:cxn ang="0">
                        <a:pos x="82" y="41"/>
                      </a:cxn>
                    </a:cxnLst>
                    <a:rect l="0" t="0" r="r" b="b"/>
                    <a:pathLst>
                      <a:path w="82" h="88">
                        <a:moveTo>
                          <a:pt x="82" y="41"/>
                        </a:moveTo>
                        <a:lnTo>
                          <a:pt x="82" y="34"/>
                        </a:lnTo>
                        <a:lnTo>
                          <a:pt x="81" y="28"/>
                        </a:lnTo>
                        <a:lnTo>
                          <a:pt x="79" y="22"/>
                        </a:lnTo>
                        <a:lnTo>
                          <a:pt x="76" y="17"/>
                        </a:lnTo>
                        <a:lnTo>
                          <a:pt x="70" y="8"/>
                        </a:lnTo>
                        <a:lnTo>
                          <a:pt x="61" y="0"/>
                        </a:lnTo>
                        <a:lnTo>
                          <a:pt x="58" y="0"/>
                        </a:lnTo>
                        <a:lnTo>
                          <a:pt x="54" y="0"/>
                        </a:lnTo>
                        <a:lnTo>
                          <a:pt x="61" y="3"/>
                        </a:lnTo>
                        <a:lnTo>
                          <a:pt x="65" y="8"/>
                        </a:lnTo>
                        <a:lnTo>
                          <a:pt x="68" y="11"/>
                        </a:lnTo>
                        <a:lnTo>
                          <a:pt x="73" y="17"/>
                        </a:lnTo>
                        <a:lnTo>
                          <a:pt x="76" y="22"/>
                        </a:lnTo>
                        <a:lnTo>
                          <a:pt x="78" y="28"/>
                        </a:lnTo>
                        <a:lnTo>
                          <a:pt x="79" y="34"/>
                        </a:lnTo>
                        <a:lnTo>
                          <a:pt x="79" y="41"/>
                        </a:lnTo>
                        <a:lnTo>
                          <a:pt x="79" y="50"/>
                        </a:lnTo>
                        <a:lnTo>
                          <a:pt x="76" y="58"/>
                        </a:lnTo>
                        <a:lnTo>
                          <a:pt x="71" y="65"/>
                        </a:lnTo>
                        <a:lnTo>
                          <a:pt x="67" y="71"/>
                        </a:lnTo>
                        <a:lnTo>
                          <a:pt x="59" y="78"/>
                        </a:lnTo>
                        <a:lnTo>
                          <a:pt x="51" y="82"/>
                        </a:lnTo>
                        <a:lnTo>
                          <a:pt x="44" y="84"/>
                        </a:lnTo>
                        <a:lnTo>
                          <a:pt x="34" y="85"/>
                        </a:lnTo>
                        <a:lnTo>
                          <a:pt x="25" y="84"/>
                        </a:lnTo>
                        <a:lnTo>
                          <a:pt x="16" y="81"/>
                        </a:lnTo>
                        <a:lnTo>
                          <a:pt x="8" y="76"/>
                        </a:lnTo>
                        <a:lnTo>
                          <a:pt x="0" y="70"/>
                        </a:lnTo>
                        <a:lnTo>
                          <a:pt x="0" y="71"/>
                        </a:lnTo>
                        <a:lnTo>
                          <a:pt x="2" y="75"/>
                        </a:lnTo>
                        <a:lnTo>
                          <a:pt x="8" y="81"/>
                        </a:lnTo>
                        <a:lnTo>
                          <a:pt x="16" y="85"/>
                        </a:lnTo>
                        <a:lnTo>
                          <a:pt x="25" y="87"/>
                        </a:lnTo>
                        <a:lnTo>
                          <a:pt x="34" y="88"/>
                        </a:lnTo>
                        <a:lnTo>
                          <a:pt x="44" y="87"/>
                        </a:lnTo>
                        <a:lnTo>
                          <a:pt x="53" y="84"/>
                        </a:lnTo>
                        <a:lnTo>
                          <a:pt x="62" y="81"/>
                        </a:lnTo>
                        <a:lnTo>
                          <a:pt x="68" y="75"/>
                        </a:lnTo>
                        <a:lnTo>
                          <a:pt x="75" y="67"/>
                        </a:lnTo>
                        <a:lnTo>
                          <a:pt x="79" y="59"/>
                        </a:lnTo>
                        <a:lnTo>
                          <a:pt x="82" y="50"/>
                        </a:lnTo>
                        <a:lnTo>
                          <a:pt x="82" y="41"/>
                        </a:lnTo>
                        <a:close/>
                      </a:path>
                    </a:pathLst>
                  </a:custGeom>
                  <a:solidFill>
                    <a:srgbClr val="6776B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43" name="Freeform 111"/>
                  <p:cNvSpPr>
                    <a:spLocks/>
                  </p:cNvSpPr>
                  <p:nvPr/>
                </p:nvSpPr>
                <p:spPr bwMode="auto">
                  <a:xfrm>
                    <a:off x="5795" y="1236"/>
                    <a:ext cx="81" cy="87"/>
                  </a:xfrm>
                  <a:custGeom>
                    <a:avLst/>
                    <a:gdLst/>
                    <a:ahLst/>
                    <a:cxnLst>
                      <a:cxn ang="0">
                        <a:pos x="81" y="41"/>
                      </a:cxn>
                      <a:cxn ang="0">
                        <a:pos x="81" y="34"/>
                      </a:cxn>
                      <a:cxn ang="0">
                        <a:pos x="79" y="28"/>
                      </a:cxn>
                      <a:cxn ang="0">
                        <a:pos x="78" y="22"/>
                      </a:cxn>
                      <a:cxn ang="0">
                        <a:pos x="75" y="17"/>
                      </a:cxn>
                      <a:cxn ang="0">
                        <a:pos x="71" y="11"/>
                      </a:cxn>
                      <a:cxn ang="0">
                        <a:pos x="67" y="8"/>
                      </a:cxn>
                      <a:cxn ang="0">
                        <a:pos x="62" y="3"/>
                      </a:cxn>
                      <a:cxn ang="0">
                        <a:pos x="58" y="0"/>
                      </a:cxn>
                      <a:cxn ang="0">
                        <a:pos x="54" y="0"/>
                      </a:cxn>
                      <a:cxn ang="0">
                        <a:pos x="51" y="0"/>
                      </a:cxn>
                      <a:cxn ang="0">
                        <a:pos x="58" y="3"/>
                      </a:cxn>
                      <a:cxn ang="0">
                        <a:pos x="62" y="8"/>
                      </a:cxn>
                      <a:cxn ang="0">
                        <a:pos x="67" y="11"/>
                      </a:cxn>
                      <a:cxn ang="0">
                        <a:pos x="71" y="16"/>
                      </a:cxn>
                      <a:cxn ang="0">
                        <a:pos x="73" y="22"/>
                      </a:cxn>
                      <a:cxn ang="0">
                        <a:pos x="76" y="28"/>
                      </a:cxn>
                      <a:cxn ang="0">
                        <a:pos x="78" y="34"/>
                      </a:cxn>
                      <a:cxn ang="0">
                        <a:pos x="78" y="41"/>
                      </a:cxn>
                      <a:cxn ang="0">
                        <a:pos x="78" y="50"/>
                      </a:cxn>
                      <a:cxn ang="0">
                        <a:pos x="75" y="58"/>
                      </a:cxn>
                      <a:cxn ang="0">
                        <a:pos x="70" y="65"/>
                      </a:cxn>
                      <a:cxn ang="0">
                        <a:pos x="65" y="71"/>
                      </a:cxn>
                      <a:cxn ang="0">
                        <a:pos x="59" y="76"/>
                      </a:cxn>
                      <a:cxn ang="0">
                        <a:pos x="51" y="81"/>
                      </a:cxn>
                      <a:cxn ang="0">
                        <a:pos x="44" y="82"/>
                      </a:cxn>
                      <a:cxn ang="0">
                        <a:pos x="34" y="84"/>
                      </a:cxn>
                      <a:cxn ang="0">
                        <a:pos x="25" y="82"/>
                      </a:cxn>
                      <a:cxn ang="0">
                        <a:pos x="16" y="79"/>
                      </a:cxn>
                      <a:cxn ang="0">
                        <a:pos x="7" y="73"/>
                      </a:cxn>
                      <a:cxn ang="0">
                        <a:pos x="0" y="67"/>
                      </a:cxn>
                      <a:cxn ang="0">
                        <a:pos x="0" y="70"/>
                      </a:cxn>
                      <a:cxn ang="0">
                        <a:pos x="0" y="71"/>
                      </a:cxn>
                      <a:cxn ang="0">
                        <a:pos x="8" y="78"/>
                      </a:cxn>
                      <a:cxn ang="0">
                        <a:pos x="16" y="82"/>
                      </a:cxn>
                      <a:cxn ang="0">
                        <a:pos x="25" y="85"/>
                      </a:cxn>
                      <a:cxn ang="0">
                        <a:pos x="34" y="87"/>
                      </a:cxn>
                      <a:cxn ang="0">
                        <a:pos x="44" y="85"/>
                      </a:cxn>
                      <a:cxn ang="0">
                        <a:pos x="53" y="84"/>
                      </a:cxn>
                      <a:cxn ang="0">
                        <a:pos x="61" y="79"/>
                      </a:cxn>
                      <a:cxn ang="0">
                        <a:pos x="67" y="73"/>
                      </a:cxn>
                      <a:cxn ang="0">
                        <a:pos x="73" y="67"/>
                      </a:cxn>
                      <a:cxn ang="0">
                        <a:pos x="78" y="59"/>
                      </a:cxn>
                      <a:cxn ang="0">
                        <a:pos x="81" y="50"/>
                      </a:cxn>
                      <a:cxn ang="0">
                        <a:pos x="81" y="41"/>
                      </a:cxn>
                    </a:cxnLst>
                    <a:rect l="0" t="0" r="r" b="b"/>
                    <a:pathLst>
                      <a:path w="81" h="87">
                        <a:moveTo>
                          <a:pt x="81" y="41"/>
                        </a:moveTo>
                        <a:lnTo>
                          <a:pt x="81" y="34"/>
                        </a:lnTo>
                        <a:lnTo>
                          <a:pt x="79" y="28"/>
                        </a:lnTo>
                        <a:lnTo>
                          <a:pt x="78" y="22"/>
                        </a:lnTo>
                        <a:lnTo>
                          <a:pt x="75" y="17"/>
                        </a:lnTo>
                        <a:lnTo>
                          <a:pt x="71" y="11"/>
                        </a:lnTo>
                        <a:lnTo>
                          <a:pt x="67" y="8"/>
                        </a:lnTo>
                        <a:lnTo>
                          <a:pt x="62" y="3"/>
                        </a:lnTo>
                        <a:lnTo>
                          <a:pt x="58" y="0"/>
                        </a:lnTo>
                        <a:lnTo>
                          <a:pt x="54" y="0"/>
                        </a:lnTo>
                        <a:lnTo>
                          <a:pt x="51" y="0"/>
                        </a:lnTo>
                        <a:lnTo>
                          <a:pt x="58" y="3"/>
                        </a:lnTo>
                        <a:lnTo>
                          <a:pt x="62" y="8"/>
                        </a:lnTo>
                        <a:lnTo>
                          <a:pt x="67" y="11"/>
                        </a:lnTo>
                        <a:lnTo>
                          <a:pt x="71" y="16"/>
                        </a:lnTo>
                        <a:lnTo>
                          <a:pt x="73" y="22"/>
                        </a:lnTo>
                        <a:lnTo>
                          <a:pt x="76" y="28"/>
                        </a:lnTo>
                        <a:lnTo>
                          <a:pt x="78" y="34"/>
                        </a:lnTo>
                        <a:lnTo>
                          <a:pt x="78" y="41"/>
                        </a:lnTo>
                        <a:lnTo>
                          <a:pt x="78" y="50"/>
                        </a:lnTo>
                        <a:lnTo>
                          <a:pt x="75" y="58"/>
                        </a:lnTo>
                        <a:lnTo>
                          <a:pt x="70" y="65"/>
                        </a:lnTo>
                        <a:lnTo>
                          <a:pt x="65" y="71"/>
                        </a:lnTo>
                        <a:lnTo>
                          <a:pt x="59" y="76"/>
                        </a:lnTo>
                        <a:lnTo>
                          <a:pt x="51" y="81"/>
                        </a:lnTo>
                        <a:lnTo>
                          <a:pt x="44" y="82"/>
                        </a:lnTo>
                        <a:lnTo>
                          <a:pt x="34" y="84"/>
                        </a:lnTo>
                        <a:lnTo>
                          <a:pt x="25" y="82"/>
                        </a:lnTo>
                        <a:lnTo>
                          <a:pt x="16" y="79"/>
                        </a:lnTo>
                        <a:lnTo>
                          <a:pt x="7" y="73"/>
                        </a:lnTo>
                        <a:lnTo>
                          <a:pt x="0" y="67"/>
                        </a:lnTo>
                        <a:lnTo>
                          <a:pt x="0" y="70"/>
                        </a:lnTo>
                        <a:lnTo>
                          <a:pt x="0" y="71"/>
                        </a:lnTo>
                        <a:lnTo>
                          <a:pt x="8" y="78"/>
                        </a:lnTo>
                        <a:lnTo>
                          <a:pt x="16" y="82"/>
                        </a:lnTo>
                        <a:lnTo>
                          <a:pt x="25" y="85"/>
                        </a:lnTo>
                        <a:lnTo>
                          <a:pt x="34" y="87"/>
                        </a:lnTo>
                        <a:lnTo>
                          <a:pt x="44" y="85"/>
                        </a:lnTo>
                        <a:lnTo>
                          <a:pt x="53" y="84"/>
                        </a:lnTo>
                        <a:lnTo>
                          <a:pt x="61" y="79"/>
                        </a:lnTo>
                        <a:lnTo>
                          <a:pt x="67" y="73"/>
                        </a:lnTo>
                        <a:lnTo>
                          <a:pt x="73" y="67"/>
                        </a:lnTo>
                        <a:lnTo>
                          <a:pt x="78" y="59"/>
                        </a:lnTo>
                        <a:lnTo>
                          <a:pt x="81" y="50"/>
                        </a:lnTo>
                        <a:lnTo>
                          <a:pt x="81" y="41"/>
                        </a:lnTo>
                        <a:close/>
                      </a:path>
                    </a:pathLst>
                  </a:custGeom>
                  <a:solidFill>
                    <a:srgbClr val="6A79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44" name="Freeform 112"/>
                  <p:cNvSpPr>
                    <a:spLocks/>
                  </p:cNvSpPr>
                  <p:nvPr/>
                </p:nvSpPr>
                <p:spPr bwMode="auto">
                  <a:xfrm>
                    <a:off x="5795" y="1236"/>
                    <a:ext cx="79" cy="85"/>
                  </a:xfrm>
                  <a:custGeom>
                    <a:avLst/>
                    <a:gdLst/>
                    <a:ahLst/>
                    <a:cxnLst>
                      <a:cxn ang="0">
                        <a:pos x="79" y="41"/>
                      </a:cxn>
                      <a:cxn ang="0">
                        <a:pos x="79" y="34"/>
                      </a:cxn>
                      <a:cxn ang="0">
                        <a:pos x="78" y="28"/>
                      </a:cxn>
                      <a:cxn ang="0">
                        <a:pos x="76" y="22"/>
                      </a:cxn>
                      <a:cxn ang="0">
                        <a:pos x="73" y="17"/>
                      </a:cxn>
                      <a:cxn ang="0">
                        <a:pos x="68" y="11"/>
                      </a:cxn>
                      <a:cxn ang="0">
                        <a:pos x="65" y="8"/>
                      </a:cxn>
                      <a:cxn ang="0">
                        <a:pos x="61" y="3"/>
                      </a:cxn>
                      <a:cxn ang="0">
                        <a:pos x="54" y="0"/>
                      </a:cxn>
                      <a:cxn ang="0">
                        <a:pos x="51" y="0"/>
                      </a:cxn>
                      <a:cxn ang="0">
                        <a:pos x="50" y="2"/>
                      </a:cxn>
                      <a:cxn ang="0">
                        <a:pos x="54" y="3"/>
                      </a:cxn>
                      <a:cxn ang="0">
                        <a:pos x="61" y="8"/>
                      </a:cxn>
                      <a:cxn ang="0">
                        <a:pos x="65" y="11"/>
                      </a:cxn>
                      <a:cxn ang="0">
                        <a:pos x="68" y="16"/>
                      </a:cxn>
                      <a:cxn ang="0">
                        <a:pos x="71" y="22"/>
                      </a:cxn>
                      <a:cxn ang="0">
                        <a:pos x="75" y="28"/>
                      </a:cxn>
                      <a:cxn ang="0">
                        <a:pos x="76" y="34"/>
                      </a:cxn>
                      <a:cxn ang="0">
                        <a:pos x="76" y="41"/>
                      </a:cxn>
                      <a:cxn ang="0">
                        <a:pos x="76" y="48"/>
                      </a:cxn>
                      <a:cxn ang="0">
                        <a:pos x="73" y="56"/>
                      </a:cxn>
                      <a:cxn ang="0">
                        <a:pos x="70" y="64"/>
                      </a:cxn>
                      <a:cxn ang="0">
                        <a:pos x="64" y="70"/>
                      </a:cxn>
                      <a:cxn ang="0">
                        <a:pos x="58" y="75"/>
                      </a:cxn>
                      <a:cxn ang="0">
                        <a:pos x="51" y="79"/>
                      </a:cxn>
                      <a:cxn ang="0">
                        <a:pos x="44" y="81"/>
                      </a:cxn>
                      <a:cxn ang="0">
                        <a:pos x="34" y="82"/>
                      </a:cxn>
                      <a:cxn ang="0">
                        <a:pos x="24" y="81"/>
                      </a:cxn>
                      <a:cxn ang="0">
                        <a:pos x="14" y="78"/>
                      </a:cxn>
                      <a:cxn ang="0">
                        <a:pos x="7" y="71"/>
                      </a:cxn>
                      <a:cxn ang="0">
                        <a:pos x="0" y="64"/>
                      </a:cxn>
                      <a:cxn ang="0">
                        <a:pos x="0" y="67"/>
                      </a:cxn>
                      <a:cxn ang="0">
                        <a:pos x="0" y="70"/>
                      </a:cxn>
                      <a:cxn ang="0">
                        <a:pos x="8" y="76"/>
                      </a:cxn>
                      <a:cxn ang="0">
                        <a:pos x="16" y="81"/>
                      </a:cxn>
                      <a:cxn ang="0">
                        <a:pos x="25" y="84"/>
                      </a:cxn>
                      <a:cxn ang="0">
                        <a:pos x="34" y="85"/>
                      </a:cxn>
                      <a:cxn ang="0">
                        <a:pos x="44" y="84"/>
                      </a:cxn>
                      <a:cxn ang="0">
                        <a:pos x="51" y="82"/>
                      </a:cxn>
                      <a:cxn ang="0">
                        <a:pos x="59" y="78"/>
                      </a:cxn>
                      <a:cxn ang="0">
                        <a:pos x="67" y="71"/>
                      </a:cxn>
                      <a:cxn ang="0">
                        <a:pos x="71" y="65"/>
                      </a:cxn>
                      <a:cxn ang="0">
                        <a:pos x="76" y="58"/>
                      </a:cxn>
                      <a:cxn ang="0">
                        <a:pos x="79" y="50"/>
                      </a:cxn>
                      <a:cxn ang="0">
                        <a:pos x="79" y="41"/>
                      </a:cxn>
                    </a:cxnLst>
                    <a:rect l="0" t="0" r="r" b="b"/>
                    <a:pathLst>
                      <a:path w="79" h="85">
                        <a:moveTo>
                          <a:pt x="79" y="41"/>
                        </a:moveTo>
                        <a:lnTo>
                          <a:pt x="79" y="34"/>
                        </a:lnTo>
                        <a:lnTo>
                          <a:pt x="78" y="28"/>
                        </a:lnTo>
                        <a:lnTo>
                          <a:pt x="76" y="22"/>
                        </a:lnTo>
                        <a:lnTo>
                          <a:pt x="73" y="17"/>
                        </a:lnTo>
                        <a:lnTo>
                          <a:pt x="68" y="11"/>
                        </a:lnTo>
                        <a:lnTo>
                          <a:pt x="65" y="8"/>
                        </a:lnTo>
                        <a:lnTo>
                          <a:pt x="61" y="3"/>
                        </a:lnTo>
                        <a:lnTo>
                          <a:pt x="54" y="0"/>
                        </a:lnTo>
                        <a:lnTo>
                          <a:pt x="51" y="0"/>
                        </a:lnTo>
                        <a:lnTo>
                          <a:pt x="50" y="2"/>
                        </a:lnTo>
                        <a:lnTo>
                          <a:pt x="54" y="3"/>
                        </a:lnTo>
                        <a:lnTo>
                          <a:pt x="61" y="8"/>
                        </a:lnTo>
                        <a:lnTo>
                          <a:pt x="65" y="11"/>
                        </a:lnTo>
                        <a:lnTo>
                          <a:pt x="68" y="16"/>
                        </a:lnTo>
                        <a:lnTo>
                          <a:pt x="71" y="22"/>
                        </a:lnTo>
                        <a:lnTo>
                          <a:pt x="75" y="28"/>
                        </a:lnTo>
                        <a:lnTo>
                          <a:pt x="76" y="34"/>
                        </a:lnTo>
                        <a:lnTo>
                          <a:pt x="76" y="41"/>
                        </a:lnTo>
                        <a:lnTo>
                          <a:pt x="76" y="48"/>
                        </a:lnTo>
                        <a:lnTo>
                          <a:pt x="73" y="56"/>
                        </a:lnTo>
                        <a:lnTo>
                          <a:pt x="70" y="64"/>
                        </a:lnTo>
                        <a:lnTo>
                          <a:pt x="64" y="70"/>
                        </a:lnTo>
                        <a:lnTo>
                          <a:pt x="58" y="75"/>
                        </a:lnTo>
                        <a:lnTo>
                          <a:pt x="51" y="79"/>
                        </a:lnTo>
                        <a:lnTo>
                          <a:pt x="44" y="81"/>
                        </a:lnTo>
                        <a:lnTo>
                          <a:pt x="34" y="82"/>
                        </a:lnTo>
                        <a:lnTo>
                          <a:pt x="24" y="81"/>
                        </a:lnTo>
                        <a:lnTo>
                          <a:pt x="14" y="78"/>
                        </a:lnTo>
                        <a:lnTo>
                          <a:pt x="7" y="71"/>
                        </a:lnTo>
                        <a:lnTo>
                          <a:pt x="0" y="64"/>
                        </a:lnTo>
                        <a:lnTo>
                          <a:pt x="0" y="67"/>
                        </a:lnTo>
                        <a:lnTo>
                          <a:pt x="0" y="70"/>
                        </a:lnTo>
                        <a:lnTo>
                          <a:pt x="8" y="76"/>
                        </a:lnTo>
                        <a:lnTo>
                          <a:pt x="16" y="81"/>
                        </a:lnTo>
                        <a:lnTo>
                          <a:pt x="25" y="84"/>
                        </a:lnTo>
                        <a:lnTo>
                          <a:pt x="34" y="85"/>
                        </a:lnTo>
                        <a:lnTo>
                          <a:pt x="44" y="84"/>
                        </a:lnTo>
                        <a:lnTo>
                          <a:pt x="51" y="82"/>
                        </a:lnTo>
                        <a:lnTo>
                          <a:pt x="59" y="78"/>
                        </a:lnTo>
                        <a:lnTo>
                          <a:pt x="67" y="71"/>
                        </a:lnTo>
                        <a:lnTo>
                          <a:pt x="71" y="65"/>
                        </a:lnTo>
                        <a:lnTo>
                          <a:pt x="76" y="58"/>
                        </a:lnTo>
                        <a:lnTo>
                          <a:pt x="79" y="50"/>
                        </a:lnTo>
                        <a:lnTo>
                          <a:pt x="79" y="41"/>
                        </a:lnTo>
                        <a:close/>
                      </a:path>
                    </a:pathLst>
                  </a:custGeom>
                  <a:solidFill>
                    <a:srgbClr val="717F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45" name="Freeform 113"/>
                  <p:cNvSpPr>
                    <a:spLocks/>
                  </p:cNvSpPr>
                  <p:nvPr/>
                </p:nvSpPr>
                <p:spPr bwMode="auto">
                  <a:xfrm>
                    <a:off x="5795" y="1236"/>
                    <a:ext cx="78" cy="84"/>
                  </a:xfrm>
                  <a:custGeom>
                    <a:avLst/>
                    <a:gdLst/>
                    <a:ahLst/>
                    <a:cxnLst>
                      <a:cxn ang="0">
                        <a:pos x="78" y="41"/>
                      </a:cxn>
                      <a:cxn ang="0">
                        <a:pos x="78" y="34"/>
                      </a:cxn>
                      <a:cxn ang="0">
                        <a:pos x="76" y="28"/>
                      </a:cxn>
                      <a:cxn ang="0">
                        <a:pos x="73" y="22"/>
                      </a:cxn>
                      <a:cxn ang="0">
                        <a:pos x="71" y="16"/>
                      </a:cxn>
                      <a:cxn ang="0">
                        <a:pos x="67" y="11"/>
                      </a:cxn>
                      <a:cxn ang="0">
                        <a:pos x="62" y="8"/>
                      </a:cxn>
                      <a:cxn ang="0">
                        <a:pos x="58" y="3"/>
                      </a:cxn>
                      <a:cxn ang="0">
                        <a:pos x="51" y="0"/>
                      </a:cxn>
                      <a:cxn ang="0">
                        <a:pos x="50" y="2"/>
                      </a:cxn>
                      <a:cxn ang="0">
                        <a:pos x="47" y="2"/>
                      </a:cxn>
                      <a:cxn ang="0">
                        <a:pos x="53" y="5"/>
                      </a:cxn>
                      <a:cxn ang="0">
                        <a:pos x="58" y="8"/>
                      </a:cxn>
                      <a:cxn ang="0">
                        <a:pos x="62" y="11"/>
                      </a:cxn>
                      <a:cxn ang="0">
                        <a:pos x="67" y="16"/>
                      </a:cxn>
                      <a:cxn ang="0">
                        <a:pos x="70" y="22"/>
                      </a:cxn>
                      <a:cxn ang="0">
                        <a:pos x="73" y="28"/>
                      </a:cxn>
                      <a:cxn ang="0">
                        <a:pos x="75" y="34"/>
                      </a:cxn>
                      <a:cxn ang="0">
                        <a:pos x="75" y="41"/>
                      </a:cxn>
                      <a:cxn ang="0">
                        <a:pos x="75" y="48"/>
                      </a:cxn>
                      <a:cxn ang="0">
                        <a:pos x="71" y="56"/>
                      </a:cxn>
                      <a:cxn ang="0">
                        <a:pos x="68" y="62"/>
                      </a:cxn>
                      <a:cxn ang="0">
                        <a:pos x="64" y="68"/>
                      </a:cxn>
                      <a:cxn ang="0">
                        <a:pos x="58" y="73"/>
                      </a:cxn>
                      <a:cxn ang="0">
                        <a:pos x="50" y="78"/>
                      </a:cxn>
                      <a:cxn ang="0">
                        <a:pos x="42" y="79"/>
                      </a:cxn>
                      <a:cxn ang="0">
                        <a:pos x="34" y="81"/>
                      </a:cxn>
                      <a:cxn ang="0">
                        <a:pos x="24" y="79"/>
                      </a:cxn>
                      <a:cxn ang="0">
                        <a:pos x="14" y="75"/>
                      </a:cxn>
                      <a:cxn ang="0">
                        <a:pos x="7" y="68"/>
                      </a:cxn>
                      <a:cxn ang="0">
                        <a:pos x="0" y="61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0" y="64"/>
                      </a:cxn>
                      <a:cxn ang="0">
                        <a:pos x="0" y="67"/>
                      </a:cxn>
                      <a:cxn ang="0">
                        <a:pos x="7" y="73"/>
                      </a:cxn>
                      <a:cxn ang="0">
                        <a:pos x="16" y="79"/>
                      </a:cxn>
                      <a:cxn ang="0">
                        <a:pos x="25" y="82"/>
                      </a:cxn>
                      <a:cxn ang="0">
                        <a:pos x="34" y="84"/>
                      </a:cxn>
                      <a:cxn ang="0">
                        <a:pos x="44" y="82"/>
                      </a:cxn>
                      <a:cxn ang="0">
                        <a:pos x="51" y="81"/>
                      </a:cxn>
                      <a:cxn ang="0">
                        <a:pos x="59" y="76"/>
                      </a:cxn>
                      <a:cxn ang="0">
                        <a:pos x="65" y="71"/>
                      </a:cxn>
                      <a:cxn ang="0">
                        <a:pos x="70" y="65"/>
                      </a:cxn>
                      <a:cxn ang="0">
                        <a:pos x="75" y="58"/>
                      </a:cxn>
                      <a:cxn ang="0">
                        <a:pos x="78" y="50"/>
                      </a:cxn>
                      <a:cxn ang="0">
                        <a:pos x="78" y="41"/>
                      </a:cxn>
                    </a:cxnLst>
                    <a:rect l="0" t="0" r="r" b="b"/>
                    <a:pathLst>
                      <a:path w="78" h="84">
                        <a:moveTo>
                          <a:pt x="78" y="41"/>
                        </a:moveTo>
                        <a:lnTo>
                          <a:pt x="78" y="34"/>
                        </a:lnTo>
                        <a:lnTo>
                          <a:pt x="76" y="28"/>
                        </a:lnTo>
                        <a:lnTo>
                          <a:pt x="73" y="22"/>
                        </a:lnTo>
                        <a:lnTo>
                          <a:pt x="71" y="16"/>
                        </a:lnTo>
                        <a:lnTo>
                          <a:pt x="67" y="11"/>
                        </a:lnTo>
                        <a:lnTo>
                          <a:pt x="62" y="8"/>
                        </a:lnTo>
                        <a:lnTo>
                          <a:pt x="58" y="3"/>
                        </a:lnTo>
                        <a:lnTo>
                          <a:pt x="51" y="0"/>
                        </a:lnTo>
                        <a:lnTo>
                          <a:pt x="50" y="2"/>
                        </a:lnTo>
                        <a:lnTo>
                          <a:pt x="47" y="2"/>
                        </a:lnTo>
                        <a:lnTo>
                          <a:pt x="53" y="5"/>
                        </a:lnTo>
                        <a:lnTo>
                          <a:pt x="58" y="8"/>
                        </a:lnTo>
                        <a:lnTo>
                          <a:pt x="62" y="11"/>
                        </a:lnTo>
                        <a:lnTo>
                          <a:pt x="67" y="16"/>
                        </a:lnTo>
                        <a:lnTo>
                          <a:pt x="70" y="22"/>
                        </a:lnTo>
                        <a:lnTo>
                          <a:pt x="73" y="28"/>
                        </a:lnTo>
                        <a:lnTo>
                          <a:pt x="75" y="34"/>
                        </a:lnTo>
                        <a:lnTo>
                          <a:pt x="75" y="41"/>
                        </a:lnTo>
                        <a:lnTo>
                          <a:pt x="75" y="48"/>
                        </a:lnTo>
                        <a:lnTo>
                          <a:pt x="71" y="56"/>
                        </a:lnTo>
                        <a:lnTo>
                          <a:pt x="68" y="62"/>
                        </a:lnTo>
                        <a:lnTo>
                          <a:pt x="64" y="68"/>
                        </a:lnTo>
                        <a:lnTo>
                          <a:pt x="58" y="73"/>
                        </a:lnTo>
                        <a:lnTo>
                          <a:pt x="50" y="78"/>
                        </a:lnTo>
                        <a:lnTo>
                          <a:pt x="42" y="79"/>
                        </a:lnTo>
                        <a:lnTo>
                          <a:pt x="34" y="81"/>
                        </a:lnTo>
                        <a:lnTo>
                          <a:pt x="24" y="79"/>
                        </a:lnTo>
                        <a:lnTo>
                          <a:pt x="14" y="75"/>
                        </a:lnTo>
                        <a:lnTo>
                          <a:pt x="7" y="68"/>
                        </a:lnTo>
                        <a:lnTo>
                          <a:pt x="0" y="61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0" y="64"/>
                        </a:lnTo>
                        <a:lnTo>
                          <a:pt x="0" y="67"/>
                        </a:lnTo>
                        <a:lnTo>
                          <a:pt x="7" y="73"/>
                        </a:lnTo>
                        <a:lnTo>
                          <a:pt x="16" y="79"/>
                        </a:lnTo>
                        <a:lnTo>
                          <a:pt x="25" y="82"/>
                        </a:lnTo>
                        <a:lnTo>
                          <a:pt x="34" y="84"/>
                        </a:lnTo>
                        <a:lnTo>
                          <a:pt x="44" y="82"/>
                        </a:lnTo>
                        <a:lnTo>
                          <a:pt x="51" y="81"/>
                        </a:lnTo>
                        <a:lnTo>
                          <a:pt x="59" y="76"/>
                        </a:lnTo>
                        <a:lnTo>
                          <a:pt x="65" y="71"/>
                        </a:lnTo>
                        <a:lnTo>
                          <a:pt x="70" y="65"/>
                        </a:lnTo>
                        <a:lnTo>
                          <a:pt x="75" y="58"/>
                        </a:lnTo>
                        <a:lnTo>
                          <a:pt x="78" y="50"/>
                        </a:lnTo>
                        <a:lnTo>
                          <a:pt x="78" y="41"/>
                        </a:lnTo>
                        <a:close/>
                      </a:path>
                    </a:pathLst>
                  </a:custGeom>
                  <a:solidFill>
                    <a:srgbClr val="7582B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46" name="Freeform 114"/>
                  <p:cNvSpPr>
                    <a:spLocks/>
                  </p:cNvSpPr>
                  <p:nvPr/>
                </p:nvSpPr>
                <p:spPr bwMode="auto">
                  <a:xfrm>
                    <a:off x="5795" y="1238"/>
                    <a:ext cx="76" cy="80"/>
                  </a:xfrm>
                  <a:custGeom>
                    <a:avLst/>
                    <a:gdLst/>
                    <a:ahLst/>
                    <a:cxnLst>
                      <a:cxn ang="0">
                        <a:pos x="76" y="39"/>
                      </a:cxn>
                      <a:cxn ang="0">
                        <a:pos x="76" y="32"/>
                      </a:cxn>
                      <a:cxn ang="0">
                        <a:pos x="75" y="26"/>
                      </a:cxn>
                      <a:cxn ang="0">
                        <a:pos x="71" y="20"/>
                      </a:cxn>
                      <a:cxn ang="0">
                        <a:pos x="68" y="14"/>
                      </a:cxn>
                      <a:cxn ang="0">
                        <a:pos x="65" y="9"/>
                      </a:cxn>
                      <a:cxn ang="0">
                        <a:pos x="61" y="6"/>
                      </a:cxn>
                      <a:cxn ang="0">
                        <a:pos x="54" y="1"/>
                      </a:cxn>
                      <a:cxn ang="0">
                        <a:pos x="50" y="0"/>
                      </a:cxn>
                      <a:cxn ang="0">
                        <a:pos x="47" y="0"/>
                      </a:cxn>
                      <a:cxn ang="0">
                        <a:pos x="44" y="1"/>
                      </a:cxn>
                      <a:cxn ang="0">
                        <a:pos x="50" y="3"/>
                      </a:cxn>
                      <a:cxn ang="0">
                        <a:pos x="56" y="6"/>
                      </a:cxn>
                      <a:cxn ang="0">
                        <a:pos x="61" y="9"/>
                      </a:cxn>
                      <a:cxn ang="0">
                        <a:pos x="65" y="14"/>
                      </a:cxn>
                      <a:cxn ang="0">
                        <a:pos x="68" y="20"/>
                      </a:cxn>
                      <a:cxn ang="0">
                        <a:pos x="71" y="26"/>
                      </a:cxn>
                      <a:cxn ang="0">
                        <a:pos x="73" y="32"/>
                      </a:cxn>
                      <a:cxn ang="0">
                        <a:pos x="73" y="39"/>
                      </a:cxn>
                      <a:cxn ang="0">
                        <a:pos x="73" y="46"/>
                      </a:cxn>
                      <a:cxn ang="0">
                        <a:pos x="70" y="54"/>
                      </a:cxn>
                      <a:cxn ang="0">
                        <a:pos x="67" y="60"/>
                      </a:cxn>
                      <a:cxn ang="0">
                        <a:pos x="62" y="66"/>
                      </a:cxn>
                      <a:cxn ang="0">
                        <a:pos x="56" y="71"/>
                      </a:cxn>
                      <a:cxn ang="0">
                        <a:pos x="50" y="74"/>
                      </a:cxn>
                      <a:cxn ang="0">
                        <a:pos x="42" y="76"/>
                      </a:cxn>
                      <a:cxn ang="0">
                        <a:pos x="34" y="77"/>
                      </a:cxn>
                      <a:cxn ang="0">
                        <a:pos x="24" y="76"/>
                      </a:cxn>
                      <a:cxn ang="0">
                        <a:pos x="14" y="71"/>
                      </a:cxn>
                      <a:cxn ang="0">
                        <a:pos x="7" y="65"/>
                      </a:cxn>
                      <a:cxn ang="0">
                        <a:pos x="0" y="56"/>
                      </a:cxn>
                      <a:cxn ang="0">
                        <a:pos x="0" y="57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2"/>
                      </a:cxn>
                      <a:cxn ang="0">
                        <a:pos x="7" y="69"/>
                      </a:cxn>
                      <a:cxn ang="0">
                        <a:pos x="14" y="76"/>
                      </a:cxn>
                      <a:cxn ang="0">
                        <a:pos x="24" y="79"/>
                      </a:cxn>
                      <a:cxn ang="0">
                        <a:pos x="34" y="80"/>
                      </a:cxn>
                      <a:cxn ang="0">
                        <a:pos x="44" y="79"/>
                      </a:cxn>
                      <a:cxn ang="0">
                        <a:pos x="51" y="77"/>
                      </a:cxn>
                      <a:cxn ang="0">
                        <a:pos x="58" y="73"/>
                      </a:cxn>
                      <a:cxn ang="0">
                        <a:pos x="64" y="68"/>
                      </a:cxn>
                      <a:cxn ang="0">
                        <a:pos x="70" y="62"/>
                      </a:cxn>
                      <a:cxn ang="0">
                        <a:pos x="73" y="54"/>
                      </a:cxn>
                      <a:cxn ang="0">
                        <a:pos x="76" y="46"/>
                      </a:cxn>
                      <a:cxn ang="0">
                        <a:pos x="76" y="39"/>
                      </a:cxn>
                    </a:cxnLst>
                    <a:rect l="0" t="0" r="r" b="b"/>
                    <a:pathLst>
                      <a:path w="76" h="80">
                        <a:moveTo>
                          <a:pt x="76" y="39"/>
                        </a:moveTo>
                        <a:lnTo>
                          <a:pt x="76" y="32"/>
                        </a:lnTo>
                        <a:lnTo>
                          <a:pt x="75" y="26"/>
                        </a:lnTo>
                        <a:lnTo>
                          <a:pt x="71" y="20"/>
                        </a:lnTo>
                        <a:lnTo>
                          <a:pt x="68" y="14"/>
                        </a:lnTo>
                        <a:lnTo>
                          <a:pt x="65" y="9"/>
                        </a:lnTo>
                        <a:lnTo>
                          <a:pt x="61" y="6"/>
                        </a:lnTo>
                        <a:lnTo>
                          <a:pt x="54" y="1"/>
                        </a:lnTo>
                        <a:lnTo>
                          <a:pt x="50" y="0"/>
                        </a:lnTo>
                        <a:lnTo>
                          <a:pt x="47" y="0"/>
                        </a:lnTo>
                        <a:lnTo>
                          <a:pt x="44" y="1"/>
                        </a:lnTo>
                        <a:lnTo>
                          <a:pt x="50" y="3"/>
                        </a:lnTo>
                        <a:lnTo>
                          <a:pt x="56" y="6"/>
                        </a:lnTo>
                        <a:lnTo>
                          <a:pt x="61" y="9"/>
                        </a:lnTo>
                        <a:lnTo>
                          <a:pt x="65" y="14"/>
                        </a:lnTo>
                        <a:lnTo>
                          <a:pt x="68" y="20"/>
                        </a:lnTo>
                        <a:lnTo>
                          <a:pt x="71" y="26"/>
                        </a:lnTo>
                        <a:lnTo>
                          <a:pt x="73" y="32"/>
                        </a:lnTo>
                        <a:lnTo>
                          <a:pt x="73" y="39"/>
                        </a:lnTo>
                        <a:lnTo>
                          <a:pt x="73" y="46"/>
                        </a:lnTo>
                        <a:lnTo>
                          <a:pt x="70" y="54"/>
                        </a:lnTo>
                        <a:lnTo>
                          <a:pt x="67" y="60"/>
                        </a:lnTo>
                        <a:lnTo>
                          <a:pt x="62" y="66"/>
                        </a:lnTo>
                        <a:lnTo>
                          <a:pt x="56" y="71"/>
                        </a:lnTo>
                        <a:lnTo>
                          <a:pt x="50" y="74"/>
                        </a:lnTo>
                        <a:lnTo>
                          <a:pt x="42" y="76"/>
                        </a:lnTo>
                        <a:lnTo>
                          <a:pt x="34" y="77"/>
                        </a:lnTo>
                        <a:lnTo>
                          <a:pt x="24" y="76"/>
                        </a:lnTo>
                        <a:lnTo>
                          <a:pt x="14" y="71"/>
                        </a:lnTo>
                        <a:lnTo>
                          <a:pt x="7" y="65"/>
                        </a:lnTo>
                        <a:lnTo>
                          <a:pt x="0" y="56"/>
                        </a:lnTo>
                        <a:lnTo>
                          <a:pt x="0" y="57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2"/>
                        </a:lnTo>
                        <a:lnTo>
                          <a:pt x="7" y="69"/>
                        </a:lnTo>
                        <a:lnTo>
                          <a:pt x="14" y="76"/>
                        </a:lnTo>
                        <a:lnTo>
                          <a:pt x="24" y="79"/>
                        </a:lnTo>
                        <a:lnTo>
                          <a:pt x="34" y="80"/>
                        </a:lnTo>
                        <a:lnTo>
                          <a:pt x="44" y="79"/>
                        </a:lnTo>
                        <a:lnTo>
                          <a:pt x="51" y="77"/>
                        </a:lnTo>
                        <a:lnTo>
                          <a:pt x="58" y="73"/>
                        </a:lnTo>
                        <a:lnTo>
                          <a:pt x="64" y="68"/>
                        </a:lnTo>
                        <a:lnTo>
                          <a:pt x="70" y="62"/>
                        </a:lnTo>
                        <a:lnTo>
                          <a:pt x="73" y="54"/>
                        </a:lnTo>
                        <a:lnTo>
                          <a:pt x="76" y="46"/>
                        </a:lnTo>
                        <a:lnTo>
                          <a:pt x="76" y="39"/>
                        </a:lnTo>
                        <a:close/>
                      </a:path>
                    </a:pathLst>
                  </a:custGeom>
                  <a:solidFill>
                    <a:srgbClr val="7986B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47" name="Freeform 115"/>
                  <p:cNvSpPr>
                    <a:spLocks/>
                  </p:cNvSpPr>
                  <p:nvPr/>
                </p:nvSpPr>
                <p:spPr bwMode="auto">
                  <a:xfrm>
                    <a:off x="5795" y="1238"/>
                    <a:ext cx="75" cy="79"/>
                  </a:xfrm>
                  <a:custGeom>
                    <a:avLst/>
                    <a:gdLst/>
                    <a:ahLst/>
                    <a:cxnLst>
                      <a:cxn ang="0">
                        <a:pos x="75" y="39"/>
                      </a:cxn>
                      <a:cxn ang="0">
                        <a:pos x="75" y="32"/>
                      </a:cxn>
                      <a:cxn ang="0">
                        <a:pos x="73" y="26"/>
                      </a:cxn>
                      <a:cxn ang="0">
                        <a:pos x="70" y="20"/>
                      </a:cxn>
                      <a:cxn ang="0">
                        <a:pos x="67" y="14"/>
                      </a:cxn>
                      <a:cxn ang="0">
                        <a:pos x="62" y="9"/>
                      </a:cxn>
                      <a:cxn ang="0">
                        <a:pos x="58" y="6"/>
                      </a:cxn>
                      <a:cxn ang="0">
                        <a:pos x="53" y="3"/>
                      </a:cxn>
                      <a:cxn ang="0">
                        <a:pos x="47" y="0"/>
                      </a:cxn>
                      <a:cxn ang="0">
                        <a:pos x="44" y="1"/>
                      </a:cxn>
                      <a:cxn ang="0">
                        <a:pos x="41" y="1"/>
                      </a:cxn>
                      <a:cxn ang="0">
                        <a:pos x="47" y="3"/>
                      </a:cxn>
                      <a:cxn ang="0">
                        <a:pos x="53" y="6"/>
                      </a:cxn>
                      <a:cxn ang="0">
                        <a:pos x="59" y="11"/>
                      </a:cxn>
                      <a:cxn ang="0">
                        <a:pos x="62" y="14"/>
                      </a:cxn>
                      <a:cxn ang="0">
                        <a:pos x="67" y="20"/>
                      </a:cxn>
                      <a:cxn ang="0">
                        <a:pos x="70" y="26"/>
                      </a:cxn>
                      <a:cxn ang="0">
                        <a:pos x="71" y="32"/>
                      </a:cxn>
                      <a:cxn ang="0">
                        <a:pos x="71" y="39"/>
                      </a:cxn>
                      <a:cxn ang="0">
                        <a:pos x="71" y="46"/>
                      </a:cxn>
                      <a:cxn ang="0">
                        <a:pos x="68" y="52"/>
                      </a:cxn>
                      <a:cxn ang="0">
                        <a:pos x="65" y="59"/>
                      </a:cxn>
                      <a:cxn ang="0">
                        <a:pos x="61" y="65"/>
                      </a:cxn>
                      <a:cxn ang="0">
                        <a:pos x="56" y="69"/>
                      </a:cxn>
                      <a:cxn ang="0">
                        <a:pos x="50" y="73"/>
                      </a:cxn>
                      <a:cxn ang="0">
                        <a:pos x="42" y="74"/>
                      </a:cxn>
                      <a:cxn ang="0">
                        <a:pos x="34" y="76"/>
                      </a:cxn>
                      <a:cxn ang="0">
                        <a:pos x="30" y="76"/>
                      </a:cxn>
                      <a:cxn ang="0">
                        <a:pos x="24" y="74"/>
                      </a:cxn>
                      <a:cxn ang="0">
                        <a:pos x="19" y="73"/>
                      </a:cxn>
                      <a:cxn ang="0">
                        <a:pos x="14" y="69"/>
                      </a:cxn>
                      <a:cxn ang="0">
                        <a:pos x="10" y="66"/>
                      </a:cxn>
                      <a:cxn ang="0">
                        <a:pos x="7" y="62"/>
                      </a:cxn>
                      <a:cxn ang="0">
                        <a:pos x="3" y="57"/>
                      </a:cxn>
                      <a:cxn ang="0">
                        <a:pos x="0" y="52"/>
                      </a:cxn>
                      <a:cxn ang="0">
                        <a:pos x="0" y="56"/>
                      </a:cxn>
                      <a:cxn ang="0">
                        <a:pos x="0" y="59"/>
                      </a:cxn>
                      <a:cxn ang="0">
                        <a:pos x="7" y="66"/>
                      </a:cxn>
                      <a:cxn ang="0">
                        <a:pos x="14" y="73"/>
                      </a:cxn>
                      <a:cxn ang="0">
                        <a:pos x="24" y="77"/>
                      </a:cxn>
                      <a:cxn ang="0">
                        <a:pos x="34" y="79"/>
                      </a:cxn>
                      <a:cxn ang="0">
                        <a:pos x="42" y="77"/>
                      </a:cxn>
                      <a:cxn ang="0">
                        <a:pos x="50" y="76"/>
                      </a:cxn>
                      <a:cxn ang="0">
                        <a:pos x="58" y="71"/>
                      </a:cxn>
                      <a:cxn ang="0">
                        <a:pos x="64" y="66"/>
                      </a:cxn>
                      <a:cxn ang="0">
                        <a:pos x="68" y="60"/>
                      </a:cxn>
                      <a:cxn ang="0">
                        <a:pos x="71" y="54"/>
                      </a:cxn>
                      <a:cxn ang="0">
                        <a:pos x="75" y="46"/>
                      </a:cxn>
                      <a:cxn ang="0">
                        <a:pos x="75" y="39"/>
                      </a:cxn>
                    </a:cxnLst>
                    <a:rect l="0" t="0" r="r" b="b"/>
                    <a:pathLst>
                      <a:path w="75" h="79">
                        <a:moveTo>
                          <a:pt x="75" y="39"/>
                        </a:moveTo>
                        <a:lnTo>
                          <a:pt x="75" y="32"/>
                        </a:lnTo>
                        <a:lnTo>
                          <a:pt x="73" y="26"/>
                        </a:lnTo>
                        <a:lnTo>
                          <a:pt x="70" y="20"/>
                        </a:lnTo>
                        <a:lnTo>
                          <a:pt x="67" y="14"/>
                        </a:lnTo>
                        <a:lnTo>
                          <a:pt x="62" y="9"/>
                        </a:lnTo>
                        <a:lnTo>
                          <a:pt x="58" y="6"/>
                        </a:lnTo>
                        <a:lnTo>
                          <a:pt x="53" y="3"/>
                        </a:lnTo>
                        <a:lnTo>
                          <a:pt x="47" y="0"/>
                        </a:lnTo>
                        <a:lnTo>
                          <a:pt x="44" y="1"/>
                        </a:lnTo>
                        <a:lnTo>
                          <a:pt x="41" y="1"/>
                        </a:lnTo>
                        <a:lnTo>
                          <a:pt x="47" y="3"/>
                        </a:lnTo>
                        <a:lnTo>
                          <a:pt x="53" y="6"/>
                        </a:lnTo>
                        <a:lnTo>
                          <a:pt x="59" y="11"/>
                        </a:lnTo>
                        <a:lnTo>
                          <a:pt x="62" y="14"/>
                        </a:lnTo>
                        <a:lnTo>
                          <a:pt x="67" y="20"/>
                        </a:lnTo>
                        <a:lnTo>
                          <a:pt x="70" y="26"/>
                        </a:lnTo>
                        <a:lnTo>
                          <a:pt x="71" y="32"/>
                        </a:lnTo>
                        <a:lnTo>
                          <a:pt x="71" y="39"/>
                        </a:lnTo>
                        <a:lnTo>
                          <a:pt x="71" y="46"/>
                        </a:lnTo>
                        <a:lnTo>
                          <a:pt x="68" y="52"/>
                        </a:lnTo>
                        <a:lnTo>
                          <a:pt x="65" y="59"/>
                        </a:lnTo>
                        <a:lnTo>
                          <a:pt x="61" y="65"/>
                        </a:lnTo>
                        <a:lnTo>
                          <a:pt x="56" y="69"/>
                        </a:lnTo>
                        <a:lnTo>
                          <a:pt x="50" y="73"/>
                        </a:lnTo>
                        <a:lnTo>
                          <a:pt x="42" y="74"/>
                        </a:lnTo>
                        <a:lnTo>
                          <a:pt x="34" y="76"/>
                        </a:lnTo>
                        <a:lnTo>
                          <a:pt x="30" y="76"/>
                        </a:lnTo>
                        <a:lnTo>
                          <a:pt x="24" y="74"/>
                        </a:lnTo>
                        <a:lnTo>
                          <a:pt x="19" y="73"/>
                        </a:lnTo>
                        <a:lnTo>
                          <a:pt x="14" y="69"/>
                        </a:lnTo>
                        <a:lnTo>
                          <a:pt x="10" y="66"/>
                        </a:lnTo>
                        <a:lnTo>
                          <a:pt x="7" y="62"/>
                        </a:lnTo>
                        <a:lnTo>
                          <a:pt x="3" y="57"/>
                        </a:lnTo>
                        <a:lnTo>
                          <a:pt x="0" y="52"/>
                        </a:lnTo>
                        <a:lnTo>
                          <a:pt x="0" y="56"/>
                        </a:lnTo>
                        <a:lnTo>
                          <a:pt x="0" y="59"/>
                        </a:lnTo>
                        <a:lnTo>
                          <a:pt x="7" y="66"/>
                        </a:lnTo>
                        <a:lnTo>
                          <a:pt x="14" y="73"/>
                        </a:lnTo>
                        <a:lnTo>
                          <a:pt x="24" y="77"/>
                        </a:lnTo>
                        <a:lnTo>
                          <a:pt x="34" y="79"/>
                        </a:lnTo>
                        <a:lnTo>
                          <a:pt x="42" y="77"/>
                        </a:lnTo>
                        <a:lnTo>
                          <a:pt x="50" y="76"/>
                        </a:lnTo>
                        <a:lnTo>
                          <a:pt x="58" y="71"/>
                        </a:lnTo>
                        <a:lnTo>
                          <a:pt x="64" y="66"/>
                        </a:lnTo>
                        <a:lnTo>
                          <a:pt x="68" y="60"/>
                        </a:lnTo>
                        <a:lnTo>
                          <a:pt x="71" y="54"/>
                        </a:lnTo>
                        <a:lnTo>
                          <a:pt x="75" y="46"/>
                        </a:lnTo>
                        <a:lnTo>
                          <a:pt x="75" y="39"/>
                        </a:lnTo>
                        <a:close/>
                      </a:path>
                    </a:pathLst>
                  </a:custGeom>
                  <a:solidFill>
                    <a:srgbClr val="7D89B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48" name="Freeform 116"/>
                  <p:cNvSpPr>
                    <a:spLocks/>
                  </p:cNvSpPr>
                  <p:nvPr/>
                </p:nvSpPr>
                <p:spPr bwMode="auto">
                  <a:xfrm>
                    <a:off x="5795" y="1239"/>
                    <a:ext cx="73" cy="76"/>
                  </a:xfrm>
                  <a:custGeom>
                    <a:avLst/>
                    <a:gdLst/>
                    <a:ahLst/>
                    <a:cxnLst>
                      <a:cxn ang="0">
                        <a:pos x="73" y="38"/>
                      </a:cxn>
                      <a:cxn ang="0">
                        <a:pos x="73" y="31"/>
                      </a:cxn>
                      <a:cxn ang="0">
                        <a:pos x="71" y="25"/>
                      </a:cxn>
                      <a:cxn ang="0">
                        <a:pos x="68" y="19"/>
                      </a:cxn>
                      <a:cxn ang="0">
                        <a:pos x="65" y="13"/>
                      </a:cxn>
                      <a:cxn ang="0">
                        <a:pos x="61" y="8"/>
                      </a:cxn>
                      <a:cxn ang="0">
                        <a:pos x="56" y="5"/>
                      </a:cxn>
                      <a:cxn ang="0">
                        <a:pos x="50" y="2"/>
                      </a:cxn>
                      <a:cxn ang="0">
                        <a:pos x="44" y="0"/>
                      </a:cxn>
                      <a:cxn ang="0">
                        <a:pos x="41" y="0"/>
                      </a:cxn>
                      <a:cxn ang="0">
                        <a:pos x="37" y="2"/>
                      </a:cxn>
                      <a:cxn ang="0">
                        <a:pos x="45" y="4"/>
                      </a:cxn>
                      <a:cxn ang="0">
                        <a:pos x="51" y="5"/>
                      </a:cxn>
                      <a:cxn ang="0">
                        <a:pos x="56" y="10"/>
                      </a:cxn>
                      <a:cxn ang="0">
                        <a:pos x="61" y="13"/>
                      </a:cxn>
                      <a:cxn ang="0">
                        <a:pos x="65" y="19"/>
                      </a:cxn>
                      <a:cxn ang="0">
                        <a:pos x="68" y="24"/>
                      </a:cxn>
                      <a:cxn ang="0">
                        <a:pos x="70" y="31"/>
                      </a:cxn>
                      <a:cxn ang="0">
                        <a:pos x="70" y="38"/>
                      </a:cxn>
                      <a:cxn ang="0">
                        <a:pos x="70" y="45"/>
                      </a:cxn>
                      <a:cxn ang="0">
                        <a:pos x="67" y="51"/>
                      </a:cxn>
                      <a:cxn ang="0">
                        <a:pos x="64" y="58"/>
                      </a:cxn>
                      <a:cxn ang="0">
                        <a:pos x="59" y="62"/>
                      </a:cxn>
                      <a:cxn ang="0">
                        <a:pos x="54" y="67"/>
                      </a:cxn>
                      <a:cxn ang="0">
                        <a:pos x="48" y="70"/>
                      </a:cxn>
                      <a:cxn ang="0">
                        <a:pos x="42" y="72"/>
                      </a:cxn>
                      <a:cxn ang="0">
                        <a:pos x="34" y="73"/>
                      </a:cxn>
                      <a:cxn ang="0">
                        <a:pos x="28" y="73"/>
                      </a:cxn>
                      <a:cxn ang="0">
                        <a:pos x="24" y="72"/>
                      </a:cxn>
                      <a:cxn ang="0">
                        <a:pos x="19" y="68"/>
                      </a:cxn>
                      <a:cxn ang="0">
                        <a:pos x="14" y="65"/>
                      </a:cxn>
                      <a:cxn ang="0">
                        <a:pos x="10" y="62"/>
                      </a:cxn>
                      <a:cxn ang="0">
                        <a:pos x="7" y="58"/>
                      </a:cxn>
                      <a:cxn ang="0">
                        <a:pos x="3" y="53"/>
                      </a:cxn>
                      <a:cxn ang="0">
                        <a:pos x="0" y="48"/>
                      </a:cxn>
                      <a:cxn ang="0">
                        <a:pos x="0" y="51"/>
                      </a:cxn>
                      <a:cxn ang="0">
                        <a:pos x="0" y="55"/>
                      </a:cxn>
                      <a:cxn ang="0">
                        <a:pos x="7" y="64"/>
                      </a:cxn>
                      <a:cxn ang="0">
                        <a:pos x="14" y="70"/>
                      </a:cxn>
                      <a:cxn ang="0">
                        <a:pos x="24" y="75"/>
                      </a:cxn>
                      <a:cxn ang="0">
                        <a:pos x="34" y="76"/>
                      </a:cxn>
                      <a:cxn ang="0">
                        <a:pos x="42" y="75"/>
                      </a:cxn>
                      <a:cxn ang="0">
                        <a:pos x="50" y="73"/>
                      </a:cxn>
                      <a:cxn ang="0">
                        <a:pos x="56" y="70"/>
                      </a:cxn>
                      <a:cxn ang="0">
                        <a:pos x="62" y="65"/>
                      </a:cxn>
                      <a:cxn ang="0">
                        <a:pos x="67" y="59"/>
                      </a:cxn>
                      <a:cxn ang="0">
                        <a:pos x="70" y="53"/>
                      </a:cxn>
                      <a:cxn ang="0">
                        <a:pos x="73" y="45"/>
                      </a:cxn>
                      <a:cxn ang="0">
                        <a:pos x="73" y="38"/>
                      </a:cxn>
                    </a:cxnLst>
                    <a:rect l="0" t="0" r="r" b="b"/>
                    <a:pathLst>
                      <a:path w="73" h="76">
                        <a:moveTo>
                          <a:pt x="73" y="38"/>
                        </a:moveTo>
                        <a:lnTo>
                          <a:pt x="73" y="31"/>
                        </a:lnTo>
                        <a:lnTo>
                          <a:pt x="71" y="25"/>
                        </a:lnTo>
                        <a:lnTo>
                          <a:pt x="68" y="19"/>
                        </a:lnTo>
                        <a:lnTo>
                          <a:pt x="65" y="13"/>
                        </a:lnTo>
                        <a:lnTo>
                          <a:pt x="61" y="8"/>
                        </a:lnTo>
                        <a:lnTo>
                          <a:pt x="56" y="5"/>
                        </a:lnTo>
                        <a:lnTo>
                          <a:pt x="50" y="2"/>
                        </a:lnTo>
                        <a:lnTo>
                          <a:pt x="44" y="0"/>
                        </a:lnTo>
                        <a:lnTo>
                          <a:pt x="41" y="0"/>
                        </a:lnTo>
                        <a:lnTo>
                          <a:pt x="37" y="2"/>
                        </a:lnTo>
                        <a:lnTo>
                          <a:pt x="45" y="4"/>
                        </a:lnTo>
                        <a:lnTo>
                          <a:pt x="51" y="5"/>
                        </a:lnTo>
                        <a:lnTo>
                          <a:pt x="56" y="10"/>
                        </a:lnTo>
                        <a:lnTo>
                          <a:pt x="61" y="13"/>
                        </a:lnTo>
                        <a:lnTo>
                          <a:pt x="65" y="19"/>
                        </a:lnTo>
                        <a:lnTo>
                          <a:pt x="68" y="24"/>
                        </a:lnTo>
                        <a:lnTo>
                          <a:pt x="70" y="31"/>
                        </a:lnTo>
                        <a:lnTo>
                          <a:pt x="70" y="38"/>
                        </a:lnTo>
                        <a:lnTo>
                          <a:pt x="70" y="45"/>
                        </a:lnTo>
                        <a:lnTo>
                          <a:pt x="67" y="51"/>
                        </a:lnTo>
                        <a:lnTo>
                          <a:pt x="64" y="58"/>
                        </a:lnTo>
                        <a:lnTo>
                          <a:pt x="59" y="62"/>
                        </a:lnTo>
                        <a:lnTo>
                          <a:pt x="54" y="67"/>
                        </a:lnTo>
                        <a:lnTo>
                          <a:pt x="48" y="70"/>
                        </a:lnTo>
                        <a:lnTo>
                          <a:pt x="42" y="72"/>
                        </a:lnTo>
                        <a:lnTo>
                          <a:pt x="34" y="73"/>
                        </a:lnTo>
                        <a:lnTo>
                          <a:pt x="28" y="73"/>
                        </a:lnTo>
                        <a:lnTo>
                          <a:pt x="24" y="72"/>
                        </a:lnTo>
                        <a:lnTo>
                          <a:pt x="19" y="68"/>
                        </a:lnTo>
                        <a:lnTo>
                          <a:pt x="14" y="65"/>
                        </a:lnTo>
                        <a:lnTo>
                          <a:pt x="10" y="62"/>
                        </a:lnTo>
                        <a:lnTo>
                          <a:pt x="7" y="58"/>
                        </a:lnTo>
                        <a:lnTo>
                          <a:pt x="3" y="53"/>
                        </a:lnTo>
                        <a:lnTo>
                          <a:pt x="0" y="48"/>
                        </a:lnTo>
                        <a:lnTo>
                          <a:pt x="0" y="51"/>
                        </a:lnTo>
                        <a:lnTo>
                          <a:pt x="0" y="55"/>
                        </a:lnTo>
                        <a:lnTo>
                          <a:pt x="7" y="64"/>
                        </a:lnTo>
                        <a:lnTo>
                          <a:pt x="14" y="70"/>
                        </a:lnTo>
                        <a:lnTo>
                          <a:pt x="24" y="75"/>
                        </a:lnTo>
                        <a:lnTo>
                          <a:pt x="34" y="76"/>
                        </a:lnTo>
                        <a:lnTo>
                          <a:pt x="42" y="75"/>
                        </a:lnTo>
                        <a:lnTo>
                          <a:pt x="50" y="73"/>
                        </a:lnTo>
                        <a:lnTo>
                          <a:pt x="56" y="70"/>
                        </a:lnTo>
                        <a:lnTo>
                          <a:pt x="62" y="65"/>
                        </a:lnTo>
                        <a:lnTo>
                          <a:pt x="67" y="59"/>
                        </a:lnTo>
                        <a:lnTo>
                          <a:pt x="70" y="53"/>
                        </a:lnTo>
                        <a:lnTo>
                          <a:pt x="73" y="45"/>
                        </a:lnTo>
                        <a:lnTo>
                          <a:pt x="73" y="38"/>
                        </a:lnTo>
                        <a:close/>
                      </a:path>
                    </a:pathLst>
                  </a:custGeom>
                  <a:solidFill>
                    <a:srgbClr val="8490C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49" name="Freeform 117"/>
                  <p:cNvSpPr>
                    <a:spLocks/>
                  </p:cNvSpPr>
                  <p:nvPr/>
                </p:nvSpPr>
                <p:spPr bwMode="auto">
                  <a:xfrm>
                    <a:off x="5795" y="1239"/>
                    <a:ext cx="71" cy="75"/>
                  </a:xfrm>
                  <a:custGeom>
                    <a:avLst/>
                    <a:gdLst/>
                    <a:ahLst/>
                    <a:cxnLst>
                      <a:cxn ang="0">
                        <a:pos x="71" y="38"/>
                      </a:cxn>
                      <a:cxn ang="0">
                        <a:pos x="71" y="31"/>
                      </a:cxn>
                      <a:cxn ang="0">
                        <a:pos x="70" y="25"/>
                      </a:cxn>
                      <a:cxn ang="0">
                        <a:pos x="67" y="19"/>
                      </a:cxn>
                      <a:cxn ang="0">
                        <a:pos x="62" y="13"/>
                      </a:cxn>
                      <a:cxn ang="0">
                        <a:pos x="59" y="10"/>
                      </a:cxn>
                      <a:cxn ang="0">
                        <a:pos x="53" y="5"/>
                      </a:cxn>
                      <a:cxn ang="0">
                        <a:pos x="47" y="2"/>
                      </a:cxn>
                      <a:cxn ang="0">
                        <a:pos x="41" y="0"/>
                      </a:cxn>
                      <a:cxn ang="0">
                        <a:pos x="37" y="2"/>
                      </a:cxn>
                      <a:cxn ang="0">
                        <a:pos x="34" y="4"/>
                      </a:cxn>
                      <a:cxn ang="0">
                        <a:pos x="42" y="4"/>
                      </a:cxn>
                      <a:cxn ang="0">
                        <a:pos x="48" y="7"/>
                      </a:cxn>
                      <a:cxn ang="0">
                        <a:pos x="54" y="10"/>
                      </a:cxn>
                      <a:cxn ang="0">
                        <a:pos x="59" y="14"/>
                      </a:cxn>
                      <a:cxn ang="0">
                        <a:pos x="62" y="19"/>
                      </a:cxn>
                      <a:cxn ang="0">
                        <a:pos x="65" y="24"/>
                      </a:cxn>
                      <a:cxn ang="0">
                        <a:pos x="68" y="31"/>
                      </a:cxn>
                      <a:cxn ang="0">
                        <a:pos x="68" y="38"/>
                      </a:cxn>
                      <a:cxn ang="0">
                        <a:pos x="68" y="44"/>
                      </a:cxn>
                      <a:cxn ang="0">
                        <a:pos x="65" y="51"/>
                      </a:cxn>
                      <a:cxn ang="0">
                        <a:pos x="62" y="56"/>
                      </a:cxn>
                      <a:cxn ang="0">
                        <a:pos x="59" y="61"/>
                      </a:cxn>
                      <a:cxn ang="0">
                        <a:pos x="53" y="65"/>
                      </a:cxn>
                      <a:cxn ang="0">
                        <a:pos x="48" y="68"/>
                      </a:cxn>
                      <a:cxn ang="0">
                        <a:pos x="42" y="70"/>
                      </a:cxn>
                      <a:cxn ang="0">
                        <a:pos x="34" y="72"/>
                      </a:cxn>
                      <a:cxn ang="0">
                        <a:pos x="28" y="72"/>
                      </a:cxn>
                      <a:cxn ang="0">
                        <a:pos x="24" y="70"/>
                      </a:cxn>
                      <a:cxn ang="0">
                        <a:pos x="17" y="67"/>
                      </a:cxn>
                      <a:cxn ang="0">
                        <a:pos x="13" y="64"/>
                      </a:cxn>
                      <a:cxn ang="0">
                        <a:pos x="10" y="59"/>
                      </a:cxn>
                      <a:cxn ang="0">
                        <a:pos x="7" y="56"/>
                      </a:cxn>
                      <a:cxn ang="0">
                        <a:pos x="3" y="50"/>
                      </a:cxn>
                      <a:cxn ang="0">
                        <a:pos x="2" y="45"/>
                      </a:cxn>
                      <a:cxn ang="0">
                        <a:pos x="0" y="48"/>
                      </a:cxn>
                      <a:cxn ang="0">
                        <a:pos x="0" y="51"/>
                      </a:cxn>
                      <a:cxn ang="0">
                        <a:pos x="3" y="56"/>
                      </a:cxn>
                      <a:cxn ang="0">
                        <a:pos x="7" y="61"/>
                      </a:cxn>
                      <a:cxn ang="0">
                        <a:pos x="10" y="65"/>
                      </a:cxn>
                      <a:cxn ang="0">
                        <a:pos x="14" y="68"/>
                      </a:cxn>
                      <a:cxn ang="0">
                        <a:pos x="19" y="72"/>
                      </a:cxn>
                      <a:cxn ang="0">
                        <a:pos x="24" y="73"/>
                      </a:cxn>
                      <a:cxn ang="0">
                        <a:pos x="30" y="75"/>
                      </a:cxn>
                      <a:cxn ang="0">
                        <a:pos x="34" y="75"/>
                      </a:cxn>
                      <a:cxn ang="0">
                        <a:pos x="42" y="73"/>
                      </a:cxn>
                      <a:cxn ang="0">
                        <a:pos x="50" y="72"/>
                      </a:cxn>
                      <a:cxn ang="0">
                        <a:pos x="56" y="68"/>
                      </a:cxn>
                      <a:cxn ang="0">
                        <a:pos x="61" y="64"/>
                      </a:cxn>
                      <a:cxn ang="0">
                        <a:pos x="65" y="58"/>
                      </a:cxn>
                      <a:cxn ang="0">
                        <a:pos x="68" y="51"/>
                      </a:cxn>
                      <a:cxn ang="0">
                        <a:pos x="71" y="45"/>
                      </a:cxn>
                      <a:cxn ang="0">
                        <a:pos x="71" y="38"/>
                      </a:cxn>
                    </a:cxnLst>
                    <a:rect l="0" t="0" r="r" b="b"/>
                    <a:pathLst>
                      <a:path w="71" h="75">
                        <a:moveTo>
                          <a:pt x="71" y="38"/>
                        </a:moveTo>
                        <a:lnTo>
                          <a:pt x="71" y="31"/>
                        </a:lnTo>
                        <a:lnTo>
                          <a:pt x="70" y="25"/>
                        </a:lnTo>
                        <a:lnTo>
                          <a:pt x="67" y="19"/>
                        </a:lnTo>
                        <a:lnTo>
                          <a:pt x="62" y="13"/>
                        </a:lnTo>
                        <a:lnTo>
                          <a:pt x="59" y="10"/>
                        </a:lnTo>
                        <a:lnTo>
                          <a:pt x="53" y="5"/>
                        </a:lnTo>
                        <a:lnTo>
                          <a:pt x="47" y="2"/>
                        </a:lnTo>
                        <a:lnTo>
                          <a:pt x="41" y="0"/>
                        </a:lnTo>
                        <a:lnTo>
                          <a:pt x="37" y="2"/>
                        </a:lnTo>
                        <a:lnTo>
                          <a:pt x="34" y="4"/>
                        </a:lnTo>
                        <a:lnTo>
                          <a:pt x="42" y="4"/>
                        </a:lnTo>
                        <a:lnTo>
                          <a:pt x="48" y="7"/>
                        </a:lnTo>
                        <a:lnTo>
                          <a:pt x="54" y="10"/>
                        </a:lnTo>
                        <a:lnTo>
                          <a:pt x="59" y="14"/>
                        </a:lnTo>
                        <a:lnTo>
                          <a:pt x="62" y="19"/>
                        </a:lnTo>
                        <a:lnTo>
                          <a:pt x="65" y="24"/>
                        </a:lnTo>
                        <a:lnTo>
                          <a:pt x="68" y="31"/>
                        </a:lnTo>
                        <a:lnTo>
                          <a:pt x="68" y="38"/>
                        </a:lnTo>
                        <a:lnTo>
                          <a:pt x="68" y="44"/>
                        </a:lnTo>
                        <a:lnTo>
                          <a:pt x="65" y="51"/>
                        </a:lnTo>
                        <a:lnTo>
                          <a:pt x="62" y="56"/>
                        </a:lnTo>
                        <a:lnTo>
                          <a:pt x="59" y="61"/>
                        </a:lnTo>
                        <a:lnTo>
                          <a:pt x="53" y="65"/>
                        </a:lnTo>
                        <a:lnTo>
                          <a:pt x="48" y="68"/>
                        </a:lnTo>
                        <a:lnTo>
                          <a:pt x="42" y="70"/>
                        </a:lnTo>
                        <a:lnTo>
                          <a:pt x="34" y="72"/>
                        </a:lnTo>
                        <a:lnTo>
                          <a:pt x="28" y="72"/>
                        </a:lnTo>
                        <a:lnTo>
                          <a:pt x="24" y="70"/>
                        </a:lnTo>
                        <a:lnTo>
                          <a:pt x="17" y="67"/>
                        </a:lnTo>
                        <a:lnTo>
                          <a:pt x="13" y="64"/>
                        </a:lnTo>
                        <a:lnTo>
                          <a:pt x="10" y="59"/>
                        </a:lnTo>
                        <a:lnTo>
                          <a:pt x="7" y="56"/>
                        </a:lnTo>
                        <a:lnTo>
                          <a:pt x="3" y="50"/>
                        </a:lnTo>
                        <a:lnTo>
                          <a:pt x="2" y="45"/>
                        </a:lnTo>
                        <a:lnTo>
                          <a:pt x="0" y="48"/>
                        </a:lnTo>
                        <a:lnTo>
                          <a:pt x="0" y="51"/>
                        </a:lnTo>
                        <a:lnTo>
                          <a:pt x="3" y="56"/>
                        </a:lnTo>
                        <a:lnTo>
                          <a:pt x="7" y="61"/>
                        </a:lnTo>
                        <a:lnTo>
                          <a:pt x="10" y="65"/>
                        </a:lnTo>
                        <a:lnTo>
                          <a:pt x="14" y="68"/>
                        </a:lnTo>
                        <a:lnTo>
                          <a:pt x="19" y="72"/>
                        </a:lnTo>
                        <a:lnTo>
                          <a:pt x="24" y="73"/>
                        </a:lnTo>
                        <a:lnTo>
                          <a:pt x="30" y="75"/>
                        </a:lnTo>
                        <a:lnTo>
                          <a:pt x="34" y="75"/>
                        </a:lnTo>
                        <a:lnTo>
                          <a:pt x="42" y="73"/>
                        </a:lnTo>
                        <a:lnTo>
                          <a:pt x="50" y="72"/>
                        </a:lnTo>
                        <a:lnTo>
                          <a:pt x="56" y="68"/>
                        </a:lnTo>
                        <a:lnTo>
                          <a:pt x="61" y="64"/>
                        </a:lnTo>
                        <a:lnTo>
                          <a:pt x="65" y="58"/>
                        </a:lnTo>
                        <a:lnTo>
                          <a:pt x="68" y="51"/>
                        </a:lnTo>
                        <a:lnTo>
                          <a:pt x="71" y="45"/>
                        </a:lnTo>
                        <a:lnTo>
                          <a:pt x="71" y="38"/>
                        </a:lnTo>
                        <a:close/>
                      </a:path>
                    </a:pathLst>
                  </a:custGeom>
                  <a:solidFill>
                    <a:srgbClr val="8894C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50" name="Freeform 118"/>
                  <p:cNvSpPr>
                    <a:spLocks/>
                  </p:cNvSpPr>
                  <p:nvPr/>
                </p:nvSpPr>
                <p:spPr bwMode="auto">
                  <a:xfrm>
                    <a:off x="5795" y="1241"/>
                    <a:ext cx="70" cy="71"/>
                  </a:xfrm>
                  <a:custGeom>
                    <a:avLst/>
                    <a:gdLst/>
                    <a:ahLst/>
                    <a:cxnLst>
                      <a:cxn ang="0">
                        <a:pos x="70" y="36"/>
                      </a:cxn>
                      <a:cxn ang="0">
                        <a:pos x="70" y="29"/>
                      </a:cxn>
                      <a:cxn ang="0">
                        <a:pos x="68" y="22"/>
                      </a:cxn>
                      <a:cxn ang="0">
                        <a:pos x="65" y="17"/>
                      </a:cxn>
                      <a:cxn ang="0">
                        <a:pos x="61" y="11"/>
                      </a:cxn>
                      <a:cxn ang="0">
                        <a:pos x="56" y="8"/>
                      </a:cxn>
                      <a:cxn ang="0">
                        <a:pos x="51" y="3"/>
                      </a:cxn>
                      <a:cxn ang="0">
                        <a:pos x="45" y="2"/>
                      </a:cxn>
                      <a:cxn ang="0">
                        <a:pos x="37" y="0"/>
                      </a:cxn>
                      <a:cxn ang="0">
                        <a:pos x="34" y="2"/>
                      </a:cxn>
                      <a:cxn ang="0">
                        <a:pos x="31" y="3"/>
                      </a:cxn>
                      <a:cxn ang="0">
                        <a:pos x="33" y="3"/>
                      </a:cxn>
                      <a:cxn ang="0">
                        <a:pos x="34" y="3"/>
                      </a:cxn>
                      <a:cxn ang="0">
                        <a:pos x="41" y="3"/>
                      </a:cxn>
                      <a:cxn ang="0">
                        <a:pos x="47" y="6"/>
                      </a:cxn>
                      <a:cxn ang="0">
                        <a:pos x="53" y="9"/>
                      </a:cxn>
                      <a:cxn ang="0">
                        <a:pos x="58" y="12"/>
                      </a:cxn>
                      <a:cxn ang="0">
                        <a:pos x="62" y="17"/>
                      </a:cxn>
                      <a:cxn ang="0">
                        <a:pos x="65" y="23"/>
                      </a:cxn>
                      <a:cxn ang="0">
                        <a:pos x="67" y="29"/>
                      </a:cxn>
                      <a:cxn ang="0">
                        <a:pos x="67" y="36"/>
                      </a:cxn>
                      <a:cxn ang="0">
                        <a:pos x="67" y="42"/>
                      </a:cxn>
                      <a:cxn ang="0">
                        <a:pos x="65" y="48"/>
                      </a:cxn>
                      <a:cxn ang="0">
                        <a:pos x="62" y="54"/>
                      </a:cxn>
                      <a:cxn ang="0">
                        <a:pos x="58" y="59"/>
                      </a:cxn>
                      <a:cxn ang="0">
                        <a:pos x="53" y="62"/>
                      </a:cxn>
                      <a:cxn ang="0">
                        <a:pos x="47" y="65"/>
                      </a:cxn>
                      <a:cxn ang="0">
                        <a:pos x="41" y="66"/>
                      </a:cxn>
                      <a:cxn ang="0">
                        <a:pos x="34" y="68"/>
                      </a:cxn>
                      <a:cxn ang="0">
                        <a:pos x="28" y="68"/>
                      </a:cxn>
                      <a:cxn ang="0">
                        <a:pos x="24" y="65"/>
                      </a:cxn>
                      <a:cxn ang="0">
                        <a:pos x="17" y="63"/>
                      </a:cxn>
                      <a:cxn ang="0">
                        <a:pos x="13" y="60"/>
                      </a:cxn>
                      <a:cxn ang="0">
                        <a:pos x="10" y="56"/>
                      </a:cxn>
                      <a:cxn ang="0">
                        <a:pos x="7" y="51"/>
                      </a:cxn>
                      <a:cxn ang="0">
                        <a:pos x="3" y="45"/>
                      </a:cxn>
                      <a:cxn ang="0">
                        <a:pos x="2" y="39"/>
                      </a:cxn>
                      <a:cxn ang="0">
                        <a:pos x="2" y="43"/>
                      </a:cxn>
                      <a:cxn ang="0">
                        <a:pos x="0" y="46"/>
                      </a:cxn>
                      <a:cxn ang="0">
                        <a:pos x="3" y="51"/>
                      </a:cxn>
                      <a:cxn ang="0">
                        <a:pos x="7" y="56"/>
                      </a:cxn>
                      <a:cxn ang="0">
                        <a:pos x="10" y="60"/>
                      </a:cxn>
                      <a:cxn ang="0">
                        <a:pos x="14" y="63"/>
                      </a:cxn>
                      <a:cxn ang="0">
                        <a:pos x="19" y="66"/>
                      </a:cxn>
                      <a:cxn ang="0">
                        <a:pos x="24" y="70"/>
                      </a:cxn>
                      <a:cxn ang="0">
                        <a:pos x="28" y="71"/>
                      </a:cxn>
                      <a:cxn ang="0">
                        <a:pos x="34" y="71"/>
                      </a:cxn>
                      <a:cxn ang="0">
                        <a:pos x="42" y="70"/>
                      </a:cxn>
                      <a:cxn ang="0">
                        <a:pos x="48" y="68"/>
                      </a:cxn>
                      <a:cxn ang="0">
                        <a:pos x="54" y="65"/>
                      </a:cxn>
                      <a:cxn ang="0">
                        <a:pos x="59" y="60"/>
                      </a:cxn>
                      <a:cxn ang="0">
                        <a:pos x="64" y="56"/>
                      </a:cxn>
                      <a:cxn ang="0">
                        <a:pos x="67" y="49"/>
                      </a:cxn>
                      <a:cxn ang="0">
                        <a:pos x="70" y="43"/>
                      </a:cxn>
                      <a:cxn ang="0">
                        <a:pos x="70" y="36"/>
                      </a:cxn>
                    </a:cxnLst>
                    <a:rect l="0" t="0" r="r" b="b"/>
                    <a:pathLst>
                      <a:path w="70" h="71">
                        <a:moveTo>
                          <a:pt x="70" y="36"/>
                        </a:moveTo>
                        <a:lnTo>
                          <a:pt x="70" y="29"/>
                        </a:lnTo>
                        <a:lnTo>
                          <a:pt x="68" y="22"/>
                        </a:lnTo>
                        <a:lnTo>
                          <a:pt x="65" y="17"/>
                        </a:lnTo>
                        <a:lnTo>
                          <a:pt x="61" y="11"/>
                        </a:lnTo>
                        <a:lnTo>
                          <a:pt x="56" y="8"/>
                        </a:lnTo>
                        <a:lnTo>
                          <a:pt x="51" y="3"/>
                        </a:lnTo>
                        <a:lnTo>
                          <a:pt x="45" y="2"/>
                        </a:lnTo>
                        <a:lnTo>
                          <a:pt x="37" y="0"/>
                        </a:lnTo>
                        <a:lnTo>
                          <a:pt x="34" y="2"/>
                        </a:lnTo>
                        <a:lnTo>
                          <a:pt x="31" y="3"/>
                        </a:lnTo>
                        <a:lnTo>
                          <a:pt x="33" y="3"/>
                        </a:lnTo>
                        <a:lnTo>
                          <a:pt x="34" y="3"/>
                        </a:lnTo>
                        <a:lnTo>
                          <a:pt x="41" y="3"/>
                        </a:lnTo>
                        <a:lnTo>
                          <a:pt x="47" y="6"/>
                        </a:lnTo>
                        <a:lnTo>
                          <a:pt x="53" y="9"/>
                        </a:lnTo>
                        <a:lnTo>
                          <a:pt x="58" y="12"/>
                        </a:lnTo>
                        <a:lnTo>
                          <a:pt x="62" y="17"/>
                        </a:lnTo>
                        <a:lnTo>
                          <a:pt x="65" y="23"/>
                        </a:lnTo>
                        <a:lnTo>
                          <a:pt x="67" y="29"/>
                        </a:lnTo>
                        <a:lnTo>
                          <a:pt x="67" y="36"/>
                        </a:lnTo>
                        <a:lnTo>
                          <a:pt x="67" y="42"/>
                        </a:lnTo>
                        <a:lnTo>
                          <a:pt x="65" y="48"/>
                        </a:lnTo>
                        <a:lnTo>
                          <a:pt x="62" y="54"/>
                        </a:lnTo>
                        <a:lnTo>
                          <a:pt x="58" y="59"/>
                        </a:lnTo>
                        <a:lnTo>
                          <a:pt x="53" y="62"/>
                        </a:lnTo>
                        <a:lnTo>
                          <a:pt x="47" y="65"/>
                        </a:lnTo>
                        <a:lnTo>
                          <a:pt x="41" y="66"/>
                        </a:lnTo>
                        <a:lnTo>
                          <a:pt x="34" y="68"/>
                        </a:lnTo>
                        <a:lnTo>
                          <a:pt x="28" y="68"/>
                        </a:lnTo>
                        <a:lnTo>
                          <a:pt x="24" y="65"/>
                        </a:lnTo>
                        <a:lnTo>
                          <a:pt x="17" y="63"/>
                        </a:lnTo>
                        <a:lnTo>
                          <a:pt x="13" y="60"/>
                        </a:lnTo>
                        <a:lnTo>
                          <a:pt x="10" y="56"/>
                        </a:lnTo>
                        <a:lnTo>
                          <a:pt x="7" y="51"/>
                        </a:lnTo>
                        <a:lnTo>
                          <a:pt x="3" y="45"/>
                        </a:lnTo>
                        <a:lnTo>
                          <a:pt x="2" y="39"/>
                        </a:lnTo>
                        <a:lnTo>
                          <a:pt x="2" y="43"/>
                        </a:lnTo>
                        <a:lnTo>
                          <a:pt x="0" y="46"/>
                        </a:lnTo>
                        <a:lnTo>
                          <a:pt x="3" y="51"/>
                        </a:lnTo>
                        <a:lnTo>
                          <a:pt x="7" y="56"/>
                        </a:lnTo>
                        <a:lnTo>
                          <a:pt x="10" y="60"/>
                        </a:lnTo>
                        <a:lnTo>
                          <a:pt x="14" y="63"/>
                        </a:lnTo>
                        <a:lnTo>
                          <a:pt x="19" y="66"/>
                        </a:lnTo>
                        <a:lnTo>
                          <a:pt x="24" y="70"/>
                        </a:lnTo>
                        <a:lnTo>
                          <a:pt x="28" y="71"/>
                        </a:lnTo>
                        <a:lnTo>
                          <a:pt x="34" y="71"/>
                        </a:lnTo>
                        <a:lnTo>
                          <a:pt x="42" y="70"/>
                        </a:lnTo>
                        <a:lnTo>
                          <a:pt x="48" y="68"/>
                        </a:lnTo>
                        <a:lnTo>
                          <a:pt x="54" y="65"/>
                        </a:lnTo>
                        <a:lnTo>
                          <a:pt x="59" y="60"/>
                        </a:lnTo>
                        <a:lnTo>
                          <a:pt x="64" y="56"/>
                        </a:lnTo>
                        <a:lnTo>
                          <a:pt x="67" y="49"/>
                        </a:lnTo>
                        <a:lnTo>
                          <a:pt x="70" y="43"/>
                        </a:lnTo>
                        <a:lnTo>
                          <a:pt x="70" y="36"/>
                        </a:lnTo>
                        <a:close/>
                      </a:path>
                    </a:pathLst>
                  </a:custGeom>
                  <a:solidFill>
                    <a:srgbClr val="8B97C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51" name="Freeform 119"/>
                  <p:cNvSpPr>
                    <a:spLocks/>
                  </p:cNvSpPr>
                  <p:nvPr/>
                </p:nvSpPr>
                <p:spPr bwMode="auto">
                  <a:xfrm>
                    <a:off x="5797" y="1243"/>
                    <a:ext cx="66" cy="68"/>
                  </a:xfrm>
                  <a:custGeom>
                    <a:avLst/>
                    <a:gdLst/>
                    <a:ahLst/>
                    <a:cxnLst>
                      <a:cxn ang="0">
                        <a:pos x="66" y="34"/>
                      </a:cxn>
                      <a:cxn ang="0">
                        <a:pos x="66" y="27"/>
                      </a:cxn>
                      <a:cxn ang="0">
                        <a:pos x="63" y="20"/>
                      </a:cxn>
                      <a:cxn ang="0">
                        <a:pos x="60" y="15"/>
                      </a:cxn>
                      <a:cxn ang="0">
                        <a:pos x="57" y="10"/>
                      </a:cxn>
                      <a:cxn ang="0">
                        <a:pos x="52" y="6"/>
                      </a:cxn>
                      <a:cxn ang="0">
                        <a:pos x="46" y="3"/>
                      </a:cxn>
                      <a:cxn ang="0">
                        <a:pos x="40" y="0"/>
                      </a:cxn>
                      <a:cxn ang="0">
                        <a:pos x="32" y="0"/>
                      </a:cxn>
                      <a:cxn ang="0">
                        <a:pos x="29" y="1"/>
                      </a:cxn>
                      <a:cxn ang="0">
                        <a:pos x="26" y="3"/>
                      </a:cxn>
                      <a:cxn ang="0">
                        <a:pos x="29" y="3"/>
                      </a:cxn>
                      <a:cxn ang="0">
                        <a:pos x="32" y="3"/>
                      </a:cxn>
                      <a:cxn ang="0">
                        <a:pos x="39" y="3"/>
                      </a:cxn>
                      <a:cxn ang="0">
                        <a:pos x="45" y="6"/>
                      </a:cxn>
                      <a:cxn ang="0">
                        <a:pos x="49" y="7"/>
                      </a:cxn>
                      <a:cxn ang="0">
                        <a:pos x="54" y="12"/>
                      </a:cxn>
                      <a:cxn ang="0">
                        <a:pos x="59" y="17"/>
                      </a:cxn>
                      <a:cxn ang="0">
                        <a:pos x="62" y="21"/>
                      </a:cxn>
                      <a:cxn ang="0">
                        <a:pos x="63" y="27"/>
                      </a:cxn>
                      <a:cxn ang="0">
                        <a:pos x="63" y="34"/>
                      </a:cxn>
                      <a:cxn ang="0">
                        <a:pos x="63" y="40"/>
                      </a:cxn>
                      <a:cxn ang="0">
                        <a:pos x="62" y="46"/>
                      </a:cxn>
                      <a:cxn ang="0">
                        <a:pos x="59" y="51"/>
                      </a:cxn>
                      <a:cxn ang="0">
                        <a:pos x="54" y="55"/>
                      </a:cxn>
                      <a:cxn ang="0">
                        <a:pos x="49" y="60"/>
                      </a:cxn>
                      <a:cxn ang="0">
                        <a:pos x="45" y="61"/>
                      </a:cxn>
                      <a:cxn ang="0">
                        <a:pos x="39" y="64"/>
                      </a:cxn>
                      <a:cxn ang="0">
                        <a:pos x="32" y="64"/>
                      </a:cxn>
                      <a:cxn ang="0">
                        <a:pos x="26" y="64"/>
                      </a:cxn>
                      <a:cxn ang="0">
                        <a:pos x="20" y="61"/>
                      </a:cxn>
                      <a:cxn ang="0">
                        <a:pos x="15" y="60"/>
                      </a:cxn>
                      <a:cxn ang="0">
                        <a:pos x="11" y="55"/>
                      </a:cxn>
                      <a:cxn ang="0">
                        <a:pos x="8" y="51"/>
                      </a:cxn>
                      <a:cxn ang="0">
                        <a:pos x="5" y="46"/>
                      </a:cxn>
                      <a:cxn ang="0">
                        <a:pos x="3" y="40"/>
                      </a:cxn>
                      <a:cxn ang="0">
                        <a:pos x="1" y="34"/>
                      </a:cxn>
                      <a:cxn ang="0">
                        <a:pos x="1" y="34"/>
                      </a:cxn>
                      <a:cxn ang="0">
                        <a:pos x="1" y="34"/>
                      </a:cxn>
                      <a:cxn ang="0">
                        <a:pos x="0" y="37"/>
                      </a:cxn>
                      <a:cxn ang="0">
                        <a:pos x="0" y="41"/>
                      </a:cxn>
                      <a:cxn ang="0">
                        <a:pos x="1" y="46"/>
                      </a:cxn>
                      <a:cxn ang="0">
                        <a:pos x="5" y="52"/>
                      </a:cxn>
                      <a:cxn ang="0">
                        <a:pos x="8" y="55"/>
                      </a:cxn>
                      <a:cxn ang="0">
                        <a:pos x="11" y="60"/>
                      </a:cxn>
                      <a:cxn ang="0">
                        <a:pos x="15" y="63"/>
                      </a:cxn>
                      <a:cxn ang="0">
                        <a:pos x="22" y="66"/>
                      </a:cxn>
                      <a:cxn ang="0">
                        <a:pos x="26" y="68"/>
                      </a:cxn>
                      <a:cxn ang="0">
                        <a:pos x="32" y="68"/>
                      </a:cxn>
                      <a:cxn ang="0">
                        <a:pos x="40" y="66"/>
                      </a:cxn>
                      <a:cxn ang="0">
                        <a:pos x="46" y="64"/>
                      </a:cxn>
                      <a:cxn ang="0">
                        <a:pos x="51" y="61"/>
                      </a:cxn>
                      <a:cxn ang="0">
                        <a:pos x="57" y="57"/>
                      </a:cxn>
                      <a:cxn ang="0">
                        <a:pos x="60" y="52"/>
                      </a:cxn>
                      <a:cxn ang="0">
                        <a:pos x="63" y="47"/>
                      </a:cxn>
                      <a:cxn ang="0">
                        <a:pos x="66" y="40"/>
                      </a:cxn>
                      <a:cxn ang="0">
                        <a:pos x="66" y="34"/>
                      </a:cxn>
                    </a:cxnLst>
                    <a:rect l="0" t="0" r="r" b="b"/>
                    <a:pathLst>
                      <a:path w="66" h="68">
                        <a:moveTo>
                          <a:pt x="66" y="34"/>
                        </a:moveTo>
                        <a:lnTo>
                          <a:pt x="66" y="27"/>
                        </a:lnTo>
                        <a:lnTo>
                          <a:pt x="63" y="20"/>
                        </a:lnTo>
                        <a:lnTo>
                          <a:pt x="60" y="15"/>
                        </a:lnTo>
                        <a:lnTo>
                          <a:pt x="57" y="10"/>
                        </a:lnTo>
                        <a:lnTo>
                          <a:pt x="52" y="6"/>
                        </a:lnTo>
                        <a:lnTo>
                          <a:pt x="46" y="3"/>
                        </a:lnTo>
                        <a:lnTo>
                          <a:pt x="40" y="0"/>
                        </a:lnTo>
                        <a:lnTo>
                          <a:pt x="32" y="0"/>
                        </a:lnTo>
                        <a:lnTo>
                          <a:pt x="29" y="1"/>
                        </a:lnTo>
                        <a:lnTo>
                          <a:pt x="26" y="3"/>
                        </a:lnTo>
                        <a:lnTo>
                          <a:pt x="29" y="3"/>
                        </a:lnTo>
                        <a:lnTo>
                          <a:pt x="32" y="3"/>
                        </a:lnTo>
                        <a:lnTo>
                          <a:pt x="39" y="3"/>
                        </a:lnTo>
                        <a:lnTo>
                          <a:pt x="45" y="6"/>
                        </a:lnTo>
                        <a:lnTo>
                          <a:pt x="49" y="7"/>
                        </a:lnTo>
                        <a:lnTo>
                          <a:pt x="54" y="12"/>
                        </a:lnTo>
                        <a:lnTo>
                          <a:pt x="59" y="17"/>
                        </a:lnTo>
                        <a:lnTo>
                          <a:pt x="62" y="21"/>
                        </a:lnTo>
                        <a:lnTo>
                          <a:pt x="63" y="27"/>
                        </a:lnTo>
                        <a:lnTo>
                          <a:pt x="63" y="34"/>
                        </a:lnTo>
                        <a:lnTo>
                          <a:pt x="63" y="40"/>
                        </a:lnTo>
                        <a:lnTo>
                          <a:pt x="62" y="46"/>
                        </a:lnTo>
                        <a:lnTo>
                          <a:pt x="59" y="51"/>
                        </a:lnTo>
                        <a:lnTo>
                          <a:pt x="54" y="55"/>
                        </a:lnTo>
                        <a:lnTo>
                          <a:pt x="49" y="60"/>
                        </a:lnTo>
                        <a:lnTo>
                          <a:pt x="45" y="61"/>
                        </a:lnTo>
                        <a:lnTo>
                          <a:pt x="39" y="64"/>
                        </a:lnTo>
                        <a:lnTo>
                          <a:pt x="32" y="64"/>
                        </a:lnTo>
                        <a:lnTo>
                          <a:pt x="26" y="64"/>
                        </a:lnTo>
                        <a:lnTo>
                          <a:pt x="20" y="61"/>
                        </a:lnTo>
                        <a:lnTo>
                          <a:pt x="15" y="60"/>
                        </a:lnTo>
                        <a:lnTo>
                          <a:pt x="11" y="55"/>
                        </a:lnTo>
                        <a:lnTo>
                          <a:pt x="8" y="51"/>
                        </a:lnTo>
                        <a:lnTo>
                          <a:pt x="5" y="46"/>
                        </a:lnTo>
                        <a:lnTo>
                          <a:pt x="3" y="40"/>
                        </a:lnTo>
                        <a:lnTo>
                          <a:pt x="1" y="34"/>
                        </a:lnTo>
                        <a:lnTo>
                          <a:pt x="1" y="34"/>
                        </a:lnTo>
                        <a:lnTo>
                          <a:pt x="1" y="34"/>
                        </a:lnTo>
                        <a:lnTo>
                          <a:pt x="0" y="37"/>
                        </a:lnTo>
                        <a:lnTo>
                          <a:pt x="0" y="41"/>
                        </a:lnTo>
                        <a:lnTo>
                          <a:pt x="1" y="46"/>
                        </a:lnTo>
                        <a:lnTo>
                          <a:pt x="5" y="52"/>
                        </a:lnTo>
                        <a:lnTo>
                          <a:pt x="8" y="55"/>
                        </a:lnTo>
                        <a:lnTo>
                          <a:pt x="11" y="60"/>
                        </a:lnTo>
                        <a:lnTo>
                          <a:pt x="15" y="63"/>
                        </a:lnTo>
                        <a:lnTo>
                          <a:pt x="22" y="66"/>
                        </a:lnTo>
                        <a:lnTo>
                          <a:pt x="26" y="68"/>
                        </a:lnTo>
                        <a:lnTo>
                          <a:pt x="32" y="68"/>
                        </a:lnTo>
                        <a:lnTo>
                          <a:pt x="40" y="66"/>
                        </a:lnTo>
                        <a:lnTo>
                          <a:pt x="46" y="64"/>
                        </a:lnTo>
                        <a:lnTo>
                          <a:pt x="51" y="61"/>
                        </a:lnTo>
                        <a:lnTo>
                          <a:pt x="57" y="57"/>
                        </a:lnTo>
                        <a:lnTo>
                          <a:pt x="60" y="52"/>
                        </a:lnTo>
                        <a:lnTo>
                          <a:pt x="63" y="47"/>
                        </a:lnTo>
                        <a:lnTo>
                          <a:pt x="66" y="40"/>
                        </a:lnTo>
                        <a:lnTo>
                          <a:pt x="66" y="34"/>
                        </a:lnTo>
                        <a:close/>
                      </a:path>
                    </a:pathLst>
                  </a:custGeom>
                  <a:solidFill>
                    <a:srgbClr val="909BC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52" name="Freeform 120"/>
                  <p:cNvSpPr>
                    <a:spLocks/>
                  </p:cNvSpPr>
                  <p:nvPr/>
                </p:nvSpPr>
                <p:spPr bwMode="auto">
                  <a:xfrm>
                    <a:off x="5797" y="1244"/>
                    <a:ext cx="65" cy="65"/>
                  </a:xfrm>
                  <a:custGeom>
                    <a:avLst/>
                    <a:gdLst/>
                    <a:ahLst/>
                    <a:cxnLst>
                      <a:cxn ang="0">
                        <a:pos x="65" y="33"/>
                      </a:cxn>
                      <a:cxn ang="0">
                        <a:pos x="65" y="26"/>
                      </a:cxn>
                      <a:cxn ang="0">
                        <a:pos x="63" y="20"/>
                      </a:cxn>
                      <a:cxn ang="0">
                        <a:pos x="60" y="14"/>
                      </a:cxn>
                      <a:cxn ang="0">
                        <a:pos x="56" y="9"/>
                      </a:cxn>
                      <a:cxn ang="0">
                        <a:pos x="51" y="6"/>
                      </a:cxn>
                      <a:cxn ang="0">
                        <a:pos x="45" y="3"/>
                      </a:cxn>
                      <a:cxn ang="0">
                        <a:pos x="39" y="0"/>
                      </a:cxn>
                      <a:cxn ang="0">
                        <a:pos x="32" y="0"/>
                      </a:cxn>
                      <a:cxn ang="0">
                        <a:pos x="31" y="0"/>
                      </a:cxn>
                      <a:cxn ang="0">
                        <a:pos x="29" y="0"/>
                      </a:cxn>
                      <a:cxn ang="0">
                        <a:pos x="26" y="3"/>
                      </a:cxn>
                      <a:cxn ang="0">
                        <a:pos x="23" y="5"/>
                      </a:cxn>
                      <a:cxn ang="0">
                        <a:pos x="28" y="3"/>
                      </a:cxn>
                      <a:cxn ang="0">
                        <a:pos x="32" y="3"/>
                      </a:cxn>
                      <a:cxn ang="0">
                        <a:pos x="39" y="3"/>
                      </a:cxn>
                      <a:cxn ang="0">
                        <a:pos x="45" y="5"/>
                      </a:cxn>
                      <a:cxn ang="0">
                        <a:pos x="49" y="8"/>
                      </a:cxn>
                      <a:cxn ang="0">
                        <a:pos x="54" y="12"/>
                      </a:cxn>
                      <a:cxn ang="0">
                        <a:pos x="57" y="16"/>
                      </a:cxn>
                      <a:cxn ang="0">
                        <a:pos x="60" y="22"/>
                      </a:cxn>
                      <a:cxn ang="0">
                        <a:pos x="62" y="26"/>
                      </a:cxn>
                      <a:cxn ang="0">
                        <a:pos x="62" y="33"/>
                      </a:cxn>
                      <a:cxn ang="0">
                        <a:pos x="62" y="39"/>
                      </a:cxn>
                      <a:cxn ang="0">
                        <a:pos x="60" y="43"/>
                      </a:cxn>
                      <a:cxn ang="0">
                        <a:pos x="57" y="50"/>
                      </a:cxn>
                      <a:cxn ang="0">
                        <a:pos x="54" y="53"/>
                      </a:cxn>
                      <a:cxn ang="0">
                        <a:pos x="49" y="57"/>
                      </a:cxn>
                      <a:cxn ang="0">
                        <a:pos x="45" y="59"/>
                      </a:cxn>
                      <a:cxn ang="0">
                        <a:pos x="39" y="62"/>
                      </a:cxn>
                      <a:cxn ang="0">
                        <a:pos x="32" y="62"/>
                      </a:cxn>
                      <a:cxn ang="0">
                        <a:pos x="26" y="62"/>
                      </a:cxn>
                      <a:cxn ang="0">
                        <a:pos x="22" y="59"/>
                      </a:cxn>
                      <a:cxn ang="0">
                        <a:pos x="17" y="57"/>
                      </a:cxn>
                      <a:cxn ang="0">
                        <a:pos x="12" y="53"/>
                      </a:cxn>
                      <a:cxn ang="0">
                        <a:pos x="8" y="50"/>
                      </a:cxn>
                      <a:cxn ang="0">
                        <a:pos x="6" y="43"/>
                      </a:cxn>
                      <a:cxn ang="0">
                        <a:pos x="5" y="39"/>
                      </a:cxn>
                      <a:cxn ang="0">
                        <a:pos x="3" y="33"/>
                      </a:cxn>
                      <a:cxn ang="0">
                        <a:pos x="3" y="29"/>
                      </a:cxn>
                      <a:cxn ang="0">
                        <a:pos x="3" y="28"/>
                      </a:cxn>
                      <a:cxn ang="0">
                        <a:pos x="1" y="33"/>
                      </a:cxn>
                      <a:cxn ang="0">
                        <a:pos x="0" y="36"/>
                      </a:cxn>
                      <a:cxn ang="0">
                        <a:pos x="1" y="42"/>
                      </a:cxn>
                      <a:cxn ang="0">
                        <a:pos x="5" y="48"/>
                      </a:cxn>
                      <a:cxn ang="0">
                        <a:pos x="8" y="53"/>
                      </a:cxn>
                      <a:cxn ang="0">
                        <a:pos x="11" y="57"/>
                      </a:cxn>
                      <a:cxn ang="0">
                        <a:pos x="15" y="60"/>
                      </a:cxn>
                      <a:cxn ang="0">
                        <a:pos x="22" y="62"/>
                      </a:cxn>
                      <a:cxn ang="0">
                        <a:pos x="26" y="65"/>
                      </a:cxn>
                      <a:cxn ang="0">
                        <a:pos x="32" y="65"/>
                      </a:cxn>
                      <a:cxn ang="0">
                        <a:pos x="39" y="63"/>
                      </a:cxn>
                      <a:cxn ang="0">
                        <a:pos x="45" y="62"/>
                      </a:cxn>
                      <a:cxn ang="0">
                        <a:pos x="51" y="59"/>
                      </a:cxn>
                      <a:cxn ang="0">
                        <a:pos x="56" y="56"/>
                      </a:cxn>
                      <a:cxn ang="0">
                        <a:pos x="60" y="51"/>
                      </a:cxn>
                      <a:cxn ang="0">
                        <a:pos x="63" y="45"/>
                      </a:cxn>
                      <a:cxn ang="0">
                        <a:pos x="65" y="39"/>
                      </a:cxn>
                      <a:cxn ang="0">
                        <a:pos x="65" y="33"/>
                      </a:cxn>
                    </a:cxnLst>
                    <a:rect l="0" t="0" r="r" b="b"/>
                    <a:pathLst>
                      <a:path w="65" h="65">
                        <a:moveTo>
                          <a:pt x="65" y="33"/>
                        </a:moveTo>
                        <a:lnTo>
                          <a:pt x="65" y="26"/>
                        </a:lnTo>
                        <a:lnTo>
                          <a:pt x="63" y="20"/>
                        </a:lnTo>
                        <a:lnTo>
                          <a:pt x="60" y="14"/>
                        </a:lnTo>
                        <a:lnTo>
                          <a:pt x="56" y="9"/>
                        </a:lnTo>
                        <a:lnTo>
                          <a:pt x="51" y="6"/>
                        </a:lnTo>
                        <a:lnTo>
                          <a:pt x="45" y="3"/>
                        </a:lnTo>
                        <a:lnTo>
                          <a:pt x="39" y="0"/>
                        </a:lnTo>
                        <a:lnTo>
                          <a:pt x="32" y="0"/>
                        </a:lnTo>
                        <a:lnTo>
                          <a:pt x="31" y="0"/>
                        </a:lnTo>
                        <a:lnTo>
                          <a:pt x="29" y="0"/>
                        </a:lnTo>
                        <a:lnTo>
                          <a:pt x="26" y="3"/>
                        </a:lnTo>
                        <a:lnTo>
                          <a:pt x="23" y="5"/>
                        </a:lnTo>
                        <a:lnTo>
                          <a:pt x="28" y="3"/>
                        </a:lnTo>
                        <a:lnTo>
                          <a:pt x="32" y="3"/>
                        </a:lnTo>
                        <a:lnTo>
                          <a:pt x="39" y="3"/>
                        </a:lnTo>
                        <a:lnTo>
                          <a:pt x="45" y="5"/>
                        </a:lnTo>
                        <a:lnTo>
                          <a:pt x="49" y="8"/>
                        </a:lnTo>
                        <a:lnTo>
                          <a:pt x="54" y="12"/>
                        </a:lnTo>
                        <a:lnTo>
                          <a:pt x="57" y="16"/>
                        </a:lnTo>
                        <a:lnTo>
                          <a:pt x="60" y="22"/>
                        </a:lnTo>
                        <a:lnTo>
                          <a:pt x="62" y="26"/>
                        </a:lnTo>
                        <a:lnTo>
                          <a:pt x="62" y="33"/>
                        </a:lnTo>
                        <a:lnTo>
                          <a:pt x="62" y="39"/>
                        </a:lnTo>
                        <a:lnTo>
                          <a:pt x="60" y="43"/>
                        </a:lnTo>
                        <a:lnTo>
                          <a:pt x="57" y="50"/>
                        </a:lnTo>
                        <a:lnTo>
                          <a:pt x="54" y="53"/>
                        </a:lnTo>
                        <a:lnTo>
                          <a:pt x="49" y="57"/>
                        </a:lnTo>
                        <a:lnTo>
                          <a:pt x="45" y="59"/>
                        </a:lnTo>
                        <a:lnTo>
                          <a:pt x="39" y="62"/>
                        </a:lnTo>
                        <a:lnTo>
                          <a:pt x="32" y="62"/>
                        </a:lnTo>
                        <a:lnTo>
                          <a:pt x="26" y="62"/>
                        </a:lnTo>
                        <a:lnTo>
                          <a:pt x="22" y="59"/>
                        </a:lnTo>
                        <a:lnTo>
                          <a:pt x="17" y="57"/>
                        </a:lnTo>
                        <a:lnTo>
                          <a:pt x="12" y="53"/>
                        </a:lnTo>
                        <a:lnTo>
                          <a:pt x="8" y="50"/>
                        </a:lnTo>
                        <a:lnTo>
                          <a:pt x="6" y="43"/>
                        </a:lnTo>
                        <a:lnTo>
                          <a:pt x="5" y="39"/>
                        </a:lnTo>
                        <a:lnTo>
                          <a:pt x="3" y="33"/>
                        </a:lnTo>
                        <a:lnTo>
                          <a:pt x="3" y="29"/>
                        </a:lnTo>
                        <a:lnTo>
                          <a:pt x="3" y="28"/>
                        </a:lnTo>
                        <a:lnTo>
                          <a:pt x="1" y="33"/>
                        </a:lnTo>
                        <a:lnTo>
                          <a:pt x="0" y="36"/>
                        </a:lnTo>
                        <a:lnTo>
                          <a:pt x="1" y="42"/>
                        </a:lnTo>
                        <a:lnTo>
                          <a:pt x="5" y="48"/>
                        </a:lnTo>
                        <a:lnTo>
                          <a:pt x="8" y="53"/>
                        </a:lnTo>
                        <a:lnTo>
                          <a:pt x="11" y="57"/>
                        </a:lnTo>
                        <a:lnTo>
                          <a:pt x="15" y="60"/>
                        </a:lnTo>
                        <a:lnTo>
                          <a:pt x="22" y="62"/>
                        </a:lnTo>
                        <a:lnTo>
                          <a:pt x="26" y="65"/>
                        </a:lnTo>
                        <a:lnTo>
                          <a:pt x="32" y="65"/>
                        </a:lnTo>
                        <a:lnTo>
                          <a:pt x="39" y="63"/>
                        </a:lnTo>
                        <a:lnTo>
                          <a:pt x="45" y="62"/>
                        </a:lnTo>
                        <a:lnTo>
                          <a:pt x="51" y="59"/>
                        </a:lnTo>
                        <a:lnTo>
                          <a:pt x="56" y="56"/>
                        </a:lnTo>
                        <a:lnTo>
                          <a:pt x="60" y="51"/>
                        </a:lnTo>
                        <a:lnTo>
                          <a:pt x="63" y="45"/>
                        </a:lnTo>
                        <a:lnTo>
                          <a:pt x="65" y="39"/>
                        </a:lnTo>
                        <a:lnTo>
                          <a:pt x="65" y="33"/>
                        </a:lnTo>
                        <a:close/>
                      </a:path>
                    </a:pathLst>
                  </a:custGeom>
                  <a:solidFill>
                    <a:srgbClr val="98A2C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53" name="Freeform 121"/>
                  <p:cNvSpPr>
                    <a:spLocks/>
                  </p:cNvSpPr>
                  <p:nvPr/>
                </p:nvSpPr>
                <p:spPr bwMode="auto">
                  <a:xfrm>
                    <a:off x="5798" y="1246"/>
                    <a:ext cx="62" cy="61"/>
                  </a:xfrm>
                  <a:custGeom>
                    <a:avLst/>
                    <a:gdLst/>
                    <a:ahLst/>
                    <a:cxnLst>
                      <a:cxn ang="0">
                        <a:pos x="62" y="31"/>
                      </a:cxn>
                      <a:cxn ang="0">
                        <a:pos x="62" y="24"/>
                      </a:cxn>
                      <a:cxn ang="0">
                        <a:pos x="61" y="18"/>
                      </a:cxn>
                      <a:cxn ang="0">
                        <a:pos x="58" y="14"/>
                      </a:cxn>
                      <a:cxn ang="0">
                        <a:pos x="53" y="9"/>
                      </a:cxn>
                      <a:cxn ang="0">
                        <a:pos x="48" y="4"/>
                      </a:cxn>
                      <a:cxn ang="0">
                        <a:pos x="44" y="3"/>
                      </a:cxn>
                      <a:cxn ang="0">
                        <a:pos x="38" y="0"/>
                      </a:cxn>
                      <a:cxn ang="0">
                        <a:pos x="31" y="0"/>
                      </a:cxn>
                      <a:cxn ang="0">
                        <a:pos x="28" y="0"/>
                      </a:cxn>
                      <a:cxn ang="0">
                        <a:pos x="25" y="0"/>
                      </a:cxn>
                      <a:cxn ang="0">
                        <a:pos x="21" y="3"/>
                      </a:cxn>
                      <a:cxn ang="0">
                        <a:pos x="16" y="7"/>
                      </a:cxn>
                      <a:cxn ang="0">
                        <a:pos x="24" y="4"/>
                      </a:cxn>
                      <a:cxn ang="0">
                        <a:pos x="31" y="3"/>
                      </a:cxn>
                      <a:cxn ang="0">
                        <a:pos x="38" y="3"/>
                      </a:cxn>
                      <a:cxn ang="0">
                        <a:pos x="42" y="4"/>
                      </a:cxn>
                      <a:cxn ang="0">
                        <a:pos x="47" y="7"/>
                      </a:cxn>
                      <a:cxn ang="0">
                        <a:pos x="51" y="10"/>
                      </a:cxn>
                      <a:cxn ang="0">
                        <a:pos x="55" y="15"/>
                      </a:cxn>
                      <a:cxn ang="0">
                        <a:pos x="58" y="20"/>
                      </a:cxn>
                      <a:cxn ang="0">
                        <a:pos x="59" y="24"/>
                      </a:cxn>
                      <a:cxn ang="0">
                        <a:pos x="59" y="31"/>
                      </a:cxn>
                      <a:cxn ang="0">
                        <a:pos x="59" y="37"/>
                      </a:cxn>
                      <a:cxn ang="0">
                        <a:pos x="58" y="41"/>
                      </a:cxn>
                      <a:cxn ang="0">
                        <a:pos x="55" y="46"/>
                      </a:cxn>
                      <a:cxn ang="0">
                        <a:pos x="51" y="51"/>
                      </a:cxn>
                      <a:cxn ang="0">
                        <a:pos x="47" y="54"/>
                      </a:cxn>
                      <a:cxn ang="0">
                        <a:pos x="42" y="57"/>
                      </a:cxn>
                      <a:cxn ang="0">
                        <a:pos x="38" y="58"/>
                      </a:cxn>
                      <a:cxn ang="0">
                        <a:pos x="31" y="58"/>
                      </a:cxn>
                      <a:cxn ang="0">
                        <a:pos x="27" y="58"/>
                      </a:cxn>
                      <a:cxn ang="0">
                        <a:pos x="21" y="57"/>
                      </a:cxn>
                      <a:cxn ang="0">
                        <a:pos x="16" y="54"/>
                      </a:cxn>
                      <a:cxn ang="0">
                        <a:pos x="11" y="51"/>
                      </a:cxn>
                      <a:cxn ang="0">
                        <a:pos x="8" y="46"/>
                      </a:cxn>
                      <a:cxn ang="0">
                        <a:pos x="7" y="41"/>
                      </a:cxn>
                      <a:cxn ang="0">
                        <a:pos x="5" y="37"/>
                      </a:cxn>
                      <a:cxn ang="0">
                        <a:pos x="4" y="31"/>
                      </a:cxn>
                      <a:cxn ang="0">
                        <a:pos x="5" y="26"/>
                      </a:cxn>
                      <a:cxn ang="0">
                        <a:pos x="5" y="20"/>
                      </a:cxn>
                      <a:cxn ang="0">
                        <a:pos x="4" y="26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2" y="37"/>
                      </a:cxn>
                      <a:cxn ang="0">
                        <a:pos x="4" y="43"/>
                      </a:cxn>
                      <a:cxn ang="0">
                        <a:pos x="7" y="48"/>
                      </a:cxn>
                      <a:cxn ang="0">
                        <a:pos x="10" y="52"/>
                      </a:cxn>
                      <a:cxn ang="0">
                        <a:pos x="14" y="57"/>
                      </a:cxn>
                      <a:cxn ang="0">
                        <a:pos x="19" y="58"/>
                      </a:cxn>
                      <a:cxn ang="0">
                        <a:pos x="25" y="61"/>
                      </a:cxn>
                      <a:cxn ang="0">
                        <a:pos x="31" y="61"/>
                      </a:cxn>
                      <a:cxn ang="0">
                        <a:pos x="38" y="61"/>
                      </a:cxn>
                      <a:cxn ang="0">
                        <a:pos x="44" y="58"/>
                      </a:cxn>
                      <a:cxn ang="0">
                        <a:pos x="48" y="57"/>
                      </a:cxn>
                      <a:cxn ang="0">
                        <a:pos x="53" y="52"/>
                      </a:cxn>
                      <a:cxn ang="0">
                        <a:pos x="58" y="48"/>
                      </a:cxn>
                      <a:cxn ang="0">
                        <a:pos x="61" y="43"/>
                      </a:cxn>
                      <a:cxn ang="0">
                        <a:pos x="62" y="37"/>
                      </a:cxn>
                      <a:cxn ang="0">
                        <a:pos x="62" y="31"/>
                      </a:cxn>
                    </a:cxnLst>
                    <a:rect l="0" t="0" r="r" b="b"/>
                    <a:pathLst>
                      <a:path w="62" h="61">
                        <a:moveTo>
                          <a:pt x="62" y="31"/>
                        </a:moveTo>
                        <a:lnTo>
                          <a:pt x="62" y="24"/>
                        </a:lnTo>
                        <a:lnTo>
                          <a:pt x="61" y="18"/>
                        </a:lnTo>
                        <a:lnTo>
                          <a:pt x="58" y="14"/>
                        </a:lnTo>
                        <a:lnTo>
                          <a:pt x="53" y="9"/>
                        </a:lnTo>
                        <a:lnTo>
                          <a:pt x="48" y="4"/>
                        </a:lnTo>
                        <a:lnTo>
                          <a:pt x="44" y="3"/>
                        </a:lnTo>
                        <a:lnTo>
                          <a:pt x="38" y="0"/>
                        </a:lnTo>
                        <a:lnTo>
                          <a:pt x="31" y="0"/>
                        </a:lnTo>
                        <a:lnTo>
                          <a:pt x="28" y="0"/>
                        </a:lnTo>
                        <a:lnTo>
                          <a:pt x="25" y="0"/>
                        </a:lnTo>
                        <a:lnTo>
                          <a:pt x="21" y="3"/>
                        </a:lnTo>
                        <a:lnTo>
                          <a:pt x="16" y="7"/>
                        </a:lnTo>
                        <a:lnTo>
                          <a:pt x="24" y="4"/>
                        </a:lnTo>
                        <a:lnTo>
                          <a:pt x="31" y="3"/>
                        </a:lnTo>
                        <a:lnTo>
                          <a:pt x="38" y="3"/>
                        </a:lnTo>
                        <a:lnTo>
                          <a:pt x="42" y="4"/>
                        </a:lnTo>
                        <a:lnTo>
                          <a:pt x="47" y="7"/>
                        </a:lnTo>
                        <a:lnTo>
                          <a:pt x="51" y="10"/>
                        </a:lnTo>
                        <a:lnTo>
                          <a:pt x="55" y="15"/>
                        </a:lnTo>
                        <a:lnTo>
                          <a:pt x="58" y="20"/>
                        </a:lnTo>
                        <a:lnTo>
                          <a:pt x="59" y="24"/>
                        </a:lnTo>
                        <a:lnTo>
                          <a:pt x="59" y="31"/>
                        </a:lnTo>
                        <a:lnTo>
                          <a:pt x="59" y="37"/>
                        </a:lnTo>
                        <a:lnTo>
                          <a:pt x="58" y="41"/>
                        </a:lnTo>
                        <a:lnTo>
                          <a:pt x="55" y="46"/>
                        </a:lnTo>
                        <a:lnTo>
                          <a:pt x="51" y="51"/>
                        </a:lnTo>
                        <a:lnTo>
                          <a:pt x="47" y="54"/>
                        </a:lnTo>
                        <a:lnTo>
                          <a:pt x="42" y="57"/>
                        </a:lnTo>
                        <a:lnTo>
                          <a:pt x="38" y="58"/>
                        </a:lnTo>
                        <a:lnTo>
                          <a:pt x="31" y="58"/>
                        </a:lnTo>
                        <a:lnTo>
                          <a:pt x="27" y="58"/>
                        </a:lnTo>
                        <a:lnTo>
                          <a:pt x="21" y="57"/>
                        </a:lnTo>
                        <a:lnTo>
                          <a:pt x="16" y="54"/>
                        </a:lnTo>
                        <a:lnTo>
                          <a:pt x="11" y="51"/>
                        </a:lnTo>
                        <a:lnTo>
                          <a:pt x="8" y="46"/>
                        </a:lnTo>
                        <a:lnTo>
                          <a:pt x="7" y="41"/>
                        </a:lnTo>
                        <a:lnTo>
                          <a:pt x="5" y="37"/>
                        </a:lnTo>
                        <a:lnTo>
                          <a:pt x="4" y="31"/>
                        </a:lnTo>
                        <a:lnTo>
                          <a:pt x="5" y="26"/>
                        </a:lnTo>
                        <a:lnTo>
                          <a:pt x="5" y="20"/>
                        </a:lnTo>
                        <a:lnTo>
                          <a:pt x="4" y="26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2" y="37"/>
                        </a:lnTo>
                        <a:lnTo>
                          <a:pt x="4" y="43"/>
                        </a:lnTo>
                        <a:lnTo>
                          <a:pt x="7" y="48"/>
                        </a:lnTo>
                        <a:lnTo>
                          <a:pt x="10" y="52"/>
                        </a:lnTo>
                        <a:lnTo>
                          <a:pt x="14" y="57"/>
                        </a:lnTo>
                        <a:lnTo>
                          <a:pt x="19" y="58"/>
                        </a:lnTo>
                        <a:lnTo>
                          <a:pt x="25" y="61"/>
                        </a:lnTo>
                        <a:lnTo>
                          <a:pt x="31" y="61"/>
                        </a:lnTo>
                        <a:lnTo>
                          <a:pt x="38" y="61"/>
                        </a:lnTo>
                        <a:lnTo>
                          <a:pt x="44" y="58"/>
                        </a:lnTo>
                        <a:lnTo>
                          <a:pt x="48" y="57"/>
                        </a:lnTo>
                        <a:lnTo>
                          <a:pt x="53" y="52"/>
                        </a:lnTo>
                        <a:lnTo>
                          <a:pt x="58" y="48"/>
                        </a:lnTo>
                        <a:lnTo>
                          <a:pt x="61" y="43"/>
                        </a:lnTo>
                        <a:lnTo>
                          <a:pt x="62" y="37"/>
                        </a:lnTo>
                        <a:lnTo>
                          <a:pt x="62" y="31"/>
                        </a:lnTo>
                        <a:close/>
                      </a:path>
                    </a:pathLst>
                  </a:custGeom>
                  <a:solidFill>
                    <a:srgbClr val="9BA6D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54" name="Freeform 122"/>
                  <p:cNvSpPr>
                    <a:spLocks noEditPoints="1"/>
                  </p:cNvSpPr>
                  <p:nvPr/>
                </p:nvSpPr>
                <p:spPr bwMode="auto">
                  <a:xfrm>
                    <a:off x="5800" y="1247"/>
                    <a:ext cx="59" cy="59"/>
                  </a:xfrm>
                  <a:custGeom>
                    <a:avLst/>
                    <a:gdLst/>
                    <a:ahLst/>
                    <a:cxnLst>
                      <a:cxn ang="0">
                        <a:pos x="59" y="23"/>
                      </a:cxn>
                      <a:cxn ang="0">
                        <a:pos x="54" y="13"/>
                      </a:cxn>
                      <a:cxn ang="0">
                        <a:pos x="46" y="5"/>
                      </a:cxn>
                      <a:cxn ang="0">
                        <a:pos x="36" y="0"/>
                      </a:cxn>
                      <a:cxn ang="0">
                        <a:pos x="25" y="0"/>
                      </a:cxn>
                      <a:cxn ang="0">
                        <a:pos x="14" y="6"/>
                      </a:cxn>
                      <a:cxn ang="0">
                        <a:pos x="5" y="19"/>
                      </a:cxn>
                      <a:cxn ang="0">
                        <a:pos x="0" y="26"/>
                      </a:cxn>
                      <a:cxn ang="0">
                        <a:pos x="2" y="36"/>
                      </a:cxn>
                      <a:cxn ang="0">
                        <a:pos x="5" y="47"/>
                      </a:cxn>
                      <a:cxn ang="0">
                        <a:pos x="14" y="54"/>
                      </a:cxn>
                      <a:cxn ang="0">
                        <a:pos x="23" y="59"/>
                      </a:cxn>
                      <a:cxn ang="0">
                        <a:pos x="36" y="59"/>
                      </a:cxn>
                      <a:cxn ang="0">
                        <a:pos x="46" y="54"/>
                      </a:cxn>
                      <a:cxn ang="0">
                        <a:pos x="54" y="47"/>
                      </a:cxn>
                      <a:cxn ang="0">
                        <a:pos x="59" y="36"/>
                      </a:cxn>
                      <a:cxn ang="0">
                        <a:pos x="56" y="30"/>
                      </a:cxn>
                      <a:cxn ang="0">
                        <a:pos x="54" y="40"/>
                      </a:cxn>
                      <a:cxn ang="0">
                        <a:pos x="48" y="48"/>
                      </a:cxn>
                      <a:cxn ang="0">
                        <a:pos x="40" y="54"/>
                      </a:cxn>
                      <a:cxn ang="0">
                        <a:pos x="29" y="56"/>
                      </a:cxn>
                      <a:cxn ang="0">
                        <a:pos x="20" y="54"/>
                      </a:cxn>
                      <a:cxn ang="0">
                        <a:pos x="11" y="48"/>
                      </a:cxn>
                      <a:cxn ang="0">
                        <a:pos x="6" y="40"/>
                      </a:cxn>
                      <a:cxn ang="0">
                        <a:pos x="3" y="30"/>
                      </a:cxn>
                      <a:cxn ang="0">
                        <a:pos x="6" y="19"/>
                      </a:cxn>
                      <a:cxn ang="0">
                        <a:pos x="11" y="11"/>
                      </a:cxn>
                      <a:cxn ang="0">
                        <a:pos x="20" y="5"/>
                      </a:cxn>
                      <a:cxn ang="0">
                        <a:pos x="29" y="3"/>
                      </a:cxn>
                      <a:cxn ang="0">
                        <a:pos x="40" y="5"/>
                      </a:cxn>
                      <a:cxn ang="0">
                        <a:pos x="48" y="11"/>
                      </a:cxn>
                      <a:cxn ang="0">
                        <a:pos x="54" y="19"/>
                      </a:cxn>
                      <a:cxn ang="0">
                        <a:pos x="56" y="30"/>
                      </a:cxn>
                    </a:cxnLst>
                    <a:rect l="0" t="0" r="r" b="b"/>
                    <a:pathLst>
                      <a:path w="59" h="59">
                        <a:moveTo>
                          <a:pt x="59" y="30"/>
                        </a:moveTo>
                        <a:lnTo>
                          <a:pt x="59" y="23"/>
                        </a:lnTo>
                        <a:lnTo>
                          <a:pt x="57" y="19"/>
                        </a:lnTo>
                        <a:lnTo>
                          <a:pt x="54" y="13"/>
                        </a:lnTo>
                        <a:lnTo>
                          <a:pt x="51" y="9"/>
                        </a:lnTo>
                        <a:lnTo>
                          <a:pt x="46" y="5"/>
                        </a:lnTo>
                        <a:lnTo>
                          <a:pt x="42" y="2"/>
                        </a:lnTo>
                        <a:lnTo>
                          <a:pt x="36" y="0"/>
                        </a:lnTo>
                        <a:lnTo>
                          <a:pt x="29" y="0"/>
                        </a:lnTo>
                        <a:lnTo>
                          <a:pt x="25" y="0"/>
                        </a:lnTo>
                        <a:lnTo>
                          <a:pt x="20" y="2"/>
                        </a:lnTo>
                        <a:lnTo>
                          <a:pt x="14" y="6"/>
                        </a:lnTo>
                        <a:lnTo>
                          <a:pt x="9" y="13"/>
                        </a:lnTo>
                        <a:lnTo>
                          <a:pt x="5" y="19"/>
                        </a:lnTo>
                        <a:lnTo>
                          <a:pt x="0" y="25"/>
                        </a:lnTo>
                        <a:lnTo>
                          <a:pt x="0" y="26"/>
                        </a:lnTo>
                        <a:lnTo>
                          <a:pt x="0" y="30"/>
                        </a:lnTo>
                        <a:lnTo>
                          <a:pt x="2" y="36"/>
                        </a:lnTo>
                        <a:lnTo>
                          <a:pt x="3" y="40"/>
                        </a:lnTo>
                        <a:lnTo>
                          <a:pt x="5" y="47"/>
                        </a:lnTo>
                        <a:lnTo>
                          <a:pt x="9" y="50"/>
                        </a:lnTo>
                        <a:lnTo>
                          <a:pt x="14" y="54"/>
                        </a:lnTo>
                        <a:lnTo>
                          <a:pt x="19" y="56"/>
                        </a:lnTo>
                        <a:lnTo>
                          <a:pt x="23" y="59"/>
                        </a:lnTo>
                        <a:lnTo>
                          <a:pt x="29" y="59"/>
                        </a:lnTo>
                        <a:lnTo>
                          <a:pt x="36" y="59"/>
                        </a:lnTo>
                        <a:lnTo>
                          <a:pt x="42" y="56"/>
                        </a:lnTo>
                        <a:lnTo>
                          <a:pt x="46" y="54"/>
                        </a:lnTo>
                        <a:lnTo>
                          <a:pt x="51" y="50"/>
                        </a:lnTo>
                        <a:lnTo>
                          <a:pt x="54" y="47"/>
                        </a:lnTo>
                        <a:lnTo>
                          <a:pt x="57" y="40"/>
                        </a:lnTo>
                        <a:lnTo>
                          <a:pt x="59" y="36"/>
                        </a:lnTo>
                        <a:lnTo>
                          <a:pt x="59" y="30"/>
                        </a:lnTo>
                        <a:close/>
                        <a:moveTo>
                          <a:pt x="56" y="30"/>
                        </a:moveTo>
                        <a:lnTo>
                          <a:pt x="56" y="34"/>
                        </a:lnTo>
                        <a:lnTo>
                          <a:pt x="54" y="40"/>
                        </a:lnTo>
                        <a:lnTo>
                          <a:pt x="51" y="43"/>
                        </a:lnTo>
                        <a:lnTo>
                          <a:pt x="48" y="48"/>
                        </a:lnTo>
                        <a:lnTo>
                          <a:pt x="45" y="51"/>
                        </a:lnTo>
                        <a:lnTo>
                          <a:pt x="40" y="54"/>
                        </a:lnTo>
                        <a:lnTo>
                          <a:pt x="36" y="56"/>
                        </a:lnTo>
                        <a:lnTo>
                          <a:pt x="29" y="56"/>
                        </a:lnTo>
                        <a:lnTo>
                          <a:pt x="25" y="56"/>
                        </a:lnTo>
                        <a:lnTo>
                          <a:pt x="20" y="54"/>
                        </a:lnTo>
                        <a:lnTo>
                          <a:pt x="15" y="51"/>
                        </a:lnTo>
                        <a:lnTo>
                          <a:pt x="11" y="48"/>
                        </a:lnTo>
                        <a:lnTo>
                          <a:pt x="8" y="43"/>
                        </a:lnTo>
                        <a:lnTo>
                          <a:pt x="6" y="40"/>
                        </a:lnTo>
                        <a:lnTo>
                          <a:pt x="5" y="34"/>
                        </a:lnTo>
                        <a:lnTo>
                          <a:pt x="3" y="30"/>
                        </a:lnTo>
                        <a:lnTo>
                          <a:pt x="5" y="25"/>
                        </a:lnTo>
                        <a:lnTo>
                          <a:pt x="6" y="19"/>
                        </a:lnTo>
                        <a:lnTo>
                          <a:pt x="8" y="14"/>
                        </a:lnTo>
                        <a:lnTo>
                          <a:pt x="11" y="11"/>
                        </a:lnTo>
                        <a:lnTo>
                          <a:pt x="15" y="8"/>
                        </a:lnTo>
                        <a:lnTo>
                          <a:pt x="20" y="5"/>
                        </a:lnTo>
                        <a:lnTo>
                          <a:pt x="25" y="3"/>
                        </a:lnTo>
                        <a:lnTo>
                          <a:pt x="29" y="3"/>
                        </a:lnTo>
                        <a:lnTo>
                          <a:pt x="36" y="3"/>
                        </a:lnTo>
                        <a:lnTo>
                          <a:pt x="40" y="5"/>
                        </a:lnTo>
                        <a:lnTo>
                          <a:pt x="45" y="8"/>
                        </a:lnTo>
                        <a:lnTo>
                          <a:pt x="48" y="11"/>
                        </a:lnTo>
                        <a:lnTo>
                          <a:pt x="51" y="14"/>
                        </a:lnTo>
                        <a:lnTo>
                          <a:pt x="54" y="19"/>
                        </a:lnTo>
                        <a:lnTo>
                          <a:pt x="56" y="25"/>
                        </a:lnTo>
                        <a:lnTo>
                          <a:pt x="56" y="30"/>
                        </a:lnTo>
                        <a:close/>
                      </a:path>
                    </a:pathLst>
                  </a:custGeom>
                  <a:solidFill>
                    <a:srgbClr val="9EAAD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55" name="Freeform 123"/>
                  <p:cNvSpPr>
                    <a:spLocks noEditPoints="1"/>
                  </p:cNvSpPr>
                  <p:nvPr/>
                </p:nvSpPr>
                <p:spPr bwMode="auto">
                  <a:xfrm>
                    <a:off x="5802" y="1249"/>
                    <a:ext cx="55" cy="55"/>
                  </a:xfrm>
                  <a:custGeom>
                    <a:avLst/>
                    <a:gdLst/>
                    <a:ahLst/>
                    <a:cxnLst>
                      <a:cxn ang="0">
                        <a:pos x="55" y="21"/>
                      </a:cxn>
                      <a:cxn ang="0">
                        <a:pos x="51" y="12"/>
                      </a:cxn>
                      <a:cxn ang="0">
                        <a:pos x="43" y="4"/>
                      </a:cxn>
                      <a:cxn ang="0">
                        <a:pos x="34" y="0"/>
                      </a:cxn>
                      <a:cxn ang="0">
                        <a:pos x="20" y="1"/>
                      </a:cxn>
                      <a:cxn ang="0">
                        <a:pos x="7" y="11"/>
                      </a:cxn>
                      <a:cxn ang="0">
                        <a:pos x="1" y="23"/>
                      </a:cxn>
                      <a:cxn ang="0">
                        <a:pos x="1" y="34"/>
                      </a:cxn>
                      <a:cxn ang="0">
                        <a:pos x="4" y="43"/>
                      </a:cxn>
                      <a:cxn ang="0">
                        <a:pos x="12" y="51"/>
                      </a:cxn>
                      <a:cxn ang="0">
                        <a:pos x="23" y="55"/>
                      </a:cxn>
                      <a:cxn ang="0">
                        <a:pos x="34" y="55"/>
                      </a:cxn>
                      <a:cxn ang="0">
                        <a:pos x="43" y="51"/>
                      </a:cxn>
                      <a:cxn ang="0">
                        <a:pos x="51" y="43"/>
                      </a:cxn>
                      <a:cxn ang="0">
                        <a:pos x="55" y="34"/>
                      </a:cxn>
                      <a:cxn ang="0">
                        <a:pos x="52" y="28"/>
                      </a:cxn>
                      <a:cxn ang="0">
                        <a:pos x="51" y="37"/>
                      </a:cxn>
                      <a:cxn ang="0">
                        <a:pos x="46" y="45"/>
                      </a:cxn>
                      <a:cxn ang="0">
                        <a:pos x="37" y="51"/>
                      </a:cxn>
                      <a:cxn ang="0">
                        <a:pos x="27" y="52"/>
                      </a:cxn>
                      <a:cxn ang="0">
                        <a:pos x="18" y="51"/>
                      </a:cxn>
                      <a:cxn ang="0">
                        <a:pos x="10" y="45"/>
                      </a:cxn>
                      <a:cxn ang="0">
                        <a:pos x="4" y="37"/>
                      </a:cxn>
                      <a:cxn ang="0">
                        <a:pos x="3" y="28"/>
                      </a:cxn>
                      <a:cxn ang="0">
                        <a:pos x="4" y="18"/>
                      </a:cxn>
                      <a:cxn ang="0">
                        <a:pos x="10" y="11"/>
                      </a:cxn>
                      <a:cxn ang="0">
                        <a:pos x="18" y="4"/>
                      </a:cxn>
                      <a:cxn ang="0">
                        <a:pos x="27" y="3"/>
                      </a:cxn>
                      <a:cxn ang="0">
                        <a:pos x="37" y="4"/>
                      </a:cxn>
                      <a:cxn ang="0">
                        <a:pos x="46" y="11"/>
                      </a:cxn>
                      <a:cxn ang="0">
                        <a:pos x="51" y="18"/>
                      </a:cxn>
                      <a:cxn ang="0">
                        <a:pos x="52" y="28"/>
                      </a:cxn>
                    </a:cxnLst>
                    <a:rect l="0" t="0" r="r" b="b"/>
                    <a:pathLst>
                      <a:path w="55" h="55">
                        <a:moveTo>
                          <a:pt x="55" y="28"/>
                        </a:moveTo>
                        <a:lnTo>
                          <a:pt x="55" y="21"/>
                        </a:lnTo>
                        <a:lnTo>
                          <a:pt x="54" y="17"/>
                        </a:lnTo>
                        <a:lnTo>
                          <a:pt x="51" y="12"/>
                        </a:lnTo>
                        <a:lnTo>
                          <a:pt x="47" y="7"/>
                        </a:lnTo>
                        <a:lnTo>
                          <a:pt x="43" y="4"/>
                        </a:lnTo>
                        <a:lnTo>
                          <a:pt x="38" y="1"/>
                        </a:lnTo>
                        <a:lnTo>
                          <a:pt x="34" y="0"/>
                        </a:lnTo>
                        <a:lnTo>
                          <a:pt x="27" y="0"/>
                        </a:lnTo>
                        <a:lnTo>
                          <a:pt x="20" y="1"/>
                        </a:lnTo>
                        <a:lnTo>
                          <a:pt x="12" y="4"/>
                        </a:lnTo>
                        <a:lnTo>
                          <a:pt x="7" y="11"/>
                        </a:lnTo>
                        <a:lnTo>
                          <a:pt x="1" y="17"/>
                        </a:lnTo>
                        <a:lnTo>
                          <a:pt x="1" y="23"/>
                        </a:lnTo>
                        <a:lnTo>
                          <a:pt x="0" y="28"/>
                        </a:lnTo>
                        <a:lnTo>
                          <a:pt x="1" y="34"/>
                        </a:lnTo>
                        <a:lnTo>
                          <a:pt x="3" y="38"/>
                        </a:lnTo>
                        <a:lnTo>
                          <a:pt x="4" y="43"/>
                        </a:lnTo>
                        <a:lnTo>
                          <a:pt x="7" y="48"/>
                        </a:lnTo>
                        <a:lnTo>
                          <a:pt x="12" y="51"/>
                        </a:lnTo>
                        <a:lnTo>
                          <a:pt x="17" y="54"/>
                        </a:lnTo>
                        <a:lnTo>
                          <a:pt x="23" y="55"/>
                        </a:lnTo>
                        <a:lnTo>
                          <a:pt x="27" y="55"/>
                        </a:lnTo>
                        <a:lnTo>
                          <a:pt x="34" y="55"/>
                        </a:lnTo>
                        <a:lnTo>
                          <a:pt x="38" y="54"/>
                        </a:lnTo>
                        <a:lnTo>
                          <a:pt x="43" y="51"/>
                        </a:lnTo>
                        <a:lnTo>
                          <a:pt x="47" y="48"/>
                        </a:lnTo>
                        <a:lnTo>
                          <a:pt x="51" y="43"/>
                        </a:lnTo>
                        <a:lnTo>
                          <a:pt x="54" y="38"/>
                        </a:lnTo>
                        <a:lnTo>
                          <a:pt x="55" y="34"/>
                        </a:lnTo>
                        <a:lnTo>
                          <a:pt x="55" y="28"/>
                        </a:lnTo>
                        <a:close/>
                        <a:moveTo>
                          <a:pt x="52" y="28"/>
                        </a:moveTo>
                        <a:lnTo>
                          <a:pt x="52" y="32"/>
                        </a:lnTo>
                        <a:lnTo>
                          <a:pt x="51" y="37"/>
                        </a:lnTo>
                        <a:lnTo>
                          <a:pt x="47" y="41"/>
                        </a:lnTo>
                        <a:lnTo>
                          <a:pt x="46" y="45"/>
                        </a:lnTo>
                        <a:lnTo>
                          <a:pt x="41" y="48"/>
                        </a:lnTo>
                        <a:lnTo>
                          <a:pt x="37" y="51"/>
                        </a:lnTo>
                        <a:lnTo>
                          <a:pt x="32" y="52"/>
                        </a:lnTo>
                        <a:lnTo>
                          <a:pt x="27" y="52"/>
                        </a:lnTo>
                        <a:lnTo>
                          <a:pt x="23" y="52"/>
                        </a:lnTo>
                        <a:lnTo>
                          <a:pt x="18" y="51"/>
                        </a:lnTo>
                        <a:lnTo>
                          <a:pt x="13" y="48"/>
                        </a:lnTo>
                        <a:lnTo>
                          <a:pt x="10" y="45"/>
                        </a:lnTo>
                        <a:lnTo>
                          <a:pt x="7" y="41"/>
                        </a:lnTo>
                        <a:lnTo>
                          <a:pt x="4" y="37"/>
                        </a:lnTo>
                        <a:lnTo>
                          <a:pt x="4" y="32"/>
                        </a:lnTo>
                        <a:lnTo>
                          <a:pt x="3" y="28"/>
                        </a:lnTo>
                        <a:lnTo>
                          <a:pt x="4" y="23"/>
                        </a:lnTo>
                        <a:lnTo>
                          <a:pt x="4" y="18"/>
                        </a:lnTo>
                        <a:lnTo>
                          <a:pt x="7" y="14"/>
                        </a:lnTo>
                        <a:lnTo>
                          <a:pt x="10" y="11"/>
                        </a:lnTo>
                        <a:lnTo>
                          <a:pt x="13" y="7"/>
                        </a:lnTo>
                        <a:lnTo>
                          <a:pt x="18" y="4"/>
                        </a:lnTo>
                        <a:lnTo>
                          <a:pt x="23" y="3"/>
                        </a:lnTo>
                        <a:lnTo>
                          <a:pt x="27" y="3"/>
                        </a:lnTo>
                        <a:lnTo>
                          <a:pt x="32" y="3"/>
                        </a:lnTo>
                        <a:lnTo>
                          <a:pt x="37" y="4"/>
                        </a:lnTo>
                        <a:lnTo>
                          <a:pt x="41" y="7"/>
                        </a:lnTo>
                        <a:lnTo>
                          <a:pt x="46" y="11"/>
                        </a:lnTo>
                        <a:lnTo>
                          <a:pt x="47" y="14"/>
                        </a:lnTo>
                        <a:lnTo>
                          <a:pt x="51" y="18"/>
                        </a:lnTo>
                        <a:lnTo>
                          <a:pt x="52" y="23"/>
                        </a:lnTo>
                        <a:lnTo>
                          <a:pt x="52" y="28"/>
                        </a:lnTo>
                        <a:close/>
                      </a:path>
                    </a:pathLst>
                  </a:custGeom>
                  <a:solidFill>
                    <a:srgbClr val="A2ADD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56" name="Freeform 124"/>
                  <p:cNvSpPr>
                    <a:spLocks noEditPoints="1"/>
                  </p:cNvSpPr>
                  <p:nvPr/>
                </p:nvSpPr>
                <p:spPr bwMode="auto">
                  <a:xfrm>
                    <a:off x="5803" y="1250"/>
                    <a:ext cx="53" cy="53"/>
                  </a:xfrm>
                  <a:custGeom>
                    <a:avLst/>
                    <a:gdLst/>
                    <a:ahLst/>
                    <a:cxnLst>
                      <a:cxn ang="0">
                        <a:pos x="53" y="22"/>
                      </a:cxn>
                      <a:cxn ang="0">
                        <a:pos x="48" y="11"/>
                      </a:cxn>
                      <a:cxn ang="0">
                        <a:pos x="42" y="5"/>
                      </a:cxn>
                      <a:cxn ang="0">
                        <a:pos x="33" y="0"/>
                      </a:cxn>
                      <a:cxn ang="0">
                        <a:pos x="22" y="0"/>
                      </a:cxn>
                      <a:cxn ang="0">
                        <a:pos x="12" y="5"/>
                      </a:cxn>
                      <a:cxn ang="0">
                        <a:pos x="5" y="11"/>
                      </a:cxn>
                      <a:cxn ang="0">
                        <a:pos x="2" y="22"/>
                      </a:cxn>
                      <a:cxn ang="0">
                        <a:pos x="2" y="31"/>
                      </a:cxn>
                      <a:cxn ang="0">
                        <a:pos x="5" y="40"/>
                      </a:cxn>
                      <a:cxn ang="0">
                        <a:pos x="12" y="48"/>
                      </a:cxn>
                      <a:cxn ang="0">
                        <a:pos x="22" y="53"/>
                      </a:cxn>
                      <a:cxn ang="0">
                        <a:pos x="33" y="53"/>
                      </a:cxn>
                      <a:cxn ang="0">
                        <a:pos x="42" y="48"/>
                      </a:cxn>
                      <a:cxn ang="0">
                        <a:pos x="48" y="40"/>
                      </a:cxn>
                      <a:cxn ang="0">
                        <a:pos x="53" y="31"/>
                      </a:cxn>
                      <a:cxn ang="0">
                        <a:pos x="50" y="27"/>
                      </a:cxn>
                      <a:cxn ang="0">
                        <a:pos x="48" y="36"/>
                      </a:cxn>
                      <a:cxn ang="0">
                        <a:pos x="43" y="44"/>
                      </a:cxn>
                      <a:cxn ang="0">
                        <a:pos x="36" y="48"/>
                      </a:cxn>
                      <a:cxn ang="0">
                        <a:pos x="26" y="50"/>
                      </a:cxn>
                      <a:cxn ang="0">
                        <a:pos x="17" y="48"/>
                      </a:cxn>
                      <a:cxn ang="0">
                        <a:pos x="11" y="44"/>
                      </a:cxn>
                      <a:cxn ang="0">
                        <a:pos x="5" y="36"/>
                      </a:cxn>
                      <a:cxn ang="0">
                        <a:pos x="3" y="27"/>
                      </a:cxn>
                      <a:cxn ang="0">
                        <a:pos x="5" y="17"/>
                      </a:cxn>
                      <a:cxn ang="0">
                        <a:pos x="11" y="10"/>
                      </a:cxn>
                      <a:cxn ang="0">
                        <a:pos x="17" y="5"/>
                      </a:cxn>
                      <a:cxn ang="0">
                        <a:pos x="26" y="3"/>
                      </a:cxn>
                      <a:cxn ang="0">
                        <a:pos x="36" y="5"/>
                      </a:cxn>
                      <a:cxn ang="0">
                        <a:pos x="43" y="10"/>
                      </a:cxn>
                      <a:cxn ang="0">
                        <a:pos x="48" y="17"/>
                      </a:cxn>
                      <a:cxn ang="0">
                        <a:pos x="50" y="27"/>
                      </a:cxn>
                    </a:cxnLst>
                    <a:rect l="0" t="0" r="r" b="b"/>
                    <a:pathLst>
                      <a:path w="53" h="53">
                        <a:moveTo>
                          <a:pt x="53" y="27"/>
                        </a:moveTo>
                        <a:lnTo>
                          <a:pt x="53" y="22"/>
                        </a:lnTo>
                        <a:lnTo>
                          <a:pt x="51" y="16"/>
                        </a:lnTo>
                        <a:lnTo>
                          <a:pt x="48" y="11"/>
                        </a:lnTo>
                        <a:lnTo>
                          <a:pt x="45" y="8"/>
                        </a:lnTo>
                        <a:lnTo>
                          <a:pt x="42" y="5"/>
                        </a:lnTo>
                        <a:lnTo>
                          <a:pt x="37" y="2"/>
                        </a:lnTo>
                        <a:lnTo>
                          <a:pt x="33" y="0"/>
                        </a:lnTo>
                        <a:lnTo>
                          <a:pt x="26" y="0"/>
                        </a:lnTo>
                        <a:lnTo>
                          <a:pt x="22" y="0"/>
                        </a:lnTo>
                        <a:lnTo>
                          <a:pt x="17" y="2"/>
                        </a:lnTo>
                        <a:lnTo>
                          <a:pt x="12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3" y="16"/>
                        </a:lnTo>
                        <a:lnTo>
                          <a:pt x="2" y="22"/>
                        </a:lnTo>
                        <a:lnTo>
                          <a:pt x="0" y="27"/>
                        </a:lnTo>
                        <a:lnTo>
                          <a:pt x="2" y="31"/>
                        </a:lnTo>
                        <a:lnTo>
                          <a:pt x="3" y="37"/>
                        </a:lnTo>
                        <a:lnTo>
                          <a:pt x="5" y="40"/>
                        </a:lnTo>
                        <a:lnTo>
                          <a:pt x="8" y="45"/>
                        </a:lnTo>
                        <a:lnTo>
                          <a:pt x="12" y="48"/>
                        </a:lnTo>
                        <a:lnTo>
                          <a:pt x="17" y="51"/>
                        </a:lnTo>
                        <a:lnTo>
                          <a:pt x="22" y="53"/>
                        </a:lnTo>
                        <a:lnTo>
                          <a:pt x="26" y="53"/>
                        </a:lnTo>
                        <a:lnTo>
                          <a:pt x="33" y="53"/>
                        </a:lnTo>
                        <a:lnTo>
                          <a:pt x="37" y="51"/>
                        </a:lnTo>
                        <a:lnTo>
                          <a:pt x="42" y="48"/>
                        </a:lnTo>
                        <a:lnTo>
                          <a:pt x="45" y="45"/>
                        </a:lnTo>
                        <a:lnTo>
                          <a:pt x="48" y="40"/>
                        </a:lnTo>
                        <a:lnTo>
                          <a:pt x="51" y="37"/>
                        </a:lnTo>
                        <a:lnTo>
                          <a:pt x="53" y="31"/>
                        </a:lnTo>
                        <a:lnTo>
                          <a:pt x="53" y="27"/>
                        </a:lnTo>
                        <a:close/>
                        <a:moveTo>
                          <a:pt x="50" y="27"/>
                        </a:moveTo>
                        <a:lnTo>
                          <a:pt x="50" y="31"/>
                        </a:lnTo>
                        <a:lnTo>
                          <a:pt x="48" y="36"/>
                        </a:lnTo>
                        <a:lnTo>
                          <a:pt x="46" y="39"/>
                        </a:lnTo>
                        <a:lnTo>
                          <a:pt x="43" y="44"/>
                        </a:lnTo>
                        <a:lnTo>
                          <a:pt x="40" y="45"/>
                        </a:lnTo>
                        <a:lnTo>
                          <a:pt x="36" y="48"/>
                        </a:lnTo>
                        <a:lnTo>
                          <a:pt x="31" y="50"/>
                        </a:lnTo>
                        <a:lnTo>
                          <a:pt x="26" y="50"/>
                        </a:lnTo>
                        <a:lnTo>
                          <a:pt x="22" y="50"/>
                        </a:lnTo>
                        <a:lnTo>
                          <a:pt x="17" y="48"/>
                        </a:lnTo>
                        <a:lnTo>
                          <a:pt x="14" y="45"/>
                        </a:lnTo>
                        <a:lnTo>
                          <a:pt x="11" y="44"/>
                        </a:lnTo>
                        <a:lnTo>
                          <a:pt x="8" y="39"/>
                        </a:lnTo>
                        <a:lnTo>
                          <a:pt x="5" y="36"/>
                        </a:lnTo>
                        <a:lnTo>
                          <a:pt x="5" y="31"/>
                        </a:lnTo>
                        <a:lnTo>
                          <a:pt x="3" y="27"/>
                        </a:lnTo>
                        <a:lnTo>
                          <a:pt x="5" y="22"/>
                        </a:lnTo>
                        <a:lnTo>
                          <a:pt x="5" y="17"/>
                        </a:lnTo>
                        <a:lnTo>
                          <a:pt x="8" y="14"/>
                        </a:lnTo>
                        <a:lnTo>
                          <a:pt x="11" y="10"/>
                        </a:lnTo>
                        <a:lnTo>
                          <a:pt x="14" y="8"/>
                        </a:lnTo>
                        <a:lnTo>
                          <a:pt x="17" y="5"/>
                        </a:lnTo>
                        <a:lnTo>
                          <a:pt x="22" y="3"/>
                        </a:lnTo>
                        <a:lnTo>
                          <a:pt x="26" y="3"/>
                        </a:lnTo>
                        <a:lnTo>
                          <a:pt x="31" y="3"/>
                        </a:lnTo>
                        <a:lnTo>
                          <a:pt x="36" y="5"/>
                        </a:lnTo>
                        <a:lnTo>
                          <a:pt x="40" y="8"/>
                        </a:lnTo>
                        <a:lnTo>
                          <a:pt x="43" y="10"/>
                        </a:lnTo>
                        <a:lnTo>
                          <a:pt x="46" y="14"/>
                        </a:lnTo>
                        <a:lnTo>
                          <a:pt x="48" y="17"/>
                        </a:lnTo>
                        <a:lnTo>
                          <a:pt x="50" y="22"/>
                        </a:lnTo>
                        <a:lnTo>
                          <a:pt x="50" y="27"/>
                        </a:lnTo>
                        <a:close/>
                      </a:path>
                    </a:pathLst>
                  </a:custGeom>
                  <a:solidFill>
                    <a:srgbClr val="AAB4D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57" name="Freeform 125"/>
                  <p:cNvSpPr>
                    <a:spLocks noEditPoints="1"/>
                  </p:cNvSpPr>
                  <p:nvPr/>
                </p:nvSpPr>
                <p:spPr bwMode="auto">
                  <a:xfrm>
                    <a:off x="5805" y="1252"/>
                    <a:ext cx="49" cy="49"/>
                  </a:xfrm>
                  <a:custGeom>
                    <a:avLst/>
                    <a:gdLst/>
                    <a:ahLst/>
                    <a:cxnLst>
                      <a:cxn ang="0">
                        <a:pos x="49" y="20"/>
                      </a:cxn>
                      <a:cxn ang="0">
                        <a:pos x="44" y="11"/>
                      </a:cxn>
                      <a:cxn ang="0">
                        <a:pos x="38" y="4"/>
                      </a:cxn>
                      <a:cxn ang="0">
                        <a:pos x="29" y="0"/>
                      </a:cxn>
                      <a:cxn ang="0">
                        <a:pos x="20" y="0"/>
                      </a:cxn>
                      <a:cxn ang="0">
                        <a:pos x="10" y="4"/>
                      </a:cxn>
                      <a:cxn ang="0">
                        <a:pos x="4" y="11"/>
                      </a:cxn>
                      <a:cxn ang="0">
                        <a:pos x="1" y="20"/>
                      </a:cxn>
                      <a:cxn ang="0">
                        <a:pos x="1" y="29"/>
                      </a:cxn>
                      <a:cxn ang="0">
                        <a:pos x="4" y="38"/>
                      </a:cxn>
                      <a:cxn ang="0">
                        <a:pos x="10" y="45"/>
                      </a:cxn>
                      <a:cxn ang="0">
                        <a:pos x="20" y="49"/>
                      </a:cxn>
                      <a:cxn ang="0">
                        <a:pos x="29" y="49"/>
                      </a:cxn>
                      <a:cxn ang="0">
                        <a:pos x="38" y="45"/>
                      </a:cxn>
                      <a:cxn ang="0">
                        <a:pos x="44" y="38"/>
                      </a:cxn>
                      <a:cxn ang="0">
                        <a:pos x="49" y="29"/>
                      </a:cxn>
                      <a:cxn ang="0">
                        <a:pos x="46" y="25"/>
                      </a:cxn>
                      <a:cxn ang="0">
                        <a:pos x="44" y="32"/>
                      </a:cxn>
                      <a:cxn ang="0">
                        <a:pos x="40" y="40"/>
                      </a:cxn>
                      <a:cxn ang="0">
                        <a:pos x="34" y="45"/>
                      </a:cxn>
                      <a:cxn ang="0">
                        <a:pos x="24" y="46"/>
                      </a:cxn>
                      <a:cxn ang="0">
                        <a:pos x="17" y="45"/>
                      </a:cxn>
                      <a:cxn ang="0">
                        <a:pos x="9" y="40"/>
                      </a:cxn>
                      <a:cxn ang="0">
                        <a:pos x="4" y="32"/>
                      </a:cxn>
                      <a:cxn ang="0">
                        <a:pos x="3" y="25"/>
                      </a:cxn>
                      <a:cxn ang="0">
                        <a:pos x="4" y="17"/>
                      </a:cxn>
                      <a:cxn ang="0">
                        <a:pos x="9" y="9"/>
                      </a:cxn>
                      <a:cxn ang="0">
                        <a:pos x="17" y="4"/>
                      </a:cxn>
                      <a:cxn ang="0">
                        <a:pos x="24" y="3"/>
                      </a:cxn>
                      <a:cxn ang="0">
                        <a:pos x="34" y="4"/>
                      </a:cxn>
                      <a:cxn ang="0">
                        <a:pos x="40" y="9"/>
                      </a:cxn>
                      <a:cxn ang="0">
                        <a:pos x="44" y="17"/>
                      </a:cxn>
                      <a:cxn ang="0">
                        <a:pos x="46" y="25"/>
                      </a:cxn>
                    </a:cxnLst>
                    <a:rect l="0" t="0" r="r" b="b"/>
                    <a:pathLst>
                      <a:path w="49" h="49">
                        <a:moveTo>
                          <a:pt x="49" y="25"/>
                        </a:moveTo>
                        <a:lnTo>
                          <a:pt x="49" y="20"/>
                        </a:lnTo>
                        <a:lnTo>
                          <a:pt x="48" y="15"/>
                        </a:lnTo>
                        <a:lnTo>
                          <a:pt x="44" y="11"/>
                        </a:lnTo>
                        <a:lnTo>
                          <a:pt x="43" y="8"/>
                        </a:lnTo>
                        <a:lnTo>
                          <a:pt x="38" y="4"/>
                        </a:lnTo>
                        <a:lnTo>
                          <a:pt x="34" y="1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0" y="0"/>
                        </a:lnTo>
                        <a:lnTo>
                          <a:pt x="15" y="1"/>
                        </a:lnTo>
                        <a:lnTo>
                          <a:pt x="10" y="4"/>
                        </a:lnTo>
                        <a:lnTo>
                          <a:pt x="7" y="8"/>
                        </a:lnTo>
                        <a:lnTo>
                          <a:pt x="4" y="11"/>
                        </a:lnTo>
                        <a:lnTo>
                          <a:pt x="1" y="15"/>
                        </a:lnTo>
                        <a:lnTo>
                          <a:pt x="1" y="20"/>
                        </a:lnTo>
                        <a:lnTo>
                          <a:pt x="0" y="25"/>
                        </a:lnTo>
                        <a:lnTo>
                          <a:pt x="1" y="29"/>
                        </a:lnTo>
                        <a:lnTo>
                          <a:pt x="1" y="34"/>
                        </a:lnTo>
                        <a:lnTo>
                          <a:pt x="4" y="38"/>
                        </a:lnTo>
                        <a:lnTo>
                          <a:pt x="7" y="42"/>
                        </a:lnTo>
                        <a:lnTo>
                          <a:pt x="10" y="45"/>
                        </a:lnTo>
                        <a:lnTo>
                          <a:pt x="15" y="48"/>
                        </a:lnTo>
                        <a:lnTo>
                          <a:pt x="20" y="49"/>
                        </a:lnTo>
                        <a:lnTo>
                          <a:pt x="24" y="49"/>
                        </a:lnTo>
                        <a:lnTo>
                          <a:pt x="29" y="49"/>
                        </a:lnTo>
                        <a:lnTo>
                          <a:pt x="34" y="48"/>
                        </a:lnTo>
                        <a:lnTo>
                          <a:pt x="38" y="45"/>
                        </a:lnTo>
                        <a:lnTo>
                          <a:pt x="43" y="42"/>
                        </a:lnTo>
                        <a:lnTo>
                          <a:pt x="44" y="38"/>
                        </a:lnTo>
                        <a:lnTo>
                          <a:pt x="48" y="34"/>
                        </a:lnTo>
                        <a:lnTo>
                          <a:pt x="49" y="29"/>
                        </a:lnTo>
                        <a:lnTo>
                          <a:pt x="49" y="25"/>
                        </a:lnTo>
                        <a:close/>
                        <a:moveTo>
                          <a:pt x="46" y="25"/>
                        </a:moveTo>
                        <a:lnTo>
                          <a:pt x="46" y="29"/>
                        </a:lnTo>
                        <a:lnTo>
                          <a:pt x="44" y="32"/>
                        </a:lnTo>
                        <a:lnTo>
                          <a:pt x="43" y="37"/>
                        </a:lnTo>
                        <a:lnTo>
                          <a:pt x="40" y="40"/>
                        </a:lnTo>
                        <a:lnTo>
                          <a:pt x="37" y="43"/>
                        </a:lnTo>
                        <a:lnTo>
                          <a:pt x="34" y="45"/>
                        </a:lnTo>
                        <a:lnTo>
                          <a:pt x="29" y="46"/>
                        </a:lnTo>
                        <a:lnTo>
                          <a:pt x="24" y="46"/>
                        </a:lnTo>
                        <a:lnTo>
                          <a:pt x="20" y="46"/>
                        </a:lnTo>
                        <a:lnTo>
                          <a:pt x="17" y="45"/>
                        </a:lnTo>
                        <a:lnTo>
                          <a:pt x="12" y="43"/>
                        </a:lnTo>
                        <a:lnTo>
                          <a:pt x="9" y="40"/>
                        </a:lnTo>
                        <a:lnTo>
                          <a:pt x="7" y="37"/>
                        </a:lnTo>
                        <a:lnTo>
                          <a:pt x="4" y="32"/>
                        </a:lnTo>
                        <a:lnTo>
                          <a:pt x="3" y="29"/>
                        </a:lnTo>
                        <a:lnTo>
                          <a:pt x="3" y="25"/>
                        </a:lnTo>
                        <a:lnTo>
                          <a:pt x="3" y="20"/>
                        </a:lnTo>
                        <a:lnTo>
                          <a:pt x="4" y="17"/>
                        </a:lnTo>
                        <a:lnTo>
                          <a:pt x="7" y="12"/>
                        </a:lnTo>
                        <a:lnTo>
                          <a:pt x="9" y="9"/>
                        </a:lnTo>
                        <a:lnTo>
                          <a:pt x="12" y="6"/>
                        </a:lnTo>
                        <a:lnTo>
                          <a:pt x="17" y="4"/>
                        </a:lnTo>
                        <a:lnTo>
                          <a:pt x="20" y="3"/>
                        </a:lnTo>
                        <a:lnTo>
                          <a:pt x="24" y="3"/>
                        </a:lnTo>
                        <a:lnTo>
                          <a:pt x="29" y="3"/>
                        </a:lnTo>
                        <a:lnTo>
                          <a:pt x="34" y="4"/>
                        </a:lnTo>
                        <a:lnTo>
                          <a:pt x="37" y="6"/>
                        </a:lnTo>
                        <a:lnTo>
                          <a:pt x="40" y="9"/>
                        </a:lnTo>
                        <a:lnTo>
                          <a:pt x="43" y="12"/>
                        </a:lnTo>
                        <a:lnTo>
                          <a:pt x="44" y="17"/>
                        </a:lnTo>
                        <a:lnTo>
                          <a:pt x="46" y="20"/>
                        </a:lnTo>
                        <a:lnTo>
                          <a:pt x="46" y="25"/>
                        </a:lnTo>
                        <a:close/>
                      </a:path>
                    </a:pathLst>
                  </a:custGeom>
                  <a:solidFill>
                    <a:srgbClr val="ADB8D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58" name="Freeform 126"/>
                  <p:cNvSpPr>
                    <a:spLocks noEditPoints="1"/>
                  </p:cNvSpPr>
                  <p:nvPr/>
                </p:nvSpPr>
                <p:spPr bwMode="auto">
                  <a:xfrm>
                    <a:off x="5806" y="1253"/>
                    <a:ext cx="47" cy="47"/>
                  </a:xfrm>
                  <a:custGeom>
                    <a:avLst/>
                    <a:gdLst/>
                    <a:ahLst/>
                    <a:cxnLst>
                      <a:cxn ang="0">
                        <a:pos x="47" y="24"/>
                      </a:cxn>
                      <a:cxn ang="0">
                        <a:pos x="47" y="19"/>
                      </a:cxn>
                      <a:cxn ang="0">
                        <a:pos x="45" y="14"/>
                      </a:cxn>
                      <a:cxn ang="0">
                        <a:pos x="43" y="11"/>
                      </a:cxn>
                      <a:cxn ang="0">
                        <a:pos x="40" y="7"/>
                      </a:cxn>
                      <a:cxn ang="0">
                        <a:pos x="37" y="5"/>
                      </a:cxn>
                      <a:cxn ang="0">
                        <a:pos x="33" y="2"/>
                      </a:cxn>
                      <a:cxn ang="0">
                        <a:pos x="28" y="0"/>
                      </a:cxn>
                      <a:cxn ang="0">
                        <a:pos x="23" y="0"/>
                      </a:cxn>
                      <a:cxn ang="0">
                        <a:pos x="19" y="0"/>
                      </a:cxn>
                      <a:cxn ang="0">
                        <a:pos x="14" y="2"/>
                      </a:cxn>
                      <a:cxn ang="0">
                        <a:pos x="11" y="5"/>
                      </a:cxn>
                      <a:cxn ang="0">
                        <a:pos x="8" y="7"/>
                      </a:cxn>
                      <a:cxn ang="0">
                        <a:pos x="5" y="11"/>
                      </a:cxn>
                      <a:cxn ang="0">
                        <a:pos x="2" y="14"/>
                      </a:cxn>
                      <a:cxn ang="0">
                        <a:pos x="2" y="19"/>
                      </a:cxn>
                      <a:cxn ang="0">
                        <a:pos x="0" y="24"/>
                      </a:cxn>
                      <a:cxn ang="0">
                        <a:pos x="2" y="28"/>
                      </a:cxn>
                      <a:cxn ang="0">
                        <a:pos x="2" y="33"/>
                      </a:cxn>
                      <a:cxn ang="0">
                        <a:pos x="5" y="36"/>
                      </a:cxn>
                      <a:cxn ang="0">
                        <a:pos x="8" y="41"/>
                      </a:cxn>
                      <a:cxn ang="0">
                        <a:pos x="11" y="42"/>
                      </a:cxn>
                      <a:cxn ang="0">
                        <a:pos x="14" y="45"/>
                      </a:cxn>
                      <a:cxn ang="0">
                        <a:pos x="19" y="47"/>
                      </a:cxn>
                      <a:cxn ang="0">
                        <a:pos x="23" y="47"/>
                      </a:cxn>
                      <a:cxn ang="0">
                        <a:pos x="28" y="47"/>
                      </a:cxn>
                      <a:cxn ang="0">
                        <a:pos x="33" y="45"/>
                      </a:cxn>
                      <a:cxn ang="0">
                        <a:pos x="37" y="42"/>
                      </a:cxn>
                      <a:cxn ang="0">
                        <a:pos x="40" y="41"/>
                      </a:cxn>
                      <a:cxn ang="0">
                        <a:pos x="43" y="36"/>
                      </a:cxn>
                      <a:cxn ang="0">
                        <a:pos x="45" y="33"/>
                      </a:cxn>
                      <a:cxn ang="0">
                        <a:pos x="47" y="28"/>
                      </a:cxn>
                      <a:cxn ang="0">
                        <a:pos x="47" y="24"/>
                      </a:cxn>
                      <a:cxn ang="0">
                        <a:pos x="43" y="24"/>
                      </a:cxn>
                      <a:cxn ang="0">
                        <a:pos x="42" y="31"/>
                      </a:cxn>
                      <a:cxn ang="0">
                        <a:pos x="37" y="37"/>
                      </a:cxn>
                      <a:cxn ang="0">
                        <a:pos x="31" y="42"/>
                      </a:cxn>
                      <a:cxn ang="0">
                        <a:pos x="23" y="44"/>
                      </a:cxn>
                      <a:cxn ang="0">
                        <a:pos x="16" y="42"/>
                      </a:cxn>
                      <a:cxn ang="0">
                        <a:pos x="9" y="37"/>
                      </a:cxn>
                      <a:cxn ang="0">
                        <a:pos x="5" y="31"/>
                      </a:cxn>
                      <a:cxn ang="0">
                        <a:pos x="3" y="24"/>
                      </a:cxn>
                      <a:cxn ang="0">
                        <a:pos x="5" y="16"/>
                      </a:cxn>
                      <a:cxn ang="0">
                        <a:pos x="9" y="10"/>
                      </a:cxn>
                      <a:cxn ang="0">
                        <a:pos x="16" y="5"/>
                      </a:cxn>
                      <a:cxn ang="0">
                        <a:pos x="23" y="3"/>
                      </a:cxn>
                      <a:cxn ang="0">
                        <a:pos x="31" y="5"/>
                      </a:cxn>
                      <a:cxn ang="0">
                        <a:pos x="37" y="10"/>
                      </a:cxn>
                      <a:cxn ang="0">
                        <a:pos x="42" y="16"/>
                      </a:cxn>
                      <a:cxn ang="0">
                        <a:pos x="43" y="24"/>
                      </a:cxn>
                    </a:cxnLst>
                    <a:rect l="0" t="0" r="r" b="b"/>
                    <a:pathLst>
                      <a:path w="47" h="47">
                        <a:moveTo>
                          <a:pt x="47" y="24"/>
                        </a:moveTo>
                        <a:lnTo>
                          <a:pt x="47" y="19"/>
                        </a:lnTo>
                        <a:lnTo>
                          <a:pt x="45" y="14"/>
                        </a:lnTo>
                        <a:lnTo>
                          <a:pt x="43" y="11"/>
                        </a:lnTo>
                        <a:lnTo>
                          <a:pt x="40" y="7"/>
                        </a:lnTo>
                        <a:lnTo>
                          <a:pt x="37" y="5"/>
                        </a:lnTo>
                        <a:lnTo>
                          <a:pt x="33" y="2"/>
                        </a:lnTo>
                        <a:lnTo>
                          <a:pt x="28" y="0"/>
                        </a:lnTo>
                        <a:lnTo>
                          <a:pt x="23" y="0"/>
                        </a:lnTo>
                        <a:lnTo>
                          <a:pt x="19" y="0"/>
                        </a:lnTo>
                        <a:lnTo>
                          <a:pt x="14" y="2"/>
                        </a:lnTo>
                        <a:lnTo>
                          <a:pt x="11" y="5"/>
                        </a:lnTo>
                        <a:lnTo>
                          <a:pt x="8" y="7"/>
                        </a:lnTo>
                        <a:lnTo>
                          <a:pt x="5" y="11"/>
                        </a:lnTo>
                        <a:lnTo>
                          <a:pt x="2" y="14"/>
                        </a:lnTo>
                        <a:lnTo>
                          <a:pt x="2" y="19"/>
                        </a:lnTo>
                        <a:lnTo>
                          <a:pt x="0" y="24"/>
                        </a:lnTo>
                        <a:lnTo>
                          <a:pt x="2" y="28"/>
                        </a:lnTo>
                        <a:lnTo>
                          <a:pt x="2" y="33"/>
                        </a:lnTo>
                        <a:lnTo>
                          <a:pt x="5" y="36"/>
                        </a:lnTo>
                        <a:lnTo>
                          <a:pt x="8" y="41"/>
                        </a:lnTo>
                        <a:lnTo>
                          <a:pt x="11" y="42"/>
                        </a:lnTo>
                        <a:lnTo>
                          <a:pt x="14" y="45"/>
                        </a:lnTo>
                        <a:lnTo>
                          <a:pt x="19" y="47"/>
                        </a:lnTo>
                        <a:lnTo>
                          <a:pt x="23" y="47"/>
                        </a:lnTo>
                        <a:lnTo>
                          <a:pt x="28" y="47"/>
                        </a:lnTo>
                        <a:lnTo>
                          <a:pt x="33" y="45"/>
                        </a:lnTo>
                        <a:lnTo>
                          <a:pt x="37" y="42"/>
                        </a:lnTo>
                        <a:lnTo>
                          <a:pt x="40" y="41"/>
                        </a:lnTo>
                        <a:lnTo>
                          <a:pt x="43" y="36"/>
                        </a:lnTo>
                        <a:lnTo>
                          <a:pt x="45" y="33"/>
                        </a:lnTo>
                        <a:lnTo>
                          <a:pt x="47" y="28"/>
                        </a:lnTo>
                        <a:lnTo>
                          <a:pt x="47" y="24"/>
                        </a:lnTo>
                        <a:close/>
                        <a:moveTo>
                          <a:pt x="43" y="24"/>
                        </a:moveTo>
                        <a:lnTo>
                          <a:pt x="42" y="31"/>
                        </a:lnTo>
                        <a:lnTo>
                          <a:pt x="37" y="37"/>
                        </a:lnTo>
                        <a:lnTo>
                          <a:pt x="31" y="42"/>
                        </a:lnTo>
                        <a:lnTo>
                          <a:pt x="23" y="44"/>
                        </a:lnTo>
                        <a:lnTo>
                          <a:pt x="16" y="42"/>
                        </a:lnTo>
                        <a:lnTo>
                          <a:pt x="9" y="37"/>
                        </a:lnTo>
                        <a:lnTo>
                          <a:pt x="5" y="31"/>
                        </a:lnTo>
                        <a:lnTo>
                          <a:pt x="3" y="24"/>
                        </a:lnTo>
                        <a:lnTo>
                          <a:pt x="5" y="16"/>
                        </a:lnTo>
                        <a:lnTo>
                          <a:pt x="9" y="10"/>
                        </a:lnTo>
                        <a:lnTo>
                          <a:pt x="16" y="5"/>
                        </a:lnTo>
                        <a:lnTo>
                          <a:pt x="23" y="3"/>
                        </a:lnTo>
                        <a:lnTo>
                          <a:pt x="31" y="5"/>
                        </a:lnTo>
                        <a:lnTo>
                          <a:pt x="37" y="10"/>
                        </a:lnTo>
                        <a:lnTo>
                          <a:pt x="42" y="16"/>
                        </a:lnTo>
                        <a:lnTo>
                          <a:pt x="43" y="24"/>
                        </a:lnTo>
                        <a:close/>
                      </a:path>
                    </a:pathLst>
                  </a:custGeom>
                  <a:solidFill>
                    <a:srgbClr val="B1BBD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59" name="Freeform 127"/>
                  <p:cNvSpPr>
                    <a:spLocks noEditPoints="1"/>
                  </p:cNvSpPr>
                  <p:nvPr/>
                </p:nvSpPr>
                <p:spPr bwMode="auto">
                  <a:xfrm>
                    <a:off x="5808" y="1255"/>
                    <a:ext cx="43" cy="43"/>
                  </a:xfrm>
                  <a:custGeom>
                    <a:avLst/>
                    <a:gdLst/>
                    <a:ahLst/>
                    <a:cxnLst>
                      <a:cxn ang="0">
                        <a:pos x="43" y="22"/>
                      </a:cxn>
                      <a:cxn ang="0">
                        <a:pos x="43" y="17"/>
                      </a:cxn>
                      <a:cxn ang="0">
                        <a:pos x="41" y="14"/>
                      </a:cxn>
                      <a:cxn ang="0">
                        <a:pos x="40" y="9"/>
                      </a:cxn>
                      <a:cxn ang="0">
                        <a:pos x="37" y="6"/>
                      </a:cxn>
                      <a:cxn ang="0">
                        <a:pos x="34" y="3"/>
                      </a:cxn>
                      <a:cxn ang="0">
                        <a:pos x="31" y="1"/>
                      </a:cxn>
                      <a:cxn ang="0">
                        <a:pos x="26" y="0"/>
                      </a:cxn>
                      <a:cxn ang="0">
                        <a:pos x="21" y="0"/>
                      </a:cxn>
                      <a:cxn ang="0">
                        <a:pos x="17" y="0"/>
                      </a:cxn>
                      <a:cxn ang="0">
                        <a:pos x="14" y="1"/>
                      </a:cxn>
                      <a:cxn ang="0">
                        <a:pos x="9" y="3"/>
                      </a:cxn>
                      <a:cxn ang="0">
                        <a:pos x="6" y="6"/>
                      </a:cxn>
                      <a:cxn ang="0">
                        <a:pos x="4" y="9"/>
                      </a:cxn>
                      <a:cxn ang="0">
                        <a:pos x="1" y="14"/>
                      </a:cxn>
                      <a:cxn ang="0">
                        <a:pos x="0" y="17"/>
                      </a:cxn>
                      <a:cxn ang="0">
                        <a:pos x="0" y="22"/>
                      </a:cxn>
                      <a:cxn ang="0">
                        <a:pos x="0" y="26"/>
                      </a:cxn>
                      <a:cxn ang="0">
                        <a:pos x="1" y="29"/>
                      </a:cxn>
                      <a:cxn ang="0">
                        <a:pos x="4" y="34"/>
                      </a:cxn>
                      <a:cxn ang="0">
                        <a:pos x="6" y="37"/>
                      </a:cxn>
                      <a:cxn ang="0">
                        <a:pos x="9" y="40"/>
                      </a:cxn>
                      <a:cxn ang="0">
                        <a:pos x="14" y="42"/>
                      </a:cxn>
                      <a:cxn ang="0">
                        <a:pos x="17" y="43"/>
                      </a:cxn>
                      <a:cxn ang="0">
                        <a:pos x="21" y="43"/>
                      </a:cxn>
                      <a:cxn ang="0">
                        <a:pos x="26" y="43"/>
                      </a:cxn>
                      <a:cxn ang="0">
                        <a:pos x="31" y="42"/>
                      </a:cxn>
                      <a:cxn ang="0">
                        <a:pos x="34" y="40"/>
                      </a:cxn>
                      <a:cxn ang="0">
                        <a:pos x="37" y="37"/>
                      </a:cxn>
                      <a:cxn ang="0">
                        <a:pos x="40" y="34"/>
                      </a:cxn>
                      <a:cxn ang="0">
                        <a:pos x="41" y="29"/>
                      </a:cxn>
                      <a:cxn ang="0">
                        <a:pos x="43" y="26"/>
                      </a:cxn>
                      <a:cxn ang="0">
                        <a:pos x="43" y="22"/>
                      </a:cxn>
                      <a:cxn ang="0">
                        <a:pos x="40" y="22"/>
                      </a:cxn>
                      <a:cxn ang="0">
                        <a:pos x="38" y="29"/>
                      </a:cxn>
                      <a:cxn ang="0">
                        <a:pos x="35" y="34"/>
                      </a:cxn>
                      <a:cxn ang="0">
                        <a:pos x="29" y="39"/>
                      </a:cxn>
                      <a:cxn ang="0">
                        <a:pos x="21" y="40"/>
                      </a:cxn>
                      <a:cxn ang="0">
                        <a:pos x="15" y="39"/>
                      </a:cxn>
                      <a:cxn ang="0">
                        <a:pos x="9" y="34"/>
                      </a:cxn>
                      <a:cxn ang="0">
                        <a:pos x="4" y="29"/>
                      </a:cxn>
                      <a:cxn ang="0">
                        <a:pos x="3" y="22"/>
                      </a:cxn>
                      <a:cxn ang="0">
                        <a:pos x="4" y="14"/>
                      </a:cxn>
                      <a:cxn ang="0">
                        <a:pos x="9" y="8"/>
                      </a:cxn>
                      <a:cxn ang="0">
                        <a:pos x="15" y="5"/>
                      </a:cxn>
                      <a:cxn ang="0">
                        <a:pos x="21" y="3"/>
                      </a:cxn>
                      <a:cxn ang="0">
                        <a:pos x="29" y="5"/>
                      </a:cxn>
                      <a:cxn ang="0">
                        <a:pos x="35" y="8"/>
                      </a:cxn>
                      <a:cxn ang="0">
                        <a:pos x="38" y="14"/>
                      </a:cxn>
                      <a:cxn ang="0">
                        <a:pos x="40" y="22"/>
                      </a:cxn>
                    </a:cxnLst>
                    <a:rect l="0" t="0" r="r" b="b"/>
                    <a:pathLst>
                      <a:path w="43" h="43">
                        <a:moveTo>
                          <a:pt x="43" y="22"/>
                        </a:moveTo>
                        <a:lnTo>
                          <a:pt x="43" y="17"/>
                        </a:lnTo>
                        <a:lnTo>
                          <a:pt x="41" y="14"/>
                        </a:lnTo>
                        <a:lnTo>
                          <a:pt x="40" y="9"/>
                        </a:lnTo>
                        <a:lnTo>
                          <a:pt x="37" y="6"/>
                        </a:lnTo>
                        <a:lnTo>
                          <a:pt x="34" y="3"/>
                        </a:lnTo>
                        <a:lnTo>
                          <a:pt x="31" y="1"/>
                        </a:lnTo>
                        <a:lnTo>
                          <a:pt x="26" y="0"/>
                        </a:lnTo>
                        <a:lnTo>
                          <a:pt x="21" y="0"/>
                        </a:lnTo>
                        <a:lnTo>
                          <a:pt x="17" y="0"/>
                        </a:lnTo>
                        <a:lnTo>
                          <a:pt x="14" y="1"/>
                        </a:lnTo>
                        <a:lnTo>
                          <a:pt x="9" y="3"/>
                        </a:lnTo>
                        <a:lnTo>
                          <a:pt x="6" y="6"/>
                        </a:lnTo>
                        <a:lnTo>
                          <a:pt x="4" y="9"/>
                        </a:lnTo>
                        <a:lnTo>
                          <a:pt x="1" y="14"/>
                        </a:lnTo>
                        <a:lnTo>
                          <a:pt x="0" y="17"/>
                        </a:lnTo>
                        <a:lnTo>
                          <a:pt x="0" y="22"/>
                        </a:lnTo>
                        <a:lnTo>
                          <a:pt x="0" y="26"/>
                        </a:lnTo>
                        <a:lnTo>
                          <a:pt x="1" y="29"/>
                        </a:lnTo>
                        <a:lnTo>
                          <a:pt x="4" y="34"/>
                        </a:lnTo>
                        <a:lnTo>
                          <a:pt x="6" y="37"/>
                        </a:lnTo>
                        <a:lnTo>
                          <a:pt x="9" y="40"/>
                        </a:lnTo>
                        <a:lnTo>
                          <a:pt x="14" y="42"/>
                        </a:lnTo>
                        <a:lnTo>
                          <a:pt x="17" y="43"/>
                        </a:lnTo>
                        <a:lnTo>
                          <a:pt x="21" y="43"/>
                        </a:lnTo>
                        <a:lnTo>
                          <a:pt x="26" y="43"/>
                        </a:lnTo>
                        <a:lnTo>
                          <a:pt x="31" y="42"/>
                        </a:lnTo>
                        <a:lnTo>
                          <a:pt x="34" y="40"/>
                        </a:lnTo>
                        <a:lnTo>
                          <a:pt x="37" y="37"/>
                        </a:lnTo>
                        <a:lnTo>
                          <a:pt x="40" y="34"/>
                        </a:lnTo>
                        <a:lnTo>
                          <a:pt x="41" y="29"/>
                        </a:lnTo>
                        <a:lnTo>
                          <a:pt x="43" y="26"/>
                        </a:lnTo>
                        <a:lnTo>
                          <a:pt x="43" y="22"/>
                        </a:lnTo>
                        <a:close/>
                        <a:moveTo>
                          <a:pt x="40" y="22"/>
                        </a:moveTo>
                        <a:lnTo>
                          <a:pt x="38" y="29"/>
                        </a:lnTo>
                        <a:lnTo>
                          <a:pt x="35" y="34"/>
                        </a:lnTo>
                        <a:lnTo>
                          <a:pt x="29" y="39"/>
                        </a:lnTo>
                        <a:lnTo>
                          <a:pt x="21" y="40"/>
                        </a:lnTo>
                        <a:lnTo>
                          <a:pt x="15" y="39"/>
                        </a:lnTo>
                        <a:lnTo>
                          <a:pt x="9" y="34"/>
                        </a:lnTo>
                        <a:lnTo>
                          <a:pt x="4" y="29"/>
                        </a:lnTo>
                        <a:lnTo>
                          <a:pt x="3" y="22"/>
                        </a:lnTo>
                        <a:lnTo>
                          <a:pt x="4" y="14"/>
                        </a:lnTo>
                        <a:lnTo>
                          <a:pt x="9" y="8"/>
                        </a:lnTo>
                        <a:lnTo>
                          <a:pt x="15" y="5"/>
                        </a:lnTo>
                        <a:lnTo>
                          <a:pt x="21" y="3"/>
                        </a:lnTo>
                        <a:lnTo>
                          <a:pt x="29" y="5"/>
                        </a:lnTo>
                        <a:lnTo>
                          <a:pt x="35" y="8"/>
                        </a:lnTo>
                        <a:lnTo>
                          <a:pt x="38" y="14"/>
                        </a:lnTo>
                        <a:lnTo>
                          <a:pt x="40" y="22"/>
                        </a:lnTo>
                        <a:close/>
                      </a:path>
                    </a:pathLst>
                  </a:custGeom>
                  <a:solidFill>
                    <a:srgbClr val="B5BF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60" name="Freeform 128"/>
                  <p:cNvSpPr>
                    <a:spLocks noEditPoints="1"/>
                  </p:cNvSpPr>
                  <p:nvPr/>
                </p:nvSpPr>
                <p:spPr bwMode="auto">
                  <a:xfrm>
                    <a:off x="5809" y="1256"/>
                    <a:ext cx="40" cy="41"/>
                  </a:xfrm>
                  <a:custGeom>
                    <a:avLst/>
                    <a:gdLst/>
                    <a:ahLst/>
                    <a:cxnLst>
                      <a:cxn ang="0">
                        <a:pos x="40" y="21"/>
                      </a:cxn>
                      <a:cxn ang="0">
                        <a:pos x="39" y="13"/>
                      </a:cxn>
                      <a:cxn ang="0">
                        <a:pos x="34" y="7"/>
                      </a:cxn>
                      <a:cxn ang="0">
                        <a:pos x="28" y="2"/>
                      </a:cxn>
                      <a:cxn ang="0">
                        <a:pos x="20" y="0"/>
                      </a:cxn>
                      <a:cxn ang="0">
                        <a:pos x="13" y="2"/>
                      </a:cxn>
                      <a:cxn ang="0">
                        <a:pos x="6" y="7"/>
                      </a:cxn>
                      <a:cxn ang="0">
                        <a:pos x="2" y="13"/>
                      </a:cxn>
                      <a:cxn ang="0">
                        <a:pos x="0" y="21"/>
                      </a:cxn>
                      <a:cxn ang="0">
                        <a:pos x="2" y="28"/>
                      </a:cxn>
                      <a:cxn ang="0">
                        <a:pos x="6" y="34"/>
                      </a:cxn>
                      <a:cxn ang="0">
                        <a:pos x="13" y="39"/>
                      </a:cxn>
                      <a:cxn ang="0">
                        <a:pos x="20" y="41"/>
                      </a:cxn>
                      <a:cxn ang="0">
                        <a:pos x="28" y="39"/>
                      </a:cxn>
                      <a:cxn ang="0">
                        <a:pos x="34" y="34"/>
                      </a:cxn>
                      <a:cxn ang="0">
                        <a:pos x="39" y="28"/>
                      </a:cxn>
                      <a:cxn ang="0">
                        <a:pos x="40" y="21"/>
                      </a:cxn>
                      <a:cxn ang="0">
                        <a:pos x="37" y="21"/>
                      </a:cxn>
                      <a:cxn ang="0">
                        <a:pos x="36" y="27"/>
                      </a:cxn>
                      <a:cxn ang="0">
                        <a:pos x="33" y="33"/>
                      </a:cxn>
                      <a:cxn ang="0">
                        <a:pos x="27" y="36"/>
                      </a:cxn>
                      <a:cxn ang="0">
                        <a:pos x="20" y="38"/>
                      </a:cxn>
                      <a:cxn ang="0">
                        <a:pos x="14" y="36"/>
                      </a:cxn>
                      <a:cxn ang="0">
                        <a:pos x="8" y="33"/>
                      </a:cxn>
                      <a:cxn ang="0">
                        <a:pos x="5" y="27"/>
                      </a:cxn>
                      <a:cxn ang="0">
                        <a:pos x="3" y="21"/>
                      </a:cxn>
                      <a:cxn ang="0">
                        <a:pos x="5" y="14"/>
                      </a:cxn>
                      <a:cxn ang="0">
                        <a:pos x="8" y="8"/>
                      </a:cxn>
                      <a:cxn ang="0">
                        <a:pos x="14" y="5"/>
                      </a:cxn>
                      <a:cxn ang="0">
                        <a:pos x="20" y="4"/>
                      </a:cxn>
                      <a:cxn ang="0">
                        <a:pos x="27" y="5"/>
                      </a:cxn>
                      <a:cxn ang="0">
                        <a:pos x="33" y="8"/>
                      </a:cxn>
                      <a:cxn ang="0">
                        <a:pos x="36" y="14"/>
                      </a:cxn>
                      <a:cxn ang="0">
                        <a:pos x="37" y="21"/>
                      </a:cxn>
                    </a:cxnLst>
                    <a:rect l="0" t="0" r="r" b="b"/>
                    <a:pathLst>
                      <a:path w="40" h="41">
                        <a:moveTo>
                          <a:pt x="40" y="21"/>
                        </a:moveTo>
                        <a:lnTo>
                          <a:pt x="39" y="13"/>
                        </a:lnTo>
                        <a:lnTo>
                          <a:pt x="34" y="7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13" y="2"/>
                        </a:lnTo>
                        <a:lnTo>
                          <a:pt x="6" y="7"/>
                        </a:lnTo>
                        <a:lnTo>
                          <a:pt x="2" y="13"/>
                        </a:lnTo>
                        <a:lnTo>
                          <a:pt x="0" y="21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3" y="39"/>
                        </a:lnTo>
                        <a:lnTo>
                          <a:pt x="20" y="41"/>
                        </a:lnTo>
                        <a:lnTo>
                          <a:pt x="28" y="39"/>
                        </a:lnTo>
                        <a:lnTo>
                          <a:pt x="34" y="34"/>
                        </a:lnTo>
                        <a:lnTo>
                          <a:pt x="39" y="28"/>
                        </a:lnTo>
                        <a:lnTo>
                          <a:pt x="40" y="21"/>
                        </a:lnTo>
                        <a:close/>
                        <a:moveTo>
                          <a:pt x="37" y="21"/>
                        </a:moveTo>
                        <a:lnTo>
                          <a:pt x="36" y="27"/>
                        </a:lnTo>
                        <a:lnTo>
                          <a:pt x="33" y="33"/>
                        </a:lnTo>
                        <a:lnTo>
                          <a:pt x="27" y="36"/>
                        </a:lnTo>
                        <a:lnTo>
                          <a:pt x="20" y="38"/>
                        </a:lnTo>
                        <a:lnTo>
                          <a:pt x="14" y="36"/>
                        </a:lnTo>
                        <a:lnTo>
                          <a:pt x="8" y="33"/>
                        </a:lnTo>
                        <a:lnTo>
                          <a:pt x="5" y="27"/>
                        </a:lnTo>
                        <a:lnTo>
                          <a:pt x="3" y="21"/>
                        </a:lnTo>
                        <a:lnTo>
                          <a:pt x="5" y="14"/>
                        </a:lnTo>
                        <a:lnTo>
                          <a:pt x="8" y="8"/>
                        </a:lnTo>
                        <a:lnTo>
                          <a:pt x="14" y="5"/>
                        </a:lnTo>
                        <a:lnTo>
                          <a:pt x="20" y="4"/>
                        </a:lnTo>
                        <a:lnTo>
                          <a:pt x="27" y="5"/>
                        </a:lnTo>
                        <a:lnTo>
                          <a:pt x="33" y="8"/>
                        </a:lnTo>
                        <a:lnTo>
                          <a:pt x="36" y="14"/>
                        </a:lnTo>
                        <a:lnTo>
                          <a:pt x="37" y="21"/>
                        </a:lnTo>
                        <a:close/>
                      </a:path>
                    </a:pathLst>
                  </a:custGeom>
                  <a:solidFill>
                    <a:srgbClr val="B9C2E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61" name="Freeform 129"/>
                  <p:cNvSpPr>
                    <a:spLocks noEditPoints="1"/>
                  </p:cNvSpPr>
                  <p:nvPr/>
                </p:nvSpPr>
                <p:spPr bwMode="auto">
                  <a:xfrm>
                    <a:off x="5811" y="1258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9"/>
                      </a:cxn>
                      <a:cxn ang="0">
                        <a:pos x="35" y="11"/>
                      </a:cxn>
                      <a:cxn ang="0">
                        <a:pos x="32" y="5"/>
                      </a:cxn>
                      <a:cxn ang="0">
                        <a:pos x="26" y="2"/>
                      </a:cxn>
                      <a:cxn ang="0">
                        <a:pos x="18" y="0"/>
                      </a:cxn>
                      <a:cxn ang="0">
                        <a:pos x="12" y="2"/>
                      </a:cxn>
                      <a:cxn ang="0">
                        <a:pos x="6" y="5"/>
                      </a:cxn>
                      <a:cxn ang="0">
                        <a:pos x="1" y="11"/>
                      </a:cxn>
                      <a:cxn ang="0">
                        <a:pos x="0" y="19"/>
                      </a:cxn>
                      <a:cxn ang="0">
                        <a:pos x="1" y="26"/>
                      </a:cxn>
                      <a:cxn ang="0">
                        <a:pos x="6" y="31"/>
                      </a:cxn>
                      <a:cxn ang="0">
                        <a:pos x="12" y="36"/>
                      </a:cxn>
                      <a:cxn ang="0">
                        <a:pos x="18" y="37"/>
                      </a:cxn>
                      <a:cxn ang="0">
                        <a:pos x="26" y="36"/>
                      </a:cxn>
                      <a:cxn ang="0">
                        <a:pos x="32" y="31"/>
                      </a:cxn>
                      <a:cxn ang="0">
                        <a:pos x="35" y="26"/>
                      </a:cxn>
                      <a:cxn ang="0">
                        <a:pos x="37" y="19"/>
                      </a:cxn>
                      <a:cxn ang="0">
                        <a:pos x="34" y="19"/>
                      </a:cxn>
                      <a:cxn ang="0">
                        <a:pos x="32" y="25"/>
                      </a:cxn>
                      <a:cxn ang="0">
                        <a:pos x="29" y="29"/>
                      </a:cxn>
                      <a:cxn ang="0">
                        <a:pos x="25" y="32"/>
                      </a:cxn>
                      <a:cxn ang="0">
                        <a:pos x="18" y="34"/>
                      </a:cxn>
                      <a:cxn ang="0">
                        <a:pos x="12" y="32"/>
                      </a:cxn>
                      <a:cxn ang="0">
                        <a:pos x="8" y="29"/>
                      </a:cxn>
                      <a:cxn ang="0">
                        <a:pos x="4" y="25"/>
                      </a:cxn>
                      <a:cxn ang="0">
                        <a:pos x="3" y="19"/>
                      </a:cxn>
                      <a:cxn ang="0">
                        <a:pos x="4" y="12"/>
                      </a:cxn>
                      <a:cxn ang="0">
                        <a:pos x="8" y="8"/>
                      </a:cxn>
                      <a:cxn ang="0">
                        <a:pos x="12" y="5"/>
                      </a:cxn>
                      <a:cxn ang="0">
                        <a:pos x="18" y="3"/>
                      </a:cxn>
                      <a:cxn ang="0">
                        <a:pos x="25" y="5"/>
                      </a:cxn>
                      <a:cxn ang="0">
                        <a:pos x="29" y="8"/>
                      </a:cxn>
                      <a:cxn ang="0">
                        <a:pos x="32" y="12"/>
                      </a:cxn>
                      <a:cxn ang="0">
                        <a:pos x="34" y="19"/>
                      </a:cxn>
                    </a:cxnLst>
                    <a:rect l="0" t="0" r="r" b="b"/>
                    <a:pathLst>
                      <a:path w="37" h="37">
                        <a:moveTo>
                          <a:pt x="37" y="19"/>
                        </a:moveTo>
                        <a:lnTo>
                          <a:pt x="35" y="11"/>
                        </a:lnTo>
                        <a:lnTo>
                          <a:pt x="32" y="5"/>
                        </a:lnTo>
                        <a:lnTo>
                          <a:pt x="26" y="2"/>
                        </a:lnTo>
                        <a:lnTo>
                          <a:pt x="18" y="0"/>
                        </a:lnTo>
                        <a:lnTo>
                          <a:pt x="12" y="2"/>
                        </a:lnTo>
                        <a:lnTo>
                          <a:pt x="6" y="5"/>
                        </a:lnTo>
                        <a:lnTo>
                          <a:pt x="1" y="11"/>
                        </a:lnTo>
                        <a:lnTo>
                          <a:pt x="0" y="19"/>
                        </a:lnTo>
                        <a:lnTo>
                          <a:pt x="1" y="26"/>
                        </a:lnTo>
                        <a:lnTo>
                          <a:pt x="6" y="31"/>
                        </a:lnTo>
                        <a:lnTo>
                          <a:pt x="12" y="36"/>
                        </a:lnTo>
                        <a:lnTo>
                          <a:pt x="18" y="37"/>
                        </a:lnTo>
                        <a:lnTo>
                          <a:pt x="26" y="36"/>
                        </a:lnTo>
                        <a:lnTo>
                          <a:pt x="32" y="31"/>
                        </a:lnTo>
                        <a:lnTo>
                          <a:pt x="35" y="26"/>
                        </a:lnTo>
                        <a:lnTo>
                          <a:pt x="37" y="19"/>
                        </a:lnTo>
                        <a:close/>
                        <a:moveTo>
                          <a:pt x="34" y="19"/>
                        </a:moveTo>
                        <a:lnTo>
                          <a:pt x="32" y="25"/>
                        </a:lnTo>
                        <a:lnTo>
                          <a:pt x="29" y="29"/>
                        </a:lnTo>
                        <a:lnTo>
                          <a:pt x="25" y="32"/>
                        </a:lnTo>
                        <a:lnTo>
                          <a:pt x="18" y="34"/>
                        </a:lnTo>
                        <a:lnTo>
                          <a:pt x="12" y="32"/>
                        </a:lnTo>
                        <a:lnTo>
                          <a:pt x="8" y="29"/>
                        </a:lnTo>
                        <a:lnTo>
                          <a:pt x="4" y="25"/>
                        </a:lnTo>
                        <a:lnTo>
                          <a:pt x="3" y="19"/>
                        </a:lnTo>
                        <a:lnTo>
                          <a:pt x="4" y="12"/>
                        </a:lnTo>
                        <a:lnTo>
                          <a:pt x="8" y="8"/>
                        </a:lnTo>
                        <a:lnTo>
                          <a:pt x="12" y="5"/>
                        </a:lnTo>
                        <a:lnTo>
                          <a:pt x="18" y="3"/>
                        </a:lnTo>
                        <a:lnTo>
                          <a:pt x="25" y="5"/>
                        </a:lnTo>
                        <a:lnTo>
                          <a:pt x="29" y="8"/>
                        </a:lnTo>
                        <a:lnTo>
                          <a:pt x="32" y="12"/>
                        </a:lnTo>
                        <a:lnTo>
                          <a:pt x="34" y="19"/>
                        </a:lnTo>
                        <a:close/>
                      </a:path>
                    </a:pathLst>
                  </a:custGeom>
                  <a:solidFill>
                    <a:srgbClr val="C0C9E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62" name="Freeform 130"/>
                  <p:cNvSpPr>
                    <a:spLocks noEditPoints="1"/>
                  </p:cNvSpPr>
                  <p:nvPr/>
                </p:nvSpPr>
                <p:spPr bwMode="auto">
                  <a:xfrm>
                    <a:off x="5812" y="1260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3" y="10"/>
                      </a:cxn>
                      <a:cxn ang="0">
                        <a:pos x="30" y="4"/>
                      </a:cxn>
                      <a:cxn ang="0">
                        <a:pos x="24" y="1"/>
                      </a:cxn>
                      <a:cxn ang="0">
                        <a:pos x="17" y="0"/>
                      </a:cxn>
                      <a:cxn ang="0">
                        <a:pos x="11" y="1"/>
                      </a:cxn>
                      <a:cxn ang="0">
                        <a:pos x="5" y="4"/>
                      </a:cxn>
                      <a:cxn ang="0">
                        <a:pos x="2" y="10"/>
                      </a:cxn>
                      <a:cxn ang="0">
                        <a:pos x="0" y="17"/>
                      </a:cxn>
                      <a:cxn ang="0">
                        <a:pos x="2" y="23"/>
                      </a:cxn>
                      <a:cxn ang="0">
                        <a:pos x="5" y="29"/>
                      </a:cxn>
                      <a:cxn ang="0">
                        <a:pos x="11" y="32"/>
                      </a:cxn>
                      <a:cxn ang="0">
                        <a:pos x="17" y="34"/>
                      </a:cxn>
                      <a:cxn ang="0">
                        <a:pos x="24" y="32"/>
                      </a:cxn>
                      <a:cxn ang="0">
                        <a:pos x="30" y="29"/>
                      </a:cxn>
                      <a:cxn ang="0">
                        <a:pos x="33" y="23"/>
                      </a:cxn>
                      <a:cxn ang="0">
                        <a:pos x="34" y="17"/>
                      </a:cxn>
                      <a:cxn ang="0">
                        <a:pos x="31" y="17"/>
                      </a:cxn>
                      <a:cxn ang="0">
                        <a:pos x="30" y="21"/>
                      </a:cxn>
                      <a:cxn ang="0">
                        <a:pos x="28" y="26"/>
                      </a:cxn>
                      <a:cxn ang="0">
                        <a:pos x="24" y="29"/>
                      </a:cxn>
                      <a:cxn ang="0">
                        <a:pos x="17" y="30"/>
                      </a:cxn>
                      <a:cxn ang="0">
                        <a:pos x="13" y="29"/>
                      </a:cxn>
                      <a:cxn ang="0">
                        <a:pos x="8" y="26"/>
                      </a:cxn>
                      <a:cxn ang="0">
                        <a:pos x="5" y="21"/>
                      </a:cxn>
                      <a:cxn ang="0">
                        <a:pos x="3" y="17"/>
                      </a:cxn>
                      <a:cxn ang="0">
                        <a:pos x="5" y="10"/>
                      </a:cxn>
                      <a:cxn ang="0">
                        <a:pos x="8" y="7"/>
                      </a:cxn>
                      <a:cxn ang="0">
                        <a:pos x="13" y="4"/>
                      </a:cxn>
                      <a:cxn ang="0">
                        <a:pos x="17" y="3"/>
                      </a:cxn>
                      <a:cxn ang="0">
                        <a:pos x="24" y="4"/>
                      </a:cxn>
                      <a:cxn ang="0">
                        <a:pos x="28" y="7"/>
                      </a:cxn>
                      <a:cxn ang="0">
                        <a:pos x="30" y="10"/>
                      </a:cxn>
                      <a:cxn ang="0">
                        <a:pos x="31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3" y="10"/>
                        </a:lnTo>
                        <a:lnTo>
                          <a:pt x="30" y="4"/>
                        </a:lnTo>
                        <a:lnTo>
                          <a:pt x="24" y="1"/>
                        </a:lnTo>
                        <a:lnTo>
                          <a:pt x="17" y="0"/>
                        </a:lnTo>
                        <a:lnTo>
                          <a:pt x="11" y="1"/>
                        </a:lnTo>
                        <a:lnTo>
                          <a:pt x="5" y="4"/>
                        </a:lnTo>
                        <a:lnTo>
                          <a:pt x="2" y="10"/>
                        </a:lnTo>
                        <a:lnTo>
                          <a:pt x="0" y="17"/>
                        </a:lnTo>
                        <a:lnTo>
                          <a:pt x="2" y="23"/>
                        </a:lnTo>
                        <a:lnTo>
                          <a:pt x="5" y="29"/>
                        </a:lnTo>
                        <a:lnTo>
                          <a:pt x="11" y="32"/>
                        </a:lnTo>
                        <a:lnTo>
                          <a:pt x="17" y="34"/>
                        </a:lnTo>
                        <a:lnTo>
                          <a:pt x="24" y="32"/>
                        </a:lnTo>
                        <a:lnTo>
                          <a:pt x="30" y="29"/>
                        </a:lnTo>
                        <a:lnTo>
                          <a:pt x="33" y="23"/>
                        </a:lnTo>
                        <a:lnTo>
                          <a:pt x="34" y="17"/>
                        </a:lnTo>
                        <a:close/>
                        <a:moveTo>
                          <a:pt x="31" y="17"/>
                        </a:moveTo>
                        <a:lnTo>
                          <a:pt x="30" y="21"/>
                        </a:lnTo>
                        <a:lnTo>
                          <a:pt x="28" y="26"/>
                        </a:lnTo>
                        <a:lnTo>
                          <a:pt x="24" y="29"/>
                        </a:lnTo>
                        <a:lnTo>
                          <a:pt x="17" y="30"/>
                        </a:lnTo>
                        <a:lnTo>
                          <a:pt x="13" y="29"/>
                        </a:lnTo>
                        <a:lnTo>
                          <a:pt x="8" y="26"/>
                        </a:lnTo>
                        <a:lnTo>
                          <a:pt x="5" y="21"/>
                        </a:lnTo>
                        <a:lnTo>
                          <a:pt x="3" y="17"/>
                        </a:lnTo>
                        <a:lnTo>
                          <a:pt x="5" y="10"/>
                        </a:lnTo>
                        <a:lnTo>
                          <a:pt x="8" y="7"/>
                        </a:lnTo>
                        <a:lnTo>
                          <a:pt x="13" y="4"/>
                        </a:lnTo>
                        <a:lnTo>
                          <a:pt x="17" y="3"/>
                        </a:lnTo>
                        <a:lnTo>
                          <a:pt x="24" y="4"/>
                        </a:lnTo>
                        <a:lnTo>
                          <a:pt x="28" y="7"/>
                        </a:lnTo>
                        <a:lnTo>
                          <a:pt x="30" y="10"/>
                        </a:lnTo>
                        <a:lnTo>
                          <a:pt x="31" y="17"/>
                        </a:lnTo>
                        <a:close/>
                      </a:path>
                    </a:pathLst>
                  </a:custGeom>
                  <a:solidFill>
                    <a:srgbClr val="C4CCE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63" name="Freeform 131"/>
                  <p:cNvSpPr>
                    <a:spLocks noEditPoints="1"/>
                  </p:cNvSpPr>
                  <p:nvPr/>
                </p:nvSpPr>
                <p:spPr bwMode="auto">
                  <a:xfrm>
                    <a:off x="5814" y="1261"/>
                    <a:ext cx="31" cy="31"/>
                  </a:xfrm>
                  <a:custGeom>
                    <a:avLst/>
                    <a:gdLst/>
                    <a:ahLst/>
                    <a:cxnLst>
                      <a:cxn ang="0">
                        <a:pos x="31" y="16"/>
                      </a:cxn>
                      <a:cxn ang="0">
                        <a:pos x="29" y="9"/>
                      </a:cxn>
                      <a:cxn ang="0">
                        <a:pos x="26" y="5"/>
                      </a:cxn>
                      <a:cxn ang="0">
                        <a:pos x="22" y="2"/>
                      </a:cxn>
                      <a:cxn ang="0">
                        <a:pos x="15" y="0"/>
                      </a:cxn>
                      <a:cxn ang="0">
                        <a:pos x="9" y="2"/>
                      </a:cxn>
                      <a:cxn ang="0">
                        <a:pos x="5" y="5"/>
                      </a:cxn>
                      <a:cxn ang="0">
                        <a:pos x="1" y="9"/>
                      </a:cxn>
                      <a:cxn ang="0">
                        <a:pos x="0" y="16"/>
                      </a:cxn>
                      <a:cxn ang="0">
                        <a:pos x="1" y="22"/>
                      </a:cxn>
                      <a:cxn ang="0">
                        <a:pos x="5" y="26"/>
                      </a:cxn>
                      <a:cxn ang="0">
                        <a:pos x="9" y="29"/>
                      </a:cxn>
                      <a:cxn ang="0">
                        <a:pos x="15" y="31"/>
                      </a:cxn>
                      <a:cxn ang="0">
                        <a:pos x="22" y="29"/>
                      </a:cxn>
                      <a:cxn ang="0">
                        <a:pos x="26" y="26"/>
                      </a:cxn>
                      <a:cxn ang="0">
                        <a:pos x="29" y="22"/>
                      </a:cxn>
                      <a:cxn ang="0">
                        <a:pos x="31" y="16"/>
                      </a:cxn>
                      <a:cxn ang="0">
                        <a:pos x="28" y="16"/>
                      </a:cxn>
                      <a:cxn ang="0">
                        <a:pos x="28" y="20"/>
                      </a:cxn>
                      <a:cxn ang="0">
                        <a:pos x="25" y="25"/>
                      </a:cxn>
                      <a:cxn ang="0">
                        <a:pos x="20" y="26"/>
                      </a:cxn>
                      <a:cxn ang="0">
                        <a:pos x="15" y="28"/>
                      </a:cxn>
                      <a:cxn ang="0">
                        <a:pos x="11" y="26"/>
                      </a:cxn>
                      <a:cxn ang="0">
                        <a:pos x="8" y="25"/>
                      </a:cxn>
                      <a:cxn ang="0">
                        <a:pos x="5" y="20"/>
                      </a:cxn>
                      <a:cxn ang="0">
                        <a:pos x="3" y="16"/>
                      </a:cxn>
                      <a:cxn ang="0">
                        <a:pos x="5" y="11"/>
                      </a:cxn>
                      <a:cxn ang="0">
                        <a:pos x="8" y="6"/>
                      </a:cxn>
                      <a:cxn ang="0">
                        <a:pos x="11" y="5"/>
                      </a:cxn>
                      <a:cxn ang="0">
                        <a:pos x="15" y="3"/>
                      </a:cxn>
                      <a:cxn ang="0">
                        <a:pos x="20" y="5"/>
                      </a:cxn>
                      <a:cxn ang="0">
                        <a:pos x="25" y="6"/>
                      </a:cxn>
                      <a:cxn ang="0">
                        <a:pos x="28" y="11"/>
                      </a:cxn>
                      <a:cxn ang="0">
                        <a:pos x="28" y="16"/>
                      </a:cxn>
                    </a:cxnLst>
                    <a:rect l="0" t="0" r="r" b="b"/>
                    <a:pathLst>
                      <a:path w="31" h="31">
                        <a:moveTo>
                          <a:pt x="31" y="16"/>
                        </a:moveTo>
                        <a:lnTo>
                          <a:pt x="29" y="9"/>
                        </a:lnTo>
                        <a:lnTo>
                          <a:pt x="26" y="5"/>
                        </a:lnTo>
                        <a:lnTo>
                          <a:pt x="22" y="2"/>
                        </a:lnTo>
                        <a:lnTo>
                          <a:pt x="15" y="0"/>
                        </a:lnTo>
                        <a:lnTo>
                          <a:pt x="9" y="2"/>
                        </a:lnTo>
                        <a:lnTo>
                          <a:pt x="5" y="5"/>
                        </a:lnTo>
                        <a:lnTo>
                          <a:pt x="1" y="9"/>
                        </a:lnTo>
                        <a:lnTo>
                          <a:pt x="0" y="16"/>
                        </a:lnTo>
                        <a:lnTo>
                          <a:pt x="1" y="22"/>
                        </a:lnTo>
                        <a:lnTo>
                          <a:pt x="5" y="26"/>
                        </a:lnTo>
                        <a:lnTo>
                          <a:pt x="9" y="29"/>
                        </a:lnTo>
                        <a:lnTo>
                          <a:pt x="15" y="31"/>
                        </a:lnTo>
                        <a:lnTo>
                          <a:pt x="22" y="29"/>
                        </a:lnTo>
                        <a:lnTo>
                          <a:pt x="26" y="26"/>
                        </a:lnTo>
                        <a:lnTo>
                          <a:pt x="29" y="22"/>
                        </a:lnTo>
                        <a:lnTo>
                          <a:pt x="31" y="16"/>
                        </a:lnTo>
                        <a:close/>
                        <a:moveTo>
                          <a:pt x="28" y="16"/>
                        </a:moveTo>
                        <a:lnTo>
                          <a:pt x="28" y="20"/>
                        </a:lnTo>
                        <a:lnTo>
                          <a:pt x="25" y="25"/>
                        </a:lnTo>
                        <a:lnTo>
                          <a:pt x="20" y="26"/>
                        </a:lnTo>
                        <a:lnTo>
                          <a:pt x="15" y="28"/>
                        </a:lnTo>
                        <a:lnTo>
                          <a:pt x="11" y="26"/>
                        </a:lnTo>
                        <a:lnTo>
                          <a:pt x="8" y="25"/>
                        </a:lnTo>
                        <a:lnTo>
                          <a:pt x="5" y="20"/>
                        </a:lnTo>
                        <a:lnTo>
                          <a:pt x="3" y="16"/>
                        </a:lnTo>
                        <a:lnTo>
                          <a:pt x="5" y="11"/>
                        </a:lnTo>
                        <a:lnTo>
                          <a:pt x="8" y="6"/>
                        </a:lnTo>
                        <a:lnTo>
                          <a:pt x="11" y="5"/>
                        </a:lnTo>
                        <a:lnTo>
                          <a:pt x="15" y="3"/>
                        </a:lnTo>
                        <a:lnTo>
                          <a:pt x="20" y="5"/>
                        </a:lnTo>
                        <a:lnTo>
                          <a:pt x="25" y="6"/>
                        </a:lnTo>
                        <a:lnTo>
                          <a:pt x="28" y="11"/>
                        </a:lnTo>
                        <a:lnTo>
                          <a:pt x="28" y="16"/>
                        </a:lnTo>
                        <a:close/>
                      </a:path>
                    </a:pathLst>
                  </a:custGeom>
                  <a:solidFill>
                    <a:srgbClr val="C8D0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64" name="Freeform 132"/>
                  <p:cNvSpPr>
                    <a:spLocks noEditPoints="1"/>
                  </p:cNvSpPr>
                  <p:nvPr/>
                </p:nvSpPr>
                <p:spPr bwMode="auto">
                  <a:xfrm>
                    <a:off x="5815" y="1263"/>
                    <a:ext cx="28" cy="27"/>
                  </a:xfrm>
                  <a:custGeom>
                    <a:avLst/>
                    <a:gdLst/>
                    <a:ahLst/>
                    <a:cxnLst>
                      <a:cxn ang="0">
                        <a:pos x="28" y="14"/>
                      </a:cxn>
                      <a:cxn ang="0">
                        <a:pos x="27" y="7"/>
                      </a:cxn>
                      <a:cxn ang="0">
                        <a:pos x="25" y="4"/>
                      </a:cxn>
                      <a:cxn ang="0">
                        <a:pos x="21" y="1"/>
                      </a:cxn>
                      <a:cxn ang="0">
                        <a:pos x="14" y="0"/>
                      </a:cxn>
                      <a:cxn ang="0">
                        <a:pos x="10" y="1"/>
                      </a:cxn>
                      <a:cxn ang="0">
                        <a:pos x="5" y="4"/>
                      </a:cxn>
                      <a:cxn ang="0">
                        <a:pos x="2" y="7"/>
                      </a:cxn>
                      <a:cxn ang="0">
                        <a:pos x="0" y="14"/>
                      </a:cxn>
                      <a:cxn ang="0">
                        <a:pos x="2" y="18"/>
                      </a:cxn>
                      <a:cxn ang="0">
                        <a:pos x="5" y="23"/>
                      </a:cxn>
                      <a:cxn ang="0">
                        <a:pos x="10" y="26"/>
                      </a:cxn>
                      <a:cxn ang="0">
                        <a:pos x="14" y="27"/>
                      </a:cxn>
                      <a:cxn ang="0">
                        <a:pos x="21" y="26"/>
                      </a:cxn>
                      <a:cxn ang="0">
                        <a:pos x="25" y="23"/>
                      </a:cxn>
                      <a:cxn ang="0">
                        <a:pos x="27" y="18"/>
                      </a:cxn>
                      <a:cxn ang="0">
                        <a:pos x="28" y="14"/>
                      </a:cxn>
                      <a:cxn ang="0">
                        <a:pos x="25" y="14"/>
                      </a:cxn>
                      <a:cxn ang="0">
                        <a:pos x="25" y="18"/>
                      </a:cxn>
                      <a:cxn ang="0">
                        <a:pos x="22" y="21"/>
                      </a:cxn>
                      <a:cxn ang="0">
                        <a:pos x="19" y="23"/>
                      </a:cxn>
                      <a:cxn ang="0">
                        <a:pos x="14" y="24"/>
                      </a:cxn>
                      <a:cxn ang="0">
                        <a:pos x="10" y="23"/>
                      </a:cxn>
                      <a:cxn ang="0">
                        <a:pos x="7" y="21"/>
                      </a:cxn>
                      <a:cxn ang="0">
                        <a:pos x="5" y="18"/>
                      </a:cxn>
                      <a:cxn ang="0">
                        <a:pos x="4" y="14"/>
                      </a:cxn>
                      <a:cxn ang="0">
                        <a:pos x="5" y="9"/>
                      </a:cxn>
                      <a:cxn ang="0">
                        <a:pos x="7" y="6"/>
                      </a:cxn>
                      <a:cxn ang="0">
                        <a:pos x="10" y="4"/>
                      </a:cxn>
                      <a:cxn ang="0">
                        <a:pos x="14" y="3"/>
                      </a:cxn>
                      <a:cxn ang="0">
                        <a:pos x="19" y="4"/>
                      </a:cxn>
                      <a:cxn ang="0">
                        <a:pos x="22" y="6"/>
                      </a:cxn>
                      <a:cxn ang="0">
                        <a:pos x="25" y="9"/>
                      </a:cxn>
                      <a:cxn ang="0">
                        <a:pos x="25" y="14"/>
                      </a:cxn>
                    </a:cxnLst>
                    <a:rect l="0" t="0" r="r" b="b"/>
                    <a:pathLst>
                      <a:path w="28" h="27">
                        <a:moveTo>
                          <a:pt x="28" y="14"/>
                        </a:moveTo>
                        <a:lnTo>
                          <a:pt x="27" y="7"/>
                        </a:lnTo>
                        <a:lnTo>
                          <a:pt x="25" y="4"/>
                        </a:lnTo>
                        <a:lnTo>
                          <a:pt x="21" y="1"/>
                        </a:lnTo>
                        <a:lnTo>
                          <a:pt x="14" y="0"/>
                        </a:lnTo>
                        <a:lnTo>
                          <a:pt x="10" y="1"/>
                        </a:lnTo>
                        <a:lnTo>
                          <a:pt x="5" y="4"/>
                        </a:lnTo>
                        <a:lnTo>
                          <a:pt x="2" y="7"/>
                        </a:lnTo>
                        <a:lnTo>
                          <a:pt x="0" y="14"/>
                        </a:lnTo>
                        <a:lnTo>
                          <a:pt x="2" y="18"/>
                        </a:lnTo>
                        <a:lnTo>
                          <a:pt x="5" y="23"/>
                        </a:lnTo>
                        <a:lnTo>
                          <a:pt x="10" y="26"/>
                        </a:lnTo>
                        <a:lnTo>
                          <a:pt x="14" y="27"/>
                        </a:lnTo>
                        <a:lnTo>
                          <a:pt x="21" y="26"/>
                        </a:lnTo>
                        <a:lnTo>
                          <a:pt x="25" y="23"/>
                        </a:lnTo>
                        <a:lnTo>
                          <a:pt x="27" y="18"/>
                        </a:lnTo>
                        <a:lnTo>
                          <a:pt x="28" y="14"/>
                        </a:lnTo>
                        <a:close/>
                        <a:moveTo>
                          <a:pt x="25" y="14"/>
                        </a:moveTo>
                        <a:lnTo>
                          <a:pt x="25" y="18"/>
                        </a:lnTo>
                        <a:lnTo>
                          <a:pt x="22" y="21"/>
                        </a:lnTo>
                        <a:lnTo>
                          <a:pt x="19" y="23"/>
                        </a:lnTo>
                        <a:lnTo>
                          <a:pt x="14" y="24"/>
                        </a:lnTo>
                        <a:lnTo>
                          <a:pt x="10" y="23"/>
                        </a:lnTo>
                        <a:lnTo>
                          <a:pt x="7" y="21"/>
                        </a:lnTo>
                        <a:lnTo>
                          <a:pt x="5" y="18"/>
                        </a:lnTo>
                        <a:lnTo>
                          <a:pt x="4" y="14"/>
                        </a:lnTo>
                        <a:lnTo>
                          <a:pt x="5" y="9"/>
                        </a:lnTo>
                        <a:lnTo>
                          <a:pt x="7" y="6"/>
                        </a:lnTo>
                        <a:lnTo>
                          <a:pt x="10" y="4"/>
                        </a:lnTo>
                        <a:lnTo>
                          <a:pt x="14" y="3"/>
                        </a:lnTo>
                        <a:lnTo>
                          <a:pt x="19" y="4"/>
                        </a:lnTo>
                        <a:lnTo>
                          <a:pt x="22" y="6"/>
                        </a:lnTo>
                        <a:lnTo>
                          <a:pt x="25" y="9"/>
                        </a:lnTo>
                        <a:lnTo>
                          <a:pt x="25" y="14"/>
                        </a:lnTo>
                        <a:close/>
                      </a:path>
                    </a:pathLst>
                  </a:custGeom>
                  <a:solidFill>
                    <a:srgbClr val="CBD3E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65" name="Freeform 133"/>
                  <p:cNvSpPr>
                    <a:spLocks noEditPoints="1"/>
                  </p:cNvSpPr>
                  <p:nvPr/>
                </p:nvSpPr>
                <p:spPr bwMode="auto">
                  <a:xfrm>
                    <a:off x="5817" y="1264"/>
                    <a:ext cx="25" cy="25"/>
                  </a:xfrm>
                  <a:custGeom>
                    <a:avLst/>
                    <a:gdLst/>
                    <a:ahLst/>
                    <a:cxnLst>
                      <a:cxn ang="0">
                        <a:pos x="25" y="13"/>
                      </a:cxn>
                      <a:cxn ang="0">
                        <a:pos x="25" y="8"/>
                      </a:cxn>
                      <a:cxn ang="0">
                        <a:pos x="22" y="3"/>
                      </a:cxn>
                      <a:cxn ang="0">
                        <a:pos x="17" y="2"/>
                      </a:cxn>
                      <a:cxn ang="0">
                        <a:pos x="12" y="0"/>
                      </a:cxn>
                      <a:cxn ang="0">
                        <a:pos x="8" y="2"/>
                      </a:cxn>
                      <a:cxn ang="0">
                        <a:pos x="5" y="3"/>
                      </a:cxn>
                      <a:cxn ang="0">
                        <a:pos x="2" y="8"/>
                      </a:cxn>
                      <a:cxn ang="0">
                        <a:pos x="0" y="13"/>
                      </a:cxn>
                      <a:cxn ang="0">
                        <a:pos x="2" y="17"/>
                      </a:cxn>
                      <a:cxn ang="0">
                        <a:pos x="5" y="22"/>
                      </a:cxn>
                      <a:cxn ang="0">
                        <a:pos x="8" y="23"/>
                      </a:cxn>
                      <a:cxn ang="0">
                        <a:pos x="12" y="25"/>
                      </a:cxn>
                      <a:cxn ang="0">
                        <a:pos x="17" y="23"/>
                      </a:cxn>
                      <a:cxn ang="0">
                        <a:pos x="22" y="22"/>
                      </a:cxn>
                      <a:cxn ang="0">
                        <a:pos x="25" y="17"/>
                      </a:cxn>
                      <a:cxn ang="0">
                        <a:pos x="25" y="13"/>
                      </a:cxn>
                      <a:cxn ang="0">
                        <a:pos x="22" y="13"/>
                      </a:cxn>
                      <a:cxn ang="0">
                        <a:pos x="22" y="16"/>
                      </a:cxn>
                      <a:cxn ang="0">
                        <a:pos x="19" y="19"/>
                      </a:cxn>
                      <a:cxn ang="0">
                        <a:pos x="17" y="20"/>
                      </a:cxn>
                      <a:cxn ang="0">
                        <a:pos x="12" y="22"/>
                      </a:cxn>
                      <a:cxn ang="0">
                        <a:pos x="9" y="20"/>
                      </a:cxn>
                      <a:cxn ang="0">
                        <a:pos x="6" y="19"/>
                      </a:cxn>
                      <a:cxn ang="0">
                        <a:pos x="5" y="16"/>
                      </a:cxn>
                      <a:cxn ang="0">
                        <a:pos x="3" y="13"/>
                      </a:cxn>
                      <a:cxn ang="0">
                        <a:pos x="5" y="9"/>
                      </a:cxn>
                      <a:cxn ang="0">
                        <a:pos x="6" y="6"/>
                      </a:cxn>
                      <a:cxn ang="0">
                        <a:pos x="9" y="3"/>
                      </a:cxn>
                      <a:cxn ang="0">
                        <a:pos x="12" y="3"/>
                      </a:cxn>
                      <a:cxn ang="0">
                        <a:pos x="17" y="3"/>
                      </a:cxn>
                      <a:cxn ang="0">
                        <a:pos x="19" y="6"/>
                      </a:cxn>
                      <a:cxn ang="0">
                        <a:pos x="22" y="9"/>
                      </a:cxn>
                      <a:cxn ang="0">
                        <a:pos x="22" y="13"/>
                      </a:cxn>
                    </a:cxnLst>
                    <a:rect l="0" t="0" r="r" b="b"/>
                    <a:pathLst>
                      <a:path w="25" h="25">
                        <a:moveTo>
                          <a:pt x="25" y="13"/>
                        </a:moveTo>
                        <a:lnTo>
                          <a:pt x="25" y="8"/>
                        </a:lnTo>
                        <a:lnTo>
                          <a:pt x="22" y="3"/>
                        </a:lnTo>
                        <a:lnTo>
                          <a:pt x="17" y="2"/>
                        </a:lnTo>
                        <a:lnTo>
                          <a:pt x="12" y="0"/>
                        </a:lnTo>
                        <a:lnTo>
                          <a:pt x="8" y="2"/>
                        </a:lnTo>
                        <a:lnTo>
                          <a:pt x="5" y="3"/>
                        </a:lnTo>
                        <a:lnTo>
                          <a:pt x="2" y="8"/>
                        </a:lnTo>
                        <a:lnTo>
                          <a:pt x="0" y="13"/>
                        </a:lnTo>
                        <a:lnTo>
                          <a:pt x="2" y="17"/>
                        </a:lnTo>
                        <a:lnTo>
                          <a:pt x="5" y="22"/>
                        </a:lnTo>
                        <a:lnTo>
                          <a:pt x="8" y="23"/>
                        </a:lnTo>
                        <a:lnTo>
                          <a:pt x="12" y="25"/>
                        </a:lnTo>
                        <a:lnTo>
                          <a:pt x="17" y="23"/>
                        </a:lnTo>
                        <a:lnTo>
                          <a:pt x="22" y="22"/>
                        </a:lnTo>
                        <a:lnTo>
                          <a:pt x="25" y="17"/>
                        </a:lnTo>
                        <a:lnTo>
                          <a:pt x="25" y="13"/>
                        </a:lnTo>
                        <a:close/>
                        <a:moveTo>
                          <a:pt x="22" y="13"/>
                        </a:moveTo>
                        <a:lnTo>
                          <a:pt x="22" y="16"/>
                        </a:lnTo>
                        <a:lnTo>
                          <a:pt x="19" y="19"/>
                        </a:lnTo>
                        <a:lnTo>
                          <a:pt x="17" y="20"/>
                        </a:lnTo>
                        <a:lnTo>
                          <a:pt x="12" y="22"/>
                        </a:lnTo>
                        <a:lnTo>
                          <a:pt x="9" y="20"/>
                        </a:lnTo>
                        <a:lnTo>
                          <a:pt x="6" y="19"/>
                        </a:lnTo>
                        <a:lnTo>
                          <a:pt x="5" y="16"/>
                        </a:lnTo>
                        <a:lnTo>
                          <a:pt x="3" y="13"/>
                        </a:lnTo>
                        <a:lnTo>
                          <a:pt x="5" y="9"/>
                        </a:lnTo>
                        <a:lnTo>
                          <a:pt x="6" y="6"/>
                        </a:lnTo>
                        <a:lnTo>
                          <a:pt x="9" y="3"/>
                        </a:lnTo>
                        <a:lnTo>
                          <a:pt x="12" y="3"/>
                        </a:lnTo>
                        <a:lnTo>
                          <a:pt x="17" y="3"/>
                        </a:lnTo>
                        <a:lnTo>
                          <a:pt x="19" y="6"/>
                        </a:lnTo>
                        <a:lnTo>
                          <a:pt x="22" y="9"/>
                        </a:lnTo>
                        <a:lnTo>
                          <a:pt x="22" y="13"/>
                        </a:lnTo>
                        <a:close/>
                      </a:path>
                    </a:pathLst>
                  </a:custGeom>
                  <a:solidFill>
                    <a:srgbClr val="D4DA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66" name="Freeform 134"/>
                  <p:cNvSpPr>
                    <a:spLocks noEditPoints="1"/>
                  </p:cNvSpPr>
                  <p:nvPr/>
                </p:nvSpPr>
                <p:spPr bwMode="auto">
                  <a:xfrm>
                    <a:off x="5819" y="1266"/>
                    <a:ext cx="21" cy="21"/>
                  </a:xfrm>
                  <a:custGeom>
                    <a:avLst/>
                    <a:gdLst/>
                    <a:ahLst/>
                    <a:cxnLst>
                      <a:cxn ang="0">
                        <a:pos x="21" y="11"/>
                      </a:cxn>
                      <a:cxn ang="0">
                        <a:pos x="21" y="6"/>
                      </a:cxn>
                      <a:cxn ang="0">
                        <a:pos x="18" y="3"/>
                      </a:cxn>
                      <a:cxn ang="0">
                        <a:pos x="15" y="1"/>
                      </a:cxn>
                      <a:cxn ang="0">
                        <a:pos x="10" y="0"/>
                      </a:cxn>
                      <a:cxn ang="0">
                        <a:pos x="6" y="1"/>
                      </a:cxn>
                      <a:cxn ang="0">
                        <a:pos x="3" y="3"/>
                      </a:cxn>
                      <a:cxn ang="0">
                        <a:pos x="1" y="6"/>
                      </a:cxn>
                      <a:cxn ang="0">
                        <a:pos x="0" y="11"/>
                      </a:cxn>
                      <a:cxn ang="0">
                        <a:pos x="1" y="15"/>
                      </a:cxn>
                      <a:cxn ang="0">
                        <a:pos x="3" y="18"/>
                      </a:cxn>
                      <a:cxn ang="0">
                        <a:pos x="6" y="20"/>
                      </a:cxn>
                      <a:cxn ang="0">
                        <a:pos x="10" y="21"/>
                      </a:cxn>
                      <a:cxn ang="0">
                        <a:pos x="15" y="20"/>
                      </a:cxn>
                      <a:cxn ang="0">
                        <a:pos x="18" y="18"/>
                      </a:cxn>
                      <a:cxn ang="0">
                        <a:pos x="21" y="15"/>
                      </a:cxn>
                      <a:cxn ang="0">
                        <a:pos x="21" y="11"/>
                      </a:cxn>
                      <a:cxn ang="0">
                        <a:pos x="18" y="11"/>
                      </a:cxn>
                      <a:cxn ang="0">
                        <a:pos x="18" y="14"/>
                      </a:cxn>
                      <a:cxn ang="0">
                        <a:pos x="17" y="15"/>
                      </a:cxn>
                      <a:cxn ang="0">
                        <a:pos x="13" y="18"/>
                      </a:cxn>
                      <a:cxn ang="0">
                        <a:pos x="10" y="18"/>
                      </a:cxn>
                      <a:cxn ang="0">
                        <a:pos x="7" y="18"/>
                      </a:cxn>
                      <a:cxn ang="0">
                        <a:pos x="6" y="15"/>
                      </a:cxn>
                      <a:cxn ang="0">
                        <a:pos x="4" y="14"/>
                      </a:cxn>
                      <a:cxn ang="0">
                        <a:pos x="3" y="11"/>
                      </a:cxn>
                      <a:cxn ang="0">
                        <a:pos x="4" y="7"/>
                      </a:cxn>
                      <a:cxn ang="0">
                        <a:pos x="6" y="4"/>
                      </a:cxn>
                      <a:cxn ang="0">
                        <a:pos x="7" y="3"/>
                      </a:cxn>
                      <a:cxn ang="0">
                        <a:pos x="10" y="3"/>
                      </a:cxn>
                      <a:cxn ang="0">
                        <a:pos x="13" y="3"/>
                      </a:cxn>
                      <a:cxn ang="0">
                        <a:pos x="17" y="4"/>
                      </a:cxn>
                      <a:cxn ang="0">
                        <a:pos x="18" y="7"/>
                      </a:cxn>
                      <a:cxn ang="0">
                        <a:pos x="18" y="11"/>
                      </a:cxn>
                    </a:cxnLst>
                    <a:rect l="0" t="0" r="r" b="b"/>
                    <a:pathLst>
                      <a:path w="21" h="21">
                        <a:moveTo>
                          <a:pt x="21" y="11"/>
                        </a:moveTo>
                        <a:lnTo>
                          <a:pt x="21" y="6"/>
                        </a:lnTo>
                        <a:lnTo>
                          <a:pt x="18" y="3"/>
                        </a:lnTo>
                        <a:lnTo>
                          <a:pt x="15" y="1"/>
                        </a:lnTo>
                        <a:lnTo>
                          <a:pt x="10" y="0"/>
                        </a:lnTo>
                        <a:lnTo>
                          <a:pt x="6" y="1"/>
                        </a:lnTo>
                        <a:lnTo>
                          <a:pt x="3" y="3"/>
                        </a:lnTo>
                        <a:lnTo>
                          <a:pt x="1" y="6"/>
                        </a:lnTo>
                        <a:lnTo>
                          <a:pt x="0" y="11"/>
                        </a:lnTo>
                        <a:lnTo>
                          <a:pt x="1" y="15"/>
                        </a:lnTo>
                        <a:lnTo>
                          <a:pt x="3" y="18"/>
                        </a:lnTo>
                        <a:lnTo>
                          <a:pt x="6" y="20"/>
                        </a:lnTo>
                        <a:lnTo>
                          <a:pt x="10" y="21"/>
                        </a:lnTo>
                        <a:lnTo>
                          <a:pt x="15" y="20"/>
                        </a:lnTo>
                        <a:lnTo>
                          <a:pt x="18" y="18"/>
                        </a:lnTo>
                        <a:lnTo>
                          <a:pt x="21" y="15"/>
                        </a:lnTo>
                        <a:lnTo>
                          <a:pt x="21" y="11"/>
                        </a:lnTo>
                        <a:close/>
                        <a:moveTo>
                          <a:pt x="18" y="11"/>
                        </a:moveTo>
                        <a:lnTo>
                          <a:pt x="18" y="14"/>
                        </a:lnTo>
                        <a:lnTo>
                          <a:pt x="17" y="15"/>
                        </a:lnTo>
                        <a:lnTo>
                          <a:pt x="13" y="18"/>
                        </a:lnTo>
                        <a:lnTo>
                          <a:pt x="10" y="18"/>
                        </a:lnTo>
                        <a:lnTo>
                          <a:pt x="7" y="18"/>
                        </a:lnTo>
                        <a:lnTo>
                          <a:pt x="6" y="15"/>
                        </a:lnTo>
                        <a:lnTo>
                          <a:pt x="4" y="14"/>
                        </a:lnTo>
                        <a:lnTo>
                          <a:pt x="3" y="11"/>
                        </a:lnTo>
                        <a:lnTo>
                          <a:pt x="4" y="7"/>
                        </a:lnTo>
                        <a:lnTo>
                          <a:pt x="6" y="4"/>
                        </a:lnTo>
                        <a:lnTo>
                          <a:pt x="7" y="3"/>
                        </a:lnTo>
                        <a:lnTo>
                          <a:pt x="10" y="3"/>
                        </a:lnTo>
                        <a:lnTo>
                          <a:pt x="13" y="3"/>
                        </a:lnTo>
                        <a:lnTo>
                          <a:pt x="17" y="4"/>
                        </a:lnTo>
                        <a:lnTo>
                          <a:pt x="18" y="7"/>
                        </a:lnTo>
                        <a:lnTo>
                          <a:pt x="18" y="11"/>
                        </a:lnTo>
                        <a:close/>
                      </a:path>
                    </a:pathLst>
                  </a:custGeom>
                  <a:solidFill>
                    <a:srgbClr val="D8DEE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67" name="Freeform 135"/>
                  <p:cNvSpPr>
                    <a:spLocks noEditPoints="1"/>
                  </p:cNvSpPr>
                  <p:nvPr/>
                </p:nvSpPr>
                <p:spPr bwMode="auto">
                  <a:xfrm>
                    <a:off x="5820" y="1267"/>
                    <a:ext cx="19" cy="19"/>
                  </a:xfrm>
                  <a:custGeom>
                    <a:avLst/>
                    <a:gdLst/>
                    <a:ahLst/>
                    <a:cxnLst>
                      <a:cxn ang="0">
                        <a:pos x="19" y="10"/>
                      </a:cxn>
                      <a:cxn ang="0">
                        <a:pos x="19" y="6"/>
                      </a:cxn>
                      <a:cxn ang="0">
                        <a:pos x="16" y="3"/>
                      </a:cxn>
                      <a:cxn ang="0">
                        <a:pos x="14" y="0"/>
                      </a:cxn>
                      <a:cxn ang="0">
                        <a:pos x="9" y="0"/>
                      </a:cxn>
                      <a:cxn ang="0">
                        <a:pos x="6" y="0"/>
                      </a:cxn>
                      <a:cxn ang="0">
                        <a:pos x="3" y="3"/>
                      </a:cxn>
                      <a:cxn ang="0">
                        <a:pos x="2" y="6"/>
                      </a:cxn>
                      <a:cxn ang="0">
                        <a:pos x="0" y="10"/>
                      </a:cxn>
                      <a:cxn ang="0">
                        <a:pos x="2" y="13"/>
                      </a:cxn>
                      <a:cxn ang="0">
                        <a:pos x="3" y="16"/>
                      </a:cxn>
                      <a:cxn ang="0">
                        <a:pos x="6" y="17"/>
                      </a:cxn>
                      <a:cxn ang="0">
                        <a:pos x="9" y="19"/>
                      </a:cxn>
                      <a:cxn ang="0">
                        <a:pos x="14" y="17"/>
                      </a:cxn>
                      <a:cxn ang="0">
                        <a:pos x="16" y="16"/>
                      </a:cxn>
                      <a:cxn ang="0">
                        <a:pos x="19" y="13"/>
                      </a:cxn>
                      <a:cxn ang="0">
                        <a:pos x="19" y="10"/>
                      </a:cxn>
                      <a:cxn ang="0">
                        <a:pos x="16" y="10"/>
                      </a:cxn>
                      <a:cxn ang="0">
                        <a:pos x="16" y="13"/>
                      </a:cxn>
                      <a:cxn ang="0">
                        <a:pos x="14" y="14"/>
                      </a:cxn>
                      <a:cxn ang="0">
                        <a:pos x="12" y="16"/>
                      </a:cxn>
                      <a:cxn ang="0">
                        <a:pos x="9" y="16"/>
                      </a:cxn>
                      <a:cxn ang="0">
                        <a:pos x="8" y="16"/>
                      </a:cxn>
                      <a:cxn ang="0">
                        <a:pos x="5" y="14"/>
                      </a:cxn>
                      <a:cxn ang="0">
                        <a:pos x="5" y="13"/>
                      </a:cxn>
                      <a:cxn ang="0">
                        <a:pos x="3" y="10"/>
                      </a:cxn>
                      <a:cxn ang="0">
                        <a:pos x="5" y="6"/>
                      </a:cxn>
                      <a:cxn ang="0">
                        <a:pos x="5" y="5"/>
                      </a:cxn>
                      <a:cxn ang="0">
                        <a:pos x="8" y="3"/>
                      </a:cxn>
                      <a:cxn ang="0">
                        <a:pos x="9" y="3"/>
                      </a:cxn>
                      <a:cxn ang="0">
                        <a:pos x="12" y="3"/>
                      </a:cxn>
                      <a:cxn ang="0">
                        <a:pos x="14" y="5"/>
                      </a:cxn>
                      <a:cxn ang="0">
                        <a:pos x="16" y="6"/>
                      </a:cxn>
                      <a:cxn ang="0">
                        <a:pos x="16" y="10"/>
                      </a:cxn>
                    </a:cxnLst>
                    <a:rect l="0" t="0" r="r" b="b"/>
                    <a:pathLst>
                      <a:path w="19" h="19">
                        <a:moveTo>
                          <a:pt x="19" y="10"/>
                        </a:moveTo>
                        <a:lnTo>
                          <a:pt x="19" y="6"/>
                        </a:lnTo>
                        <a:lnTo>
                          <a:pt x="16" y="3"/>
                        </a:lnTo>
                        <a:lnTo>
                          <a:pt x="14" y="0"/>
                        </a:lnTo>
                        <a:lnTo>
                          <a:pt x="9" y="0"/>
                        </a:lnTo>
                        <a:lnTo>
                          <a:pt x="6" y="0"/>
                        </a:lnTo>
                        <a:lnTo>
                          <a:pt x="3" y="3"/>
                        </a:lnTo>
                        <a:lnTo>
                          <a:pt x="2" y="6"/>
                        </a:lnTo>
                        <a:lnTo>
                          <a:pt x="0" y="10"/>
                        </a:lnTo>
                        <a:lnTo>
                          <a:pt x="2" y="13"/>
                        </a:lnTo>
                        <a:lnTo>
                          <a:pt x="3" y="16"/>
                        </a:lnTo>
                        <a:lnTo>
                          <a:pt x="6" y="17"/>
                        </a:lnTo>
                        <a:lnTo>
                          <a:pt x="9" y="19"/>
                        </a:lnTo>
                        <a:lnTo>
                          <a:pt x="14" y="17"/>
                        </a:lnTo>
                        <a:lnTo>
                          <a:pt x="16" y="16"/>
                        </a:lnTo>
                        <a:lnTo>
                          <a:pt x="19" y="13"/>
                        </a:lnTo>
                        <a:lnTo>
                          <a:pt x="19" y="10"/>
                        </a:lnTo>
                        <a:close/>
                        <a:moveTo>
                          <a:pt x="16" y="10"/>
                        </a:moveTo>
                        <a:lnTo>
                          <a:pt x="16" y="13"/>
                        </a:lnTo>
                        <a:lnTo>
                          <a:pt x="14" y="14"/>
                        </a:lnTo>
                        <a:lnTo>
                          <a:pt x="12" y="16"/>
                        </a:lnTo>
                        <a:lnTo>
                          <a:pt x="9" y="16"/>
                        </a:lnTo>
                        <a:lnTo>
                          <a:pt x="8" y="16"/>
                        </a:lnTo>
                        <a:lnTo>
                          <a:pt x="5" y="14"/>
                        </a:lnTo>
                        <a:lnTo>
                          <a:pt x="5" y="13"/>
                        </a:lnTo>
                        <a:lnTo>
                          <a:pt x="3" y="10"/>
                        </a:lnTo>
                        <a:lnTo>
                          <a:pt x="5" y="6"/>
                        </a:lnTo>
                        <a:lnTo>
                          <a:pt x="5" y="5"/>
                        </a:lnTo>
                        <a:lnTo>
                          <a:pt x="8" y="3"/>
                        </a:lnTo>
                        <a:lnTo>
                          <a:pt x="9" y="3"/>
                        </a:lnTo>
                        <a:lnTo>
                          <a:pt x="12" y="3"/>
                        </a:lnTo>
                        <a:lnTo>
                          <a:pt x="14" y="5"/>
                        </a:lnTo>
                        <a:lnTo>
                          <a:pt x="16" y="6"/>
                        </a:lnTo>
                        <a:lnTo>
                          <a:pt x="16" y="10"/>
                        </a:lnTo>
                        <a:close/>
                      </a:path>
                    </a:pathLst>
                  </a:custGeom>
                  <a:solidFill>
                    <a:srgbClr val="DCE1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68" name="Freeform 136"/>
                  <p:cNvSpPr>
                    <a:spLocks noEditPoints="1"/>
                  </p:cNvSpPr>
                  <p:nvPr/>
                </p:nvSpPr>
                <p:spPr bwMode="auto">
                  <a:xfrm>
                    <a:off x="5822" y="1269"/>
                    <a:ext cx="15" cy="15"/>
                  </a:xfrm>
                  <a:custGeom>
                    <a:avLst/>
                    <a:gdLst/>
                    <a:ahLst/>
                    <a:cxnLst>
                      <a:cxn ang="0">
                        <a:pos x="15" y="8"/>
                      </a:cxn>
                      <a:cxn ang="0">
                        <a:pos x="15" y="4"/>
                      </a:cxn>
                      <a:cxn ang="0">
                        <a:pos x="14" y="1"/>
                      </a:cxn>
                      <a:cxn ang="0">
                        <a:pos x="10" y="0"/>
                      </a:cxn>
                      <a:cxn ang="0">
                        <a:pos x="7" y="0"/>
                      </a:cxn>
                      <a:cxn ang="0">
                        <a:pos x="4" y="0"/>
                      </a:cxn>
                      <a:cxn ang="0">
                        <a:pos x="3" y="1"/>
                      </a:cxn>
                      <a:cxn ang="0">
                        <a:pos x="1" y="4"/>
                      </a:cxn>
                      <a:cxn ang="0">
                        <a:pos x="0" y="8"/>
                      </a:cxn>
                      <a:cxn ang="0">
                        <a:pos x="1" y="11"/>
                      </a:cxn>
                      <a:cxn ang="0">
                        <a:pos x="3" y="12"/>
                      </a:cxn>
                      <a:cxn ang="0">
                        <a:pos x="4" y="15"/>
                      </a:cxn>
                      <a:cxn ang="0">
                        <a:pos x="7" y="15"/>
                      </a:cxn>
                      <a:cxn ang="0">
                        <a:pos x="10" y="15"/>
                      </a:cxn>
                      <a:cxn ang="0">
                        <a:pos x="14" y="12"/>
                      </a:cxn>
                      <a:cxn ang="0">
                        <a:pos x="15" y="11"/>
                      </a:cxn>
                      <a:cxn ang="0">
                        <a:pos x="15" y="8"/>
                      </a:cxn>
                      <a:cxn ang="0">
                        <a:pos x="12" y="8"/>
                      </a:cxn>
                      <a:cxn ang="0">
                        <a:pos x="10" y="11"/>
                      </a:cxn>
                      <a:cxn ang="0">
                        <a:pos x="7" y="12"/>
                      </a:cxn>
                      <a:cxn ang="0">
                        <a:pos x="4" y="11"/>
                      </a:cxn>
                      <a:cxn ang="0">
                        <a:pos x="3" y="8"/>
                      </a:cxn>
                      <a:cxn ang="0">
                        <a:pos x="4" y="4"/>
                      </a:cxn>
                      <a:cxn ang="0">
                        <a:pos x="7" y="3"/>
                      </a:cxn>
                      <a:cxn ang="0">
                        <a:pos x="10" y="4"/>
                      </a:cxn>
                      <a:cxn ang="0">
                        <a:pos x="12" y="8"/>
                      </a:cxn>
                    </a:cxnLst>
                    <a:rect l="0" t="0" r="r" b="b"/>
                    <a:pathLst>
                      <a:path w="15" h="15">
                        <a:moveTo>
                          <a:pt x="15" y="8"/>
                        </a:moveTo>
                        <a:lnTo>
                          <a:pt x="15" y="4"/>
                        </a:lnTo>
                        <a:lnTo>
                          <a:pt x="14" y="1"/>
                        </a:lnTo>
                        <a:lnTo>
                          <a:pt x="10" y="0"/>
                        </a:lnTo>
                        <a:lnTo>
                          <a:pt x="7" y="0"/>
                        </a:lnTo>
                        <a:lnTo>
                          <a:pt x="4" y="0"/>
                        </a:lnTo>
                        <a:lnTo>
                          <a:pt x="3" y="1"/>
                        </a:lnTo>
                        <a:lnTo>
                          <a:pt x="1" y="4"/>
                        </a:lnTo>
                        <a:lnTo>
                          <a:pt x="0" y="8"/>
                        </a:lnTo>
                        <a:lnTo>
                          <a:pt x="1" y="11"/>
                        </a:lnTo>
                        <a:lnTo>
                          <a:pt x="3" y="12"/>
                        </a:lnTo>
                        <a:lnTo>
                          <a:pt x="4" y="15"/>
                        </a:lnTo>
                        <a:lnTo>
                          <a:pt x="7" y="15"/>
                        </a:lnTo>
                        <a:lnTo>
                          <a:pt x="10" y="15"/>
                        </a:lnTo>
                        <a:lnTo>
                          <a:pt x="14" y="12"/>
                        </a:lnTo>
                        <a:lnTo>
                          <a:pt x="15" y="11"/>
                        </a:lnTo>
                        <a:lnTo>
                          <a:pt x="15" y="8"/>
                        </a:lnTo>
                        <a:close/>
                        <a:moveTo>
                          <a:pt x="12" y="8"/>
                        </a:moveTo>
                        <a:lnTo>
                          <a:pt x="10" y="11"/>
                        </a:lnTo>
                        <a:lnTo>
                          <a:pt x="7" y="12"/>
                        </a:lnTo>
                        <a:lnTo>
                          <a:pt x="4" y="11"/>
                        </a:lnTo>
                        <a:lnTo>
                          <a:pt x="3" y="8"/>
                        </a:lnTo>
                        <a:lnTo>
                          <a:pt x="4" y="4"/>
                        </a:lnTo>
                        <a:lnTo>
                          <a:pt x="7" y="3"/>
                        </a:lnTo>
                        <a:lnTo>
                          <a:pt x="10" y="4"/>
                        </a:lnTo>
                        <a:lnTo>
                          <a:pt x="12" y="8"/>
                        </a:lnTo>
                        <a:close/>
                      </a:path>
                    </a:pathLst>
                  </a:custGeom>
                  <a:solidFill>
                    <a:srgbClr val="E0E4E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69" name="Freeform 137"/>
                  <p:cNvSpPr>
                    <a:spLocks noEditPoints="1"/>
                  </p:cNvSpPr>
                  <p:nvPr/>
                </p:nvSpPr>
                <p:spPr bwMode="auto">
                  <a:xfrm>
                    <a:off x="5823" y="1270"/>
                    <a:ext cx="13" cy="13"/>
                  </a:xfrm>
                  <a:custGeom>
                    <a:avLst/>
                    <a:gdLst/>
                    <a:ahLst/>
                    <a:cxnLst>
                      <a:cxn ang="0">
                        <a:pos x="13" y="7"/>
                      </a:cxn>
                      <a:cxn ang="0">
                        <a:pos x="13" y="3"/>
                      </a:cxn>
                      <a:cxn ang="0">
                        <a:pos x="11" y="2"/>
                      </a:cxn>
                      <a:cxn ang="0">
                        <a:pos x="9" y="0"/>
                      </a:cxn>
                      <a:cxn ang="0">
                        <a:pos x="6" y="0"/>
                      </a:cxn>
                      <a:cxn ang="0">
                        <a:pos x="5" y="0"/>
                      </a:cxn>
                      <a:cxn ang="0">
                        <a:pos x="2" y="2"/>
                      </a:cxn>
                      <a:cxn ang="0">
                        <a:pos x="2" y="3"/>
                      </a:cxn>
                      <a:cxn ang="0">
                        <a:pos x="0" y="7"/>
                      </a:cxn>
                      <a:cxn ang="0">
                        <a:pos x="2" y="10"/>
                      </a:cxn>
                      <a:cxn ang="0">
                        <a:pos x="2" y="11"/>
                      </a:cxn>
                      <a:cxn ang="0">
                        <a:pos x="5" y="13"/>
                      </a:cxn>
                      <a:cxn ang="0">
                        <a:pos x="6" y="13"/>
                      </a:cxn>
                      <a:cxn ang="0">
                        <a:pos x="9" y="13"/>
                      </a:cxn>
                      <a:cxn ang="0">
                        <a:pos x="11" y="11"/>
                      </a:cxn>
                      <a:cxn ang="0">
                        <a:pos x="13" y="10"/>
                      </a:cxn>
                      <a:cxn ang="0">
                        <a:pos x="13" y="7"/>
                      </a:cxn>
                      <a:cxn ang="0">
                        <a:pos x="9" y="7"/>
                      </a:cxn>
                      <a:cxn ang="0">
                        <a:pos x="9" y="8"/>
                      </a:cxn>
                      <a:cxn ang="0">
                        <a:pos x="6" y="10"/>
                      </a:cxn>
                      <a:cxn ang="0">
                        <a:pos x="5" y="8"/>
                      </a:cxn>
                      <a:cxn ang="0">
                        <a:pos x="3" y="7"/>
                      </a:cxn>
                      <a:cxn ang="0">
                        <a:pos x="5" y="5"/>
                      </a:cxn>
                      <a:cxn ang="0">
                        <a:pos x="6" y="3"/>
                      </a:cxn>
                      <a:cxn ang="0">
                        <a:pos x="9" y="5"/>
                      </a:cxn>
                      <a:cxn ang="0">
                        <a:pos x="9" y="7"/>
                      </a:cxn>
                    </a:cxnLst>
                    <a:rect l="0" t="0" r="r" b="b"/>
                    <a:pathLst>
                      <a:path w="13" h="13">
                        <a:moveTo>
                          <a:pt x="13" y="7"/>
                        </a:moveTo>
                        <a:lnTo>
                          <a:pt x="13" y="3"/>
                        </a:lnTo>
                        <a:lnTo>
                          <a:pt x="11" y="2"/>
                        </a:lnTo>
                        <a:lnTo>
                          <a:pt x="9" y="0"/>
                        </a:lnTo>
                        <a:lnTo>
                          <a:pt x="6" y="0"/>
                        </a:lnTo>
                        <a:lnTo>
                          <a:pt x="5" y="0"/>
                        </a:lnTo>
                        <a:lnTo>
                          <a:pt x="2" y="2"/>
                        </a:lnTo>
                        <a:lnTo>
                          <a:pt x="2" y="3"/>
                        </a:lnTo>
                        <a:lnTo>
                          <a:pt x="0" y="7"/>
                        </a:lnTo>
                        <a:lnTo>
                          <a:pt x="2" y="10"/>
                        </a:lnTo>
                        <a:lnTo>
                          <a:pt x="2" y="11"/>
                        </a:lnTo>
                        <a:lnTo>
                          <a:pt x="5" y="13"/>
                        </a:lnTo>
                        <a:lnTo>
                          <a:pt x="6" y="13"/>
                        </a:lnTo>
                        <a:lnTo>
                          <a:pt x="9" y="13"/>
                        </a:lnTo>
                        <a:lnTo>
                          <a:pt x="11" y="11"/>
                        </a:lnTo>
                        <a:lnTo>
                          <a:pt x="13" y="10"/>
                        </a:lnTo>
                        <a:lnTo>
                          <a:pt x="13" y="7"/>
                        </a:lnTo>
                        <a:close/>
                        <a:moveTo>
                          <a:pt x="9" y="7"/>
                        </a:moveTo>
                        <a:lnTo>
                          <a:pt x="9" y="8"/>
                        </a:lnTo>
                        <a:lnTo>
                          <a:pt x="6" y="10"/>
                        </a:lnTo>
                        <a:lnTo>
                          <a:pt x="5" y="8"/>
                        </a:lnTo>
                        <a:lnTo>
                          <a:pt x="3" y="7"/>
                        </a:lnTo>
                        <a:lnTo>
                          <a:pt x="5" y="5"/>
                        </a:lnTo>
                        <a:lnTo>
                          <a:pt x="6" y="3"/>
                        </a:lnTo>
                        <a:lnTo>
                          <a:pt x="9" y="5"/>
                        </a:lnTo>
                        <a:lnTo>
                          <a:pt x="9" y="7"/>
                        </a:lnTo>
                        <a:close/>
                      </a:path>
                    </a:pathLst>
                  </a:custGeom>
                  <a:solidFill>
                    <a:srgbClr val="E9EBF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70" name="Freeform 138"/>
                  <p:cNvSpPr>
                    <a:spLocks/>
                  </p:cNvSpPr>
                  <p:nvPr/>
                </p:nvSpPr>
                <p:spPr bwMode="auto">
                  <a:xfrm>
                    <a:off x="5825" y="1272"/>
                    <a:ext cx="9" cy="9"/>
                  </a:xfrm>
                  <a:custGeom>
                    <a:avLst/>
                    <a:gdLst/>
                    <a:ahLst/>
                    <a:cxnLst>
                      <a:cxn ang="0">
                        <a:pos x="9" y="5"/>
                      </a:cxn>
                      <a:cxn ang="0">
                        <a:pos x="7" y="1"/>
                      </a:cxn>
                      <a:cxn ang="0">
                        <a:pos x="4" y="0"/>
                      </a:cxn>
                      <a:cxn ang="0">
                        <a:pos x="1" y="1"/>
                      </a:cxn>
                      <a:cxn ang="0">
                        <a:pos x="0" y="5"/>
                      </a:cxn>
                      <a:cxn ang="0">
                        <a:pos x="1" y="8"/>
                      </a:cxn>
                      <a:cxn ang="0">
                        <a:pos x="4" y="9"/>
                      </a:cxn>
                      <a:cxn ang="0">
                        <a:pos x="7" y="8"/>
                      </a:cxn>
                      <a:cxn ang="0">
                        <a:pos x="9" y="5"/>
                      </a:cxn>
                    </a:cxnLst>
                    <a:rect l="0" t="0" r="r" b="b"/>
                    <a:pathLst>
                      <a:path w="9" h="9">
                        <a:moveTo>
                          <a:pt x="9" y="5"/>
                        </a:moveTo>
                        <a:lnTo>
                          <a:pt x="7" y="1"/>
                        </a:lnTo>
                        <a:lnTo>
                          <a:pt x="4" y="0"/>
                        </a:lnTo>
                        <a:lnTo>
                          <a:pt x="1" y="1"/>
                        </a:lnTo>
                        <a:lnTo>
                          <a:pt x="0" y="5"/>
                        </a:lnTo>
                        <a:lnTo>
                          <a:pt x="1" y="8"/>
                        </a:lnTo>
                        <a:lnTo>
                          <a:pt x="4" y="9"/>
                        </a:lnTo>
                        <a:lnTo>
                          <a:pt x="7" y="8"/>
                        </a:lnTo>
                        <a:lnTo>
                          <a:pt x="9" y="5"/>
                        </a:lnTo>
                        <a:close/>
                      </a:path>
                    </a:pathLst>
                  </a:custGeom>
                  <a:solidFill>
                    <a:srgbClr val="EEEFF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71" name="Freeform 139"/>
                  <p:cNvSpPr>
                    <a:spLocks/>
                  </p:cNvSpPr>
                  <p:nvPr/>
                </p:nvSpPr>
                <p:spPr bwMode="auto">
                  <a:xfrm>
                    <a:off x="5826" y="1273"/>
                    <a:ext cx="6" cy="7"/>
                  </a:xfrm>
                  <a:custGeom>
                    <a:avLst/>
                    <a:gdLst/>
                    <a:ahLst/>
                    <a:cxnLst>
                      <a:cxn ang="0">
                        <a:pos x="6" y="4"/>
                      </a:cxn>
                      <a:cxn ang="0">
                        <a:pos x="6" y="2"/>
                      </a:cxn>
                      <a:cxn ang="0">
                        <a:pos x="3" y="0"/>
                      </a:cxn>
                      <a:cxn ang="0">
                        <a:pos x="2" y="2"/>
                      </a:cxn>
                      <a:cxn ang="0">
                        <a:pos x="0" y="4"/>
                      </a:cxn>
                      <a:cxn ang="0">
                        <a:pos x="2" y="5"/>
                      </a:cxn>
                      <a:cxn ang="0">
                        <a:pos x="3" y="7"/>
                      </a:cxn>
                      <a:cxn ang="0">
                        <a:pos x="6" y="5"/>
                      </a:cxn>
                      <a:cxn ang="0">
                        <a:pos x="6" y="4"/>
                      </a:cxn>
                    </a:cxnLst>
                    <a:rect l="0" t="0" r="r" b="b"/>
                    <a:pathLst>
                      <a:path w="6" h="7">
                        <a:moveTo>
                          <a:pt x="6" y="4"/>
                        </a:moveTo>
                        <a:lnTo>
                          <a:pt x="6" y="2"/>
                        </a:lnTo>
                        <a:lnTo>
                          <a:pt x="3" y="0"/>
                        </a:lnTo>
                        <a:lnTo>
                          <a:pt x="2" y="2"/>
                        </a:lnTo>
                        <a:lnTo>
                          <a:pt x="0" y="4"/>
                        </a:lnTo>
                        <a:lnTo>
                          <a:pt x="2" y="5"/>
                        </a:lnTo>
                        <a:lnTo>
                          <a:pt x="3" y="7"/>
                        </a:lnTo>
                        <a:lnTo>
                          <a:pt x="6" y="5"/>
                        </a:lnTo>
                        <a:lnTo>
                          <a:pt x="6" y="4"/>
                        </a:lnTo>
                        <a:close/>
                      </a:path>
                    </a:pathLst>
                  </a:custGeom>
                  <a:solidFill>
                    <a:srgbClr val="F2F3F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72" name="Freeform 140"/>
                  <p:cNvSpPr>
                    <a:spLocks/>
                  </p:cNvSpPr>
                  <p:nvPr/>
                </p:nvSpPr>
                <p:spPr bwMode="auto">
                  <a:xfrm>
                    <a:off x="5828" y="1275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2"/>
                      </a:cxn>
                      <a:cxn ang="0">
                        <a:pos x="3" y="0"/>
                      </a:cxn>
                      <a:cxn ang="0">
                        <a:pos x="1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3"/>
                      </a:cxn>
                      <a:cxn ang="0">
                        <a:pos x="1" y="3"/>
                      </a:cxn>
                      <a:cxn ang="0">
                        <a:pos x="3" y="3"/>
                      </a:cxn>
                      <a:cxn ang="0">
                        <a:pos x="3" y="2"/>
                      </a:cxn>
                    </a:cxnLst>
                    <a:rect l="0" t="0" r="r" b="b"/>
                    <a:pathLst>
                      <a:path w="3" h="3">
                        <a:moveTo>
                          <a:pt x="3" y="2"/>
                        </a:moveTo>
                        <a:lnTo>
                          <a:pt x="3" y="0"/>
                        </a:lnTo>
                        <a:lnTo>
                          <a:pt x="1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3"/>
                        </a:lnTo>
                        <a:lnTo>
                          <a:pt x="1" y="3"/>
                        </a:lnTo>
                        <a:lnTo>
                          <a:pt x="3" y="3"/>
                        </a:lnTo>
                        <a:lnTo>
                          <a:pt x="3" y="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73" name="Freeform 141"/>
                  <p:cNvSpPr>
                    <a:spLocks/>
                  </p:cNvSpPr>
                  <p:nvPr/>
                </p:nvSpPr>
                <p:spPr bwMode="auto">
                  <a:xfrm>
                    <a:off x="5795" y="1236"/>
                    <a:ext cx="129" cy="122"/>
                  </a:xfrm>
                  <a:custGeom>
                    <a:avLst/>
                    <a:gdLst/>
                    <a:ahLst/>
                    <a:cxnLst>
                      <a:cxn ang="0">
                        <a:pos x="64" y="0"/>
                      </a:cxn>
                      <a:cxn ang="0">
                        <a:pos x="78" y="0"/>
                      </a:cxn>
                      <a:cxn ang="0">
                        <a:pos x="90" y="5"/>
                      </a:cxn>
                      <a:cxn ang="0">
                        <a:pos x="101" y="10"/>
                      </a:cxn>
                      <a:cxn ang="0">
                        <a:pos x="110" y="17"/>
                      </a:cxn>
                      <a:cxn ang="0">
                        <a:pos x="118" y="27"/>
                      </a:cxn>
                      <a:cxn ang="0">
                        <a:pos x="124" y="37"/>
                      </a:cxn>
                      <a:cxn ang="0">
                        <a:pos x="127" y="48"/>
                      </a:cxn>
                      <a:cxn ang="0">
                        <a:pos x="129" y="62"/>
                      </a:cxn>
                      <a:cxn ang="0">
                        <a:pos x="127" y="75"/>
                      </a:cxn>
                      <a:cxn ang="0">
                        <a:pos x="124" y="85"/>
                      </a:cxn>
                      <a:cxn ang="0">
                        <a:pos x="118" y="96"/>
                      </a:cxn>
                      <a:cxn ang="0">
                        <a:pos x="110" y="105"/>
                      </a:cxn>
                      <a:cxn ang="0">
                        <a:pos x="101" y="113"/>
                      </a:cxn>
                      <a:cxn ang="0">
                        <a:pos x="90" y="118"/>
                      </a:cxn>
                      <a:cxn ang="0">
                        <a:pos x="78" y="122"/>
                      </a:cxn>
                      <a:cxn ang="0">
                        <a:pos x="64" y="122"/>
                      </a:cxn>
                      <a:cxn ang="0">
                        <a:pos x="51" y="122"/>
                      </a:cxn>
                      <a:cxn ang="0">
                        <a:pos x="39" y="118"/>
                      </a:cxn>
                      <a:cxn ang="0">
                        <a:pos x="28" y="113"/>
                      </a:cxn>
                      <a:cxn ang="0">
                        <a:pos x="19" y="105"/>
                      </a:cxn>
                      <a:cxn ang="0">
                        <a:pos x="11" y="96"/>
                      </a:cxn>
                      <a:cxn ang="0">
                        <a:pos x="5" y="85"/>
                      </a:cxn>
                      <a:cxn ang="0">
                        <a:pos x="2" y="75"/>
                      </a:cxn>
                      <a:cxn ang="0">
                        <a:pos x="0" y="62"/>
                      </a:cxn>
                      <a:cxn ang="0">
                        <a:pos x="2" y="48"/>
                      </a:cxn>
                      <a:cxn ang="0">
                        <a:pos x="5" y="37"/>
                      </a:cxn>
                      <a:cxn ang="0">
                        <a:pos x="11" y="27"/>
                      </a:cxn>
                      <a:cxn ang="0">
                        <a:pos x="19" y="17"/>
                      </a:cxn>
                      <a:cxn ang="0">
                        <a:pos x="28" y="10"/>
                      </a:cxn>
                      <a:cxn ang="0">
                        <a:pos x="39" y="5"/>
                      </a:cxn>
                      <a:cxn ang="0">
                        <a:pos x="51" y="0"/>
                      </a:cxn>
                      <a:cxn ang="0">
                        <a:pos x="64" y="0"/>
                      </a:cxn>
                    </a:cxnLst>
                    <a:rect l="0" t="0" r="r" b="b"/>
                    <a:pathLst>
                      <a:path w="129" h="122">
                        <a:moveTo>
                          <a:pt x="64" y="0"/>
                        </a:moveTo>
                        <a:lnTo>
                          <a:pt x="78" y="0"/>
                        </a:lnTo>
                        <a:lnTo>
                          <a:pt x="90" y="5"/>
                        </a:lnTo>
                        <a:lnTo>
                          <a:pt x="101" y="10"/>
                        </a:lnTo>
                        <a:lnTo>
                          <a:pt x="110" y="17"/>
                        </a:lnTo>
                        <a:lnTo>
                          <a:pt x="118" y="27"/>
                        </a:lnTo>
                        <a:lnTo>
                          <a:pt x="124" y="37"/>
                        </a:lnTo>
                        <a:lnTo>
                          <a:pt x="127" y="48"/>
                        </a:lnTo>
                        <a:lnTo>
                          <a:pt x="129" y="62"/>
                        </a:lnTo>
                        <a:lnTo>
                          <a:pt x="127" y="75"/>
                        </a:lnTo>
                        <a:lnTo>
                          <a:pt x="124" y="85"/>
                        </a:lnTo>
                        <a:lnTo>
                          <a:pt x="118" y="96"/>
                        </a:lnTo>
                        <a:lnTo>
                          <a:pt x="110" y="105"/>
                        </a:lnTo>
                        <a:lnTo>
                          <a:pt x="101" y="113"/>
                        </a:lnTo>
                        <a:lnTo>
                          <a:pt x="90" y="118"/>
                        </a:lnTo>
                        <a:lnTo>
                          <a:pt x="78" y="122"/>
                        </a:lnTo>
                        <a:lnTo>
                          <a:pt x="64" y="122"/>
                        </a:lnTo>
                        <a:lnTo>
                          <a:pt x="51" y="122"/>
                        </a:lnTo>
                        <a:lnTo>
                          <a:pt x="39" y="118"/>
                        </a:lnTo>
                        <a:lnTo>
                          <a:pt x="28" y="113"/>
                        </a:lnTo>
                        <a:lnTo>
                          <a:pt x="19" y="105"/>
                        </a:lnTo>
                        <a:lnTo>
                          <a:pt x="11" y="96"/>
                        </a:lnTo>
                        <a:lnTo>
                          <a:pt x="5" y="85"/>
                        </a:lnTo>
                        <a:lnTo>
                          <a:pt x="2" y="75"/>
                        </a:lnTo>
                        <a:lnTo>
                          <a:pt x="0" y="62"/>
                        </a:lnTo>
                        <a:lnTo>
                          <a:pt x="2" y="48"/>
                        </a:lnTo>
                        <a:lnTo>
                          <a:pt x="5" y="37"/>
                        </a:lnTo>
                        <a:lnTo>
                          <a:pt x="11" y="27"/>
                        </a:lnTo>
                        <a:lnTo>
                          <a:pt x="19" y="17"/>
                        </a:lnTo>
                        <a:lnTo>
                          <a:pt x="28" y="10"/>
                        </a:lnTo>
                        <a:lnTo>
                          <a:pt x="39" y="5"/>
                        </a:lnTo>
                        <a:lnTo>
                          <a:pt x="51" y="0"/>
                        </a:lnTo>
                        <a:lnTo>
                          <a:pt x="64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74" name="Freeform 142"/>
                  <p:cNvSpPr>
                    <a:spLocks/>
                  </p:cNvSpPr>
                  <p:nvPr/>
                </p:nvSpPr>
                <p:spPr bwMode="auto">
                  <a:xfrm>
                    <a:off x="5856" y="1212"/>
                    <a:ext cx="17" cy="27"/>
                  </a:xfrm>
                  <a:custGeom>
                    <a:avLst/>
                    <a:gdLst/>
                    <a:ahLst/>
                    <a:cxnLst>
                      <a:cxn ang="0">
                        <a:pos x="17" y="0"/>
                      </a:cxn>
                      <a:cxn ang="0">
                        <a:pos x="14" y="7"/>
                      </a:cxn>
                      <a:cxn ang="0">
                        <a:pos x="10" y="15"/>
                      </a:cxn>
                      <a:cxn ang="0">
                        <a:pos x="6" y="21"/>
                      </a:cxn>
                      <a:cxn ang="0">
                        <a:pos x="0" y="27"/>
                      </a:cxn>
                      <a:cxn ang="0">
                        <a:pos x="9" y="15"/>
                      </a:cxn>
                      <a:cxn ang="0">
                        <a:pos x="17" y="0"/>
                      </a:cxn>
                    </a:cxnLst>
                    <a:rect l="0" t="0" r="r" b="b"/>
                    <a:pathLst>
                      <a:path w="17" h="27">
                        <a:moveTo>
                          <a:pt x="17" y="0"/>
                        </a:moveTo>
                        <a:lnTo>
                          <a:pt x="14" y="7"/>
                        </a:lnTo>
                        <a:lnTo>
                          <a:pt x="10" y="15"/>
                        </a:lnTo>
                        <a:lnTo>
                          <a:pt x="6" y="21"/>
                        </a:lnTo>
                        <a:lnTo>
                          <a:pt x="0" y="27"/>
                        </a:lnTo>
                        <a:lnTo>
                          <a:pt x="9" y="15"/>
                        </a:ln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D7332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75" name="Freeform 143"/>
                  <p:cNvSpPr>
                    <a:spLocks/>
                  </p:cNvSpPr>
                  <p:nvPr/>
                </p:nvSpPr>
                <p:spPr bwMode="auto">
                  <a:xfrm>
                    <a:off x="5846" y="1201"/>
                    <a:ext cx="30" cy="46"/>
                  </a:xfrm>
                  <a:custGeom>
                    <a:avLst/>
                    <a:gdLst/>
                    <a:ahLst/>
                    <a:cxnLst>
                      <a:cxn ang="0">
                        <a:pos x="30" y="0"/>
                      </a:cxn>
                      <a:cxn ang="0">
                        <a:pos x="28" y="8"/>
                      </a:cxn>
                      <a:cxn ang="0">
                        <a:pos x="27" y="14"/>
                      </a:cxn>
                      <a:cxn ang="0">
                        <a:pos x="24" y="20"/>
                      </a:cxn>
                      <a:cxn ang="0">
                        <a:pos x="20" y="26"/>
                      </a:cxn>
                      <a:cxn ang="0">
                        <a:pos x="11" y="37"/>
                      </a:cxn>
                      <a:cxn ang="0">
                        <a:pos x="0" y="46"/>
                      </a:cxn>
                      <a:cxn ang="0">
                        <a:pos x="10" y="37"/>
                      </a:cxn>
                      <a:cxn ang="0">
                        <a:pos x="17" y="25"/>
                      </a:cxn>
                      <a:cxn ang="0">
                        <a:pos x="25" y="14"/>
                      </a:cxn>
                      <a:cxn ang="0">
                        <a:pos x="30" y="0"/>
                      </a:cxn>
                    </a:cxnLst>
                    <a:rect l="0" t="0" r="r" b="b"/>
                    <a:pathLst>
                      <a:path w="30" h="46">
                        <a:moveTo>
                          <a:pt x="30" y="0"/>
                        </a:moveTo>
                        <a:lnTo>
                          <a:pt x="28" y="8"/>
                        </a:lnTo>
                        <a:lnTo>
                          <a:pt x="27" y="14"/>
                        </a:lnTo>
                        <a:lnTo>
                          <a:pt x="24" y="20"/>
                        </a:lnTo>
                        <a:lnTo>
                          <a:pt x="20" y="26"/>
                        </a:lnTo>
                        <a:lnTo>
                          <a:pt x="11" y="37"/>
                        </a:lnTo>
                        <a:lnTo>
                          <a:pt x="0" y="46"/>
                        </a:lnTo>
                        <a:lnTo>
                          <a:pt x="10" y="37"/>
                        </a:lnTo>
                        <a:lnTo>
                          <a:pt x="17" y="25"/>
                        </a:lnTo>
                        <a:lnTo>
                          <a:pt x="25" y="14"/>
                        </a:lnTo>
                        <a:lnTo>
                          <a:pt x="30" y="0"/>
                        </a:lnTo>
                        <a:close/>
                      </a:path>
                    </a:pathLst>
                  </a:custGeom>
                  <a:solidFill>
                    <a:srgbClr val="D7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76" name="Freeform 144"/>
                  <p:cNvSpPr>
                    <a:spLocks/>
                  </p:cNvSpPr>
                  <p:nvPr/>
                </p:nvSpPr>
                <p:spPr bwMode="auto">
                  <a:xfrm>
                    <a:off x="5839" y="1193"/>
                    <a:ext cx="37" cy="57"/>
                  </a:xfrm>
                  <a:custGeom>
                    <a:avLst/>
                    <a:gdLst/>
                    <a:ahLst/>
                    <a:cxnLst>
                      <a:cxn ang="0">
                        <a:pos x="17" y="46"/>
                      </a:cxn>
                      <a:cxn ang="0">
                        <a:pos x="26" y="34"/>
                      </a:cxn>
                      <a:cxn ang="0">
                        <a:pos x="34" y="19"/>
                      </a:cxn>
                      <a:cxn ang="0">
                        <a:pos x="35" y="11"/>
                      </a:cxn>
                      <a:cxn ang="0">
                        <a:pos x="37" y="3"/>
                      </a:cxn>
                      <a:cxn ang="0">
                        <a:pos x="37" y="2"/>
                      </a:cxn>
                      <a:cxn ang="0">
                        <a:pos x="37" y="0"/>
                      </a:cxn>
                      <a:cxn ang="0">
                        <a:pos x="34" y="9"/>
                      </a:cxn>
                      <a:cxn ang="0">
                        <a:pos x="31" y="17"/>
                      </a:cxn>
                      <a:cxn ang="0">
                        <a:pos x="27" y="25"/>
                      </a:cxn>
                      <a:cxn ang="0">
                        <a:pos x="23" y="33"/>
                      </a:cxn>
                      <a:cxn ang="0">
                        <a:pos x="14" y="46"/>
                      </a:cxn>
                      <a:cxn ang="0">
                        <a:pos x="0" y="57"/>
                      </a:cxn>
                      <a:cxn ang="0">
                        <a:pos x="9" y="53"/>
                      </a:cxn>
                      <a:cxn ang="0">
                        <a:pos x="17" y="46"/>
                      </a:cxn>
                    </a:cxnLst>
                    <a:rect l="0" t="0" r="r" b="b"/>
                    <a:pathLst>
                      <a:path w="37" h="57">
                        <a:moveTo>
                          <a:pt x="17" y="46"/>
                        </a:moveTo>
                        <a:lnTo>
                          <a:pt x="26" y="34"/>
                        </a:lnTo>
                        <a:lnTo>
                          <a:pt x="34" y="19"/>
                        </a:lnTo>
                        <a:lnTo>
                          <a:pt x="35" y="11"/>
                        </a:lnTo>
                        <a:lnTo>
                          <a:pt x="37" y="3"/>
                        </a:lnTo>
                        <a:lnTo>
                          <a:pt x="37" y="2"/>
                        </a:lnTo>
                        <a:lnTo>
                          <a:pt x="37" y="0"/>
                        </a:lnTo>
                        <a:lnTo>
                          <a:pt x="34" y="9"/>
                        </a:lnTo>
                        <a:lnTo>
                          <a:pt x="31" y="17"/>
                        </a:lnTo>
                        <a:lnTo>
                          <a:pt x="27" y="25"/>
                        </a:lnTo>
                        <a:lnTo>
                          <a:pt x="23" y="33"/>
                        </a:lnTo>
                        <a:lnTo>
                          <a:pt x="14" y="46"/>
                        </a:lnTo>
                        <a:lnTo>
                          <a:pt x="0" y="57"/>
                        </a:lnTo>
                        <a:lnTo>
                          <a:pt x="9" y="53"/>
                        </a:lnTo>
                        <a:lnTo>
                          <a:pt x="17" y="46"/>
                        </a:lnTo>
                        <a:close/>
                      </a:path>
                    </a:pathLst>
                  </a:custGeom>
                  <a:solidFill>
                    <a:srgbClr val="D8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77" name="Freeform 145"/>
                  <p:cNvSpPr>
                    <a:spLocks/>
                  </p:cNvSpPr>
                  <p:nvPr/>
                </p:nvSpPr>
                <p:spPr bwMode="auto">
                  <a:xfrm>
                    <a:off x="5832" y="1187"/>
                    <a:ext cx="44" cy="66"/>
                  </a:xfrm>
                  <a:custGeom>
                    <a:avLst/>
                    <a:gdLst/>
                    <a:ahLst/>
                    <a:cxnLst>
                      <a:cxn ang="0">
                        <a:pos x="14" y="60"/>
                      </a:cxn>
                      <a:cxn ang="0">
                        <a:pos x="24" y="51"/>
                      </a:cxn>
                      <a:cxn ang="0">
                        <a:pos x="31" y="39"/>
                      </a:cxn>
                      <a:cxn ang="0">
                        <a:pos x="39" y="28"/>
                      </a:cxn>
                      <a:cxn ang="0">
                        <a:pos x="44" y="14"/>
                      </a:cxn>
                      <a:cxn ang="0">
                        <a:pos x="44" y="11"/>
                      </a:cxn>
                      <a:cxn ang="0">
                        <a:pos x="44" y="9"/>
                      </a:cxn>
                      <a:cxn ang="0">
                        <a:pos x="44" y="4"/>
                      </a:cxn>
                      <a:cxn ang="0">
                        <a:pos x="42" y="0"/>
                      </a:cxn>
                      <a:cxn ang="0">
                        <a:pos x="41" y="11"/>
                      </a:cxn>
                      <a:cxn ang="0">
                        <a:pos x="38" y="20"/>
                      </a:cxn>
                      <a:cxn ang="0">
                        <a:pos x="34" y="29"/>
                      </a:cxn>
                      <a:cxn ang="0">
                        <a:pos x="28" y="39"/>
                      </a:cxn>
                      <a:cxn ang="0">
                        <a:pos x="24" y="46"/>
                      </a:cxn>
                      <a:cxn ang="0">
                        <a:pos x="16" y="54"/>
                      </a:cxn>
                      <a:cxn ang="0">
                        <a:pos x="8" y="60"/>
                      </a:cxn>
                      <a:cxn ang="0">
                        <a:pos x="0" y="66"/>
                      </a:cxn>
                      <a:cxn ang="0">
                        <a:pos x="8" y="63"/>
                      </a:cxn>
                      <a:cxn ang="0">
                        <a:pos x="14" y="60"/>
                      </a:cxn>
                    </a:cxnLst>
                    <a:rect l="0" t="0" r="r" b="b"/>
                    <a:pathLst>
                      <a:path w="44" h="66">
                        <a:moveTo>
                          <a:pt x="14" y="60"/>
                        </a:moveTo>
                        <a:lnTo>
                          <a:pt x="24" y="51"/>
                        </a:lnTo>
                        <a:lnTo>
                          <a:pt x="31" y="39"/>
                        </a:lnTo>
                        <a:lnTo>
                          <a:pt x="39" y="28"/>
                        </a:lnTo>
                        <a:lnTo>
                          <a:pt x="44" y="14"/>
                        </a:lnTo>
                        <a:lnTo>
                          <a:pt x="44" y="11"/>
                        </a:lnTo>
                        <a:lnTo>
                          <a:pt x="44" y="9"/>
                        </a:lnTo>
                        <a:lnTo>
                          <a:pt x="44" y="4"/>
                        </a:lnTo>
                        <a:lnTo>
                          <a:pt x="42" y="0"/>
                        </a:lnTo>
                        <a:lnTo>
                          <a:pt x="41" y="11"/>
                        </a:lnTo>
                        <a:lnTo>
                          <a:pt x="38" y="20"/>
                        </a:lnTo>
                        <a:lnTo>
                          <a:pt x="34" y="29"/>
                        </a:lnTo>
                        <a:lnTo>
                          <a:pt x="28" y="39"/>
                        </a:lnTo>
                        <a:lnTo>
                          <a:pt x="24" y="46"/>
                        </a:lnTo>
                        <a:lnTo>
                          <a:pt x="16" y="54"/>
                        </a:lnTo>
                        <a:lnTo>
                          <a:pt x="8" y="60"/>
                        </a:lnTo>
                        <a:lnTo>
                          <a:pt x="0" y="66"/>
                        </a:lnTo>
                        <a:lnTo>
                          <a:pt x="8" y="63"/>
                        </a:lnTo>
                        <a:lnTo>
                          <a:pt x="14" y="60"/>
                        </a:lnTo>
                        <a:close/>
                      </a:path>
                    </a:pathLst>
                  </a:custGeom>
                  <a:solidFill>
                    <a:srgbClr val="D930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78" name="Freeform 146"/>
                  <p:cNvSpPr>
                    <a:spLocks/>
                  </p:cNvSpPr>
                  <p:nvPr/>
                </p:nvSpPr>
                <p:spPr bwMode="auto">
                  <a:xfrm>
                    <a:off x="5826" y="1182"/>
                    <a:ext cx="50" cy="73"/>
                  </a:xfrm>
                  <a:custGeom>
                    <a:avLst/>
                    <a:gdLst/>
                    <a:ahLst/>
                    <a:cxnLst>
                      <a:cxn ang="0">
                        <a:pos x="13" y="68"/>
                      </a:cxn>
                      <a:cxn ang="0">
                        <a:pos x="27" y="57"/>
                      </a:cxn>
                      <a:cxn ang="0">
                        <a:pos x="36" y="44"/>
                      </a:cxn>
                      <a:cxn ang="0">
                        <a:pos x="40" y="36"/>
                      </a:cxn>
                      <a:cxn ang="0">
                        <a:pos x="44" y="28"/>
                      </a:cxn>
                      <a:cxn ang="0">
                        <a:pos x="47" y="20"/>
                      </a:cxn>
                      <a:cxn ang="0">
                        <a:pos x="50" y="11"/>
                      </a:cxn>
                      <a:cxn ang="0">
                        <a:pos x="48" y="6"/>
                      </a:cxn>
                      <a:cxn ang="0">
                        <a:pos x="48" y="0"/>
                      </a:cxn>
                      <a:cxn ang="0">
                        <a:pos x="47" y="11"/>
                      </a:cxn>
                      <a:cxn ang="0">
                        <a:pos x="44" y="23"/>
                      </a:cxn>
                      <a:cxn ang="0">
                        <a:pos x="39" y="33"/>
                      </a:cxn>
                      <a:cxn ang="0">
                        <a:pos x="33" y="44"/>
                      </a:cxn>
                      <a:cxn ang="0">
                        <a:pos x="27" y="51"/>
                      </a:cxn>
                      <a:cxn ang="0">
                        <a:pos x="19" y="61"/>
                      </a:cxn>
                      <a:cxn ang="0">
                        <a:pos x="11" y="67"/>
                      </a:cxn>
                      <a:cxn ang="0">
                        <a:pos x="0" y="73"/>
                      </a:cxn>
                      <a:cxn ang="0">
                        <a:pos x="6" y="71"/>
                      </a:cxn>
                      <a:cxn ang="0">
                        <a:pos x="13" y="68"/>
                      </a:cxn>
                    </a:cxnLst>
                    <a:rect l="0" t="0" r="r" b="b"/>
                    <a:pathLst>
                      <a:path w="50" h="73">
                        <a:moveTo>
                          <a:pt x="13" y="68"/>
                        </a:moveTo>
                        <a:lnTo>
                          <a:pt x="27" y="57"/>
                        </a:lnTo>
                        <a:lnTo>
                          <a:pt x="36" y="44"/>
                        </a:lnTo>
                        <a:lnTo>
                          <a:pt x="40" y="36"/>
                        </a:lnTo>
                        <a:lnTo>
                          <a:pt x="44" y="28"/>
                        </a:lnTo>
                        <a:lnTo>
                          <a:pt x="47" y="20"/>
                        </a:lnTo>
                        <a:lnTo>
                          <a:pt x="50" y="11"/>
                        </a:lnTo>
                        <a:lnTo>
                          <a:pt x="48" y="6"/>
                        </a:lnTo>
                        <a:lnTo>
                          <a:pt x="48" y="0"/>
                        </a:lnTo>
                        <a:lnTo>
                          <a:pt x="47" y="11"/>
                        </a:lnTo>
                        <a:lnTo>
                          <a:pt x="44" y="23"/>
                        </a:lnTo>
                        <a:lnTo>
                          <a:pt x="39" y="33"/>
                        </a:lnTo>
                        <a:lnTo>
                          <a:pt x="33" y="44"/>
                        </a:lnTo>
                        <a:lnTo>
                          <a:pt x="27" y="51"/>
                        </a:lnTo>
                        <a:lnTo>
                          <a:pt x="19" y="61"/>
                        </a:lnTo>
                        <a:lnTo>
                          <a:pt x="11" y="67"/>
                        </a:lnTo>
                        <a:lnTo>
                          <a:pt x="0" y="73"/>
                        </a:lnTo>
                        <a:lnTo>
                          <a:pt x="6" y="71"/>
                        </a:lnTo>
                        <a:lnTo>
                          <a:pt x="13" y="68"/>
                        </a:lnTo>
                        <a:close/>
                      </a:path>
                    </a:pathLst>
                  </a:custGeom>
                  <a:solidFill>
                    <a:srgbClr val="DA302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79" name="Freeform 147"/>
                  <p:cNvSpPr>
                    <a:spLocks/>
                  </p:cNvSpPr>
                  <p:nvPr/>
                </p:nvSpPr>
                <p:spPr bwMode="auto">
                  <a:xfrm>
                    <a:off x="5822" y="1178"/>
                    <a:ext cx="52" cy="78"/>
                  </a:xfrm>
                  <a:custGeom>
                    <a:avLst/>
                    <a:gdLst/>
                    <a:ahLst/>
                    <a:cxnLst>
                      <a:cxn ang="0">
                        <a:pos x="10" y="75"/>
                      </a:cxn>
                      <a:cxn ang="0">
                        <a:pos x="18" y="69"/>
                      </a:cxn>
                      <a:cxn ang="0">
                        <a:pos x="26" y="63"/>
                      </a:cxn>
                      <a:cxn ang="0">
                        <a:pos x="34" y="55"/>
                      </a:cxn>
                      <a:cxn ang="0">
                        <a:pos x="38" y="48"/>
                      </a:cxn>
                      <a:cxn ang="0">
                        <a:pos x="44" y="38"/>
                      </a:cxn>
                      <a:cxn ang="0">
                        <a:pos x="48" y="29"/>
                      </a:cxn>
                      <a:cxn ang="0">
                        <a:pos x="51" y="20"/>
                      </a:cxn>
                      <a:cxn ang="0">
                        <a:pos x="52" y="9"/>
                      </a:cxn>
                      <a:cxn ang="0">
                        <a:pos x="52" y="4"/>
                      </a:cxn>
                      <a:cxn ang="0">
                        <a:pos x="51" y="0"/>
                      </a:cxn>
                      <a:cxn ang="0">
                        <a:pos x="49" y="12"/>
                      </a:cxn>
                      <a:cxn ang="0">
                        <a:pos x="46" y="24"/>
                      </a:cxn>
                      <a:cxn ang="0">
                        <a:pos x="41" y="35"/>
                      </a:cxn>
                      <a:cxn ang="0">
                        <a:pos x="35" y="46"/>
                      </a:cxn>
                      <a:cxn ang="0">
                        <a:pos x="29" y="57"/>
                      </a:cxn>
                      <a:cxn ang="0">
                        <a:pos x="20" y="65"/>
                      </a:cxn>
                      <a:cxn ang="0">
                        <a:pos x="10" y="72"/>
                      </a:cxn>
                      <a:cxn ang="0">
                        <a:pos x="0" y="78"/>
                      </a:cxn>
                      <a:cxn ang="0">
                        <a:pos x="6" y="77"/>
                      </a:cxn>
                      <a:cxn ang="0">
                        <a:pos x="10" y="75"/>
                      </a:cxn>
                    </a:cxnLst>
                    <a:rect l="0" t="0" r="r" b="b"/>
                    <a:pathLst>
                      <a:path w="52" h="78">
                        <a:moveTo>
                          <a:pt x="10" y="75"/>
                        </a:moveTo>
                        <a:lnTo>
                          <a:pt x="18" y="69"/>
                        </a:lnTo>
                        <a:lnTo>
                          <a:pt x="26" y="63"/>
                        </a:lnTo>
                        <a:lnTo>
                          <a:pt x="34" y="55"/>
                        </a:lnTo>
                        <a:lnTo>
                          <a:pt x="38" y="48"/>
                        </a:lnTo>
                        <a:lnTo>
                          <a:pt x="44" y="38"/>
                        </a:lnTo>
                        <a:lnTo>
                          <a:pt x="48" y="29"/>
                        </a:lnTo>
                        <a:lnTo>
                          <a:pt x="51" y="20"/>
                        </a:lnTo>
                        <a:lnTo>
                          <a:pt x="52" y="9"/>
                        </a:lnTo>
                        <a:lnTo>
                          <a:pt x="52" y="4"/>
                        </a:lnTo>
                        <a:lnTo>
                          <a:pt x="51" y="0"/>
                        </a:lnTo>
                        <a:lnTo>
                          <a:pt x="49" y="12"/>
                        </a:lnTo>
                        <a:lnTo>
                          <a:pt x="46" y="24"/>
                        </a:lnTo>
                        <a:lnTo>
                          <a:pt x="41" y="35"/>
                        </a:lnTo>
                        <a:lnTo>
                          <a:pt x="35" y="46"/>
                        </a:lnTo>
                        <a:lnTo>
                          <a:pt x="29" y="57"/>
                        </a:lnTo>
                        <a:lnTo>
                          <a:pt x="20" y="65"/>
                        </a:lnTo>
                        <a:lnTo>
                          <a:pt x="10" y="72"/>
                        </a:lnTo>
                        <a:lnTo>
                          <a:pt x="0" y="78"/>
                        </a:lnTo>
                        <a:lnTo>
                          <a:pt x="6" y="77"/>
                        </a:lnTo>
                        <a:lnTo>
                          <a:pt x="10" y="75"/>
                        </a:lnTo>
                        <a:close/>
                      </a:path>
                    </a:pathLst>
                  </a:custGeom>
                  <a:solidFill>
                    <a:srgbClr val="DA312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80" name="Freeform 148"/>
                  <p:cNvSpPr>
                    <a:spLocks/>
                  </p:cNvSpPr>
                  <p:nvPr/>
                </p:nvSpPr>
                <p:spPr bwMode="auto">
                  <a:xfrm>
                    <a:off x="5817" y="1173"/>
                    <a:ext cx="57" cy="83"/>
                  </a:xfrm>
                  <a:custGeom>
                    <a:avLst/>
                    <a:gdLst/>
                    <a:ahLst/>
                    <a:cxnLst>
                      <a:cxn ang="0">
                        <a:pos x="9" y="82"/>
                      </a:cxn>
                      <a:cxn ang="0">
                        <a:pos x="20" y="76"/>
                      </a:cxn>
                      <a:cxn ang="0">
                        <a:pos x="28" y="70"/>
                      </a:cxn>
                      <a:cxn ang="0">
                        <a:pos x="36" y="60"/>
                      </a:cxn>
                      <a:cxn ang="0">
                        <a:pos x="42" y="53"/>
                      </a:cxn>
                      <a:cxn ang="0">
                        <a:pos x="48" y="42"/>
                      </a:cxn>
                      <a:cxn ang="0">
                        <a:pos x="53" y="32"/>
                      </a:cxn>
                      <a:cxn ang="0">
                        <a:pos x="56" y="20"/>
                      </a:cxn>
                      <a:cxn ang="0">
                        <a:pos x="57" y="9"/>
                      </a:cxn>
                      <a:cxn ang="0">
                        <a:pos x="56" y="5"/>
                      </a:cxn>
                      <a:cxn ang="0">
                        <a:pos x="54" y="0"/>
                      </a:cxn>
                      <a:cxn ang="0">
                        <a:pos x="54" y="1"/>
                      </a:cxn>
                      <a:cxn ang="0">
                        <a:pos x="54" y="1"/>
                      </a:cxn>
                      <a:cxn ang="0">
                        <a:pos x="53" y="15"/>
                      </a:cxn>
                      <a:cxn ang="0">
                        <a:pos x="49" y="28"/>
                      </a:cxn>
                      <a:cxn ang="0">
                        <a:pos x="45" y="40"/>
                      </a:cxn>
                      <a:cxn ang="0">
                        <a:pos x="39" y="51"/>
                      </a:cxn>
                      <a:cxn ang="0">
                        <a:pos x="31" y="62"/>
                      </a:cxn>
                      <a:cxn ang="0">
                        <a:pos x="22" y="71"/>
                      </a:cxn>
                      <a:cxn ang="0">
                        <a:pos x="11" y="79"/>
                      </a:cxn>
                      <a:cxn ang="0">
                        <a:pos x="0" y="83"/>
                      </a:cxn>
                      <a:cxn ang="0">
                        <a:pos x="5" y="83"/>
                      </a:cxn>
                      <a:cxn ang="0">
                        <a:pos x="9" y="82"/>
                      </a:cxn>
                    </a:cxnLst>
                    <a:rect l="0" t="0" r="r" b="b"/>
                    <a:pathLst>
                      <a:path w="57" h="83">
                        <a:moveTo>
                          <a:pt x="9" y="82"/>
                        </a:moveTo>
                        <a:lnTo>
                          <a:pt x="20" y="76"/>
                        </a:lnTo>
                        <a:lnTo>
                          <a:pt x="28" y="70"/>
                        </a:lnTo>
                        <a:lnTo>
                          <a:pt x="36" y="60"/>
                        </a:lnTo>
                        <a:lnTo>
                          <a:pt x="42" y="53"/>
                        </a:lnTo>
                        <a:lnTo>
                          <a:pt x="48" y="42"/>
                        </a:lnTo>
                        <a:lnTo>
                          <a:pt x="53" y="32"/>
                        </a:lnTo>
                        <a:lnTo>
                          <a:pt x="56" y="20"/>
                        </a:lnTo>
                        <a:lnTo>
                          <a:pt x="57" y="9"/>
                        </a:lnTo>
                        <a:lnTo>
                          <a:pt x="56" y="5"/>
                        </a:lnTo>
                        <a:lnTo>
                          <a:pt x="54" y="0"/>
                        </a:lnTo>
                        <a:lnTo>
                          <a:pt x="54" y="1"/>
                        </a:lnTo>
                        <a:lnTo>
                          <a:pt x="54" y="1"/>
                        </a:lnTo>
                        <a:lnTo>
                          <a:pt x="53" y="15"/>
                        </a:lnTo>
                        <a:lnTo>
                          <a:pt x="49" y="28"/>
                        </a:lnTo>
                        <a:lnTo>
                          <a:pt x="45" y="40"/>
                        </a:lnTo>
                        <a:lnTo>
                          <a:pt x="39" y="51"/>
                        </a:lnTo>
                        <a:lnTo>
                          <a:pt x="31" y="62"/>
                        </a:lnTo>
                        <a:lnTo>
                          <a:pt x="22" y="71"/>
                        </a:lnTo>
                        <a:lnTo>
                          <a:pt x="11" y="79"/>
                        </a:lnTo>
                        <a:lnTo>
                          <a:pt x="0" y="83"/>
                        </a:lnTo>
                        <a:lnTo>
                          <a:pt x="5" y="83"/>
                        </a:lnTo>
                        <a:lnTo>
                          <a:pt x="9" y="82"/>
                        </a:lnTo>
                        <a:close/>
                      </a:path>
                    </a:pathLst>
                  </a:custGeom>
                  <a:solidFill>
                    <a:srgbClr val="DB312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81" name="Freeform 149"/>
                  <p:cNvSpPr>
                    <a:spLocks/>
                  </p:cNvSpPr>
                  <p:nvPr/>
                </p:nvSpPr>
                <p:spPr bwMode="auto">
                  <a:xfrm>
                    <a:off x="5812" y="1170"/>
                    <a:ext cx="61" cy="88"/>
                  </a:xfrm>
                  <a:custGeom>
                    <a:avLst/>
                    <a:gdLst/>
                    <a:ahLst/>
                    <a:cxnLst>
                      <a:cxn ang="0">
                        <a:pos x="10" y="86"/>
                      </a:cxn>
                      <a:cxn ang="0">
                        <a:pos x="20" y="80"/>
                      </a:cxn>
                      <a:cxn ang="0">
                        <a:pos x="30" y="73"/>
                      </a:cxn>
                      <a:cxn ang="0">
                        <a:pos x="39" y="65"/>
                      </a:cxn>
                      <a:cxn ang="0">
                        <a:pos x="45" y="54"/>
                      </a:cxn>
                      <a:cxn ang="0">
                        <a:pos x="51" y="43"/>
                      </a:cxn>
                      <a:cxn ang="0">
                        <a:pos x="56" y="32"/>
                      </a:cxn>
                      <a:cxn ang="0">
                        <a:pos x="59" y="20"/>
                      </a:cxn>
                      <a:cxn ang="0">
                        <a:pos x="61" y="8"/>
                      </a:cxn>
                      <a:cxn ang="0">
                        <a:pos x="59" y="3"/>
                      </a:cxn>
                      <a:cxn ang="0">
                        <a:pos x="58" y="0"/>
                      </a:cxn>
                      <a:cxn ang="0">
                        <a:pos x="58" y="1"/>
                      </a:cxn>
                      <a:cxn ang="0">
                        <a:pos x="58" y="4"/>
                      </a:cxn>
                      <a:cxn ang="0">
                        <a:pos x="56" y="18"/>
                      </a:cxn>
                      <a:cxn ang="0">
                        <a:pos x="53" y="32"/>
                      </a:cxn>
                      <a:cxn ang="0">
                        <a:pos x="48" y="45"/>
                      </a:cxn>
                      <a:cxn ang="0">
                        <a:pos x="41" y="56"/>
                      </a:cxn>
                      <a:cxn ang="0">
                        <a:pos x="33" y="66"/>
                      </a:cxn>
                      <a:cxn ang="0">
                        <a:pos x="24" y="74"/>
                      </a:cxn>
                      <a:cxn ang="0">
                        <a:pos x="13" y="82"/>
                      </a:cxn>
                      <a:cxn ang="0">
                        <a:pos x="0" y="88"/>
                      </a:cxn>
                      <a:cxn ang="0">
                        <a:pos x="5" y="86"/>
                      </a:cxn>
                      <a:cxn ang="0">
                        <a:pos x="10" y="86"/>
                      </a:cxn>
                    </a:cxnLst>
                    <a:rect l="0" t="0" r="r" b="b"/>
                    <a:pathLst>
                      <a:path w="61" h="88">
                        <a:moveTo>
                          <a:pt x="10" y="86"/>
                        </a:moveTo>
                        <a:lnTo>
                          <a:pt x="20" y="80"/>
                        </a:lnTo>
                        <a:lnTo>
                          <a:pt x="30" y="73"/>
                        </a:lnTo>
                        <a:lnTo>
                          <a:pt x="39" y="65"/>
                        </a:lnTo>
                        <a:lnTo>
                          <a:pt x="45" y="54"/>
                        </a:lnTo>
                        <a:lnTo>
                          <a:pt x="51" y="43"/>
                        </a:lnTo>
                        <a:lnTo>
                          <a:pt x="56" y="32"/>
                        </a:lnTo>
                        <a:lnTo>
                          <a:pt x="59" y="20"/>
                        </a:lnTo>
                        <a:lnTo>
                          <a:pt x="61" y="8"/>
                        </a:lnTo>
                        <a:lnTo>
                          <a:pt x="59" y="3"/>
                        </a:lnTo>
                        <a:lnTo>
                          <a:pt x="58" y="0"/>
                        </a:lnTo>
                        <a:lnTo>
                          <a:pt x="58" y="1"/>
                        </a:lnTo>
                        <a:lnTo>
                          <a:pt x="58" y="4"/>
                        </a:lnTo>
                        <a:lnTo>
                          <a:pt x="56" y="18"/>
                        </a:lnTo>
                        <a:lnTo>
                          <a:pt x="53" y="32"/>
                        </a:lnTo>
                        <a:lnTo>
                          <a:pt x="48" y="45"/>
                        </a:lnTo>
                        <a:lnTo>
                          <a:pt x="41" y="56"/>
                        </a:lnTo>
                        <a:lnTo>
                          <a:pt x="33" y="66"/>
                        </a:lnTo>
                        <a:lnTo>
                          <a:pt x="24" y="74"/>
                        </a:lnTo>
                        <a:lnTo>
                          <a:pt x="13" y="82"/>
                        </a:lnTo>
                        <a:lnTo>
                          <a:pt x="0" y="88"/>
                        </a:lnTo>
                        <a:lnTo>
                          <a:pt x="5" y="86"/>
                        </a:lnTo>
                        <a:lnTo>
                          <a:pt x="10" y="86"/>
                        </a:lnTo>
                        <a:close/>
                      </a:path>
                    </a:pathLst>
                  </a:custGeom>
                  <a:solidFill>
                    <a:srgbClr val="DB322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82" name="Freeform 150"/>
                  <p:cNvSpPr>
                    <a:spLocks/>
                  </p:cNvSpPr>
                  <p:nvPr/>
                </p:nvSpPr>
                <p:spPr bwMode="auto">
                  <a:xfrm>
                    <a:off x="5808" y="1167"/>
                    <a:ext cx="63" cy="91"/>
                  </a:xfrm>
                  <a:custGeom>
                    <a:avLst/>
                    <a:gdLst/>
                    <a:ahLst/>
                    <a:cxnLst>
                      <a:cxn ang="0">
                        <a:pos x="63" y="7"/>
                      </a:cxn>
                      <a:cxn ang="0">
                        <a:pos x="63" y="7"/>
                      </a:cxn>
                      <a:cxn ang="0">
                        <a:pos x="63" y="6"/>
                      </a:cxn>
                      <a:cxn ang="0">
                        <a:pos x="62" y="3"/>
                      </a:cxn>
                      <a:cxn ang="0">
                        <a:pos x="60" y="0"/>
                      </a:cxn>
                      <a:cxn ang="0">
                        <a:pos x="60" y="3"/>
                      </a:cxn>
                      <a:cxn ang="0">
                        <a:pos x="60" y="7"/>
                      </a:cxn>
                      <a:cxn ang="0">
                        <a:pos x="58" y="21"/>
                      </a:cxn>
                      <a:cxn ang="0">
                        <a:pos x="55" y="35"/>
                      </a:cxn>
                      <a:cxn ang="0">
                        <a:pos x="49" y="48"/>
                      </a:cxn>
                      <a:cxn ang="0">
                        <a:pos x="43" y="59"/>
                      </a:cxn>
                      <a:cxn ang="0">
                        <a:pos x="34" y="69"/>
                      </a:cxn>
                      <a:cxn ang="0">
                        <a:pos x="23" y="79"/>
                      </a:cxn>
                      <a:cxn ang="0">
                        <a:pos x="12" y="85"/>
                      </a:cxn>
                      <a:cxn ang="0">
                        <a:pos x="0" y="89"/>
                      </a:cxn>
                      <a:cxn ang="0">
                        <a:pos x="1" y="91"/>
                      </a:cxn>
                      <a:cxn ang="0">
                        <a:pos x="3" y="91"/>
                      </a:cxn>
                      <a:cxn ang="0">
                        <a:pos x="6" y="89"/>
                      </a:cxn>
                      <a:cxn ang="0">
                        <a:pos x="9" y="89"/>
                      </a:cxn>
                      <a:cxn ang="0">
                        <a:pos x="20" y="85"/>
                      </a:cxn>
                      <a:cxn ang="0">
                        <a:pos x="31" y="77"/>
                      </a:cxn>
                      <a:cxn ang="0">
                        <a:pos x="40" y="68"/>
                      </a:cxn>
                      <a:cxn ang="0">
                        <a:pos x="48" y="57"/>
                      </a:cxn>
                      <a:cxn ang="0">
                        <a:pos x="54" y="46"/>
                      </a:cxn>
                      <a:cxn ang="0">
                        <a:pos x="58" y="34"/>
                      </a:cxn>
                      <a:cxn ang="0">
                        <a:pos x="62" y="21"/>
                      </a:cxn>
                      <a:cxn ang="0">
                        <a:pos x="63" y="7"/>
                      </a:cxn>
                    </a:cxnLst>
                    <a:rect l="0" t="0" r="r" b="b"/>
                    <a:pathLst>
                      <a:path w="63" h="91">
                        <a:moveTo>
                          <a:pt x="63" y="7"/>
                        </a:moveTo>
                        <a:lnTo>
                          <a:pt x="63" y="7"/>
                        </a:lnTo>
                        <a:lnTo>
                          <a:pt x="63" y="6"/>
                        </a:lnTo>
                        <a:lnTo>
                          <a:pt x="62" y="3"/>
                        </a:lnTo>
                        <a:lnTo>
                          <a:pt x="60" y="0"/>
                        </a:lnTo>
                        <a:lnTo>
                          <a:pt x="60" y="3"/>
                        </a:lnTo>
                        <a:lnTo>
                          <a:pt x="60" y="7"/>
                        </a:lnTo>
                        <a:lnTo>
                          <a:pt x="58" y="21"/>
                        </a:lnTo>
                        <a:lnTo>
                          <a:pt x="55" y="35"/>
                        </a:lnTo>
                        <a:lnTo>
                          <a:pt x="49" y="48"/>
                        </a:lnTo>
                        <a:lnTo>
                          <a:pt x="43" y="59"/>
                        </a:lnTo>
                        <a:lnTo>
                          <a:pt x="34" y="69"/>
                        </a:lnTo>
                        <a:lnTo>
                          <a:pt x="23" y="79"/>
                        </a:lnTo>
                        <a:lnTo>
                          <a:pt x="12" y="85"/>
                        </a:lnTo>
                        <a:lnTo>
                          <a:pt x="0" y="89"/>
                        </a:lnTo>
                        <a:lnTo>
                          <a:pt x="1" y="91"/>
                        </a:lnTo>
                        <a:lnTo>
                          <a:pt x="3" y="91"/>
                        </a:lnTo>
                        <a:lnTo>
                          <a:pt x="6" y="89"/>
                        </a:lnTo>
                        <a:lnTo>
                          <a:pt x="9" y="89"/>
                        </a:lnTo>
                        <a:lnTo>
                          <a:pt x="20" y="85"/>
                        </a:lnTo>
                        <a:lnTo>
                          <a:pt x="31" y="77"/>
                        </a:lnTo>
                        <a:lnTo>
                          <a:pt x="40" y="68"/>
                        </a:lnTo>
                        <a:lnTo>
                          <a:pt x="48" y="57"/>
                        </a:lnTo>
                        <a:lnTo>
                          <a:pt x="54" y="46"/>
                        </a:lnTo>
                        <a:lnTo>
                          <a:pt x="58" y="34"/>
                        </a:lnTo>
                        <a:lnTo>
                          <a:pt x="62" y="21"/>
                        </a:lnTo>
                        <a:lnTo>
                          <a:pt x="63" y="7"/>
                        </a:lnTo>
                        <a:close/>
                      </a:path>
                    </a:pathLst>
                  </a:custGeom>
                  <a:solidFill>
                    <a:srgbClr val="DB332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83" name="Freeform 151"/>
                  <p:cNvSpPr>
                    <a:spLocks/>
                  </p:cNvSpPr>
                  <p:nvPr/>
                </p:nvSpPr>
                <p:spPr bwMode="auto">
                  <a:xfrm>
                    <a:off x="5803" y="1164"/>
                    <a:ext cx="67" cy="94"/>
                  </a:xfrm>
                  <a:custGeom>
                    <a:avLst/>
                    <a:gdLst/>
                    <a:ahLst/>
                    <a:cxnLst>
                      <a:cxn ang="0">
                        <a:pos x="67" y="10"/>
                      </a:cxn>
                      <a:cxn ang="0">
                        <a:pos x="67" y="7"/>
                      </a:cxn>
                      <a:cxn ang="0">
                        <a:pos x="67" y="6"/>
                      </a:cxn>
                      <a:cxn ang="0">
                        <a:pos x="65" y="3"/>
                      </a:cxn>
                      <a:cxn ang="0">
                        <a:pos x="62" y="0"/>
                      </a:cxn>
                      <a:cxn ang="0">
                        <a:pos x="63" y="4"/>
                      </a:cxn>
                      <a:cxn ang="0">
                        <a:pos x="63" y="10"/>
                      </a:cxn>
                      <a:cxn ang="0">
                        <a:pos x="62" y="24"/>
                      </a:cxn>
                      <a:cxn ang="0">
                        <a:pos x="59" y="38"/>
                      </a:cxn>
                      <a:cxn ang="0">
                        <a:pos x="53" y="51"/>
                      </a:cxn>
                      <a:cxn ang="0">
                        <a:pos x="45" y="63"/>
                      </a:cxn>
                      <a:cxn ang="0">
                        <a:pos x="36" y="72"/>
                      </a:cxn>
                      <a:cxn ang="0">
                        <a:pos x="25" y="82"/>
                      </a:cxn>
                      <a:cxn ang="0">
                        <a:pos x="12" y="88"/>
                      </a:cxn>
                      <a:cxn ang="0">
                        <a:pos x="0" y="92"/>
                      </a:cxn>
                      <a:cxn ang="0">
                        <a:pos x="5" y="92"/>
                      </a:cxn>
                      <a:cxn ang="0">
                        <a:pos x="8" y="94"/>
                      </a:cxn>
                      <a:cxn ang="0">
                        <a:pos x="8" y="94"/>
                      </a:cxn>
                      <a:cxn ang="0">
                        <a:pos x="9" y="94"/>
                      </a:cxn>
                      <a:cxn ang="0">
                        <a:pos x="22" y="88"/>
                      </a:cxn>
                      <a:cxn ang="0">
                        <a:pos x="33" y="80"/>
                      </a:cxn>
                      <a:cxn ang="0">
                        <a:pos x="42" y="72"/>
                      </a:cxn>
                      <a:cxn ang="0">
                        <a:pos x="50" y="62"/>
                      </a:cxn>
                      <a:cxn ang="0">
                        <a:pos x="57" y="51"/>
                      </a:cxn>
                      <a:cxn ang="0">
                        <a:pos x="62" y="38"/>
                      </a:cxn>
                      <a:cxn ang="0">
                        <a:pos x="65" y="24"/>
                      </a:cxn>
                      <a:cxn ang="0">
                        <a:pos x="67" y="10"/>
                      </a:cxn>
                    </a:cxnLst>
                    <a:rect l="0" t="0" r="r" b="b"/>
                    <a:pathLst>
                      <a:path w="67" h="94">
                        <a:moveTo>
                          <a:pt x="67" y="10"/>
                        </a:moveTo>
                        <a:lnTo>
                          <a:pt x="67" y="7"/>
                        </a:lnTo>
                        <a:lnTo>
                          <a:pt x="67" y="6"/>
                        </a:lnTo>
                        <a:lnTo>
                          <a:pt x="65" y="3"/>
                        </a:lnTo>
                        <a:lnTo>
                          <a:pt x="62" y="0"/>
                        </a:lnTo>
                        <a:lnTo>
                          <a:pt x="63" y="4"/>
                        </a:lnTo>
                        <a:lnTo>
                          <a:pt x="63" y="10"/>
                        </a:lnTo>
                        <a:lnTo>
                          <a:pt x="62" y="24"/>
                        </a:lnTo>
                        <a:lnTo>
                          <a:pt x="59" y="38"/>
                        </a:lnTo>
                        <a:lnTo>
                          <a:pt x="53" y="51"/>
                        </a:lnTo>
                        <a:lnTo>
                          <a:pt x="45" y="63"/>
                        </a:lnTo>
                        <a:lnTo>
                          <a:pt x="36" y="72"/>
                        </a:lnTo>
                        <a:lnTo>
                          <a:pt x="25" y="82"/>
                        </a:lnTo>
                        <a:lnTo>
                          <a:pt x="12" y="88"/>
                        </a:lnTo>
                        <a:lnTo>
                          <a:pt x="0" y="92"/>
                        </a:lnTo>
                        <a:lnTo>
                          <a:pt x="5" y="92"/>
                        </a:lnTo>
                        <a:lnTo>
                          <a:pt x="8" y="94"/>
                        </a:lnTo>
                        <a:lnTo>
                          <a:pt x="8" y="94"/>
                        </a:lnTo>
                        <a:lnTo>
                          <a:pt x="9" y="94"/>
                        </a:lnTo>
                        <a:lnTo>
                          <a:pt x="22" y="88"/>
                        </a:lnTo>
                        <a:lnTo>
                          <a:pt x="33" y="80"/>
                        </a:lnTo>
                        <a:lnTo>
                          <a:pt x="42" y="72"/>
                        </a:lnTo>
                        <a:lnTo>
                          <a:pt x="50" y="62"/>
                        </a:lnTo>
                        <a:lnTo>
                          <a:pt x="57" y="51"/>
                        </a:lnTo>
                        <a:lnTo>
                          <a:pt x="62" y="38"/>
                        </a:lnTo>
                        <a:lnTo>
                          <a:pt x="65" y="24"/>
                        </a:lnTo>
                        <a:lnTo>
                          <a:pt x="67" y="10"/>
                        </a:lnTo>
                        <a:close/>
                      </a:path>
                    </a:pathLst>
                  </a:custGeom>
                  <a:solidFill>
                    <a:srgbClr val="DB342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84" name="Freeform 152"/>
                  <p:cNvSpPr>
                    <a:spLocks/>
                  </p:cNvSpPr>
                  <p:nvPr/>
                </p:nvSpPr>
                <p:spPr bwMode="auto">
                  <a:xfrm>
                    <a:off x="5798" y="1161"/>
                    <a:ext cx="70" cy="95"/>
                  </a:xfrm>
                  <a:custGeom>
                    <a:avLst/>
                    <a:gdLst/>
                    <a:ahLst/>
                    <a:cxnLst>
                      <a:cxn ang="0">
                        <a:pos x="70" y="13"/>
                      </a:cxn>
                      <a:cxn ang="0">
                        <a:pos x="70" y="9"/>
                      </a:cxn>
                      <a:cxn ang="0">
                        <a:pos x="70" y="6"/>
                      </a:cxn>
                      <a:cxn ang="0">
                        <a:pos x="67" y="3"/>
                      </a:cxn>
                      <a:cxn ang="0">
                        <a:pos x="65" y="0"/>
                      </a:cxn>
                      <a:cxn ang="0">
                        <a:pos x="67" y="6"/>
                      </a:cxn>
                      <a:cxn ang="0">
                        <a:pos x="67" y="13"/>
                      </a:cxn>
                      <a:cxn ang="0">
                        <a:pos x="65" y="29"/>
                      </a:cxn>
                      <a:cxn ang="0">
                        <a:pos x="62" y="43"/>
                      </a:cxn>
                      <a:cxn ang="0">
                        <a:pos x="56" y="55"/>
                      </a:cxn>
                      <a:cxn ang="0">
                        <a:pos x="48" y="66"/>
                      </a:cxn>
                      <a:cxn ang="0">
                        <a:pos x="38" y="77"/>
                      </a:cxn>
                      <a:cxn ang="0">
                        <a:pos x="27" y="85"/>
                      </a:cxn>
                      <a:cxn ang="0">
                        <a:pos x="14" y="91"/>
                      </a:cxn>
                      <a:cxn ang="0">
                        <a:pos x="0" y="95"/>
                      </a:cxn>
                      <a:cxn ang="0">
                        <a:pos x="5" y="95"/>
                      </a:cxn>
                      <a:cxn ang="0">
                        <a:pos x="10" y="95"/>
                      </a:cxn>
                      <a:cxn ang="0">
                        <a:pos x="22" y="91"/>
                      </a:cxn>
                      <a:cxn ang="0">
                        <a:pos x="33" y="85"/>
                      </a:cxn>
                      <a:cxn ang="0">
                        <a:pos x="44" y="75"/>
                      </a:cxn>
                      <a:cxn ang="0">
                        <a:pos x="53" y="65"/>
                      </a:cxn>
                      <a:cxn ang="0">
                        <a:pos x="59" y="54"/>
                      </a:cxn>
                      <a:cxn ang="0">
                        <a:pos x="65" y="41"/>
                      </a:cxn>
                      <a:cxn ang="0">
                        <a:pos x="68" y="27"/>
                      </a:cxn>
                      <a:cxn ang="0">
                        <a:pos x="70" y="13"/>
                      </a:cxn>
                    </a:cxnLst>
                    <a:rect l="0" t="0" r="r" b="b"/>
                    <a:pathLst>
                      <a:path w="70" h="95">
                        <a:moveTo>
                          <a:pt x="70" y="13"/>
                        </a:moveTo>
                        <a:lnTo>
                          <a:pt x="70" y="9"/>
                        </a:lnTo>
                        <a:lnTo>
                          <a:pt x="70" y="6"/>
                        </a:lnTo>
                        <a:lnTo>
                          <a:pt x="67" y="3"/>
                        </a:lnTo>
                        <a:lnTo>
                          <a:pt x="65" y="0"/>
                        </a:lnTo>
                        <a:lnTo>
                          <a:pt x="67" y="6"/>
                        </a:lnTo>
                        <a:lnTo>
                          <a:pt x="67" y="13"/>
                        </a:lnTo>
                        <a:lnTo>
                          <a:pt x="65" y="29"/>
                        </a:lnTo>
                        <a:lnTo>
                          <a:pt x="62" y="43"/>
                        </a:lnTo>
                        <a:lnTo>
                          <a:pt x="56" y="55"/>
                        </a:lnTo>
                        <a:lnTo>
                          <a:pt x="48" y="66"/>
                        </a:lnTo>
                        <a:lnTo>
                          <a:pt x="38" y="77"/>
                        </a:lnTo>
                        <a:lnTo>
                          <a:pt x="27" y="85"/>
                        </a:lnTo>
                        <a:lnTo>
                          <a:pt x="14" y="91"/>
                        </a:lnTo>
                        <a:lnTo>
                          <a:pt x="0" y="95"/>
                        </a:lnTo>
                        <a:lnTo>
                          <a:pt x="5" y="95"/>
                        </a:lnTo>
                        <a:lnTo>
                          <a:pt x="10" y="95"/>
                        </a:lnTo>
                        <a:lnTo>
                          <a:pt x="22" y="91"/>
                        </a:lnTo>
                        <a:lnTo>
                          <a:pt x="33" y="85"/>
                        </a:lnTo>
                        <a:lnTo>
                          <a:pt x="44" y="75"/>
                        </a:lnTo>
                        <a:lnTo>
                          <a:pt x="53" y="65"/>
                        </a:lnTo>
                        <a:lnTo>
                          <a:pt x="59" y="54"/>
                        </a:lnTo>
                        <a:lnTo>
                          <a:pt x="65" y="41"/>
                        </a:lnTo>
                        <a:lnTo>
                          <a:pt x="68" y="27"/>
                        </a:lnTo>
                        <a:lnTo>
                          <a:pt x="70" y="13"/>
                        </a:lnTo>
                        <a:close/>
                      </a:path>
                    </a:pathLst>
                  </a:custGeom>
                  <a:solidFill>
                    <a:srgbClr val="DB352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85" name="Freeform 153"/>
                  <p:cNvSpPr>
                    <a:spLocks/>
                  </p:cNvSpPr>
                  <p:nvPr/>
                </p:nvSpPr>
                <p:spPr bwMode="auto">
                  <a:xfrm>
                    <a:off x="5795" y="1157"/>
                    <a:ext cx="71" cy="99"/>
                  </a:xfrm>
                  <a:custGeom>
                    <a:avLst/>
                    <a:gdLst/>
                    <a:ahLst/>
                    <a:cxnLst>
                      <a:cxn ang="0">
                        <a:pos x="71" y="17"/>
                      </a:cxn>
                      <a:cxn ang="0">
                        <a:pos x="71" y="11"/>
                      </a:cxn>
                      <a:cxn ang="0">
                        <a:pos x="70" y="7"/>
                      </a:cxn>
                      <a:cxn ang="0">
                        <a:pos x="68" y="4"/>
                      </a:cxn>
                      <a:cxn ang="0">
                        <a:pos x="67" y="0"/>
                      </a:cxn>
                      <a:cxn ang="0">
                        <a:pos x="68" y="8"/>
                      </a:cxn>
                      <a:cxn ang="0">
                        <a:pos x="68" y="17"/>
                      </a:cxn>
                      <a:cxn ang="0">
                        <a:pos x="67" y="33"/>
                      </a:cxn>
                      <a:cxn ang="0">
                        <a:pos x="64" y="47"/>
                      </a:cxn>
                      <a:cxn ang="0">
                        <a:pos x="58" y="59"/>
                      </a:cxn>
                      <a:cxn ang="0">
                        <a:pos x="48" y="70"/>
                      </a:cxn>
                      <a:cxn ang="0">
                        <a:pos x="39" y="81"/>
                      </a:cxn>
                      <a:cxn ang="0">
                        <a:pos x="27" y="89"/>
                      </a:cxn>
                      <a:cxn ang="0">
                        <a:pos x="14" y="95"/>
                      </a:cxn>
                      <a:cxn ang="0">
                        <a:pos x="0" y="98"/>
                      </a:cxn>
                      <a:cxn ang="0">
                        <a:pos x="3" y="99"/>
                      </a:cxn>
                      <a:cxn ang="0">
                        <a:pos x="8" y="99"/>
                      </a:cxn>
                      <a:cxn ang="0">
                        <a:pos x="20" y="95"/>
                      </a:cxn>
                      <a:cxn ang="0">
                        <a:pos x="33" y="89"/>
                      </a:cxn>
                      <a:cxn ang="0">
                        <a:pos x="44" y="79"/>
                      </a:cxn>
                      <a:cxn ang="0">
                        <a:pos x="53" y="70"/>
                      </a:cxn>
                      <a:cxn ang="0">
                        <a:pos x="61" y="58"/>
                      </a:cxn>
                      <a:cxn ang="0">
                        <a:pos x="67" y="45"/>
                      </a:cxn>
                      <a:cxn ang="0">
                        <a:pos x="70" y="31"/>
                      </a:cxn>
                      <a:cxn ang="0">
                        <a:pos x="71" y="17"/>
                      </a:cxn>
                    </a:cxnLst>
                    <a:rect l="0" t="0" r="r" b="b"/>
                    <a:pathLst>
                      <a:path w="71" h="99">
                        <a:moveTo>
                          <a:pt x="71" y="17"/>
                        </a:moveTo>
                        <a:lnTo>
                          <a:pt x="71" y="11"/>
                        </a:lnTo>
                        <a:lnTo>
                          <a:pt x="70" y="7"/>
                        </a:lnTo>
                        <a:lnTo>
                          <a:pt x="68" y="4"/>
                        </a:lnTo>
                        <a:lnTo>
                          <a:pt x="67" y="0"/>
                        </a:lnTo>
                        <a:lnTo>
                          <a:pt x="68" y="8"/>
                        </a:lnTo>
                        <a:lnTo>
                          <a:pt x="68" y="17"/>
                        </a:lnTo>
                        <a:lnTo>
                          <a:pt x="67" y="33"/>
                        </a:lnTo>
                        <a:lnTo>
                          <a:pt x="64" y="47"/>
                        </a:lnTo>
                        <a:lnTo>
                          <a:pt x="58" y="59"/>
                        </a:lnTo>
                        <a:lnTo>
                          <a:pt x="48" y="70"/>
                        </a:lnTo>
                        <a:lnTo>
                          <a:pt x="39" y="81"/>
                        </a:lnTo>
                        <a:lnTo>
                          <a:pt x="27" y="89"/>
                        </a:lnTo>
                        <a:lnTo>
                          <a:pt x="14" y="95"/>
                        </a:lnTo>
                        <a:lnTo>
                          <a:pt x="0" y="98"/>
                        </a:lnTo>
                        <a:lnTo>
                          <a:pt x="3" y="99"/>
                        </a:lnTo>
                        <a:lnTo>
                          <a:pt x="8" y="99"/>
                        </a:lnTo>
                        <a:lnTo>
                          <a:pt x="20" y="95"/>
                        </a:lnTo>
                        <a:lnTo>
                          <a:pt x="33" y="89"/>
                        </a:lnTo>
                        <a:lnTo>
                          <a:pt x="44" y="79"/>
                        </a:lnTo>
                        <a:lnTo>
                          <a:pt x="53" y="70"/>
                        </a:lnTo>
                        <a:lnTo>
                          <a:pt x="61" y="58"/>
                        </a:lnTo>
                        <a:lnTo>
                          <a:pt x="67" y="45"/>
                        </a:lnTo>
                        <a:lnTo>
                          <a:pt x="70" y="31"/>
                        </a:lnTo>
                        <a:lnTo>
                          <a:pt x="71" y="17"/>
                        </a:lnTo>
                        <a:close/>
                      </a:path>
                    </a:pathLst>
                  </a:custGeom>
                  <a:solidFill>
                    <a:srgbClr val="DC353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86" name="Freeform 154"/>
                  <p:cNvSpPr>
                    <a:spLocks/>
                  </p:cNvSpPr>
                  <p:nvPr/>
                </p:nvSpPr>
                <p:spPr bwMode="auto">
                  <a:xfrm>
                    <a:off x="5791" y="1154"/>
                    <a:ext cx="74" cy="102"/>
                  </a:xfrm>
                  <a:custGeom>
                    <a:avLst/>
                    <a:gdLst/>
                    <a:ahLst/>
                    <a:cxnLst>
                      <a:cxn ang="0">
                        <a:pos x="74" y="20"/>
                      </a:cxn>
                      <a:cxn ang="0">
                        <a:pos x="74" y="13"/>
                      </a:cxn>
                      <a:cxn ang="0">
                        <a:pos x="72" y="7"/>
                      </a:cxn>
                      <a:cxn ang="0">
                        <a:pos x="71" y="3"/>
                      </a:cxn>
                      <a:cxn ang="0">
                        <a:pos x="68" y="0"/>
                      </a:cxn>
                      <a:cxn ang="0">
                        <a:pos x="71" y="11"/>
                      </a:cxn>
                      <a:cxn ang="0">
                        <a:pos x="71" y="20"/>
                      </a:cxn>
                      <a:cxn ang="0">
                        <a:pos x="69" y="36"/>
                      </a:cxn>
                      <a:cxn ang="0">
                        <a:pos x="65" y="50"/>
                      </a:cxn>
                      <a:cxn ang="0">
                        <a:pos x="58" y="62"/>
                      </a:cxn>
                      <a:cxn ang="0">
                        <a:pos x="51" y="75"/>
                      </a:cxn>
                      <a:cxn ang="0">
                        <a:pos x="40" y="84"/>
                      </a:cxn>
                      <a:cxn ang="0">
                        <a:pos x="28" y="92"/>
                      </a:cxn>
                      <a:cxn ang="0">
                        <a:pos x="15" y="98"/>
                      </a:cxn>
                      <a:cxn ang="0">
                        <a:pos x="0" y="101"/>
                      </a:cxn>
                      <a:cxn ang="0">
                        <a:pos x="4" y="101"/>
                      </a:cxn>
                      <a:cxn ang="0">
                        <a:pos x="7" y="102"/>
                      </a:cxn>
                      <a:cxn ang="0">
                        <a:pos x="21" y="98"/>
                      </a:cxn>
                      <a:cxn ang="0">
                        <a:pos x="34" y="92"/>
                      </a:cxn>
                      <a:cxn ang="0">
                        <a:pos x="45" y="84"/>
                      </a:cxn>
                      <a:cxn ang="0">
                        <a:pos x="55" y="73"/>
                      </a:cxn>
                      <a:cxn ang="0">
                        <a:pos x="63" y="62"/>
                      </a:cxn>
                      <a:cxn ang="0">
                        <a:pos x="69" y="50"/>
                      </a:cxn>
                      <a:cxn ang="0">
                        <a:pos x="72" y="36"/>
                      </a:cxn>
                      <a:cxn ang="0">
                        <a:pos x="74" y="20"/>
                      </a:cxn>
                    </a:cxnLst>
                    <a:rect l="0" t="0" r="r" b="b"/>
                    <a:pathLst>
                      <a:path w="74" h="102">
                        <a:moveTo>
                          <a:pt x="74" y="20"/>
                        </a:moveTo>
                        <a:lnTo>
                          <a:pt x="74" y="13"/>
                        </a:lnTo>
                        <a:lnTo>
                          <a:pt x="72" y="7"/>
                        </a:lnTo>
                        <a:lnTo>
                          <a:pt x="71" y="3"/>
                        </a:lnTo>
                        <a:lnTo>
                          <a:pt x="68" y="0"/>
                        </a:lnTo>
                        <a:lnTo>
                          <a:pt x="71" y="11"/>
                        </a:lnTo>
                        <a:lnTo>
                          <a:pt x="71" y="20"/>
                        </a:lnTo>
                        <a:lnTo>
                          <a:pt x="69" y="36"/>
                        </a:lnTo>
                        <a:lnTo>
                          <a:pt x="65" y="50"/>
                        </a:lnTo>
                        <a:lnTo>
                          <a:pt x="58" y="62"/>
                        </a:lnTo>
                        <a:lnTo>
                          <a:pt x="51" y="75"/>
                        </a:lnTo>
                        <a:lnTo>
                          <a:pt x="40" y="84"/>
                        </a:lnTo>
                        <a:lnTo>
                          <a:pt x="28" y="92"/>
                        </a:lnTo>
                        <a:lnTo>
                          <a:pt x="15" y="98"/>
                        </a:lnTo>
                        <a:lnTo>
                          <a:pt x="0" y="101"/>
                        </a:lnTo>
                        <a:lnTo>
                          <a:pt x="4" y="101"/>
                        </a:lnTo>
                        <a:lnTo>
                          <a:pt x="7" y="102"/>
                        </a:lnTo>
                        <a:lnTo>
                          <a:pt x="21" y="98"/>
                        </a:lnTo>
                        <a:lnTo>
                          <a:pt x="34" y="92"/>
                        </a:lnTo>
                        <a:lnTo>
                          <a:pt x="45" y="84"/>
                        </a:lnTo>
                        <a:lnTo>
                          <a:pt x="55" y="73"/>
                        </a:lnTo>
                        <a:lnTo>
                          <a:pt x="63" y="62"/>
                        </a:lnTo>
                        <a:lnTo>
                          <a:pt x="69" y="50"/>
                        </a:lnTo>
                        <a:lnTo>
                          <a:pt x="72" y="36"/>
                        </a:lnTo>
                        <a:lnTo>
                          <a:pt x="74" y="20"/>
                        </a:lnTo>
                        <a:close/>
                      </a:path>
                    </a:pathLst>
                  </a:custGeom>
                  <a:solidFill>
                    <a:srgbClr val="DC363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87" name="Freeform 155"/>
                  <p:cNvSpPr>
                    <a:spLocks/>
                  </p:cNvSpPr>
                  <p:nvPr/>
                </p:nvSpPr>
                <p:spPr bwMode="auto">
                  <a:xfrm>
                    <a:off x="5788" y="1153"/>
                    <a:ext cx="75" cy="102"/>
                  </a:xfrm>
                  <a:custGeom>
                    <a:avLst/>
                    <a:gdLst/>
                    <a:ahLst/>
                    <a:cxnLst>
                      <a:cxn ang="0">
                        <a:pos x="75" y="21"/>
                      </a:cxn>
                      <a:cxn ang="0">
                        <a:pos x="75" y="12"/>
                      </a:cxn>
                      <a:cxn ang="0">
                        <a:pos x="74" y="4"/>
                      </a:cxn>
                      <a:cxn ang="0">
                        <a:pos x="71" y="1"/>
                      </a:cxn>
                      <a:cxn ang="0">
                        <a:pos x="69" y="0"/>
                      </a:cxn>
                      <a:cxn ang="0">
                        <a:pos x="71" y="11"/>
                      </a:cxn>
                      <a:cxn ang="0">
                        <a:pos x="72" y="21"/>
                      </a:cxn>
                      <a:cxn ang="0">
                        <a:pos x="71" y="37"/>
                      </a:cxn>
                      <a:cxn ang="0">
                        <a:pos x="66" y="51"/>
                      </a:cxn>
                      <a:cxn ang="0">
                        <a:pos x="60" y="63"/>
                      </a:cxn>
                      <a:cxn ang="0">
                        <a:pos x="51" y="76"/>
                      </a:cxn>
                      <a:cxn ang="0">
                        <a:pos x="40" y="85"/>
                      </a:cxn>
                      <a:cxn ang="0">
                        <a:pos x="27" y="93"/>
                      </a:cxn>
                      <a:cxn ang="0">
                        <a:pos x="15" y="97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7" y="102"/>
                      </a:cxn>
                      <a:cxn ang="0">
                        <a:pos x="21" y="99"/>
                      </a:cxn>
                      <a:cxn ang="0">
                        <a:pos x="34" y="93"/>
                      </a:cxn>
                      <a:cxn ang="0">
                        <a:pos x="46" y="85"/>
                      </a:cxn>
                      <a:cxn ang="0">
                        <a:pos x="55" y="74"/>
                      </a:cxn>
                      <a:cxn ang="0">
                        <a:pos x="65" y="63"/>
                      </a:cxn>
                      <a:cxn ang="0">
                        <a:pos x="71" y="51"/>
                      </a:cxn>
                      <a:cxn ang="0">
                        <a:pos x="74" y="37"/>
                      </a:cxn>
                      <a:cxn ang="0">
                        <a:pos x="75" y="21"/>
                      </a:cxn>
                    </a:cxnLst>
                    <a:rect l="0" t="0" r="r" b="b"/>
                    <a:pathLst>
                      <a:path w="75" h="102">
                        <a:moveTo>
                          <a:pt x="75" y="21"/>
                        </a:moveTo>
                        <a:lnTo>
                          <a:pt x="75" y="12"/>
                        </a:lnTo>
                        <a:lnTo>
                          <a:pt x="74" y="4"/>
                        </a:lnTo>
                        <a:lnTo>
                          <a:pt x="71" y="1"/>
                        </a:lnTo>
                        <a:lnTo>
                          <a:pt x="69" y="0"/>
                        </a:lnTo>
                        <a:lnTo>
                          <a:pt x="71" y="11"/>
                        </a:lnTo>
                        <a:lnTo>
                          <a:pt x="72" y="21"/>
                        </a:lnTo>
                        <a:lnTo>
                          <a:pt x="71" y="37"/>
                        </a:lnTo>
                        <a:lnTo>
                          <a:pt x="66" y="51"/>
                        </a:lnTo>
                        <a:lnTo>
                          <a:pt x="60" y="63"/>
                        </a:lnTo>
                        <a:lnTo>
                          <a:pt x="51" y="76"/>
                        </a:lnTo>
                        <a:lnTo>
                          <a:pt x="40" y="85"/>
                        </a:lnTo>
                        <a:lnTo>
                          <a:pt x="27" y="93"/>
                        </a:lnTo>
                        <a:lnTo>
                          <a:pt x="15" y="97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7" y="102"/>
                        </a:lnTo>
                        <a:lnTo>
                          <a:pt x="21" y="99"/>
                        </a:lnTo>
                        <a:lnTo>
                          <a:pt x="34" y="93"/>
                        </a:lnTo>
                        <a:lnTo>
                          <a:pt x="46" y="85"/>
                        </a:lnTo>
                        <a:lnTo>
                          <a:pt x="55" y="74"/>
                        </a:lnTo>
                        <a:lnTo>
                          <a:pt x="65" y="63"/>
                        </a:lnTo>
                        <a:lnTo>
                          <a:pt x="71" y="51"/>
                        </a:lnTo>
                        <a:lnTo>
                          <a:pt x="74" y="37"/>
                        </a:lnTo>
                        <a:lnTo>
                          <a:pt x="75" y="21"/>
                        </a:lnTo>
                        <a:close/>
                      </a:path>
                    </a:pathLst>
                  </a:custGeom>
                  <a:solidFill>
                    <a:srgbClr val="DC36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88" name="Freeform 156"/>
                  <p:cNvSpPr>
                    <a:spLocks/>
                  </p:cNvSpPr>
                  <p:nvPr/>
                </p:nvSpPr>
                <p:spPr bwMode="auto">
                  <a:xfrm>
                    <a:off x="5785" y="1150"/>
                    <a:ext cx="77" cy="105"/>
                  </a:xfrm>
                  <a:custGeom>
                    <a:avLst/>
                    <a:gdLst/>
                    <a:ahLst/>
                    <a:cxnLst>
                      <a:cxn ang="0">
                        <a:pos x="77" y="24"/>
                      </a:cxn>
                      <a:cxn ang="0">
                        <a:pos x="77" y="15"/>
                      </a:cxn>
                      <a:cxn ang="0">
                        <a:pos x="74" y="4"/>
                      </a:cxn>
                      <a:cxn ang="0">
                        <a:pos x="72" y="3"/>
                      </a:cxn>
                      <a:cxn ang="0">
                        <a:pos x="69" y="0"/>
                      </a:cxn>
                      <a:cxn ang="0">
                        <a:pos x="72" y="12"/>
                      </a:cxn>
                      <a:cxn ang="0">
                        <a:pos x="74" y="24"/>
                      </a:cxn>
                      <a:cxn ang="0">
                        <a:pos x="72" y="40"/>
                      </a:cxn>
                      <a:cxn ang="0">
                        <a:pos x="68" y="54"/>
                      </a:cxn>
                      <a:cxn ang="0">
                        <a:pos x="61" y="66"/>
                      </a:cxn>
                      <a:cxn ang="0">
                        <a:pos x="52" y="79"/>
                      </a:cxn>
                      <a:cxn ang="0">
                        <a:pos x="41" y="88"/>
                      </a:cxn>
                      <a:cxn ang="0">
                        <a:pos x="29" y="96"/>
                      </a:cxn>
                      <a:cxn ang="0">
                        <a:pos x="15" y="100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21" y="102"/>
                      </a:cxn>
                      <a:cxn ang="0">
                        <a:pos x="34" y="96"/>
                      </a:cxn>
                      <a:cxn ang="0">
                        <a:pos x="46" y="88"/>
                      </a:cxn>
                      <a:cxn ang="0">
                        <a:pos x="57" y="79"/>
                      </a:cxn>
                      <a:cxn ang="0">
                        <a:pos x="64" y="66"/>
                      </a:cxn>
                      <a:cxn ang="0">
                        <a:pos x="71" y="54"/>
                      </a:cxn>
                      <a:cxn ang="0">
                        <a:pos x="75" y="40"/>
                      </a:cxn>
                      <a:cxn ang="0">
                        <a:pos x="77" y="24"/>
                      </a:cxn>
                    </a:cxnLst>
                    <a:rect l="0" t="0" r="r" b="b"/>
                    <a:pathLst>
                      <a:path w="77" h="105">
                        <a:moveTo>
                          <a:pt x="77" y="24"/>
                        </a:moveTo>
                        <a:lnTo>
                          <a:pt x="77" y="15"/>
                        </a:lnTo>
                        <a:lnTo>
                          <a:pt x="74" y="4"/>
                        </a:lnTo>
                        <a:lnTo>
                          <a:pt x="72" y="3"/>
                        </a:lnTo>
                        <a:lnTo>
                          <a:pt x="69" y="0"/>
                        </a:lnTo>
                        <a:lnTo>
                          <a:pt x="72" y="12"/>
                        </a:lnTo>
                        <a:lnTo>
                          <a:pt x="74" y="24"/>
                        </a:lnTo>
                        <a:lnTo>
                          <a:pt x="72" y="40"/>
                        </a:lnTo>
                        <a:lnTo>
                          <a:pt x="68" y="54"/>
                        </a:lnTo>
                        <a:lnTo>
                          <a:pt x="61" y="66"/>
                        </a:lnTo>
                        <a:lnTo>
                          <a:pt x="52" y="79"/>
                        </a:lnTo>
                        <a:lnTo>
                          <a:pt x="41" y="88"/>
                        </a:lnTo>
                        <a:lnTo>
                          <a:pt x="29" y="96"/>
                        </a:lnTo>
                        <a:lnTo>
                          <a:pt x="15" y="100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21" y="102"/>
                        </a:lnTo>
                        <a:lnTo>
                          <a:pt x="34" y="96"/>
                        </a:lnTo>
                        <a:lnTo>
                          <a:pt x="46" y="88"/>
                        </a:lnTo>
                        <a:lnTo>
                          <a:pt x="57" y="79"/>
                        </a:lnTo>
                        <a:lnTo>
                          <a:pt x="64" y="66"/>
                        </a:lnTo>
                        <a:lnTo>
                          <a:pt x="71" y="54"/>
                        </a:lnTo>
                        <a:lnTo>
                          <a:pt x="75" y="40"/>
                        </a:lnTo>
                        <a:lnTo>
                          <a:pt x="77" y="24"/>
                        </a:lnTo>
                        <a:close/>
                      </a:path>
                    </a:pathLst>
                  </a:custGeom>
                  <a:solidFill>
                    <a:srgbClr val="DC37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89" name="Freeform 157"/>
                  <p:cNvSpPr>
                    <a:spLocks/>
                  </p:cNvSpPr>
                  <p:nvPr/>
                </p:nvSpPr>
                <p:spPr bwMode="auto">
                  <a:xfrm>
                    <a:off x="5781" y="1148"/>
                    <a:ext cx="79" cy="105"/>
                  </a:xfrm>
                  <a:custGeom>
                    <a:avLst/>
                    <a:gdLst/>
                    <a:ahLst/>
                    <a:cxnLst>
                      <a:cxn ang="0">
                        <a:pos x="79" y="26"/>
                      </a:cxn>
                      <a:cxn ang="0">
                        <a:pos x="78" y="16"/>
                      </a:cxn>
                      <a:cxn ang="0">
                        <a:pos x="76" y="5"/>
                      </a:cxn>
                      <a:cxn ang="0">
                        <a:pos x="73" y="2"/>
                      </a:cxn>
                      <a:cxn ang="0">
                        <a:pos x="72" y="0"/>
                      </a:cxn>
                      <a:cxn ang="0">
                        <a:pos x="75" y="13"/>
                      </a:cxn>
                      <a:cxn ang="0">
                        <a:pos x="76" y="26"/>
                      </a:cxn>
                      <a:cxn ang="0">
                        <a:pos x="75" y="42"/>
                      </a:cxn>
                      <a:cxn ang="0">
                        <a:pos x="70" y="56"/>
                      </a:cxn>
                      <a:cxn ang="0">
                        <a:pos x="64" y="68"/>
                      </a:cxn>
                      <a:cxn ang="0">
                        <a:pos x="55" y="81"/>
                      </a:cxn>
                      <a:cxn ang="0">
                        <a:pos x="42" y="90"/>
                      </a:cxn>
                      <a:cxn ang="0">
                        <a:pos x="30" y="96"/>
                      </a:cxn>
                      <a:cxn ang="0">
                        <a:pos x="16" y="101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4" y="104"/>
                      </a:cxn>
                      <a:cxn ang="0">
                        <a:pos x="7" y="105"/>
                      </a:cxn>
                      <a:cxn ang="0">
                        <a:pos x="22" y="102"/>
                      </a:cxn>
                      <a:cxn ang="0">
                        <a:pos x="36" y="98"/>
                      </a:cxn>
                      <a:cxn ang="0">
                        <a:pos x="47" y="90"/>
                      </a:cxn>
                      <a:cxn ang="0">
                        <a:pos x="58" y="81"/>
                      </a:cxn>
                      <a:cxn ang="0">
                        <a:pos x="67" y="68"/>
                      </a:cxn>
                      <a:cxn ang="0">
                        <a:pos x="73" y="56"/>
                      </a:cxn>
                      <a:cxn ang="0">
                        <a:pos x="78" y="42"/>
                      </a:cxn>
                      <a:cxn ang="0">
                        <a:pos x="79" y="26"/>
                      </a:cxn>
                    </a:cxnLst>
                    <a:rect l="0" t="0" r="r" b="b"/>
                    <a:pathLst>
                      <a:path w="79" h="105">
                        <a:moveTo>
                          <a:pt x="79" y="26"/>
                        </a:moveTo>
                        <a:lnTo>
                          <a:pt x="78" y="16"/>
                        </a:lnTo>
                        <a:lnTo>
                          <a:pt x="76" y="5"/>
                        </a:lnTo>
                        <a:lnTo>
                          <a:pt x="73" y="2"/>
                        </a:lnTo>
                        <a:lnTo>
                          <a:pt x="72" y="0"/>
                        </a:lnTo>
                        <a:lnTo>
                          <a:pt x="75" y="13"/>
                        </a:lnTo>
                        <a:lnTo>
                          <a:pt x="76" y="26"/>
                        </a:lnTo>
                        <a:lnTo>
                          <a:pt x="75" y="42"/>
                        </a:lnTo>
                        <a:lnTo>
                          <a:pt x="70" y="56"/>
                        </a:lnTo>
                        <a:lnTo>
                          <a:pt x="64" y="68"/>
                        </a:lnTo>
                        <a:lnTo>
                          <a:pt x="55" y="81"/>
                        </a:lnTo>
                        <a:lnTo>
                          <a:pt x="42" y="90"/>
                        </a:lnTo>
                        <a:lnTo>
                          <a:pt x="30" y="96"/>
                        </a:lnTo>
                        <a:lnTo>
                          <a:pt x="16" y="101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4" y="104"/>
                        </a:lnTo>
                        <a:lnTo>
                          <a:pt x="7" y="105"/>
                        </a:lnTo>
                        <a:lnTo>
                          <a:pt x="22" y="102"/>
                        </a:lnTo>
                        <a:lnTo>
                          <a:pt x="36" y="98"/>
                        </a:lnTo>
                        <a:lnTo>
                          <a:pt x="47" y="90"/>
                        </a:lnTo>
                        <a:lnTo>
                          <a:pt x="58" y="81"/>
                        </a:lnTo>
                        <a:lnTo>
                          <a:pt x="67" y="68"/>
                        </a:lnTo>
                        <a:lnTo>
                          <a:pt x="73" y="56"/>
                        </a:lnTo>
                        <a:lnTo>
                          <a:pt x="78" y="42"/>
                        </a:lnTo>
                        <a:lnTo>
                          <a:pt x="79" y="26"/>
                        </a:lnTo>
                        <a:close/>
                      </a:path>
                    </a:pathLst>
                  </a:custGeom>
                  <a:solidFill>
                    <a:srgbClr val="DC37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90" name="Freeform 158"/>
                  <p:cNvSpPr>
                    <a:spLocks/>
                  </p:cNvSpPr>
                  <p:nvPr/>
                </p:nvSpPr>
                <p:spPr bwMode="auto">
                  <a:xfrm>
                    <a:off x="5778" y="1147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27"/>
                      </a:cxn>
                      <a:cxn ang="0">
                        <a:pos x="79" y="15"/>
                      </a:cxn>
                      <a:cxn ang="0">
                        <a:pos x="76" y="3"/>
                      </a:cxn>
                      <a:cxn ang="0">
                        <a:pos x="75" y="1"/>
                      </a:cxn>
                      <a:cxn ang="0">
                        <a:pos x="71" y="0"/>
                      </a:cxn>
                      <a:cxn ang="0">
                        <a:pos x="76" y="14"/>
                      </a:cxn>
                      <a:cxn ang="0">
                        <a:pos x="78" y="27"/>
                      </a:cxn>
                      <a:cxn ang="0">
                        <a:pos x="76" y="43"/>
                      </a:cxn>
                      <a:cxn ang="0">
                        <a:pos x="71" y="57"/>
                      </a:cxn>
                      <a:cxn ang="0">
                        <a:pos x="65" y="69"/>
                      </a:cxn>
                      <a:cxn ang="0">
                        <a:pos x="56" y="80"/>
                      </a:cxn>
                      <a:cxn ang="0">
                        <a:pos x="45" y="89"/>
                      </a:cxn>
                      <a:cxn ang="0">
                        <a:pos x="33" y="96"/>
                      </a:cxn>
                      <a:cxn ang="0">
                        <a:pos x="19" y="100"/>
                      </a:cxn>
                      <a:cxn ang="0">
                        <a:pos x="3" y="102"/>
                      </a:cxn>
                      <a:cxn ang="0">
                        <a:pos x="2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7" y="105"/>
                      </a:cxn>
                      <a:cxn ang="0">
                        <a:pos x="22" y="103"/>
                      </a:cxn>
                      <a:cxn ang="0">
                        <a:pos x="36" y="99"/>
                      </a:cxn>
                      <a:cxn ang="0">
                        <a:pos x="48" y="91"/>
                      </a:cxn>
                      <a:cxn ang="0">
                        <a:pos x="59" y="82"/>
                      </a:cxn>
                      <a:cxn ang="0">
                        <a:pos x="68" y="69"/>
                      </a:cxn>
                      <a:cxn ang="0">
                        <a:pos x="75" y="57"/>
                      </a:cxn>
                      <a:cxn ang="0">
                        <a:pos x="79" y="43"/>
                      </a:cxn>
                      <a:cxn ang="0">
                        <a:pos x="81" y="27"/>
                      </a:cxn>
                    </a:cxnLst>
                    <a:rect l="0" t="0" r="r" b="b"/>
                    <a:pathLst>
                      <a:path w="81" h="105">
                        <a:moveTo>
                          <a:pt x="81" y="27"/>
                        </a:moveTo>
                        <a:lnTo>
                          <a:pt x="79" y="15"/>
                        </a:lnTo>
                        <a:lnTo>
                          <a:pt x="76" y="3"/>
                        </a:lnTo>
                        <a:lnTo>
                          <a:pt x="75" y="1"/>
                        </a:lnTo>
                        <a:lnTo>
                          <a:pt x="71" y="0"/>
                        </a:lnTo>
                        <a:lnTo>
                          <a:pt x="76" y="14"/>
                        </a:lnTo>
                        <a:lnTo>
                          <a:pt x="78" y="27"/>
                        </a:lnTo>
                        <a:lnTo>
                          <a:pt x="76" y="43"/>
                        </a:lnTo>
                        <a:lnTo>
                          <a:pt x="71" y="57"/>
                        </a:lnTo>
                        <a:lnTo>
                          <a:pt x="65" y="69"/>
                        </a:lnTo>
                        <a:lnTo>
                          <a:pt x="56" y="80"/>
                        </a:lnTo>
                        <a:lnTo>
                          <a:pt x="45" y="89"/>
                        </a:lnTo>
                        <a:lnTo>
                          <a:pt x="33" y="96"/>
                        </a:lnTo>
                        <a:lnTo>
                          <a:pt x="19" y="100"/>
                        </a:lnTo>
                        <a:lnTo>
                          <a:pt x="3" y="102"/>
                        </a:lnTo>
                        <a:lnTo>
                          <a:pt x="2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7" y="105"/>
                        </a:lnTo>
                        <a:lnTo>
                          <a:pt x="22" y="103"/>
                        </a:lnTo>
                        <a:lnTo>
                          <a:pt x="36" y="99"/>
                        </a:lnTo>
                        <a:lnTo>
                          <a:pt x="48" y="91"/>
                        </a:lnTo>
                        <a:lnTo>
                          <a:pt x="59" y="82"/>
                        </a:lnTo>
                        <a:lnTo>
                          <a:pt x="68" y="69"/>
                        </a:lnTo>
                        <a:lnTo>
                          <a:pt x="75" y="57"/>
                        </a:lnTo>
                        <a:lnTo>
                          <a:pt x="79" y="43"/>
                        </a:lnTo>
                        <a:lnTo>
                          <a:pt x="81" y="27"/>
                        </a:lnTo>
                        <a:close/>
                      </a:path>
                    </a:pathLst>
                  </a:custGeom>
                  <a:solidFill>
                    <a:srgbClr val="DC38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91" name="Freeform 159"/>
                  <p:cNvSpPr>
                    <a:spLocks/>
                  </p:cNvSpPr>
                  <p:nvPr/>
                </p:nvSpPr>
                <p:spPr bwMode="auto">
                  <a:xfrm>
                    <a:off x="5775" y="1145"/>
                    <a:ext cx="82" cy="105"/>
                  </a:xfrm>
                  <a:custGeom>
                    <a:avLst/>
                    <a:gdLst/>
                    <a:ahLst/>
                    <a:cxnLst>
                      <a:cxn ang="0">
                        <a:pos x="82" y="29"/>
                      </a:cxn>
                      <a:cxn ang="0">
                        <a:pos x="81" y="16"/>
                      </a:cxn>
                      <a:cxn ang="0">
                        <a:pos x="78" y="3"/>
                      </a:cxn>
                      <a:cxn ang="0">
                        <a:pos x="74" y="2"/>
                      </a:cxn>
                      <a:cxn ang="0">
                        <a:pos x="73" y="0"/>
                      </a:cxn>
                      <a:cxn ang="0">
                        <a:pos x="76" y="6"/>
                      </a:cxn>
                      <a:cxn ang="0">
                        <a:pos x="78" y="14"/>
                      </a:cxn>
                      <a:cxn ang="0">
                        <a:pos x="79" y="22"/>
                      </a:cxn>
                      <a:cxn ang="0">
                        <a:pos x="79" y="29"/>
                      </a:cxn>
                      <a:cxn ang="0">
                        <a:pos x="78" y="45"/>
                      </a:cxn>
                      <a:cxn ang="0">
                        <a:pos x="73" y="57"/>
                      </a:cxn>
                      <a:cxn ang="0">
                        <a:pos x="67" y="70"/>
                      </a:cxn>
                      <a:cxn ang="0">
                        <a:pos x="57" y="81"/>
                      </a:cxn>
                      <a:cxn ang="0">
                        <a:pos x="47" y="90"/>
                      </a:cxn>
                      <a:cxn ang="0">
                        <a:pos x="34" y="96"/>
                      </a:cxn>
                      <a:cxn ang="0">
                        <a:pos x="20" y="101"/>
                      </a:cxn>
                      <a:cxn ang="0">
                        <a:pos x="6" y="102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22" y="104"/>
                      </a:cxn>
                      <a:cxn ang="0">
                        <a:pos x="36" y="99"/>
                      </a:cxn>
                      <a:cxn ang="0">
                        <a:pos x="48" y="93"/>
                      </a:cxn>
                      <a:cxn ang="0">
                        <a:pos x="61" y="84"/>
                      </a:cxn>
                      <a:cxn ang="0">
                        <a:pos x="70" y="71"/>
                      </a:cxn>
                      <a:cxn ang="0">
                        <a:pos x="76" y="59"/>
                      </a:cxn>
                      <a:cxn ang="0">
                        <a:pos x="81" y="45"/>
                      </a:cxn>
                      <a:cxn ang="0">
                        <a:pos x="82" y="29"/>
                      </a:cxn>
                    </a:cxnLst>
                    <a:rect l="0" t="0" r="r" b="b"/>
                    <a:pathLst>
                      <a:path w="82" h="105">
                        <a:moveTo>
                          <a:pt x="82" y="29"/>
                        </a:moveTo>
                        <a:lnTo>
                          <a:pt x="81" y="16"/>
                        </a:lnTo>
                        <a:lnTo>
                          <a:pt x="78" y="3"/>
                        </a:lnTo>
                        <a:lnTo>
                          <a:pt x="74" y="2"/>
                        </a:lnTo>
                        <a:lnTo>
                          <a:pt x="73" y="0"/>
                        </a:lnTo>
                        <a:lnTo>
                          <a:pt x="76" y="6"/>
                        </a:lnTo>
                        <a:lnTo>
                          <a:pt x="78" y="14"/>
                        </a:lnTo>
                        <a:lnTo>
                          <a:pt x="79" y="22"/>
                        </a:lnTo>
                        <a:lnTo>
                          <a:pt x="79" y="29"/>
                        </a:lnTo>
                        <a:lnTo>
                          <a:pt x="78" y="45"/>
                        </a:lnTo>
                        <a:lnTo>
                          <a:pt x="73" y="57"/>
                        </a:lnTo>
                        <a:lnTo>
                          <a:pt x="67" y="70"/>
                        </a:lnTo>
                        <a:lnTo>
                          <a:pt x="57" y="81"/>
                        </a:lnTo>
                        <a:lnTo>
                          <a:pt x="47" y="90"/>
                        </a:lnTo>
                        <a:lnTo>
                          <a:pt x="34" y="96"/>
                        </a:lnTo>
                        <a:lnTo>
                          <a:pt x="20" y="101"/>
                        </a:lnTo>
                        <a:lnTo>
                          <a:pt x="6" y="102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22" y="104"/>
                        </a:lnTo>
                        <a:lnTo>
                          <a:pt x="36" y="99"/>
                        </a:lnTo>
                        <a:lnTo>
                          <a:pt x="48" y="93"/>
                        </a:lnTo>
                        <a:lnTo>
                          <a:pt x="61" y="84"/>
                        </a:lnTo>
                        <a:lnTo>
                          <a:pt x="70" y="71"/>
                        </a:lnTo>
                        <a:lnTo>
                          <a:pt x="76" y="59"/>
                        </a:lnTo>
                        <a:lnTo>
                          <a:pt x="81" y="45"/>
                        </a:lnTo>
                        <a:lnTo>
                          <a:pt x="82" y="29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92" name="Freeform 160"/>
                  <p:cNvSpPr>
                    <a:spLocks/>
                  </p:cNvSpPr>
                  <p:nvPr/>
                </p:nvSpPr>
                <p:spPr bwMode="auto">
                  <a:xfrm>
                    <a:off x="5772" y="1144"/>
                    <a:ext cx="84" cy="105"/>
                  </a:xfrm>
                  <a:custGeom>
                    <a:avLst/>
                    <a:gdLst/>
                    <a:ahLst/>
                    <a:cxnLst>
                      <a:cxn ang="0">
                        <a:pos x="84" y="30"/>
                      </a:cxn>
                      <a:cxn ang="0">
                        <a:pos x="82" y="17"/>
                      </a:cxn>
                      <a:cxn ang="0">
                        <a:pos x="77" y="3"/>
                      </a:cxn>
                      <a:cxn ang="0">
                        <a:pos x="76" y="1"/>
                      </a:cxn>
                      <a:cxn ang="0">
                        <a:pos x="73" y="0"/>
                      </a:cxn>
                      <a:cxn ang="0">
                        <a:pos x="76" y="7"/>
                      </a:cxn>
                      <a:cxn ang="0">
                        <a:pos x="79" y="15"/>
                      </a:cxn>
                      <a:cxn ang="0">
                        <a:pos x="81" y="23"/>
                      </a:cxn>
                      <a:cxn ang="0">
                        <a:pos x="81" y="30"/>
                      </a:cxn>
                      <a:cxn ang="0">
                        <a:pos x="79" y="44"/>
                      </a:cxn>
                      <a:cxn ang="0">
                        <a:pos x="74" y="58"/>
                      </a:cxn>
                      <a:cxn ang="0">
                        <a:pos x="68" y="71"/>
                      </a:cxn>
                      <a:cxn ang="0">
                        <a:pos x="59" y="82"/>
                      </a:cxn>
                      <a:cxn ang="0">
                        <a:pos x="50" y="89"/>
                      </a:cxn>
                      <a:cxn ang="0">
                        <a:pos x="37" y="95"/>
                      </a:cxn>
                      <a:cxn ang="0">
                        <a:pos x="23" y="100"/>
                      </a:cxn>
                      <a:cxn ang="0">
                        <a:pos x="9" y="102"/>
                      </a:cxn>
                      <a:cxn ang="0">
                        <a:pos x="5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8" y="105"/>
                      </a:cxn>
                      <a:cxn ang="0">
                        <a:pos x="9" y="105"/>
                      </a:cxn>
                      <a:cxn ang="0">
                        <a:pos x="25" y="103"/>
                      </a:cxn>
                      <a:cxn ang="0">
                        <a:pos x="39" y="99"/>
                      </a:cxn>
                      <a:cxn ang="0">
                        <a:pos x="51" y="92"/>
                      </a:cxn>
                      <a:cxn ang="0">
                        <a:pos x="62" y="83"/>
                      </a:cxn>
                      <a:cxn ang="0">
                        <a:pos x="71" y="72"/>
                      </a:cxn>
                      <a:cxn ang="0">
                        <a:pos x="77" y="60"/>
                      </a:cxn>
                      <a:cxn ang="0">
                        <a:pos x="82" y="46"/>
                      </a:cxn>
                      <a:cxn ang="0">
                        <a:pos x="84" y="30"/>
                      </a:cxn>
                    </a:cxnLst>
                    <a:rect l="0" t="0" r="r" b="b"/>
                    <a:pathLst>
                      <a:path w="84" h="105">
                        <a:moveTo>
                          <a:pt x="84" y="30"/>
                        </a:moveTo>
                        <a:lnTo>
                          <a:pt x="82" y="17"/>
                        </a:lnTo>
                        <a:lnTo>
                          <a:pt x="77" y="3"/>
                        </a:lnTo>
                        <a:lnTo>
                          <a:pt x="76" y="1"/>
                        </a:lnTo>
                        <a:lnTo>
                          <a:pt x="73" y="0"/>
                        </a:lnTo>
                        <a:lnTo>
                          <a:pt x="76" y="7"/>
                        </a:lnTo>
                        <a:lnTo>
                          <a:pt x="79" y="15"/>
                        </a:lnTo>
                        <a:lnTo>
                          <a:pt x="81" y="23"/>
                        </a:lnTo>
                        <a:lnTo>
                          <a:pt x="81" y="30"/>
                        </a:lnTo>
                        <a:lnTo>
                          <a:pt x="79" y="44"/>
                        </a:lnTo>
                        <a:lnTo>
                          <a:pt x="74" y="58"/>
                        </a:lnTo>
                        <a:lnTo>
                          <a:pt x="68" y="71"/>
                        </a:lnTo>
                        <a:lnTo>
                          <a:pt x="59" y="82"/>
                        </a:lnTo>
                        <a:lnTo>
                          <a:pt x="50" y="89"/>
                        </a:lnTo>
                        <a:lnTo>
                          <a:pt x="37" y="95"/>
                        </a:lnTo>
                        <a:lnTo>
                          <a:pt x="23" y="100"/>
                        </a:lnTo>
                        <a:lnTo>
                          <a:pt x="9" y="102"/>
                        </a:lnTo>
                        <a:lnTo>
                          <a:pt x="5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8" y="105"/>
                        </a:lnTo>
                        <a:lnTo>
                          <a:pt x="9" y="105"/>
                        </a:lnTo>
                        <a:lnTo>
                          <a:pt x="25" y="103"/>
                        </a:lnTo>
                        <a:lnTo>
                          <a:pt x="39" y="99"/>
                        </a:lnTo>
                        <a:lnTo>
                          <a:pt x="51" y="92"/>
                        </a:lnTo>
                        <a:lnTo>
                          <a:pt x="62" y="83"/>
                        </a:lnTo>
                        <a:lnTo>
                          <a:pt x="71" y="72"/>
                        </a:lnTo>
                        <a:lnTo>
                          <a:pt x="77" y="60"/>
                        </a:lnTo>
                        <a:lnTo>
                          <a:pt x="82" y="46"/>
                        </a:lnTo>
                        <a:lnTo>
                          <a:pt x="84" y="30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93" name="Freeform 161"/>
                  <p:cNvSpPr>
                    <a:spLocks/>
                  </p:cNvSpPr>
                  <p:nvPr/>
                </p:nvSpPr>
                <p:spPr bwMode="auto">
                  <a:xfrm>
                    <a:off x="5771" y="1142"/>
                    <a:ext cx="83" cy="105"/>
                  </a:xfrm>
                  <a:custGeom>
                    <a:avLst/>
                    <a:gdLst/>
                    <a:ahLst/>
                    <a:cxnLst>
                      <a:cxn ang="0">
                        <a:pos x="83" y="32"/>
                      </a:cxn>
                      <a:cxn ang="0">
                        <a:pos x="83" y="25"/>
                      </a:cxn>
                      <a:cxn ang="0">
                        <a:pos x="82" y="17"/>
                      </a:cxn>
                      <a:cxn ang="0">
                        <a:pos x="80" y="9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2" y="0"/>
                      </a:cxn>
                      <a:cxn ang="0">
                        <a:pos x="75" y="8"/>
                      </a:cxn>
                      <a:cxn ang="0">
                        <a:pos x="78" y="15"/>
                      </a:cxn>
                      <a:cxn ang="0">
                        <a:pos x="80" y="23"/>
                      </a:cxn>
                      <a:cxn ang="0">
                        <a:pos x="80" y="32"/>
                      </a:cxn>
                      <a:cxn ang="0">
                        <a:pos x="78" y="46"/>
                      </a:cxn>
                      <a:cxn ang="0">
                        <a:pos x="74" y="60"/>
                      </a:cxn>
                      <a:cxn ang="0">
                        <a:pos x="68" y="71"/>
                      </a:cxn>
                      <a:cxn ang="0">
                        <a:pos x="60" y="82"/>
                      </a:cxn>
                      <a:cxn ang="0">
                        <a:pos x="49" y="90"/>
                      </a:cxn>
                      <a:cxn ang="0">
                        <a:pos x="37" y="96"/>
                      </a:cxn>
                      <a:cxn ang="0">
                        <a:pos x="24" y="101"/>
                      </a:cxn>
                      <a:cxn ang="0">
                        <a:pos x="10" y="102"/>
                      </a:cxn>
                      <a:cxn ang="0">
                        <a:pos x="4" y="102"/>
                      </a:cxn>
                      <a:cxn ang="0">
                        <a:pos x="0" y="101"/>
                      </a:cxn>
                      <a:cxn ang="0">
                        <a:pos x="1" y="104"/>
                      </a:cxn>
                      <a:cxn ang="0">
                        <a:pos x="4" y="105"/>
                      </a:cxn>
                      <a:cxn ang="0">
                        <a:pos x="7" y="105"/>
                      </a:cxn>
                      <a:cxn ang="0">
                        <a:pos x="10" y="105"/>
                      </a:cxn>
                      <a:cxn ang="0">
                        <a:pos x="24" y="104"/>
                      </a:cxn>
                      <a:cxn ang="0">
                        <a:pos x="38" y="99"/>
                      </a:cxn>
                      <a:cxn ang="0">
                        <a:pos x="51" y="93"/>
                      </a:cxn>
                      <a:cxn ang="0">
                        <a:pos x="61" y="84"/>
                      </a:cxn>
                      <a:cxn ang="0">
                        <a:pos x="71" y="73"/>
                      </a:cxn>
                      <a:cxn ang="0">
                        <a:pos x="77" y="60"/>
                      </a:cxn>
                      <a:cxn ang="0">
                        <a:pos x="82" y="48"/>
                      </a:cxn>
                      <a:cxn ang="0">
                        <a:pos x="83" y="32"/>
                      </a:cxn>
                    </a:cxnLst>
                    <a:rect l="0" t="0" r="r" b="b"/>
                    <a:pathLst>
                      <a:path w="83" h="105">
                        <a:moveTo>
                          <a:pt x="83" y="32"/>
                        </a:moveTo>
                        <a:lnTo>
                          <a:pt x="83" y="25"/>
                        </a:lnTo>
                        <a:lnTo>
                          <a:pt x="82" y="17"/>
                        </a:lnTo>
                        <a:lnTo>
                          <a:pt x="80" y="9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2" y="0"/>
                        </a:lnTo>
                        <a:lnTo>
                          <a:pt x="75" y="8"/>
                        </a:lnTo>
                        <a:lnTo>
                          <a:pt x="78" y="15"/>
                        </a:lnTo>
                        <a:lnTo>
                          <a:pt x="80" y="23"/>
                        </a:lnTo>
                        <a:lnTo>
                          <a:pt x="80" y="32"/>
                        </a:lnTo>
                        <a:lnTo>
                          <a:pt x="78" y="46"/>
                        </a:lnTo>
                        <a:lnTo>
                          <a:pt x="74" y="60"/>
                        </a:lnTo>
                        <a:lnTo>
                          <a:pt x="68" y="71"/>
                        </a:lnTo>
                        <a:lnTo>
                          <a:pt x="60" y="82"/>
                        </a:lnTo>
                        <a:lnTo>
                          <a:pt x="49" y="90"/>
                        </a:lnTo>
                        <a:lnTo>
                          <a:pt x="37" y="96"/>
                        </a:lnTo>
                        <a:lnTo>
                          <a:pt x="24" y="101"/>
                        </a:lnTo>
                        <a:lnTo>
                          <a:pt x="10" y="102"/>
                        </a:lnTo>
                        <a:lnTo>
                          <a:pt x="4" y="102"/>
                        </a:lnTo>
                        <a:lnTo>
                          <a:pt x="0" y="101"/>
                        </a:lnTo>
                        <a:lnTo>
                          <a:pt x="1" y="104"/>
                        </a:lnTo>
                        <a:lnTo>
                          <a:pt x="4" y="105"/>
                        </a:lnTo>
                        <a:lnTo>
                          <a:pt x="7" y="105"/>
                        </a:lnTo>
                        <a:lnTo>
                          <a:pt x="10" y="105"/>
                        </a:lnTo>
                        <a:lnTo>
                          <a:pt x="24" y="104"/>
                        </a:lnTo>
                        <a:lnTo>
                          <a:pt x="38" y="99"/>
                        </a:lnTo>
                        <a:lnTo>
                          <a:pt x="51" y="93"/>
                        </a:lnTo>
                        <a:lnTo>
                          <a:pt x="61" y="84"/>
                        </a:lnTo>
                        <a:lnTo>
                          <a:pt x="71" y="73"/>
                        </a:lnTo>
                        <a:lnTo>
                          <a:pt x="77" y="60"/>
                        </a:lnTo>
                        <a:lnTo>
                          <a:pt x="82" y="48"/>
                        </a:lnTo>
                        <a:lnTo>
                          <a:pt x="83" y="32"/>
                        </a:lnTo>
                        <a:close/>
                      </a:path>
                    </a:pathLst>
                  </a:custGeom>
                  <a:solidFill>
                    <a:srgbClr val="DD3A3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94" name="Freeform 162"/>
                  <p:cNvSpPr>
                    <a:spLocks/>
                  </p:cNvSpPr>
                  <p:nvPr/>
                </p:nvSpPr>
                <p:spPr bwMode="auto">
                  <a:xfrm>
                    <a:off x="5768" y="1140"/>
                    <a:ext cx="85" cy="106"/>
                  </a:xfrm>
                  <a:custGeom>
                    <a:avLst/>
                    <a:gdLst/>
                    <a:ahLst/>
                    <a:cxnLst>
                      <a:cxn ang="0">
                        <a:pos x="85" y="34"/>
                      </a:cxn>
                      <a:cxn ang="0">
                        <a:pos x="85" y="27"/>
                      </a:cxn>
                      <a:cxn ang="0">
                        <a:pos x="83" y="19"/>
                      </a:cxn>
                      <a:cxn ang="0">
                        <a:pos x="80" y="11"/>
                      </a:cxn>
                      <a:cxn ang="0">
                        <a:pos x="77" y="4"/>
                      </a:cxn>
                      <a:cxn ang="0">
                        <a:pos x="75" y="2"/>
                      </a:cxn>
                      <a:cxn ang="0">
                        <a:pos x="72" y="0"/>
                      </a:cxn>
                      <a:cxn ang="0">
                        <a:pos x="77" y="8"/>
                      </a:cxn>
                      <a:cxn ang="0">
                        <a:pos x="78" y="17"/>
                      </a:cxn>
                      <a:cxn ang="0">
                        <a:pos x="81" y="25"/>
                      </a:cxn>
                      <a:cxn ang="0">
                        <a:pos x="81" y="34"/>
                      </a:cxn>
                      <a:cxn ang="0">
                        <a:pos x="80" y="48"/>
                      </a:cxn>
                      <a:cxn ang="0">
                        <a:pos x="75" y="61"/>
                      </a:cxn>
                      <a:cxn ang="0">
                        <a:pos x="69" y="73"/>
                      </a:cxn>
                      <a:cxn ang="0">
                        <a:pos x="61" y="82"/>
                      </a:cxn>
                      <a:cxn ang="0">
                        <a:pos x="52" y="92"/>
                      </a:cxn>
                      <a:cxn ang="0">
                        <a:pos x="40" y="98"/>
                      </a:cxn>
                      <a:cxn ang="0">
                        <a:pos x="27" y="101"/>
                      </a:cxn>
                      <a:cxn ang="0">
                        <a:pos x="13" y="103"/>
                      </a:cxn>
                      <a:cxn ang="0">
                        <a:pos x="6" y="103"/>
                      </a:cxn>
                      <a:cxn ang="0">
                        <a:pos x="0" y="101"/>
                      </a:cxn>
                      <a:cxn ang="0">
                        <a:pos x="3" y="103"/>
                      </a:cxn>
                      <a:cxn ang="0">
                        <a:pos x="4" y="106"/>
                      </a:cxn>
                      <a:cxn ang="0">
                        <a:pos x="9" y="106"/>
                      </a:cxn>
                      <a:cxn ang="0">
                        <a:pos x="13" y="106"/>
                      </a:cxn>
                      <a:cxn ang="0">
                        <a:pos x="27" y="104"/>
                      </a:cxn>
                      <a:cxn ang="0">
                        <a:pos x="41" y="99"/>
                      </a:cxn>
                      <a:cxn ang="0">
                        <a:pos x="54" y="93"/>
                      </a:cxn>
                      <a:cxn ang="0">
                        <a:pos x="63" y="86"/>
                      </a:cxn>
                      <a:cxn ang="0">
                        <a:pos x="72" y="75"/>
                      </a:cxn>
                      <a:cxn ang="0">
                        <a:pos x="78" y="62"/>
                      </a:cxn>
                      <a:cxn ang="0">
                        <a:pos x="83" y="48"/>
                      </a:cxn>
                      <a:cxn ang="0">
                        <a:pos x="85" y="34"/>
                      </a:cxn>
                    </a:cxnLst>
                    <a:rect l="0" t="0" r="r" b="b"/>
                    <a:pathLst>
                      <a:path w="85" h="106">
                        <a:moveTo>
                          <a:pt x="85" y="34"/>
                        </a:moveTo>
                        <a:lnTo>
                          <a:pt x="85" y="27"/>
                        </a:lnTo>
                        <a:lnTo>
                          <a:pt x="83" y="19"/>
                        </a:lnTo>
                        <a:lnTo>
                          <a:pt x="80" y="11"/>
                        </a:lnTo>
                        <a:lnTo>
                          <a:pt x="77" y="4"/>
                        </a:lnTo>
                        <a:lnTo>
                          <a:pt x="75" y="2"/>
                        </a:lnTo>
                        <a:lnTo>
                          <a:pt x="72" y="0"/>
                        </a:lnTo>
                        <a:lnTo>
                          <a:pt x="77" y="8"/>
                        </a:lnTo>
                        <a:lnTo>
                          <a:pt x="78" y="17"/>
                        </a:lnTo>
                        <a:lnTo>
                          <a:pt x="81" y="25"/>
                        </a:lnTo>
                        <a:lnTo>
                          <a:pt x="81" y="34"/>
                        </a:lnTo>
                        <a:lnTo>
                          <a:pt x="80" y="48"/>
                        </a:lnTo>
                        <a:lnTo>
                          <a:pt x="75" y="61"/>
                        </a:lnTo>
                        <a:lnTo>
                          <a:pt x="69" y="73"/>
                        </a:lnTo>
                        <a:lnTo>
                          <a:pt x="61" y="82"/>
                        </a:lnTo>
                        <a:lnTo>
                          <a:pt x="52" y="92"/>
                        </a:lnTo>
                        <a:lnTo>
                          <a:pt x="40" y="98"/>
                        </a:lnTo>
                        <a:lnTo>
                          <a:pt x="27" y="101"/>
                        </a:lnTo>
                        <a:lnTo>
                          <a:pt x="13" y="103"/>
                        </a:lnTo>
                        <a:lnTo>
                          <a:pt x="6" y="103"/>
                        </a:lnTo>
                        <a:lnTo>
                          <a:pt x="0" y="101"/>
                        </a:lnTo>
                        <a:lnTo>
                          <a:pt x="3" y="103"/>
                        </a:lnTo>
                        <a:lnTo>
                          <a:pt x="4" y="106"/>
                        </a:lnTo>
                        <a:lnTo>
                          <a:pt x="9" y="106"/>
                        </a:lnTo>
                        <a:lnTo>
                          <a:pt x="13" y="106"/>
                        </a:lnTo>
                        <a:lnTo>
                          <a:pt x="27" y="104"/>
                        </a:lnTo>
                        <a:lnTo>
                          <a:pt x="41" y="99"/>
                        </a:lnTo>
                        <a:lnTo>
                          <a:pt x="54" y="93"/>
                        </a:lnTo>
                        <a:lnTo>
                          <a:pt x="63" y="86"/>
                        </a:lnTo>
                        <a:lnTo>
                          <a:pt x="72" y="75"/>
                        </a:lnTo>
                        <a:lnTo>
                          <a:pt x="78" y="62"/>
                        </a:lnTo>
                        <a:lnTo>
                          <a:pt x="83" y="48"/>
                        </a:lnTo>
                        <a:lnTo>
                          <a:pt x="85" y="34"/>
                        </a:lnTo>
                        <a:close/>
                      </a:path>
                    </a:pathLst>
                  </a:custGeom>
                  <a:solidFill>
                    <a:srgbClr val="DD3C3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95" name="Freeform 163"/>
                  <p:cNvSpPr>
                    <a:spLocks/>
                  </p:cNvSpPr>
                  <p:nvPr/>
                </p:nvSpPr>
                <p:spPr bwMode="auto">
                  <a:xfrm>
                    <a:off x="5766" y="1139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5"/>
                      </a:cxn>
                      <a:cxn ang="0">
                        <a:pos x="85" y="26"/>
                      </a:cxn>
                      <a:cxn ang="0">
                        <a:pos x="83" y="18"/>
                      </a:cxn>
                      <a:cxn ang="0">
                        <a:pos x="80" y="11"/>
                      </a:cxn>
                      <a:cxn ang="0">
                        <a:pos x="77" y="3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6" y="9"/>
                      </a:cxn>
                      <a:cxn ang="0">
                        <a:pos x="79" y="17"/>
                      </a:cxn>
                      <a:cxn ang="0">
                        <a:pos x="80" y="26"/>
                      </a:cxn>
                      <a:cxn ang="0">
                        <a:pos x="82" y="35"/>
                      </a:cxn>
                      <a:cxn ang="0">
                        <a:pos x="80" y="49"/>
                      </a:cxn>
                      <a:cxn ang="0">
                        <a:pos x="77" y="62"/>
                      </a:cxn>
                      <a:cxn ang="0">
                        <a:pos x="71" y="73"/>
                      </a:cxn>
                      <a:cxn ang="0">
                        <a:pos x="62" y="82"/>
                      </a:cxn>
                      <a:cxn ang="0">
                        <a:pos x="53" y="91"/>
                      </a:cxn>
                      <a:cxn ang="0">
                        <a:pos x="42" y="97"/>
                      </a:cxn>
                      <a:cxn ang="0">
                        <a:pos x="29" y="100"/>
                      </a:cxn>
                      <a:cxn ang="0">
                        <a:pos x="15" y="102"/>
                      </a:cxn>
                      <a:cxn ang="0">
                        <a:pos x="8" y="102"/>
                      </a:cxn>
                      <a:cxn ang="0">
                        <a:pos x="0" y="100"/>
                      </a:cxn>
                      <a:cxn ang="0">
                        <a:pos x="2" y="102"/>
                      </a:cxn>
                      <a:cxn ang="0">
                        <a:pos x="5" y="104"/>
                      </a:cxn>
                      <a:cxn ang="0">
                        <a:pos x="9" y="105"/>
                      </a:cxn>
                      <a:cxn ang="0">
                        <a:pos x="15" y="105"/>
                      </a:cxn>
                      <a:cxn ang="0">
                        <a:pos x="29" y="104"/>
                      </a:cxn>
                      <a:cxn ang="0">
                        <a:pos x="42" y="99"/>
                      </a:cxn>
                      <a:cxn ang="0">
                        <a:pos x="54" y="93"/>
                      </a:cxn>
                      <a:cxn ang="0">
                        <a:pos x="65" y="85"/>
                      </a:cxn>
                      <a:cxn ang="0">
                        <a:pos x="73" y="74"/>
                      </a:cxn>
                      <a:cxn ang="0">
                        <a:pos x="79" y="63"/>
                      </a:cxn>
                      <a:cxn ang="0">
                        <a:pos x="83" y="49"/>
                      </a:cxn>
                      <a:cxn ang="0">
                        <a:pos x="85" y="35"/>
                      </a:cxn>
                    </a:cxnLst>
                    <a:rect l="0" t="0" r="r" b="b"/>
                    <a:pathLst>
                      <a:path w="85" h="105">
                        <a:moveTo>
                          <a:pt x="85" y="35"/>
                        </a:moveTo>
                        <a:lnTo>
                          <a:pt x="85" y="26"/>
                        </a:lnTo>
                        <a:lnTo>
                          <a:pt x="83" y="18"/>
                        </a:lnTo>
                        <a:lnTo>
                          <a:pt x="80" y="11"/>
                        </a:lnTo>
                        <a:lnTo>
                          <a:pt x="77" y="3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6" y="9"/>
                        </a:lnTo>
                        <a:lnTo>
                          <a:pt x="79" y="17"/>
                        </a:lnTo>
                        <a:lnTo>
                          <a:pt x="80" y="26"/>
                        </a:lnTo>
                        <a:lnTo>
                          <a:pt x="82" y="35"/>
                        </a:lnTo>
                        <a:lnTo>
                          <a:pt x="80" y="49"/>
                        </a:lnTo>
                        <a:lnTo>
                          <a:pt x="77" y="62"/>
                        </a:lnTo>
                        <a:lnTo>
                          <a:pt x="71" y="73"/>
                        </a:lnTo>
                        <a:lnTo>
                          <a:pt x="62" y="82"/>
                        </a:lnTo>
                        <a:lnTo>
                          <a:pt x="53" y="91"/>
                        </a:lnTo>
                        <a:lnTo>
                          <a:pt x="42" y="97"/>
                        </a:lnTo>
                        <a:lnTo>
                          <a:pt x="29" y="100"/>
                        </a:lnTo>
                        <a:lnTo>
                          <a:pt x="15" y="102"/>
                        </a:lnTo>
                        <a:lnTo>
                          <a:pt x="8" y="102"/>
                        </a:lnTo>
                        <a:lnTo>
                          <a:pt x="0" y="100"/>
                        </a:lnTo>
                        <a:lnTo>
                          <a:pt x="2" y="102"/>
                        </a:lnTo>
                        <a:lnTo>
                          <a:pt x="5" y="104"/>
                        </a:lnTo>
                        <a:lnTo>
                          <a:pt x="9" y="105"/>
                        </a:lnTo>
                        <a:lnTo>
                          <a:pt x="15" y="105"/>
                        </a:lnTo>
                        <a:lnTo>
                          <a:pt x="29" y="104"/>
                        </a:lnTo>
                        <a:lnTo>
                          <a:pt x="42" y="99"/>
                        </a:lnTo>
                        <a:lnTo>
                          <a:pt x="54" y="93"/>
                        </a:lnTo>
                        <a:lnTo>
                          <a:pt x="65" y="85"/>
                        </a:lnTo>
                        <a:lnTo>
                          <a:pt x="73" y="74"/>
                        </a:lnTo>
                        <a:lnTo>
                          <a:pt x="79" y="63"/>
                        </a:lnTo>
                        <a:lnTo>
                          <a:pt x="83" y="49"/>
                        </a:lnTo>
                        <a:lnTo>
                          <a:pt x="85" y="35"/>
                        </a:lnTo>
                        <a:close/>
                      </a:path>
                    </a:pathLst>
                  </a:custGeom>
                  <a:solidFill>
                    <a:srgbClr val="DD3D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96" name="Freeform 164"/>
                  <p:cNvSpPr>
                    <a:spLocks/>
                  </p:cNvSpPr>
                  <p:nvPr/>
                </p:nvSpPr>
                <p:spPr bwMode="auto">
                  <a:xfrm>
                    <a:off x="5763" y="1139"/>
                    <a:ext cx="86" cy="104"/>
                  </a:xfrm>
                  <a:custGeom>
                    <a:avLst/>
                    <a:gdLst/>
                    <a:ahLst/>
                    <a:cxnLst>
                      <a:cxn ang="0">
                        <a:pos x="86" y="35"/>
                      </a:cxn>
                      <a:cxn ang="0">
                        <a:pos x="86" y="26"/>
                      </a:cxn>
                      <a:cxn ang="0">
                        <a:pos x="83" y="18"/>
                      </a:cxn>
                      <a:cxn ang="0">
                        <a:pos x="82" y="9"/>
                      </a:cxn>
                      <a:cxn ang="0">
                        <a:pos x="77" y="1"/>
                      </a:cxn>
                      <a:cxn ang="0">
                        <a:pos x="74" y="0"/>
                      </a:cxn>
                      <a:cxn ang="0">
                        <a:pos x="73" y="0"/>
                      </a:cxn>
                      <a:cxn ang="0">
                        <a:pos x="77" y="8"/>
                      </a:cxn>
                      <a:cxn ang="0">
                        <a:pos x="80" y="17"/>
                      </a:cxn>
                      <a:cxn ang="0">
                        <a:pos x="82" y="26"/>
                      </a:cxn>
                      <a:cxn ang="0">
                        <a:pos x="83" y="35"/>
                      </a:cxn>
                      <a:cxn ang="0">
                        <a:pos x="82" y="49"/>
                      </a:cxn>
                      <a:cxn ang="0">
                        <a:pos x="79" y="60"/>
                      </a:cxn>
                      <a:cxn ang="0">
                        <a:pos x="73" y="73"/>
                      </a:cxn>
                      <a:cxn ang="0">
                        <a:pos x="65" y="82"/>
                      </a:cxn>
                      <a:cxn ang="0">
                        <a:pos x="54" y="90"/>
                      </a:cxn>
                      <a:cxn ang="0">
                        <a:pos x="43" y="96"/>
                      </a:cxn>
                      <a:cxn ang="0">
                        <a:pos x="31" y="99"/>
                      </a:cxn>
                      <a:cxn ang="0">
                        <a:pos x="18" y="100"/>
                      </a:cxn>
                      <a:cxn ang="0">
                        <a:pos x="9" y="100"/>
                      </a:cxn>
                      <a:cxn ang="0">
                        <a:pos x="0" y="97"/>
                      </a:cxn>
                      <a:cxn ang="0">
                        <a:pos x="3" y="100"/>
                      </a:cxn>
                      <a:cxn ang="0">
                        <a:pos x="5" y="102"/>
                      </a:cxn>
                      <a:cxn ang="0">
                        <a:pos x="11" y="104"/>
                      </a:cxn>
                      <a:cxn ang="0">
                        <a:pos x="18" y="104"/>
                      </a:cxn>
                      <a:cxn ang="0">
                        <a:pos x="32" y="102"/>
                      </a:cxn>
                      <a:cxn ang="0">
                        <a:pos x="45" y="99"/>
                      </a:cxn>
                      <a:cxn ang="0">
                        <a:pos x="57" y="93"/>
                      </a:cxn>
                      <a:cxn ang="0">
                        <a:pos x="66" y="83"/>
                      </a:cxn>
                      <a:cxn ang="0">
                        <a:pos x="74" y="74"/>
                      </a:cxn>
                      <a:cxn ang="0">
                        <a:pos x="80" y="62"/>
                      </a:cxn>
                      <a:cxn ang="0">
                        <a:pos x="85" y="49"/>
                      </a:cxn>
                      <a:cxn ang="0">
                        <a:pos x="86" y="35"/>
                      </a:cxn>
                    </a:cxnLst>
                    <a:rect l="0" t="0" r="r" b="b"/>
                    <a:pathLst>
                      <a:path w="86" h="104">
                        <a:moveTo>
                          <a:pt x="86" y="35"/>
                        </a:moveTo>
                        <a:lnTo>
                          <a:pt x="86" y="26"/>
                        </a:lnTo>
                        <a:lnTo>
                          <a:pt x="83" y="18"/>
                        </a:lnTo>
                        <a:lnTo>
                          <a:pt x="82" y="9"/>
                        </a:lnTo>
                        <a:lnTo>
                          <a:pt x="77" y="1"/>
                        </a:lnTo>
                        <a:lnTo>
                          <a:pt x="74" y="0"/>
                        </a:lnTo>
                        <a:lnTo>
                          <a:pt x="73" y="0"/>
                        </a:lnTo>
                        <a:lnTo>
                          <a:pt x="77" y="8"/>
                        </a:lnTo>
                        <a:lnTo>
                          <a:pt x="80" y="17"/>
                        </a:lnTo>
                        <a:lnTo>
                          <a:pt x="82" y="26"/>
                        </a:lnTo>
                        <a:lnTo>
                          <a:pt x="83" y="35"/>
                        </a:lnTo>
                        <a:lnTo>
                          <a:pt x="82" y="49"/>
                        </a:lnTo>
                        <a:lnTo>
                          <a:pt x="79" y="60"/>
                        </a:lnTo>
                        <a:lnTo>
                          <a:pt x="73" y="73"/>
                        </a:lnTo>
                        <a:lnTo>
                          <a:pt x="65" y="82"/>
                        </a:lnTo>
                        <a:lnTo>
                          <a:pt x="54" y="90"/>
                        </a:lnTo>
                        <a:lnTo>
                          <a:pt x="43" y="96"/>
                        </a:lnTo>
                        <a:lnTo>
                          <a:pt x="31" y="99"/>
                        </a:lnTo>
                        <a:lnTo>
                          <a:pt x="18" y="100"/>
                        </a:lnTo>
                        <a:lnTo>
                          <a:pt x="9" y="100"/>
                        </a:lnTo>
                        <a:lnTo>
                          <a:pt x="0" y="97"/>
                        </a:lnTo>
                        <a:lnTo>
                          <a:pt x="3" y="100"/>
                        </a:lnTo>
                        <a:lnTo>
                          <a:pt x="5" y="102"/>
                        </a:lnTo>
                        <a:lnTo>
                          <a:pt x="11" y="104"/>
                        </a:lnTo>
                        <a:lnTo>
                          <a:pt x="18" y="104"/>
                        </a:lnTo>
                        <a:lnTo>
                          <a:pt x="32" y="102"/>
                        </a:lnTo>
                        <a:lnTo>
                          <a:pt x="45" y="99"/>
                        </a:lnTo>
                        <a:lnTo>
                          <a:pt x="57" y="93"/>
                        </a:lnTo>
                        <a:lnTo>
                          <a:pt x="66" y="83"/>
                        </a:lnTo>
                        <a:lnTo>
                          <a:pt x="74" y="74"/>
                        </a:lnTo>
                        <a:lnTo>
                          <a:pt x="80" y="62"/>
                        </a:lnTo>
                        <a:lnTo>
                          <a:pt x="85" y="49"/>
                        </a:lnTo>
                        <a:lnTo>
                          <a:pt x="86" y="35"/>
                        </a:lnTo>
                        <a:close/>
                      </a:path>
                    </a:pathLst>
                  </a:custGeom>
                  <a:solidFill>
                    <a:srgbClr val="DD3E3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97" name="Freeform 165"/>
                  <p:cNvSpPr>
                    <a:spLocks/>
                  </p:cNvSpPr>
                  <p:nvPr/>
                </p:nvSpPr>
                <p:spPr bwMode="auto">
                  <a:xfrm>
                    <a:off x="5761" y="1137"/>
                    <a:ext cx="87" cy="104"/>
                  </a:xfrm>
                  <a:custGeom>
                    <a:avLst/>
                    <a:gdLst/>
                    <a:ahLst/>
                    <a:cxnLst>
                      <a:cxn ang="0">
                        <a:pos x="87" y="37"/>
                      </a:cxn>
                      <a:cxn ang="0">
                        <a:pos x="85" y="28"/>
                      </a:cxn>
                      <a:cxn ang="0">
                        <a:pos x="84" y="19"/>
                      </a:cxn>
                      <a:cxn ang="0">
                        <a:pos x="81" y="11"/>
                      </a:cxn>
                      <a:cxn ang="0">
                        <a:pos x="76" y="2"/>
                      </a:cxn>
                      <a:cxn ang="0">
                        <a:pos x="75" y="2"/>
                      </a:cxn>
                      <a:cxn ang="0">
                        <a:pos x="71" y="0"/>
                      </a:cxn>
                      <a:cxn ang="0">
                        <a:pos x="76" y="8"/>
                      </a:cxn>
                      <a:cxn ang="0">
                        <a:pos x="81" y="17"/>
                      </a:cxn>
                      <a:cxn ang="0">
                        <a:pos x="82" y="28"/>
                      </a:cxn>
                      <a:cxn ang="0">
                        <a:pos x="84" y="37"/>
                      </a:cxn>
                      <a:cxn ang="0">
                        <a:pos x="82" y="50"/>
                      </a:cxn>
                      <a:cxn ang="0">
                        <a:pos x="79" y="62"/>
                      </a:cxn>
                      <a:cxn ang="0">
                        <a:pos x="73" y="73"/>
                      </a:cxn>
                      <a:cxn ang="0">
                        <a:pos x="65" y="82"/>
                      </a:cxn>
                      <a:cxn ang="0">
                        <a:pos x="56" y="90"/>
                      </a:cxn>
                      <a:cxn ang="0">
                        <a:pos x="45" y="96"/>
                      </a:cxn>
                      <a:cxn ang="0">
                        <a:pos x="33" y="99"/>
                      </a:cxn>
                      <a:cxn ang="0">
                        <a:pos x="20" y="101"/>
                      </a:cxn>
                      <a:cxn ang="0">
                        <a:pos x="10" y="99"/>
                      </a:cxn>
                      <a:cxn ang="0">
                        <a:pos x="0" y="98"/>
                      </a:cxn>
                      <a:cxn ang="0">
                        <a:pos x="2" y="99"/>
                      </a:cxn>
                      <a:cxn ang="0">
                        <a:pos x="5" y="102"/>
                      </a:cxn>
                      <a:cxn ang="0">
                        <a:pos x="13" y="104"/>
                      </a:cxn>
                      <a:cxn ang="0">
                        <a:pos x="20" y="104"/>
                      </a:cxn>
                      <a:cxn ang="0">
                        <a:pos x="34" y="102"/>
                      </a:cxn>
                      <a:cxn ang="0">
                        <a:pos x="47" y="99"/>
                      </a:cxn>
                      <a:cxn ang="0">
                        <a:pos x="58" y="93"/>
                      </a:cxn>
                      <a:cxn ang="0">
                        <a:pos x="67" y="84"/>
                      </a:cxn>
                      <a:cxn ang="0">
                        <a:pos x="76" y="75"/>
                      </a:cxn>
                      <a:cxn ang="0">
                        <a:pos x="82" y="64"/>
                      </a:cxn>
                      <a:cxn ang="0">
                        <a:pos x="85" y="51"/>
                      </a:cxn>
                      <a:cxn ang="0">
                        <a:pos x="87" y="37"/>
                      </a:cxn>
                    </a:cxnLst>
                    <a:rect l="0" t="0" r="r" b="b"/>
                    <a:pathLst>
                      <a:path w="87" h="104">
                        <a:moveTo>
                          <a:pt x="87" y="37"/>
                        </a:moveTo>
                        <a:lnTo>
                          <a:pt x="85" y="28"/>
                        </a:lnTo>
                        <a:lnTo>
                          <a:pt x="84" y="19"/>
                        </a:lnTo>
                        <a:lnTo>
                          <a:pt x="81" y="11"/>
                        </a:lnTo>
                        <a:lnTo>
                          <a:pt x="76" y="2"/>
                        </a:lnTo>
                        <a:lnTo>
                          <a:pt x="75" y="2"/>
                        </a:lnTo>
                        <a:lnTo>
                          <a:pt x="71" y="0"/>
                        </a:lnTo>
                        <a:lnTo>
                          <a:pt x="76" y="8"/>
                        </a:lnTo>
                        <a:lnTo>
                          <a:pt x="81" y="17"/>
                        </a:lnTo>
                        <a:lnTo>
                          <a:pt x="82" y="28"/>
                        </a:lnTo>
                        <a:lnTo>
                          <a:pt x="84" y="37"/>
                        </a:lnTo>
                        <a:lnTo>
                          <a:pt x="82" y="50"/>
                        </a:lnTo>
                        <a:lnTo>
                          <a:pt x="79" y="62"/>
                        </a:lnTo>
                        <a:lnTo>
                          <a:pt x="73" y="73"/>
                        </a:lnTo>
                        <a:lnTo>
                          <a:pt x="65" y="82"/>
                        </a:lnTo>
                        <a:lnTo>
                          <a:pt x="56" y="90"/>
                        </a:lnTo>
                        <a:lnTo>
                          <a:pt x="45" y="96"/>
                        </a:lnTo>
                        <a:lnTo>
                          <a:pt x="33" y="99"/>
                        </a:lnTo>
                        <a:lnTo>
                          <a:pt x="20" y="101"/>
                        </a:lnTo>
                        <a:lnTo>
                          <a:pt x="10" y="99"/>
                        </a:lnTo>
                        <a:lnTo>
                          <a:pt x="0" y="98"/>
                        </a:lnTo>
                        <a:lnTo>
                          <a:pt x="2" y="99"/>
                        </a:lnTo>
                        <a:lnTo>
                          <a:pt x="5" y="102"/>
                        </a:lnTo>
                        <a:lnTo>
                          <a:pt x="13" y="104"/>
                        </a:lnTo>
                        <a:lnTo>
                          <a:pt x="20" y="104"/>
                        </a:lnTo>
                        <a:lnTo>
                          <a:pt x="34" y="102"/>
                        </a:lnTo>
                        <a:lnTo>
                          <a:pt x="47" y="99"/>
                        </a:lnTo>
                        <a:lnTo>
                          <a:pt x="58" y="93"/>
                        </a:lnTo>
                        <a:lnTo>
                          <a:pt x="67" y="84"/>
                        </a:lnTo>
                        <a:lnTo>
                          <a:pt x="76" y="75"/>
                        </a:lnTo>
                        <a:lnTo>
                          <a:pt x="82" y="64"/>
                        </a:lnTo>
                        <a:lnTo>
                          <a:pt x="85" y="51"/>
                        </a:lnTo>
                        <a:lnTo>
                          <a:pt x="87" y="37"/>
                        </a:lnTo>
                        <a:close/>
                      </a:path>
                    </a:pathLst>
                  </a:custGeom>
                  <a:solidFill>
                    <a:srgbClr val="DE3F3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98" name="Freeform 166"/>
                  <p:cNvSpPr>
                    <a:spLocks/>
                  </p:cNvSpPr>
                  <p:nvPr/>
                </p:nvSpPr>
                <p:spPr bwMode="auto">
                  <a:xfrm>
                    <a:off x="5760" y="1137"/>
                    <a:ext cx="86" cy="102"/>
                  </a:xfrm>
                  <a:custGeom>
                    <a:avLst/>
                    <a:gdLst/>
                    <a:ahLst/>
                    <a:cxnLst>
                      <a:cxn ang="0">
                        <a:pos x="86" y="37"/>
                      </a:cxn>
                      <a:cxn ang="0">
                        <a:pos x="85" y="28"/>
                      </a:cxn>
                      <a:cxn ang="0">
                        <a:pos x="83" y="19"/>
                      </a:cxn>
                      <a:cxn ang="0">
                        <a:pos x="80" y="10"/>
                      </a:cxn>
                      <a:cxn ang="0">
                        <a:pos x="76" y="2"/>
                      </a:cxn>
                      <a:cxn ang="0">
                        <a:pos x="72" y="0"/>
                      </a:cxn>
                      <a:cxn ang="0">
                        <a:pos x="71" y="0"/>
                      </a:cxn>
                      <a:cxn ang="0">
                        <a:pos x="76" y="8"/>
                      </a:cxn>
                      <a:cxn ang="0">
                        <a:pos x="80" y="17"/>
                      </a:cxn>
                      <a:cxn ang="0">
                        <a:pos x="82" y="27"/>
                      </a:cxn>
                      <a:cxn ang="0">
                        <a:pos x="83" y="37"/>
                      </a:cxn>
                      <a:cxn ang="0">
                        <a:pos x="82" y="50"/>
                      </a:cxn>
                      <a:cxn ang="0">
                        <a:pos x="79" y="62"/>
                      </a:cxn>
                      <a:cxn ang="0">
                        <a:pos x="72" y="72"/>
                      </a:cxn>
                      <a:cxn ang="0">
                        <a:pos x="65" y="81"/>
                      </a:cxn>
                      <a:cxn ang="0">
                        <a:pos x="55" y="89"/>
                      </a:cxn>
                      <a:cxn ang="0">
                        <a:pos x="46" y="95"/>
                      </a:cxn>
                      <a:cxn ang="0">
                        <a:pos x="34" y="98"/>
                      </a:cxn>
                      <a:cxn ang="0">
                        <a:pos x="21" y="99"/>
                      </a:cxn>
                      <a:cxn ang="0">
                        <a:pos x="11" y="98"/>
                      </a:cxn>
                      <a:cxn ang="0">
                        <a:pos x="0" y="95"/>
                      </a:cxn>
                      <a:cxn ang="0">
                        <a:pos x="1" y="98"/>
                      </a:cxn>
                      <a:cxn ang="0">
                        <a:pos x="3" y="99"/>
                      </a:cxn>
                      <a:cxn ang="0">
                        <a:pos x="12" y="102"/>
                      </a:cxn>
                      <a:cxn ang="0">
                        <a:pos x="21" y="102"/>
                      </a:cxn>
                      <a:cxn ang="0">
                        <a:pos x="34" y="101"/>
                      </a:cxn>
                      <a:cxn ang="0">
                        <a:pos x="46" y="98"/>
                      </a:cxn>
                      <a:cxn ang="0">
                        <a:pos x="57" y="92"/>
                      </a:cxn>
                      <a:cxn ang="0">
                        <a:pos x="68" y="84"/>
                      </a:cxn>
                      <a:cxn ang="0">
                        <a:pos x="76" y="75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6" y="37"/>
                      </a:cxn>
                    </a:cxnLst>
                    <a:rect l="0" t="0" r="r" b="b"/>
                    <a:pathLst>
                      <a:path w="86" h="102">
                        <a:moveTo>
                          <a:pt x="86" y="37"/>
                        </a:moveTo>
                        <a:lnTo>
                          <a:pt x="85" y="28"/>
                        </a:lnTo>
                        <a:lnTo>
                          <a:pt x="83" y="19"/>
                        </a:lnTo>
                        <a:lnTo>
                          <a:pt x="80" y="10"/>
                        </a:lnTo>
                        <a:lnTo>
                          <a:pt x="76" y="2"/>
                        </a:lnTo>
                        <a:lnTo>
                          <a:pt x="72" y="0"/>
                        </a:lnTo>
                        <a:lnTo>
                          <a:pt x="71" y="0"/>
                        </a:lnTo>
                        <a:lnTo>
                          <a:pt x="76" y="8"/>
                        </a:lnTo>
                        <a:lnTo>
                          <a:pt x="80" y="17"/>
                        </a:lnTo>
                        <a:lnTo>
                          <a:pt x="82" y="27"/>
                        </a:lnTo>
                        <a:lnTo>
                          <a:pt x="83" y="37"/>
                        </a:lnTo>
                        <a:lnTo>
                          <a:pt x="82" y="50"/>
                        </a:lnTo>
                        <a:lnTo>
                          <a:pt x="79" y="62"/>
                        </a:lnTo>
                        <a:lnTo>
                          <a:pt x="72" y="72"/>
                        </a:lnTo>
                        <a:lnTo>
                          <a:pt x="65" y="81"/>
                        </a:lnTo>
                        <a:lnTo>
                          <a:pt x="55" y="89"/>
                        </a:lnTo>
                        <a:lnTo>
                          <a:pt x="46" y="95"/>
                        </a:lnTo>
                        <a:lnTo>
                          <a:pt x="34" y="98"/>
                        </a:lnTo>
                        <a:lnTo>
                          <a:pt x="21" y="99"/>
                        </a:lnTo>
                        <a:lnTo>
                          <a:pt x="11" y="98"/>
                        </a:lnTo>
                        <a:lnTo>
                          <a:pt x="0" y="95"/>
                        </a:lnTo>
                        <a:lnTo>
                          <a:pt x="1" y="98"/>
                        </a:lnTo>
                        <a:lnTo>
                          <a:pt x="3" y="99"/>
                        </a:lnTo>
                        <a:lnTo>
                          <a:pt x="12" y="102"/>
                        </a:lnTo>
                        <a:lnTo>
                          <a:pt x="21" y="102"/>
                        </a:lnTo>
                        <a:lnTo>
                          <a:pt x="34" y="101"/>
                        </a:lnTo>
                        <a:lnTo>
                          <a:pt x="46" y="98"/>
                        </a:lnTo>
                        <a:lnTo>
                          <a:pt x="57" y="92"/>
                        </a:lnTo>
                        <a:lnTo>
                          <a:pt x="68" y="84"/>
                        </a:lnTo>
                        <a:lnTo>
                          <a:pt x="76" y="75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6" y="37"/>
                        </a:lnTo>
                        <a:close/>
                      </a:path>
                    </a:pathLst>
                  </a:custGeom>
                  <a:solidFill>
                    <a:srgbClr val="DE423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99" name="Freeform 167"/>
                  <p:cNvSpPr>
                    <a:spLocks/>
                  </p:cNvSpPr>
                  <p:nvPr/>
                </p:nvSpPr>
                <p:spPr bwMode="auto">
                  <a:xfrm>
                    <a:off x="5758" y="1136"/>
                    <a:ext cx="87" cy="102"/>
                  </a:xfrm>
                  <a:custGeom>
                    <a:avLst/>
                    <a:gdLst/>
                    <a:ahLst/>
                    <a:cxnLst>
                      <a:cxn ang="0">
                        <a:pos x="87" y="38"/>
                      </a:cxn>
                      <a:cxn ang="0">
                        <a:pos x="85" y="29"/>
                      </a:cxn>
                      <a:cxn ang="0">
                        <a:pos x="84" y="18"/>
                      </a:cxn>
                      <a:cxn ang="0">
                        <a:pos x="79" y="9"/>
                      </a:cxn>
                      <a:cxn ang="0">
                        <a:pos x="74" y="1"/>
                      </a:cxn>
                      <a:cxn ang="0">
                        <a:pos x="73" y="1"/>
                      </a:cxn>
                      <a:cxn ang="0">
                        <a:pos x="70" y="0"/>
                      </a:cxn>
                      <a:cxn ang="0">
                        <a:pos x="76" y="9"/>
                      </a:cxn>
                      <a:cxn ang="0">
                        <a:pos x="81" y="18"/>
                      </a:cxn>
                      <a:cxn ang="0">
                        <a:pos x="82" y="28"/>
                      </a:cxn>
                      <a:cxn ang="0">
                        <a:pos x="84" y="38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3" y="73"/>
                      </a:cxn>
                      <a:cxn ang="0">
                        <a:pos x="67" y="82"/>
                      </a:cxn>
                      <a:cxn ang="0">
                        <a:pos x="57" y="88"/>
                      </a:cxn>
                      <a:cxn ang="0">
                        <a:pos x="47" y="94"/>
                      </a:cxn>
                      <a:cxn ang="0">
                        <a:pos x="36" y="97"/>
                      </a:cxn>
                      <a:cxn ang="0">
                        <a:pos x="23" y="99"/>
                      </a:cxn>
                      <a:cxn ang="0">
                        <a:pos x="11" y="97"/>
                      </a:cxn>
                      <a:cxn ang="0">
                        <a:pos x="0" y="94"/>
                      </a:cxn>
                      <a:cxn ang="0">
                        <a:pos x="2" y="96"/>
                      </a:cxn>
                      <a:cxn ang="0">
                        <a:pos x="3" y="99"/>
                      </a:cxn>
                      <a:cxn ang="0">
                        <a:pos x="13" y="100"/>
                      </a:cxn>
                      <a:cxn ang="0">
                        <a:pos x="23" y="102"/>
                      </a:cxn>
                      <a:cxn ang="0">
                        <a:pos x="36" y="100"/>
                      </a:cxn>
                      <a:cxn ang="0">
                        <a:pos x="48" y="97"/>
                      </a:cxn>
                      <a:cxn ang="0">
                        <a:pos x="59" y="91"/>
                      </a:cxn>
                      <a:cxn ang="0">
                        <a:pos x="68" y="83"/>
                      </a:cxn>
                      <a:cxn ang="0">
                        <a:pos x="76" y="74"/>
                      </a:cxn>
                      <a:cxn ang="0">
                        <a:pos x="82" y="63"/>
                      </a:cxn>
                      <a:cxn ang="0">
                        <a:pos x="85" y="51"/>
                      </a:cxn>
                      <a:cxn ang="0">
                        <a:pos x="87" y="38"/>
                      </a:cxn>
                    </a:cxnLst>
                    <a:rect l="0" t="0" r="r" b="b"/>
                    <a:pathLst>
                      <a:path w="87" h="102">
                        <a:moveTo>
                          <a:pt x="87" y="38"/>
                        </a:moveTo>
                        <a:lnTo>
                          <a:pt x="85" y="29"/>
                        </a:lnTo>
                        <a:lnTo>
                          <a:pt x="84" y="18"/>
                        </a:lnTo>
                        <a:lnTo>
                          <a:pt x="79" y="9"/>
                        </a:lnTo>
                        <a:lnTo>
                          <a:pt x="74" y="1"/>
                        </a:lnTo>
                        <a:lnTo>
                          <a:pt x="73" y="1"/>
                        </a:lnTo>
                        <a:lnTo>
                          <a:pt x="70" y="0"/>
                        </a:lnTo>
                        <a:lnTo>
                          <a:pt x="76" y="9"/>
                        </a:lnTo>
                        <a:lnTo>
                          <a:pt x="81" y="18"/>
                        </a:lnTo>
                        <a:lnTo>
                          <a:pt x="82" y="28"/>
                        </a:lnTo>
                        <a:lnTo>
                          <a:pt x="84" y="38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3" y="73"/>
                        </a:lnTo>
                        <a:lnTo>
                          <a:pt x="67" y="82"/>
                        </a:lnTo>
                        <a:lnTo>
                          <a:pt x="57" y="88"/>
                        </a:lnTo>
                        <a:lnTo>
                          <a:pt x="47" y="94"/>
                        </a:lnTo>
                        <a:lnTo>
                          <a:pt x="36" y="97"/>
                        </a:lnTo>
                        <a:lnTo>
                          <a:pt x="23" y="99"/>
                        </a:lnTo>
                        <a:lnTo>
                          <a:pt x="11" y="97"/>
                        </a:lnTo>
                        <a:lnTo>
                          <a:pt x="0" y="94"/>
                        </a:lnTo>
                        <a:lnTo>
                          <a:pt x="2" y="96"/>
                        </a:lnTo>
                        <a:lnTo>
                          <a:pt x="3" y="99"/>
                        </a:lnTo>
                        <a:lnTo>
                          <a:pt x="13" y="100"/>
                        </a:lnTo>
                        <a:lnTo>
                          <a:pt x="23" y="102"/>
                        </a:lnTo>
                        <a:lnTo>
                          <a:pt x="36" y="100"/>
                        </a:lnTo>
                        <a:lnTo>
                          <a:pt x="48" y="97"/>
                        </a:lnTo>
                        <a:lnTo>
                          <a:pt x="59" y="91"/>
                        </a:lnTo>
                        <a:lnTo>
                          <a:pt x="68" y="83"/>
                        </a:lnTo>
                        <a:lnTo>
                          <a:pt x="76" y="74"/>
                        </a:lnTo>
                        <a:lnTo>
                          <a:pt x="82" y="63"/>
                        </a:lnTo>
                        <a:lnTo>
                          <a:pt x="85" y="51"/>
                        </a:lnTo>
                        <a:lnTo>
                          <a:pt x="87" y="38"/>
                        </a:lnTo>
                        <a:close/>
                      </a:path>
                    </a:pathLst>
                  </a:custGeom>
                  <a:solidFill>
                    <a:srgbClr val="DE444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00" name="Freeform 168"/>
                  <p:cNvSpPr>
                    <a:spLocks/>
                  </p:cNvSpPr>
                  <p:nvPr/>
                </p:nvSpPr>
                <p:spPr bwMode="auto">
                  <a:xfrm>
                    <a:off x="5757" y="1136"/>
                    <a:ext cx="86" cy="100"/>
                  </a:xfrm>
                  <a:custGeom>
                    <a:avLst/>
                    <a:gdLst/>
                    <a:ahLst/>
                    <a:cxnLst>
                      <a:cxn ang="0">
                        <a:pos x="86" y="38"/>
                      </a:cxn>
                      <a:cxn ang="0">
                        <a:pos x="85" y="28"/>
                      </a:cxn>
                      <a:cxn ang="0">
                        <a:pos x="83" y="18"/>
                      </a:cxn>
                      <a:cxn ang="0">
                        <a:pos x="79" y="9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68" y="0"/>
                      </a:cxn>
                      <a:cxn ang="0">
                        <a:pos x="74" y="8"/>
                      </a:cxn>
                      <a:cxn ang="0">
                        <a:pos x="79" y="17"/>
                      </a:cxn>
                      <a:cxn ang="0">
                        <a:pos x="82" y="28"/>
                      </a:cxn>
                      <a:cxn ang="0">
                        <a:pos x="83" y="38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2" y="71"/>
                      </a:cxn>
                      <a:cxn ang="0">
                        <a:pos x="66" y="80"/>
                      </a:cxn>
                      <a:cxn ang="0">
                        <a:pos x="57" y="88"/>
                      </a:cxn>
                      <a:cxn ang="0">
                        <a:pos x="48" y="93"/>
                      </a:cxn>
                      <a:cxn ang="0">
                        <a:pos x="37" y="96"/>
                      </a:cxn>
                      <a:cxn ang="0">
                        <a:pos x="24" y="97"/>
                      </a:cxn>
                      <a:cxn ang="0">
                        <a:pos x="11" y="96"/>
                      </a:cxn>
                      <a:cxn ang="0">
                        <a:pos x="0" y="91"/>
                      </a:cxn>
                      <a:cxn ang="0">
                        <a:pos x="1" y="94"/>
                      </a:cxn>
                      <a:cxn ang="0">
                        <a:pos x="3" y="96"/>
                      </a:cxn>
                      <a:cxn ang="0">
                        <a:pos x="14" y="99"/>
                      </a:cxn>
                      <a:cxn ang="0">
                        <a:pos x="24" y="100"/>
                      </a:cxn>
                      <a:cxn ang="0">
                        <a:pos x="37" y="99"/>
                      </a:cxn>
                      <a:cxn ang="0">
                        <a:pos x="49" y="96"/>
                      </a:cxn>
                      <a:cxn ang="0">
                        <a:pos x="58" y="90"/>
                      </a:cxn>
                      <a:cxn ang="0">
                        <a:pos x="68" y="82"/>
                      </a:cxn>
                      <a:cxn ang="0">
                        <a:pos x="75" y="73"/>
                      </a:cxn>
                      <a:cxn ang="0">
                        <a:pos x="82" y="63"/>
                      </a:cxn>
                      <a:cxn ang="0">
                        <a:pos x="85" y="51"/>
                      </a:cxn>
                      <a:cxn ang="0">
                        <a:pos x="86" y="38"/>
                      </a:cxn>
                    </a:cxnLst>
                    <a:rect l="0" t="0" r="r" b="b"/>
                    <a:pathLst>
                      <a:path w="86" h="100">
                        <a:moveTo>
                          <a:pt x="86" y="38"/>
                        </a:moveTo>
                        <a:lnTo>
                          <a:pt x="85" y="28"/>
                        </a:lnTo>
                        <a:lnTo>
                          <a:pt x="83" y="18"/>
                        </a:lnTo>
                        <a:lnTo>
                          <a:pt x="79" y="9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68" y="0"/>
                        </a:lnTo>
                        <a:lnTo>
                          <a:pt x="74" y="8"/>
                        </a:lnTo>
                        <a:lnTo>
                          <a:pt x="79" y="17"/>
                        </a:lnTo>
                        <a:lnTo>
                          <a:pt x="82" y="28"/>
                        </a:lnTo>
                        <a:lnTo>
                          <a:pt x="83" y="38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2" y="71"/>
                        </a:lnTo>
                        <a:lnTo>
                          <a:pt x="66" y="80"/>
                        </a:lnTo>
                        <a:lnTo>
                          <a:pt x="57" y="88"/>
                        </a:lnTo>
                        <a:lnTo>
                          <a:pt x="48" y="93"/>
                        </a:lnTo>
                        <a:lnTo>
                          <a:pt x="37" y="96"/>
                        </a:lnTo>
                        <a:lnTo>
                          <a:pt x="24" y="97"/>
                        </a:lnTo>
                        <a:lnTo>
                          <a:pt x="11" y="96"/>
                        </a:lnTo>
                        <a:lnTo>
                          <a:pt x="0" y="91"/>
                        </a:lnTo>
                        <a:lnTo>
                          <a:pt x="1" y="94"/>
                        </a:lnTo>
                        <a:lnTo>
                          <a:pt x="3" y="96"/>
                        </a:lnTo>
                        <a:lnTo>
                          <a:pt x="14" y="99"/>
                        </a:lnTo>
                        <a:lnTo>
                          <a:pt x="24" y="100"/>
                        </a:lnTo>
                        <a:lnTo>
                          <a:pt x="37" y="99"/>
                        </a:lnTo>
                        <a:lnTo>
                          <a:pt x="49" y="96"/>
                        </a:lnTo>
                        <a:lnTo>
                          <a:pt x="58" y="90"/>
                        </a:lnTo>
                        <a:lnTo>
                          <a:pt x="68" y="82"/>
                        </a:lnTo>
                        <a:lnTo>
                          <a:pt x="75" y="73"/>
                        </a:lnTo>
                        <a:lnTo>
                          <a:pt x="82" y="63"/>
                        </a:lnTo>
                        <a:lnTo>
                          <a:pt x="85" y="51"/>
                        </a:lnTo>
                        <a:lnTo>
                          <a:pt x="86" y="38"/>
                        </a:lnTo>
                        <a:close/>
                      </a:path>
                    </a:pathLst>
                  </a:custGeom>
                  <a:solidFill>
                    <a:srgbClr val="DF464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01" name="Freeform 169"/>
                  <p:cNvSpPr>
                    <a:spLocks/>
                  </p:cNvSpPr>
                  <p:nvPr/>
                </p:nvSpPr>
                <p:spPr bwMode="auto">
                  <a:xfrm>
                    <a:off x="5755" y="1134"/>
                    <a:ext cx="87" cy="101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30"/>
                      </a:cxn>
                      <a:cxn ang="0">
                        <a:pos x="84" y="20"/>
                      </a:cxn>
                      <a:cxn ang="0">
                        <a:pos x="79" y="11"/>
                      </a:cxn>
                      <a:cxn ang="0">
                        <a:pos x="73" y="2"/>
                      </a:cxn>
                      <a:cxn ang="0">
                        <a:pos x="70" y="2"/>
                      </a:cxn>
                      <a:cxn ang="0">
                        <a:pos x="68" y="0"/>
                      </a:cxn>
                      <a:cxn ang="0">
                        <a:pos x="74" y="10"/>
                      </a:cxn>
                      <a:cxn ang="0">
                        <a:pos x="79" y="19"/>
                      </a:cxn>
                      <a:cxn ang="0">
                        <a:pos x="82" y="30"/>
                      </a:cxn>
                      <a:cxn ang="0">
                        <a:pos x="84" y="40"/>
                      </a:cxn>
                      <a:cxn ang="0">
                        <a:pos x="82" y="53"/>
                      </a:cxn>
                      <a:cxn ang="0">
                        <a:pos x="79" y="62"/>
                      </a:cxn>
                      <a:cxn ang="0">
                        <a:pos x="74" y="73"/>
                      </a:cxn>
                      <a:cxn ang="0">
                        <a:pos x="67" y="81"/>
                      </a:cxn>
                      <a:cxn ang="0">
                        <a:pos x="59" y="88"/>
                      </a:cxn>
                      <a:cxn ang="0">
                        <a:pos x="48" y="93"/>
                      </a:cxn>
                      <a:cxn ang="0">
                        <a:pos x="37" y="96"/>
                      </a:cxn>
                      <a:cxn ang="0">
                        <a:pos x="26" y="98"/>
                      </a:cxn>
                      <a:cxn ang="0">
                        <a:pos x="19" y="98"/>
                      </a:cxn>
                      <a:cxn ang="0">
                        <a:pos x="13" y="96"/>
                      </a:cxn>
                      <a:cxn ang="0">
                        <a:pos x="6" y="95"/>
                      </a:cxn>
                      <a:cxn ang="0">
                        <a:pos x="0" y="92"/>
                      </a:cxn>
                      <a:cxn ang="0">
                        <a:pos x="2" y="93"/>
                      </a:cxn>
                      <a:cxn ang="0">
                        <a:pos x="3" y="96"/>
                      </a:cxn>
                      <a:cxn ang="0">
                        <a:pos x="14" y="99"/>
                      </a:cxn>
                      <a:cxn ang="0">
                        <a:pos x="26" y="101"/>
                      </a:cxn>
                      <a:cxn ang="0">
                        <a:pos x="39" y="99"/>
                      </a:cxn>
                      <a:cxn ang="0">
                        <a:pos x="50" y="96"/>
                      </a:cxn>
                      <a:cxn ang="0">
                        <a:pos x="60" y="90"/>
                      </a:cxn>
                      <a:cxn ang="0">
                        <a:pos x="70" y="84"/>
                      </a:cxn>
                      <a:cxn ang="0">
                        <a:pos x="76" y="75"/>
                      </a:cxn>
                      <a:cxn ang="0">
                        <a:pos x="82" y="64"/>
                      </a:cxn>
                      <a:cxn ang="0">
                        <a:pos x="85" y="53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101">
                        <a:moveTo>
                          <a:pt x="87" y="40"/>
                        </a:moveTo>
                        <a:lnTo>
                          <a:pt x="85" y="30"/>
                        </a:lnTo>
                        <a:lnTo>
                          <a:pt x="84" y="20"/>
                        </a:lnTo>
                        <a:lnTo>
                          <a:pt x="79" y="11"/>
                        </a:lnTo>
                        <a:lnTo>
                          <a:pt x="73" y="2"/>
                        </a:lnTo>
                        <a:lnTo>
                          <a:pt x="70" y="2"/>
                        </a:lnTo>
                        <a:lnTo>
                          <a:pt x="68" y="0"/>
                        </a:lnTo>
                        <a:lnTo>
                          <a:pt x="74" y="10"/>
                        </a:lnTo>
                        <a:lnTo>
                          <a:pt x="79" y="19"/>
                        </a:lnTo>
                        <a:lnTo>
                          <a:pt x="82" y="30"/>
                        </a:lnTo>
                        <a:lnTo>
                          <a:pt x="84" y="40"/>
                        </a:lnTo>
                        <a:lnTo>
                          <a:pt x="82" y="53"/>
                        </a:lnTo>
                        <a:lnTo>
                          <a:pt x="79" y="62"/>
                        </a:lnTo>
                        <a:lnTo>
                          <a:pt x="74" y="73"/>
                        </a:lnTo>
                        <a:lnTo>
                          <a:pt x="67" y="81"/>
                        </a:lnTo>
                        <a:lnTo>
                          <a:pt x="59" y="88"/>
                        </a:lnTo>
                        <a:lnTo>
                          <a:pt x="48" y="93"/>
                        </a:lnTo>
                        <a:lnTo>
                          <a:pt x="37" y="96"/>
                        </a:lnTo>
                        <a:lnTo>
                          <a:pt x="26" y="98"/>
                        </a:lnTo>
                        <a:lnTo>
                          <a:pt x="19" y="98"/>
                        </a:lnTo>
                        <a:lnTo>
                          <a:pt x="13" y="96"/>
                        </a:lnTo>
                        <a:lnTo>
                          <a:pt x="6" y="95"/>
                        </a:lnTo>
                        <a:lnTo>
                          <a:pt x="0" y="92"/>
                        </a:lnTo>
                        <a:lnTo>
                          <a:pt x="2" y="93"/>
                        </a:lnTo>
                        <a:lnTo>
                          <a:pt x="3" y="96"/>
                        </a:lnTo>
                        <a:lnTo>
                          <a:pt x="14" y="99"/>
                        </a:lnTo>
                        <a:lnTo>
                          <a:pt x="26" y="101"/>
                        </a:lnTo>
                        <a:lnTo>
                          <a:pt x="39" y="99"/>
                        </a:lnTo>
                        <a:lnTo>
                          <a:pt x="50" y="96"/>
                        </a:lnTo>
                        <a:lnTo>
                          <a:pt x="60" y="90"/>
                        </a:lnTo>
                        <a:lnTo>
                          <a:pt x="70" y="84"/>
                        </a:lnTo>
                        <a:lnTo>
                          <a:pt x="76" y="75"/>
                        </a:lnTo>
                        <a:lnTo>
                          <a:pt x="82" y="64"/>
                        </a:lnTo>
                        <a:lnTo>
                          <a:pt x="85" y="53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DF474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02" name="Freeform 170"/>
                  <p:cNvSpPr>
                    <a:spLocks/>
                  </p:cNvSpPr>
                  <p:nvPr/>
                </p:nvSpPr>
                <p:spPr bwMode="auto">
                  <a:xfrm>
                    <a:off x="5754" y="1134"/>
                    <a:ext cx="86" cy="99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5" y="30"/>
                      </a:cxn>
                      <a:cxn ang="0">
                        <a:pos x="82" y="19"/>
                      </a:cxn>
                      <a:cxn ang="0">
                        <a:pos x="77" y="10"/>
                      </a:cxn>
                      <a:cxn ang="0">
                        <a:pos x="71" y="2"/>
                      </a:cxn>
                      <a:cxn ang="0">
                        <a:pos x="69" y="0"/>
                      </a:cxn>
                      <a:cxn ang="0">
                        <a:pos x="66" y="0"/>
                      </a:cxn>
                      <a:cxn ang="0">
                        <a:pos x="72" y="10"/>
                      </a:cxn>
                      <a:cxn ang="0">
                        <a:pos x="78" y="19"/>
                      </a:cxn>
                      <a:cxn ang="0">
                        <a:pos x="82" y="30"/>
                      </a:cxn>
                      <a:cxn ang="0">
                        <a:pos x="83" y="40"/>
                      </a:cxn>
                      <a:cxn ang="0">
                        <a:pos x="82" y="51"/>
                      </a:cxn>
                      <a:cxn ang="0">
                        <a:pos x="78" y="62"/>
                      </a:cxn>
                      <a:cxn ang="0">
                        <a:pos x="74" y="71"/>
                      </a:cxn>
                      <a:cxn ang="0">
                        <a:pos x="66" y="81"/>
                      </a:cxn>
                      <a:cxn ang="0">
                        <a:pos x="58" y="87"/>
                      </a:cxn>
                      <a:cxn ang="0">
                        <a:pos x="49" y="92"/>
                      </a:cxn>
                      <a:cxn ang="0">
                        <a:pos x="38" y="95"/>
                      </a:cxn>
                      <a:cxn ang="0">
                        <a:pos x="27" y="96"/>
                      </a:cxn>
                      <a:cxn ang="0">
                        <a:pos x="20" y="96"/>
                      </a:cxn>
                      <a:cxn ang="0">
                        <a:pos x="12" y="95"/>
                      </a:cxn>
                      <a:cxn ang="0">
                        <a:pos x="6" y="92"/>
                      </a:cxn>
                      <a:cxn ang="0">
                        <a:pos x="0" y="88"/>
                      </a:cxn>
                      <a:cxn ang="0">
                        <a:pos x="1" y="92"/>
                      </a:cxn>
                      <a:cxn ang="0">
                        <a:pos x="3" y="93"/>
                      </a:cxn>
                      <a:cxn ang="0">
                        <a:pos x="14" y="98"/>
                      </a:cxn>
                      <a:cxn ang="0">
                        <a:pos x="27" y="99"/>
                      </a:cxn>
                      <a:cxn ang="0">
                        <a:pos x="40" y="98"/>
                      </a:cxn>
                      <a:cxn ang="0">
                        <a:pos x="51" y="95"/>
                      </a:cxn>
                      <a:cxn ang="0">
                        <a:pos x="60" y="90"/>
                      </a:cxn>
                      <a:cxn ang="0">
                        <a:pos x="69" y="82"/>
                      </a:cxn>
                      <a:cxn ang="0">
                        <a:pos x="75" y="73"/>
                      </a:cxn>
                      <a:cxn ang="0">
                        <a:pos x="82" y="64"/>
                      </a:cxn>
                      <a:cxn ang="0">
                        <a:pos x="85" y="53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9">
                        <a:moveTo>
                          <a:pt x="86" y="40"/>
                        </a:moveTo>
                        <a:lnTo>
                          <a:pt x="85" y="30"/>
                        </a:lnTo>
                        <a:lnTo>
                          <a:pt x="82" y="19"/>
                        </a:lnTo>
                        <a:lnTo>
                          <a:pt x="77" y="10"/>
                        </a:lnTo>
                        <a:lnTo>
                          <a:pt x="71" y="2"/>
                        </a:lnTo>
                        <a:lnTo>
                          <a:pt x="69" y="0"/>
                        </a:lnTo>
                        <a:lnTo>
                          <a:pt x="66" y="0"/>
                        </a:lnTo>
                        <a:lnTo>
                          <a:pt x="72" y="10"/>
                        </a:lnTo>
                        <a:lnTo>
                          <a:pt x="78" y="19"/>
                        </a:lnTo>
                        <a:lnTo>
                          <a:pt x="82" y="30"/>
                        </a:lnTo>
                        <a:lnTo>
                          <a:pt x="83" y="40"/>
                        </a:lnTo>
                        <a:lnTo>
                          <a:pt x="82" y="51"/>
                        </a:lnTo>
                        <a:lnTo>
                          <a:pt x="78" y="62"/>
                        </a:lnTo>
                        <a:lnTo>
                          <a:pt x="74" y="71"/>
                        </a:lnTo>
                        <a:lnTo>
                          <a:pt x="66" y="81"/>
                        </a:lnTo>
                        <a:lnTo>
                          <a:pt x="58" y="87"/>
                        </a:lnTo>
                        <a:lnTo>
                          <a:pt x="49" y="92"/>
                        </a:lnTo>
                        <a:lnTo>
                          <a:pt x="38" y="95"/>
                        </a:lnTo>
                        <a:lnTo>
                          <a:pt x="27" y="96"/>
                        </a:lnTo>
                        <a:lnTo>
                          <a:pt x="20" y="96"/>
                        </a:lnTo>
                        <a:lnTo>
                          <a:pt x="12" y="95"/>
                        </a:lnTo>
                        <a:lnTo>
                          <a:pt x="6" y="92"/>
                        </a:lnTo>
                        <a:lnTo>
                          <a:pt x="0" y="88"/>
                        </a:lnTo>
                        <a:lnTo>
                          <a:pt x="1" y="92"/>
                        </a:lnTo>
                        <a:lnTo>
                          <a:pt x="3" y="93"/>
                        </a:lnTo>
                        <a:lnTo>
                          <a:pt x="14" y="98"/>
                        </a:lnTo>
                        <a:lnTo>
                          <a:pt x="27" y="99"/>
                        </a:lnTo>
                        <a:lnTo>
                          <a:pt x="40" y="98"/>
                        </a:lnTo>
                        <a:lnTo>
                          <a:pt x="51" y="95"/>
                        </a:lnTo>
                        <a:lnTo>
                          <a:pt x="60" y="90"/>
                        </a:lnTo>
                        <a:lnTo>
                          <a:pt x="69" y="82"/>
                        </a:lnTo>
                        <a:lnTo>
                          <a:pt x="75" y="73"/>
                        </a:lnTo>
                        <a:lnTo>
                          <a:pt x="82" y="64"/>
                        </a:lnTo>
                        <a:lnTo>
                          <a:pt x="85" y="53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E04B4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03" name="Freeform 171"/>
                  <p:cNvSpPr>
                    <a:spLocks/>
                  </p:cNvSpPr>
                  <p:nvPr/>
                </p:nvSpPr>
                <p:spPr bwMode="auto">
                  <a:xfrm>
                    <a:off x="5752" y="1134"/>
                    <a:ext cx="87" cy="98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30"/>
                      </a:cxn>
                      <a:cxn ang="0">
                        <a:pos x="82" y="19"/>
                      </a:cxn>
                      <a:cxn ang="0">
                        <a:pos x="77" y="10"/>
                      </a:cxn>
                      <a:cxn ang="0">
                        <a:pos x="71" y="0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73" y="8"/>
                      </a:cxn>
                      <a:cxn ang="0">
                        <a:pos x="79" y="19"/>
                      </a:cxn>
                      <a:cxn ang="0">
                        <a:pos x="82" y="30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60" y="85"/>
                      </a:cxn>
                      <a:cxn ang="0">
                        <a:pos x="51" y="90"/>
                      </a:cxn>
                      <a:cxn ang="0">
                        <a:pos x="40" y="93"/>
                      </a:cxn>
                      <a:cxn ang="0">
                        <a:pos x="29" y="95"/>
                      </a:cxn>
                      <a:cxn ang="0">
                        <a:pos x="22" y="95"/>
                      </a:cxn>
                      <a:cxn ang="0">
                        <a:pos x="14" y="93"/>
                      </a:cxn>
                      <a:cxn ang="0">
                        <a:pos x="6" y="90"/>
                      </a:cxn>
                      <a:cxn ang="0">
                        <a:pos x="0" y="85"/>
                      </a:cxn>
                      <a:cxn ang="0">
                        <a:pos x="2" y="88"/>
                      </a:cxn>
                      <a:cxn ang="0">
                        <a:pos x="3" y="92"/>
                      </a:cxn>
                      <a:cxn ang="0">
                        <a:pos x="9" y="95"/>
                      </a:cxn>
                      <a:cxn ang="0">
                        <a:pos x="16" y="96"/>
                      </a:cxn>
                      <a:cxn ang="0">
                        <a:pos x="22" y="98"/>
                      </a:cxn>
                      <a:cxn ang="0">
                        <a:pos x="29" y="98"/>
                      </a:cxn>
                      <a:cxn ang="0">
                        <a:pos x="40" y="96"/>
                      </a:cxn>
                      <a:cxn ang="0">
                        <a:pos x="51" y="93"/>
                      </a:cxn>
                      <a:cxn ang="0">
                        <a:pos x="62" y="88"/>
                      </a:cxn>
                      <a:cxn ang="0">
                        <a:pos x="70" y="81"/>
                      </a:cxn>
                      <a:cxn ang="0">
                        <a:pos x="77" y="73"/>
                      </a:cxn>
                      <a:cxn ang="0">
                        <a:pos x="82" y="62"/>
                      </a:cxn>
                      <a:cxn ang="0">
                        <a:pos x="85" y="53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8">
                        <a:moveTo>
                          <a:pt x="87" y="40"/>
                        </a:moveTo>
                        <a:lnTo>
                          <a:pt x="85" y="30"/>
                        </a:lnTo>
                        <a:lnTo>
                          <a:pt x="82" y="19"/>
                        </a:lnTo>
                        <a:lnTo>
                          <a:pt x="77" y="10"/>
                        </a:lnTo>
                        <a:lnTo>
                          <a:pt x="71" y="0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73" y="8"/>
                        </a:lnTo>
                        <a:lnTo>
                          <a:pt x="79" y="19"/>
                        </a:lnTo>
                        <a:lnTo>
                          <a:pt x="82" y="30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60" y="85"/>
                        </a:lnTo>
                        <a:lnTo>
                          <a:pt x="51" y="90"/>
                        </a:lnTo>
                        <a:lnTo>
                          <a:pt x="40" y="93"/>
                        </a:lnTo>
                        <a:lnTo>
                          <a:pt x="29" y="95"/>
                        </a:lnTo>
                        <a:lnTo>
                          <a:pt x="22" y="95"/>
                        </a:lnTo>
                        <a:lnTo>
                          <a:pt x="14" y="93"/>
                        </a:lnTo>
                        <a:lnTo>
                          <a:pt x="6" y="90"/>
                        </a:lnTo>
                        <a:lnTo>
                          <a:pt x="0" y="85"/>
                        </a:lnTo>
                        <a:lnTo>
                          <a:pt x="2" y="88"/>
                        </a:lnTo>
                        <a:lnTo>
                          <a:pt x="3" y="92"/>
                        </a:lnTo>
                        <a:lnTo>
                          <a:pt x="9" y="95"/>
                        </a:lnTo>
                        <a:lnTo>
                          <a:pt x="16" y="96"/>
                        </a:lnTo>
                        <a:lnTo>
                          <a:pt x="22" y="98"/>
                        </a:lnTo>
                        <a:lnTo>
                          <a:pt x="29" y="98"/>
                        </a:lnTo>
                        <a:lnTo>
                          <a:pt x="40" y="96"/>
                        </a:lnTo>
                        <a:lnTo>
                          <a:pt x="51" y="93"/>
                        </a:lnTo>
                        <a:lnTo>
                          <a:pt x="62" y="88"/>
                        </a:lnTo>
                        <a:lnTo>
                          <a:pt x="70" y="81"/>
                        </a:lnTo>
                        <a:lnTo>
                          <a:pt x="77" y="73"/>
                        </a:lnTo>
                        <a:lnTo>
                          <a:pt x="82" y="62"/>
                        </a:lnTo>
                        <a:lnTo>
                          <a:pt x="85" y="53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E04E4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04" name="Freeform 172"/>
                  <p:cNvSpPr>
                    <a:spLocks/>
                  </p:cNvSpPr>
                  <p:nvPr/>
                </p:nvSpPr>
                <p:spPr bwMode="auto">
                  <a:xfrm>
                    <a:off x="5751" y="1134"/>
                    <a:ext cx="86" cy="96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5" y="30"/>
                      </a:cxn>
                      <a:cxn ang="0">
                        <a:pos x="81" y="19"/>
                      </a:cxn>
                      <a:cxn ang="0">
                        <a:pos x="75" y="10"/>
                      </a:cxn>
                      <a:cxn ang="0">
                        <a:pos x="69" y="0"/>
                      </a:cxn>
                      <a:cxn ang="0">
                        <a:pos x="66" y="0"/>
                      </a:cxn>
                      <a:cxn ang="0">
                        <a:pos x="64" y="0"/>
                      </a:cxn>
                      <a:cxn ang="0">
                        <a:pos x="72" y="8"/>
                      </a:cxn>
                      <a:cxn ang="0">
                        <a:pos x="78" y="17"/>
                      </a:cxn>
                      <a:cxn ang="0">
                        <a:pos x="81" y="28"/>
                      </a:cxn>
                      <a:cxn ang="0">
                        <a:pos x="83" y="40"/>
                      </a:cxn>
                      <a:cxn ang="0">
                        <a:pos x="81" y="51"/>
                      </a:cxn>
                      <a:cxn ang="0">
                        <a:pos x="78" y="61"/>
                      </a:cxn>
                      <a:cxn ang="0">
                        <a:pos x="74" y="70"/>
                      </a:cxn>
                      <a:cxn ang="0">
                        <a:pos x="68" y="78"/>
                      </a:cxn>
                      <a:cxn ang="0">
                        <a:pos x="60" y="84"/>
                      </a:cxn>
                      <a:cxn ang="0">
                        <a:pos x="51" y="88"/>
                      </a:cxn>
                      <a:cxn ang="0">
                        <a:pos x="41" y="92"/>
                      </a:cxn>
                      <a:cxn ang="0">
                        <a:pos x="30" y="93"/>
                      </a:cxn>
                      <a:cxn ang="0">
                        <a:pos x="23" y="93"/>
                      </a:cxn>
                      <a:cxn ang="0">
                        <a:pos x="14" y="90"/>
                      </a:cxn>
                      <a:cxn ang="0">
                        <a:pos x="7" y="87"/>
                      </a:cxn>
                      <a:cxn ang="0">
                        <a:pos x="0" y="84"/>
                      </a:cxn>
                      <a:cxn ang="0">
                        <a:pos x="1" y="85"/>
                      </a:cxn>
                      <a:cxn ang="0">
                        <a:pos x="3" y="88"/>
                      </a:cxn>
                      <a:cxn ang="0">
                        <a:pos x="9" y="92"/>
                      </a:cxn>
                      <a:cxn ang="0">
                        <a:pos x="15" y="95"/>
                      </a:cxn>
                      <a:cxn ang="0">
                        <a:pos x="23" y="96"/>
                      </a:cxn>
                      <a:cxn ang="0">
                        <a:pos x="30" y="96"/>
                      </a:cxn>
                      <a:cxn ang="0">
                        <a:pos x="41" y="95"/>
                      </a:cxn>
                      <a:cxn ang="0">
                        <a:pos x="52" y="92"/>
                      </a:cxn>
                      <a:cxn ang="0">
                        <a:pos x="61" y="87"/>
                      </a:cxn>
                      <a:cxn ang="0">
                        <a:pos x="69" y="81"/>
                      </a:cxn>
                      <a:cxn ang="0">
                        <a:pos x="77" y="71"/>
                      </a:cxn>
                      <a:cxn ang="0">
                        <a:pos x="81" y="62"/>
                      </a:cxn>
                      <a:cxn ang="0">
                        <a:pos x="85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6">
                        <a:moveTo>
                          <a:pt x="86" y="40"/>
                        </a:moveTo>
                        <a:lnTo>
                          <a:pt x="85" y="30"/>
                        </a:lnTo>
                        <a:lnTo>
                          <a:pt x="81" y="19"/>
                        </a:lnTo>
                        <a:lnTo>
                          <a:pt x="75" y="10"/>
                        </a:lnTo>
                        <a:lnTo>
                          <a:pt x="69" y="0"/>
                        </a:lnTo>
                        <a:lnTo>
                          <a:pt x="66" y="0"/>
                        </a:lnTo>
                        <a:lnTo>
                          <a:pt x="64" y="0"/>
                        </a:lnTo>
                        <a:lnTo>
                          <a:pt x="72" y="8"/>
                        </a:lnTo>
                        <a:lnTo>
                          <a:pt x="78" y="17"/>
                        </a:lnTo>
                        <a:lnTo>
                          <a:pt x="81" y="28"/>
                        </a:lnTo>
                        <a:lnTo>
                          <a:pt x="83" y="40"/>
                        </a:lnTo>
                        <a:lnTo>
                          <a:pt x="81" y="51"/>
                        </a:lnTo>
                        <a:lnTo>
                          <a:pt x="78" y="61"/>
                        </a:lnTo>
                        <a:lnTo>
                          <a:pt x="74" y="70"/>
                        </a:lnTo>
                        <a:lnTo>
                          <a:pt x="68" y="78"/>
                        </a:lnTo>
                        <a:lnTo>
                          <a:pt x="60" y="84"/>
                        </a:lnTo>
                        <a:lnTo>
                          <a:pt x="51" y="88"/>
                        </a:lnTo>
                        <a:lnTo>
                          <a:pt x="41" y="92"/>
                        </a:lnTo>
                        <a:lnTo>
                          <a:pt x="30" y="93"/>
                        </a:lnTo>
                        <a:lnTo>
                          <a:pt x="23" y="93"/>
                        </a:lnTo>
                        <a:lnTo>
                          <a:pt x="14" y="90"/>
                        </a:lnTo>
                        <a:lnTo>
                          <a:pt x="7" y="87"/>
                        </a:lnTo>
                        <a:lnTo>
                          <a:pt x="0" y="84"/>
                        </a:lnTo>
                        <a:lnTo>
                          <a:pt x="1" y="85"/>
                        </a:lnTo>
                        <a:lnTo>
                          <a:pt x="3" y="88"/>
                        </a:lnTo>
                        <a:lnTo>
                          <a:pt x="9" y="92"/>
                        </a:lnTo>
                        <a:lnTo>
                          <a:pt x="15" y="95"/>
                        </a:lnTo>
                        <a:lnTo>
                          <a:pt x="23" y="96"/>
                        </a:lnTo>
                        <a:lnTo>
                          <a:pt x="30" y="96"/>
                        </a:lnTo>
                        <a:lnTo>
                          <a:pt x="41" y="95"/>
                        </a:lnTo>
                        <a:lnTo>
                          <a:pt x="52" y="92"/>
                        </a:lnTo>
                        <a:lnTo>
                          <a:pt x="61" y="87"/>
                        </a:lnTo>
                        <a:lnTo>
                          <a:pt x="69" y="81"/>
                        </a:lnTo>
                        <a:lnTo>
                          <a:pt x="77" y="71"/>
                        </a:lnTo>
                        <a:lnTo>
                          <a:pt x="81" y="62"/>
                        </a:lnTo>
                        <a:lnTo>
                          <a:pt x="85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E0514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05" name="Freeform 173"/>
                  <p:cNvSpPr>
                    <a:spLocks/>
                  </p:cNvSpPr>
                  <p:nvPr/>
                </p:nvSpPr>
                <p:spPr bwMode="auto">
                  <a:xfrm>
                    <a:off x="5751" y="1134"/>
                    <a:ext cx="85" cy="95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3" y="30"/>
                      </a:cxn>
                      <a:cxn ang="0">
                        <a:pos x="80" y="19"/>
                      </a:cxn>
                      <a:cxn ang="0">
                        <a:pos x="74" y="8"/>
                      </a:cxn>
                      <a:cxn ang="0">
                        <a:pos x="66" y="0"/>
                      </a:cxn>
                      <a:cxn ang="0">
                        <a:pos x="64" y="0"/>
                      </a:cxn>
                      <a:cxn ang="0">
                        <a:pos x="61" y="0"/>
                      </a:cxn>
                      <a:cxn ang="0">
                        <a:pos x="69" y="8"/>
                      </a:cxn>
                      <a:cxn ang="0">
                        <a:pos x="75" y="17"/>
                      </a:cxn>
                      <a:cxn ang="0">
                        <a:pos x="80" y="28"/>
                      </a:cxn>
                      <a:cxn ang="0">
                        <a:pos x="81" y="40"/>
                      </a:cxn>
                      <a:cxn ang="0">
                        <a:pos x="80" y="51"/>
                      </a:cxn>
                      <a:cxn ang="0">
                        <a:pos x="77" y="61"/>
                      </a:cxn>
                      <a:cxn ang="0">
                        <a:pos x="72" y="70"/>
                      </a:cxn>
                      <a:cxn ang="0">
                        <a:pos x="66" y="76"/>
                      </a:cxn>
                      <a:cxn ang="0">
                        <a:pos x="58" y="82"/>
                      </a:cxn>
                      <a:cxn ang="0">
                        <a:pos x="51" y="87"/>
                      </a:cxn>
                      <a:cxn ang="0">
                        <a:pos x="41" y="90"/>
                      </a:cxn>
                      <a:cxn ang="0">
                        <a:pos x="30" y="92"/>
                      </a:cxn>
                      <a:cxn ang="0">
                        <a:pos x="21" y="92"/>
                      </a:cxn>
                      <a:cxn ang="0">
                        <a:pos x="14" y="88"/>
                      </a:cxn>
                      <a:cxn ang="0">
                        <a:pos x="6" y="85"/>
                      </a:cxn>
                      <a:cxn ang="0">
                        <a:pos x="0" y="81"/>
                      </a:cxn>
                      <a:cxn ang="0">
                        <a:pos x="0" y="84"/>
                      </a:cxn>
                      <a:cxn ang="0">
                        <a:pos x="1" y="85"/>
                      </a:cxn>
                      <a:cxn ang="0">
                        <a:pos x="7" y="90"/>
                      </a:cxn>
                      <a:cxn ang="0">
                        <a:pos x="15" y="93"/>
                      </a:cxn>
                      <a:cxn ang="0">
                        <a:pos x="23" y="95"/>
                      </a:cxn>
                      <a:cxn ang="0">
                        <a:pos x="30" y="95"/>
                      </a:cxn>
                      <a:cxn ang="0">
                        <a:pos x="41" y="93"/>
                      </a:cxn>
                      <a:cxn ang="0">
                        <a:pos x="52" y="90"/>
                      </a:cxn>
                      <a:cxn ang="0">
                        <a:pos x="61" y="85"/>
                      </a:cxn>
                      <a:cxn ang="0">
                        <a:pos x="69" y="79"/>
                      </a:cxn>
                      <a:cxn ang="0">
                        <a:pos x="75" y="71"/>
                      </a:cxn>
                      <a:cxn ang="0">
                        <a:pos x="80" y="62"/>
                      </a:cxn>
                      <a:cxn ang="0">
                        <a:pos x="83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5">
                        <a:moveTo>
                          <a:pt x="85" y="40"/>
                        </a:moveTo>
                        <a:lnTo>
                          <a:pt x="83" y="30"/>
                        </a:lnTo>
                        <a:lnTo>
                          <a:pt x="80" y="19"/>
                        </a:lnTo>
                        <a:lnTo>
                          <a:pt x="74" y="8"/>
                        </a:lnTo>
                        <a:lnTo>
                          <a:pt x="66" y="0"/>
                        </a:lnTo>
                        <a:lnTo>
                          <a:pt x="64" y="0"/>
                        </a:lnTo>
                        <a:lnTo>
                          <a:pt x="61" y="0"/>
                        </a:lnTo>
                        <a:lnTo>
                          <a:pt x="69" y="8"/>
                        </a:lnTo>
                        <a:lnTo>
                          <a:pt x="75" y="17"/>
                        </a:lnTo>
                        <a:lnTo>
                          <a:pt x="80" y="28"/>
                        </a:lnTo>
                        <a:lnTo>
                          <a:pt x="81" y="40"/>
                        </a:lnTo>
                        <a:lnTo>
                          <a:pt x="80" y="51"/>
                        </a:lnTo>
                        <a:lnTo>
                          <a:pt x="77" y="61"/>
                        </a:lnTo>
                        <a:lnTo>
                          <a:pt x="72" y="70"/>
                        </a:lnTo>
                        <a:lnTo>
                          <a:pt x="66" y="76"/>
                        </a:lnTo>
                        <a:lnTo>
                          <a:pt x="58" y="82"/>
                        </a:lnTo>
                        <a:lnTo>
                          <a:pt x="51" y="87"/>
                        </a:lnTo>
                        <a:lnTo>
                          <a:pt x="41" y="90"/>
                        </a:lnTo>
                        <a:lnTo>
                          <a:pt x="30" y="92"/>
                        </a:lnTo>
                        <a:lnTo>
                          <a:pt x="21" y="92"/>
                        </a:lnTo>
                        <a:lnTo>
                          <a:pt x="14" y="88"/>
                        </a:lnTo>
                        <a:lnTo>
                          <a:pt x="6" y="85"/>
                        </a:lnTo>
                        <a:lnTo>
                          <a:pt x="0" y="81"/>
                        </a:lnTo>
                        <a:lnTo>
                          <a:pt x="0" y="84"/>
                        </a:lnTo>
                        <a:lnTo>
                          <a:pt x="1" y="85"/>
                        </a:lnTo>
                        <a:lnTo>
                          <a:pt x="7" y="90"/>
                        </a:lnTo>
                        <a:lnTo>
                          <a:pt x="15" y="93"/>
                        </a:lnTo>
                        <a:lnTo>
                          <a:pt x="23" y="95"/>
                        </a:lnTo>
                        <a:lnTo>
                          <a:pt x="30" y="95"/>
                        </a:lnTo>
                        <a:lnTo>
                          <a:pt x="41" y="93"/>
                        </a:lnTo>
                        <a:lnTo>
                          <a:pt x="52" y="90"/>
                        </a:lnTo>
                        <a:lnTo>
                          <a:pt x="61" y="85"/>
                        </a:lnTo>
                        <a:lnTo>
                          <a:pt x="69" y="79"/>
                        </a:lnTo>
                        <a:lnTo>
                          <a:pt x="75" y="71"/>
                        </a:lnTo>
                        <a:lnTo>
                          <a:pt x="80" y="62"/>
                        </a:lnTo>
                        <a:lnTo>
                          <a:pt x="83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E153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06" name="Freeform 174"/>
                  <p:cNvSpPr>
                    <a:spLocks/>
                  </p:cNvSpPr>
                  <p:nvPr/>
                </p:nvSpPr>
                <p:spPr bwMode="auto">
                  <a:xfrm>
                    <a:off x="5749" y="1134"/>
                    <a:ext cx="85" cy="93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3" y="28"/>
                      </a:cxn>
                      <a:cxn ang="0">
                        <a:pos x="80" y="17"/>
                      </a:cxn>
                      <a:cxn ang="0">
                        <a:pos x="74" y="8"/>
                      </a:cxn>
                      <a:cxn ang="0">
                        <a:pos x="66" y="0"/>
                      </a:cxn>
                      <a:cxn ang="0">
                        <a:pos x="63" y="0"/>
                      </a:cxn>
                      <a:cxn ang="0">
                        <a:pos x="62" y="0"/>
                      </a:cxn>
                      <a:cxn ang="0">
                        <a:pos x="62" y="0"/>
                      </a:cxn>
                      <a:cxn ang="0">
                        <a:pos x="60" y="0"/>
                      </a:cxn>
                      <a:cxn ang="0">
                        <a:pos x="70" y="8"/>
                      </a:cxn>
                      <a:cxn ang="0">
                        <a:pos x="76" y="17"/>
                      </a:cxn>
                      <a:cxn ang="0">
                        <a:pos x="80" y="28"/>
                      </a:cxn>
                      <a:cxn ang="0">
                        <a:pos x="82" y="40"/>
                      </a:cxn>
                      <a:cxn ang="0">
                        <a:pos x="80" y="51"/>
                      </a:cxn>
                      <a:cxn ang="0">
                        <a:pos x="77" y="61"/>
                      </a:cxn>
                      <a:cxn ang="0">
                        <a:pos x="73" y="68"/>
                      </a:cxn>
                      <a:cxn ang="0">
                        <a:pos x="68" y="76"/>
                      </a:cxn>
                      <a:cxn ang="0">
                        <a:pos x="60" y="82"/>
                      </a:cxn>
                      <a:cxn ang="0">
                        <a:pos x="51" y="87"/>
                      </a:cxn>
                      <a:cxn ang="0">
                        <a:pos x="42" y="88"/>
                      </a:cxn>
                      <a:cxn ang="0">
                        <a:pos x="32" y="90"/>
                      </a:cxn>
                      <a:cxn ang="0">
                        <a:pos x="23" y="90"/>
                      </a:cxn>
                      <a:cxn ang="0">
                        <a:pos x="16" y="87"/>
                      </a:cxn>
                      <a:cxn ang="0">
                        <a:pos x="6" y="82"/>
                      </a:cxn>
                      <a:cxn ang="0">
                        <a:pos x="0" y="78"/>
                      </a:cxn>
                      <a:cxn ang="0">
                        <a:pos x="2" y="81"/>
                      </a:cxn>
                      <a:cxn ang="0">
                        <a:pos x="2" y="84"/>
                      </a:cxn>
                      <a:cxn ang="0">
                        <a:pos x="9" y="87"/>
                      </a:cxn>
                      <a:cxn ang="0">
                        <a:pos x="16" y="90"/>
                      </a:cxn>
                      <a:cxn ang="0">
                        <a:pos x="25" y="93"/>
                      </a:cxn>
                      <a:cxn ang="0">
                        <a:pos x="32" y="93"/>
                      </a:cxn>
                      <a:cxn ang="0">
                        <a:pos x="43" y="92"/>
                      </a:cxn>
                      <a:cxn ang="0">
                        <a:pos x="53" y="88"/>
                      </a:cxn>
                      <a:cxn ang="0">
                        <a:pos x="62" y="84"/>
                      </a:cxn>
                      <a:cxn ang="0">
                        <a:pos x="70" y="78"/>
                      </a:cxn>
                      <a:cxn ang="0">
                        <a:pos x="76" y="70"/>
                      </a:cxn>
                      <a:cxn ang="0">
                        <a:pos x="80" y="61"/>
                      </a:cxn>
                      <a:cxn ang="0">
                        <a:pos x="83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3">
                        <a:moveTo>
                          <a:pt x="85" y="40"/>
                        </a:moveTo>
                        <a:lnTo>
                          <a:pt x="83" y="28"/>
                        </a:lnTo>
                        <a:lnTo>
                          <a:pt x="80" y="17"/>
                        </a:lnTo>
                        <a:lnTo>
                          <a:pt x="74" y="8"/>
                        </a:lnTo>
                        <a:lnTo>
                          <a:pt x="66" y="0"/>
                        </a:lnTo>
                        <a:lnTo>
                          <a:pt x="63" y="0"/>
                        </a:lnTo>
                        <a:lnTo>
                          <a:pt x="62" y="0"/>
                        </a:lnTo>
                        <a:lnTo>
                          <a:pt x="62" y="0"/>
                        </a:lnTo>
                        <a:lnTo>
                          <a:pt x="60" y="0"/>
                        </a:lnTo>
                        <a:lnTo>
                          <a:pt x="70" y="8"/>
                        </a:lnTo>
                        <a:lnTo>
                          <a:pt x="76" y="17"/>
                        </a:lnTo>
                        <a:lnTo>
                          <a:pt x="80" y="28"/>
                        </a:lnTo>
                        <a:lnTo>
                          <a:pt x="82" y="40"/>
                        </a:lnTo>
                        <a:lnTo>
                          <a:pt x="80" y="51"/>
                        </a:lnTo>
                        <a:lnTo>
                          <a:pt x="77" y="61"/>
                        </a:lnTo>
                        <a:lnTo>
                          <a:pt x="73" y="68"/>
                        </a:lnTo>
                        <a:lnTo>
                          <a:pt x="68" y="76"/>
                        </a:lnTo>
                        <a:lnTo>
                          <a:pt x="60" y="82"/>
                        </a:lnTo>
                        <a:lnTo>
                          <a:pt x="51" y="87"/>
                        </a:lnTo>
                        <a:lnTo>
                          <a:pt x="42" y="88"/>
                        </a:lnTo>
                        <a:lnTo>
                          <a:pt x="32" y="90"/>
                        </a:lnTo>
                        <a:lnTo>
                          <a:pt x="23" y="90"/>
                        </a:lnTo>
                        <a:lnTo>
                          <a:pt x="16" y="87"/>
                        </a:lnTo>
                        <a:lnTo>
                          <a:pt x="6" y="82"/>
                        </a:lnTo>
                        <a:lnTo>
                          <a:pt x="0" y="78"/>
                        </a:lnTo>
                        <a:lnTo>
                          <a:pt x="2" y="81"/>
                        </a:lnTo>
                        <a:lnTo>
                          <a:pt x="2" y="84"/>
                        </a:lnTo>
                        <a:lnTo>
                          <a:pt x="9" y="87"/>
                        </a:lnTo>
                        <a:lnTo>
                          <a:pt x="16" y="90"/>
                        </a:lnTo>
                        <a:lnTo>
                          <a:pt x="25" y="93"/>
                        </a:lnTo>
                        <a:lnTo>
                          <a:pt x="32" y="93"/>
                        </a:lnTo>
                        <a:lnTo>
                          <a:pt x="43" y="92"/>
                        </a:lnTo>
                        <a:lnTo>
                          <a:pt x="53" y="88"/>
                        </a:lnTo>
                        <a:lnTo>
                          <a:pt x="62" y="84"/>
                        </a:lnTo>
                        <a:lnTo>
                          <a:pt x="70" y="78"/>
                        </a:lnTo>
                        <a:lnTo>
                          <a:pt x="76" y="70"/>
                        </a:lnTo>
                        <a:lnTo>
                          <a:pt x="80" y="61"/>
                        </a:lnTo>
                        <a:lnTo>
                          <a:pt x="83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E2595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07" name="Freeform 175"/>
                  <p:cNvSpPr>
                    <a:spLocks/>
                  </p:cNvSpPr>
                  <p:nvPr/>
                </p:nvSpPr>
                <p:spPr bwMode="auto">
                  <a:xfrm>
                    <a:off x="5749" y="1134"/>
                    <a:ext cx="83" cy="92"/>
                  </a:xfrm>
                  <a:custGeom>
                    <a:avLst/>
                    <a:gdLst/>
                    <a:ahLst/>
                    <a:cxnLst>
                      <a:cxn ang="0">
                        <a:pos x="83" y="40"/>
                      </a:cxn>
                      <a:cxn ang="0">
                        <a:pos x="82" y="28"/>
                      </a:cxn>
                      <a:cxn ang="0">
                        <a:pos x="77" y="17"/>
                      </a:cxn>
                      <a:cxn ang="0">
                        <a:pos x="71" y="8"/>
                      </a:cxn>
                      <a:cxn ang="0">
                        <a:pos x="63" y="0"/>
                      </a:cxn>
                      <a:cxn ang="0">
                        <a:pos x="62" y="0"/>
                      </a:cxn>
                      <a:cxn ang="0">
                        <a:pos x="62" y="0"/>
                      </a:cxn>
                      <a:cxn ang="0">
                        <a:pos x="60" y="0"/>
                      </a:cxn>
                      <a:cxn ang="0">
                        <a:pos x="57" y="0"/>
                      </a:cxn>
                      <a:cxn ang="0">
                        <a:pos x="66" y="8"/>
                      </a:cxn>
                      <a:cxn ang="0">
                        <a:pos x="74" y="17"/>
                      </a:cxn>
                      <a:cxn ang="0">
                        <a:pos x="77" y="22"/>
                      </a:cxn>
                      <a:cxn ang="0">
                        <a:pos x="79" y="28"/>
                      </a:cxn>
                      <a:cxn ang="0">
                        <a:pos x="80" y="34"/>
                      </a:cxn>
                      <a:cxn ang="0">
                        <a:pos x="80" y="40"/>
                      </a:cxn>
                      <a:cxn ang="0">
                        <a:pos x="79" y="50"/>
                      </a:cxn>
                      <a:cxn ang="0">
                        <a:pos x="76" y="59"/>
                      </a:cxn>
                      <a:cxn ang="0">
                        <a:pos x="73" y="67"/>
                      </a:cxn>
                      <a:cxn ang="0">
                        <a:pos x="66" y="75"/>
                      </a:cxn>
                      <a:cxn ang="0">
                        <a:pos x="59" y="81"/>
                      </a:cxn>
                      <a:cxn ang="0">
                        <a:pos x="51" y="85"/>
                      </a:cxn>
                      <a:cxn ang="0">
                        <a:pos x="42" y="87"/>
                      </a:cxn>
                      <a:cxn ang="0">
                        <a:pos x="32" y="88"/>
                      </a:cxn>
                      <a:cxn ang="0">
                        <a:pos x="23" y="87"/>
                      </a:cxn>
                      <a:cxn ang="0">
                        <a:pos x="14" y="85"/>
                      </a:cxn>
                      <a:cxn ang="0">
                        <a:pos x="6" y="81"/>
                      </a:cxn>
                      <a:cxn ang="0">
                        <a:pos x="0" y="75"/>
                      </a:cxn>
                      <a:cxn ang="0">
                        <a:pos x="0" y="78"/>
                      </a:cxn>
                      <a:cxn ang="0">
                        <a:pos x="2" y="81"/>
                      </a:cxn>
                      <a:cxn ang="0">
                        <a:pos x="8" y="85"/>
                      </a:cxn>
                      <a:cxn ang="0">
                        <a:pos x="16" y="88"/>
                      </a:cxn>
                      <a:cxn ang="0">
                        <a:pos x="23" y="92"/>
                      </a:cxn>
                      <a:cxn ang="0">
                        <a:pos x="32" y="92"/>
                      </a:cxn>
                      <a:cxn ang="0">
                        <a:pos x="43" y="90"/>
                      </a:cxn>
                      <a:cxn ang="0">
                        <a:pos x="53" y="87"/>
                      </a:cxn>
                      <a:cxn ang="0">
                        <a:pos x="60" y="82"/>
                      </a:cxn>
                      <a:cxn ang="0">
                        <a:pos x="68" y="76"/>
                      </a:cxn>
                      <a:cxn ang="0">
                        <a:pos x="74" y="70"/>
                      </a:cxn>
                      <a:cxn ang="0">
                        <a:pos x="79" y="61"/>
                      </a:cxn>
                      <a:cxn ang="0">
                        <a:pos x="82" y="51"/>
                      </a:cxn>
                      <a:cxn ang="0">
                        <a:pos x="83" y="40"/>
                      </a:cxn>
                    </a:cxnLst>
                    <a:rect l="0" t="0" r="r" b="b"/>
                    <a:pathLst>
                      <a:path w="83" h="92">
                        <a:moveTo>
                          <a:pt x="83" y="40"/>
                        </a:moveTo>
                        <a:lnTo>
                          <a:pt x="82" y="28"/>
                        </a:lnTo>
                        <a:lnTo>
                          <a:pt x="77" y="17"/>
                        </a:lnTo>
                        <a:lnTo>
                          <a:pt x="71" y="8"/>
                        </a:lnTo>
                        <a:lnTo>
                          <a:pt x="63" y="0"/>
                        </a:lnTo>
                        <a:lnTo>
                          <a:pt x="62" y="0"/>
                        </a:lnTo>
                        <a:lnTo>
                          <a:pt x="62" y="0"/>
                        </a:lnTo>
                        <a:lnTo>
                          <a:pt x="60" y="0"/>
                        </a:lnTo>
                        <a:lnTo>
                          <a:pt x="57" y="0"/>
                        </a:lnTo>
                        <a:lnTo>
                          <a:pt x="66" y="8"/>
                        </a:lnTo>
                        <a:lnTo>
                          <a:pt x="74" y="17"/>
                        </a:lnTo>
                        <a:lnTo>
                          <a:pt x="77" y="22"/>
                        </a:lnTo>
                        <a:lnTo>
                          <a:pt x="79" y="28"/>
                        </a:lnTo>
                        <a:lnTo>
                          <a:pt x="80" y="34"/>
                        </a:lnTo>
                        <a:lnTo>
                          <a:pt x="80" y="40"/>
                        </a:lnTo>
                        <a:lnTo>
                          <a:pt x="79" y="50"/>
                        </a:lnTo>
                        <a:lnTo>
                          <a:pt x="76" y="59"/>
                        </a:lnTo>
                        <a:lnTo>
                          <a:pt x="73" y="67"/>
                        </a:lnTo>
                        <a:lnTo>
                          <a:pt x="66" y="75"/>
                        </a:lnTo>
                        <a:lnTo>
                          <a:pt x="59" y="81"/>
                        </a:lnTo>
                        <a:lnTo>
                          <a:pt x="51" y="85"/>
                        </a:lnTo>
                        <a:lnTo>
                          <a:pt x="42" y="87"/>
                        </a:lnTo>
                        <a:lnTo>
                          <a:pt x="32" y="88"/>
                        </a:lnTo>
                        <a:lnTo>
                          <a:pt x="23" y="87"/>
                        </a:lnTo>
                        <a:lnTo>
                          <a:pt x="14" y="85"/>
                        </a:lnTo>
                        <a:lnTo>
                          <a:pt x="6" y="81"/>
                        </a:lnTo>
                        <a:lnTo>
                          <a:pt x="0" y="75"/>
                        </a:lnTo>
                        <a:lnTo>
                          <a:pt x="0" y="78"/>
                        </a:lnTo>
                        <a:lnTo>
                          <a:pt x="2" y="81"/>
                        </a:lnTo>
                        <a:lnTo>
                          <a:pt x="8" y="85"/>
                        </a:lnTo>
                        <a:lnTo>
                          <a:pt x="16" y="88"/>
                        </a:lnTo>
                        <a:lnTo>
                          <a:pt x="23" y="92"/>
                        </a:lnTo>
                        <a:lnTo>
                          <a:pt x="32" y="92"/>
                        </a:lnTo>
                        <a:lnTo>
                          <a:pt x="43" y="90"/>
                        </a:lnTo>
                        <a:lnTo>
                          <a:pt x="53" y="87"/>
                        </a:lnTo>
                        <a:lnTo>
                          <a:pt x="60" y="82"/>
                        </a:lnTo>
                        <a:lnTo>
                          <a:pt x="68" y="76"/>
                        </a:lnTo>
                        <a:lnTo>
                          <a:pt x="74" y="70"/>
                        </a:lnTo>
                        <a:lnTo>
                          <a:pt x="79" y="61"/>
                        </a:lnTo>
                        <a:lnTo>
                          <a:pt x="82" y="51"/>
                        </a:lnTo>
                        <a:lnTo>
                          <a:pt x="83" y="40"/>
                        </a:lnTo>
                        <a:close/>
                      </a:path>
                    </a:pathLst>
                  </a:custGeom>
                  <a:solidFill>
                    <a:srgbClr val="E25B5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08" name="Freeform 176"/>
                  <p:cNvSpPr>
                    <a:spLocks/>
                  </p:cNvSpPr>
                  <p:nvPr/>
                </p:nvSpPr>
                <p:spPr bwMode="auto">
                  <a:xfrm>
                    <a:off x="5748" y="1134"/>
                    <a:ext cx="83" cy="90"/>
                  </a:xfrm>
                  <a:custGeom>
                    <a:avLst/>
                    <a:gdLst/>
                    <a:ahLst/>
                    <a:cxnLst>
                      <a:cxn ang="0">
                        <a:pos x="83" y="40"/>
                      </a:cxn>
                      <a:cxn ang="0">
                        <a:pos x="81" y="28"/>
                      </a:cxn>
                      <a:cxn ang="0">
                        <a:pos x="77" y="17"/>
                      </a:cxn>
                      <a:cxn ang="0">
                        <a:pos x="71" y="8"/>
                      </a:cxn>
                      <a:cxn ang="0">
                        <a:pos x="61" y="0"/>
                      </a:cxn>
                      <a:cxn ang="0">
                        <a:pos x="58" y="0"/>
                      </a:cxn>
                      <a:cxn ang="0">
                        <a:pos x="57" y="0"/>
                      </a:cxn>
                      <a:cxn ang="0">
                        <a:pos x="61" y="3"/>
                      </a:cxn>
                      <a:cxn ang="0">
                        <a:pos x="66" y="8"/>
                      </a:cxn>
                      <a:cxn ang="0">
                        <a:pos x="71" y="13"/>
                      </a:cxn>
                      <a:cxn ang="0">
                        <a:pos x="74" y="17"/>
                      </a:cxn>
                      <a:cxn ang="0">
                        <a:pos x="77" y="22"/>
                      </a:cxn>
                      <a:cxn ang="0">
                        <a:pos x="78" y="28"/>
                      </a:cxn>
                      <a:cxn ang="0">
                        <a:pos x="80" y="34"/>
                      </a:cxn>
                      <a:cxn ang="0">
                        <a:pos x="80" y="40"/>
                      </a:cxn>
                      <a:cxn ang="0">
                        <a:pos x="78" y="50"/>
                      </a:cxn>
                      <a:cxn ang="0">
                        <a:pos x="77" y="59"/>
                      </a:cxn>
                      <a:cxn ang="0">
                        <a:pos x="72" y="67"/>
                      </a:cxn>
                      <a:cxn ang="0">
                        <a:pos x="66" y="73"/>
                      </a:cxn>
                      <a:cxn ang="0">
                        <a:pos x="60" y="79"/>
                      </a:cxn>
                      <a:cxn ang="0">
                        <a:pos x="52" y="84"/>
                      </a:cxn>
                      <a:cxn ang="0">
                        <a:pos x="43" y="85"/>
                      </a:cxn>
                      <a:cxn ang="0">
                        <a:pos x="33" y="87"/>
                      </a:cxn>
                      <a:cxn ang="0">
                        <a:pos x="24" y="85"/>
                      </a:cxn>
                      <a:cxn ang="0">
                        <a:pos x="15" y="84"/>
                      </a:cxn>
                      <a:cxn ang="0">
                        <a:pos x="7" y="79"/>
                      </a:cxn>
                      <a:cxn ang="0">
                        <a:pos x="0" y="73"/>
                      </a:cxn>
                      <a:cxn ang="0">
                        <a:pos x="1" y="75"/>
                      </a:cxn>
                      <a:cxn ang="0">
                        <a:pos x="1" y="78"/>
                      </a:cxn>
                      <a:cxn ang="0">
                        <a:pos x="7" y="82"/>
                      </a:cxn>
                      <a:cxn ang="0">
                        <a:pos x="17" y="87"/>
                      </a:cxn>
                      <a:cxn ang="0">
                        <a:pos x="24" y="90"/>
                      </a:cxn>
                      <a:cxn ang="0">
                        <a:pos x="33" y="90"/>
                      </a:cxn>
                      <a:cxn ang="0">
                        <a:pos x="43" y="88"/>
                      </a:cxn>
                      <a:cxn ang="0">
                        <a:pos x="52" y="87"/>
                      </a:cxn>
                      <a:cxn ang="0">
                        <a:pos x="61" y="82"/>
                      </a:cxn>
                      <a:cxn ang="0">
                        <a:pos x="69" y="76"/>
                      </a:cxn>
                      <a:cxn ang="0">
                        <a:pos x="74" y="68"/>
                      </a:cxn>
                      <a:cxn ang="0">
                        <a:pos x="78" y="61"/>
                      </a:cxn>
                      <a:cxn ang="0">
                        <a:pos x="81" y="51"/>
                      </a:cxn>
                      <a:cxn ang="0">
                        <a:pos x="83" y="40"/>
                      </a:cxn>
                    </a:cxnLst>
                    <a:rect l="0" t="0" r="r" b="b"/>
                    <a:pathLst>
                      <a:path w="83" h="90">
                        <a:moveTo>
                          <a:pt x="83" y="40"/>
                        </a:moveTo>
                        <a:lnTo>
                          <a:pt x="81" y="28"/>
                        </a:lnTo>
                        <a:lnTo>
                          <a:pt x="77" y="17"/>
                        </a:lnTo>
                        <a:lnTo>
                          <a:pt x="71" y="8"/>
                        </a:lnTo>
                        <a:lnTo>
                          <a:pt x="61" y="0"/>
                        </a:lnTo>
                        <a:lnTo>
                          <a:pt x="58" y="0"/>
                        </a:lnTo>
                        <a:lnTo>
                          <a:pt x="57" y="0"/>
                        </a:lnTo>
                        <a:lnTo>
                          <a:pt x="61" y="3"/>
                        </a:lnTo>
                        <a:lnTo>
                          <a:pt x="66" y="8"/>
                        </a:lnTo>
                        <a:lnTo>
                          <a:pt x="71" y="13"/>
                        </a:lnTo>
                        <a:lnTo>
                          <a:pt x="74" y="17"/>
                        </a:lnTo>
                        <a:lnTo>
                          <a:pt x="77" y="22"/>
                        </a:lnTo>
                        <a:lnTo>
                          <a:pt x="78" y="28"/>
                        </a:lnTo>
                        <a:lnTo>
                          <a:pt x="80" y="34"/>
                        </a:lnTo>
                        <a:lnTo>
                          <a:pt x="80" y="40"/>
                        </a:lnTo>
                        <a:lnTo>
                          <a:pt x="78" y="50"/>
                        </a:lnTo>
                        <a:lnTo>
                          <a:pt x="77" y="59"/>
                        </a:lnTo>
                        <a:lnTo>
                          <a:pt x="72" y="67"/>
                        </a:lnTo>
                        <a:lnTo>
                          <a:pt x="66" y="73"/>
                        </a:lnTo>
                        <a:lnTo>
                          <a:pt x="60" y="79"/>
                        </a:lnTo>
                        <a:lnTo>
                          <a:pt x="52" y="84"/>
                        </a:lnTo>
                        <a:lnTo>
                          <a:pt x="43" y="85"/>
                        </a:lnTo>
                        <a:lnTo>
                          <a:pt x="33" y="87"/>
                        </a:lnTo>
                        <a:lnTo>
                          <a:pt x="24" y="85"/>
                        </a:lnTo>
                        <a:lnTo>
                          <a:pt x="15" y="84"/>
                        </a:lnTo>
                        <a:lnTo>
                          <a:pt x="7" y="79"/>
                        </a:lnTo>
                        <a:lnTo>
                          <a:pt x="0" y="73"/>
                        </a:lnTo>
                        <a:lnTo>
                          <a:pt x="1" y="75"/>
                        </a:lnTo>
                        <a:lnTo>
                          <a:pt x="1" y="78"/>
                        </a:lnTo>
                        <a:lnTo>
                          <a:pt x="7" y="82"/>
                        </a:lnTo>
                        <a:lnTo>
                          <a:pt x="17" y="87"/>
                        </a:lnTo>
                        <a:lnTo>
                          <a:pt x="24" y="90"/>
                        </a:lnTo>
                        <a:lnTo>
                          <a:pt x="33" y="90"/>
                        </a:lnTo>
                        <a:lnTo>
                          <a:pt x="43" y="88"/>
                        </a:lnTo>
                        <a:lnTo>
                          <a:pt x="52" y="87"/>
                        </a:lnTo>
                        <a:lnTo>
                          <a:pt x="61" y="82"/>
                        </a:lnTo>
                        <a:lnTo>
                          <a:pt x="69" y="76"/>
                        </a:lnTo>
                        <a:lnTo>
                          <a:pt x="74" y="68"/>
                        </a:lnTo>
                        <a:lnTo>
                          <a:pt x="78" y="61"/>
                        </a:lnTo>
                        <a:lnTo>
                          <a:pt x="81" y="51"/>
                        </a:lnTo>
                        <a:lnTo>
                          <a:pt x="83" y="40"/>
                        </a:lnTo>
                        <a:close/>
                      </a:path>
                    </a:pathLst>
                  </a:custGeom>
                  <a:solidFill>
                    <a:srgbClr val="E35E5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09" name="Freeform 177"/>
                  <p:cNvSpPr>
                    <a:spLocks/>
                  </p:cNvSpPr>
                  <p:nvPr/>
                </p:nvSpPr>
                <p:spPr bwMode="auto">
                  <a:xfrm>
                    <a:off x="5748" y="1134"/>
                    <a:ext cx="81" cy="88"/>
                  </a:xfrm>
                  <a:custGeom>
                    <a:avLst/>
                    <a:gdLst/>
                    <a:ahLst/>
                    <a:cxnLst>
                      <a:cxn ang="0">
                        <a:pos x="81" y="40"/>
                      </a:cxn>
                      <a:cxn ang="0">
                        <a:pos x="81" y="34"/>
                      </a:cxn>
                      <a:cxn ang="0">
                        <a:pos x="80" y="28"/>
                      </a:cxn>
                      <a:cxn ang="0">
                        <a:pos x="78" y="22"/>
                      </a:cxn>
                      <a:cxn ang="0">
                        <a:pos x="75" y="17"/>
                      </a:cxn>
                      <a:cxn ang="0">
                        <a:pos x="67" y="8"/>
                      </a:cxn>
                      <a:cxn ang="0">
                        <a:pos x="58" y="0"/>
                      </a:cxn>
                      <a:cxn ang="0">
                        <a:pos x="57" y="0"/>
                      </a:cxn>
                      <a:cxn ang="0">
                        <a:pos x="54" y="0"/>
                      </a:cxn>
                      <a:cxn ang="0">
                        <a:pos x="58" y="3"/>
                      </a:cxn>
                      <a:cxn ang="0">
                        <a:pos x="63" y="8"/>
                      </a:cxn>
                      <a:cxn ang="0">
                        <a:pos x="67" y="11"/>
                      </a:cxn>
                      <a:cxn ang="0">
                        <a:pos x="72" y="17"/>
                      </a:cxn>
                      <a:cxn ang="0">
                        <a:pos x="74" y="22"/>
                      </a:cxn>
                      <a:cxn ang="0">
                        <a:pos x="77" y="28"/>
                      </a:cxn>
                      <a:cxn ang="0">
                        <a:pos x="78" y="34"/>
                      </a:cxn>
                      <a:cxn ang="0">
                        <a:pos x="78" y="40"/>
                      </a:cxn>
                      <a:cxn ang="0">
                        <a:pos x="77" y="50"/>
                      </a:cxn>
                      <a:cxn ang="0">
                        <a:pos x="75" y="57"/>
                      </a:cxn>
                      <a:cxn ang="0">
                        <a:pos x="71" y="65"/>
                      </a:cxn>
                      <a:cxn ang="0">
                        <a:pos x="64" y="73"/>
                      </a:cxn>
                      <a:cxn ang="0">
                        <a:pos x="58" y="78"/>
                      </a:cxn>
                      <a:cxn ang="0">
                        <a:pos x="50" y="82"/>
                      </a:cxn>
                      <a:cxn ang="0">
                        <a:pos x="43" y="84"/>
                      </a:cxn>
                      <a:cxn ang="0">
                        <a:pos x="33" y="85"/>
                      </a:cxn>
                      <a:cxn ang="0">
                        <a:pos x="24" y="84"/>
                      </a:cxn>
                      <a:cxn ang="0">
                        <a:pos x="15" y="81"/>
                      </a:cxn>
                      <a:cxn ang="0">
                        <a:pos x="6" y="76"/>
                      </a:cxn>
                      <a:cxn ang="0">
                        <a:pos x="0" y="70"/>
                      </a:cxn>
                      <a:cxn ang="0">
                        <a:pos x="0" y="73"/>
                      </a:cxn>
                      <a:cxn ang="0">
                        <a:pos x="1" y="75"/>
                      </a:cxn>
                      <a:cxn ang="0">
                        <a:pos x="7" y="81"/>
                      </a:cxn>
                      <a:cxn ang="0">
                        <a:pos x="15" y="85"/>
                      </a:cxn>
                      <a:cxn ang="0">
                        <a:pos x="24" y="87"/>
                      </a:cxn>
                      <a:cxn ang="0">
                        <a:pos x="33" y="88"/>
                      </a:cxn>
                      <a:cxn ang="0">
                        <a:pos x="43" y="87"/>
                      </a:cxn>
                      <a:cxn ang="0">
                        <a:pos x="52" y="85"/>
                      </a:cxn>
                      <a:cxn ang="0">
                        <a:pos x="60" y="81"/>
                      </a:cxn>
                      <a:cxn ang="0">
                        <a:pos x="67" y="75"/>
                      </a:cxn>
                      <a:cxn ang="0">
                        <a:pos x="74" y="67"/>
                      </a:cxn>
                      <a:cxn ang="0">
                        <a:pos x="77" y="59"/>
                      </a:cxn>
                      <a:cxn ang="0">
                        <a:pos x="80" y="50"/>
                      </a:cxn>
                      <a:cxn ang="0">
                        <a:pos x="81" y="40"/>
                      </a:cxn>
                    </a:cxnLst>
                    <a:rect l="0" t="0" r="r" b="b"/>
                    <a:pathLst>
                      <a:path w="81" h="88">
                        <a:moveTo>
                          <a:pt x="81" y="40"/>
                        </a:moveTo>
                        <a:lnTo>
                          <a:pt x="81" y="34"/>
                        </a:lnTo>
                        <a:lnTo>
                          <a:pt x="80" y="28"/>
                        </a:lnTo>
                        <a:lnTo>
                          <a:pt x="78" y="22"/>
                        </a:lnTo>
                        <a:lnTo>
                          <a:pt x="75" y="17"/>
                        </a:lnTo>
                        <a:lnTo>
                          <a:pt x="67" y="8"/>
                        </a:lnTo>
                        <a:lnTo>
                          <a:pt x="58" y="0"/>
                        </a:lnTo>
                        <a:lnTo>
                          <a:pt x="57" y="0"/>
                        </a:lnTo>
                        <a:lnTo>
                          <a:pt x="54" y="0"/>
                        </a:lnTo>
                        <a:lnTo>
                          <a:pt x="58" y="3"/>
                        </a:lnTo>
                        <a:lnTo>
                          <a:pt x="63" y="8"/>
                        </a:lnTo>
                        <a:lnTo>
                          <a:pt x="67" y="11"/>
                        </a:lnTo>
                        <a:lnTo>
                          <a:pt x="72" y="17"/>
                        </a:lnTo>
                        <a:lnTo>
                          <a:pt x="74" y="22"/>
                        </a:lnTo>
                        <a:lnTo>
                          <a:pt x="77" y="28"/>
                        </a:lnTo>
                        <a:lnTo>
                          <a:pt x="78" y="34"/>
                        </a:lnTo>
                        <a:lnTo>
                          <a:pt x="78" y="40"/>
                        </a:lnTo>
                        <a:lnTo>
                          <a:pt x="77" y="50"/>
                        </a:lnTo>
                        <a:lnTo>
                          <a:pt x="75" y="57"/>
                        </a:lnTo>
                        <a:lnTo>
                          <a:pt x="71" y="65"/>
                        </a:lnTo>
                        <a:lnTo>
                          <a:pt x="64" y="73"/>
                        </a:lnTo>
                        <a:lnTo>
                          <a:pt x="58" y="78"/>
                        </a:lnTo>
                        <a:lnTo>
                          <a:pt x="50" y="82"/>
                        </a:lnTo>
                        <a:lnTo>
                          <a:pt x="43" y="84"/>
                        </a:lnTo>
                        <a:lnTo>
                          <a:pt x="33" y="85"/>
                        </a:lnTo>
                        <a:lnTo>
                          <a:pt x="24" y="84"/>
                        </a:lnTo>
                        <a:lnTo>
                          <a:pt x="15" y="81"/>
                        </a:lnTo>
                        <a:lnTo>
                          <a:pt x="6" y="76"/>
                        </a:lnTo>
                        <a:lnTo>
                          <a:pt x="0" y="70"/>
                        </a:lnTo>
                        <a:lnTo>
                          <a:pt x="0" y="73"/>
                        </a:lnTo>
                        <a:lnTo>
                          <a:pt x="1" y="75"/>
                        </a:lnTo>
                        <a:lnTo>
                          <a:pt x="7" y="81"/>
                        </a:lnTo>
                        <a:lnTo>
                          <a:pt x="15" y="85"/>
                        </a:lnTo>
                        <a:lnTo>
                          <a:pt x="24" y="87"/>
                        </a:lnTo>
                        <a:lnTo>
                          <a:pt x="33" y="88"/>
                        </a:lnTo>
                        <a:lnTo>
                          <a:pt x="43" y="87"/>
                        </a:lnTo>
                        <a:lnTo>
                          <a:pt x="52" y="85"/>
                        </a:lnTo>
                        <a:lnTo>
                          <a:pt x="60" y="81"/>
                        </a:lnTo>
                        <a:lnTo>
                          <a:pt x="67" y="75"/>
                        </a:lnTo>
                        <a:lnTo>
                          <a:pt x="74" y="67"/>
                        </a:lnTo>
                        <a:lnTo>
                          <a:pt x="77" y="59"/>
                        </a:lnTo>
                        <a:lnTo>
                          <a:pt x="80" y="50"/>
                        </a:lnTo>
                        <a:lnTo>
                          <a:pt x="81" y="40"/>
                        </a:lnTo>
                        <a:close/>
                      </a:path>
                    </a:pathLst>
                  </a:custGeom>
                  <a:solidFill>
                    <a:srgbClr val="E3616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10" name="Freeform 178"/>
                  <p:cNvSpPr>
                    <a:spLocks/>
                  </p:cNvSpPr>
                  <p:nvPr/>
                </p:nvSpPr>
                <p:spPr bwMode="auto">
                  <a:xfrm>
                    <a:off x="5748" y="1134"/>
                    <a:ext cx="80" cy="87"/>
                  </a:xfrm>
                  <a:custGeom>
                    <a:avLst/>
                    <a:gdLst/>
                    <a:ahLst/>
                    <a:cxnLst>
                      <a:cxn ang="0">
                        <a:pos x="80" y="40"/>
                      </a:cxn>
                      <a:cxn ang="0">
                        <a:pos x="80" y="34"/>
                      </a:cxn>
                      <a:cxn ang="0">
                        <a:pos x="78" y="28"/>
                      </a:cxn>
                      <a:cxn ang="0">
                        <a:pos x="77" y="22"/>
                      </a:cxn>
                      <a:cxn ang="0">
                        <a:pos x="74" y="17"/>
                      </a:cxn>
                      <a:cxn ang="0">
                        <a:pos x="71" y="13"/>
                      </a:cxn>
                      <a:cxn ang="0">
                        <a:pos x="66" y="8"/>
                      </a:cxn>
                      <a:cxn ang="0">
                        <a:pos x="61" y="3"/>
                      </a:cxn>
                      <a:cxn ang="0">
                        <a:pos x="57" y="0"/>
                      </a:cxn>
                      <a:cxn ang="0">
                        <a:pos x="54" y="0"/>
                      </a:cxn>
                      <a:cxn ang="0">
                        <a:pos x="50" y="0"/>
                      </a:cxn>
                      <a:cxn ang="0">
                        <a:pos x="57" y="3"/>
                      </a:cxn>
                      <a:cxn ang="0">
                        <a:pos x="61" y="8"/>
                      </a:cxn>
                      <a:cxn ang="0">
                        <a:pos x="66" y="11"/>
                      </a:cxn>
                      <a:cxn ang="0">
                        <a:pos x="69" y="17"/>
                      </a:cxn>
                      <a:cxn ang="0">
                        <a:pos x="72" y="22"/>
                      </a:cxn>
                      <a:cxn ang="0">
                        <a:pos x="75" y="28"/>
                      </a:cxn>
                      <a:cxn ang="0">
                        <a:pos x="77" y="34"/>
                      </a:cxn>
                      <a:cxn ang="0">
                        <a:pos x="77" y="40"/>
                      </a:cxn>
                      <a:cxn ang="0">
                        <a:pos x="75" y="50"/>
                      </a:cxn>
                      <a:cxn ang="0">
                        <a:pos x="74" y="57"/>
                      </a:cxn>
                      <a:cxn ang="0">
                        <a:pos x="69" y="65"/>
                      </a:cxn>
                      <a:cxn ang="0">
                        <a:pos x="64" y="71"/>
                      </a:cxn>
                      <a:cxn ang="0">
                        <a:pos x="58" y="76"/>
                      </a:cxn>
                      <a:cxn ang="0">
                        <a:pos x="50" y="81"/>
                      </a:cxn>
                      <a:cxn ang="0">
                        <a:pos x="43" y="82"/>
                      </a:cxn>
                      <a:cxn ang="0">
                        <a:pos x="33" y="84"/>
                      </a:cxn>
                      <a:cxn ang="0">
                        <a:pos x="23" y="82"/>
                      </a:cxn>
                      <a:cxn ang="0">
                        <a:pos x="13" y="79"/>
                      </a:cxn>
                      <a:cxn ang="0">
                        <a:pos x="6" y="75"/>
                      </a:cxn>
                      <a:cxn ang="0">
                        <a:pos x="0" y="67"/>
                      </a:cxn>
                      <a:cxn ang="0">
                        <a:pos x="0" y="70"/>
                      </a:cxn>
                      <a:cxn ang="0">
                        <a:pos x="0" y="73"/>
                      </a:cxn>
                      <a:cxn ang="0">
                        <a:pos x="7" y="79"/>
                      </a:cxn>
                      <a:cxn ang="0">
                        <a:pos x="15" y="84"/>
                      </a:cxn>
                      <a:cxn ang="0">
                        <a:pos x="24" y="85"/>
                      </a:cxn>
                      <a:cxn ang="0">
                        <a:pos x="33" y="87"/>
                      </a:cxn>
                      <a:cxn ang="0">
                        <a:pos x="43" y="85"/>
                      </a:cxn>
                      <a:cxn ang="0">
                        <a:pos x="52" y="84"/>
                      </a:cxn>
                      <a:cxn ang="0">
                        <a:pos x="60" y="79"/>
                      </a:cxn>
                      <a:cxn ang="0">
                        <a:pos x="66" y="73"/>
                      </a:cxn>
                      <a:cxn ang="0">
                        <a:pos x="72" y="67"/>
                      </a:cxn>
                      <a:cxn ang="0">
                        <a:pos x="77" y="59"/>
                      </a:cxn>
                      <a:cxn ang="0">
                        <a:pos x="78" y="50"/>
                      </a:cxn>
                      <a:cxn ang="0">
                        <a:pos x="80" y="40"/>
                      </a:cxn>
                    </a:cxnLst>
                    <a:rect l="0" t="0" r="r" b="b"/>
                    <a:pathLst>
                      <a:path w="80" h="87">
                        <a:moveTo>
                          <a:pt x="80" y="40"/>
                        </a:moveTo>
                        <a:lnTo>
                          <a:pt x="80" y="34"/>
                        </a:lnTo>
                        <a:lnTo>
                          <a:pt x="78" y="28"/>
                        </a:lnTo>
                        <a:lnTo>
                          <a:pt x="77" y="22"/>
                        </a:lnTo>
                        <a:lnTo>
                          <a:pt x="74" y="17"/>
                        </a:lnTo>
                        <a:lnTo>
                          <a:pt x="71" y="13"/>
                        </a:lnTo>
                        <a:lnTo>
                          <a:pt x="66" y="8"/>
                        </a:lnTo>
                        <a:lnTo>
                          <a:pt x="61" y="3"/>
                        </a:lnTo>
                        <a:lnTo>
                          <a:pt x="57" y="0"/>
                        </a:lnTo>
                        <a:lnTo>
                          <a:pt x="54" y="0"/>
                        </a:lnTo>
                        <a:lnTo>
                          <a:pt x="50" y="0"/>
                        </a:lnTo>
                        <a:lnTo>
                          <a:pt x="57" y="3"/>
                        </a:lnTo>
                        <a:lnTo>
                          <a:pt x="61" y="8"/>
                        </a:lnTo>
                        <a:lnTo>
                          <a:pt x="66" y="11"/>
                        </a:lnTo>
                        <a:lnTo>
                          <a:pt x="69" y="17"/>
                        </a:lnTo>
                        <a:lnTo>
                          <a:pt x="72" y="22"/>
                        </a:lnTo>
                        <a:lnTo>
                          <a:pt x="75" y="28"/>
                        </a:lnTo>
                        <a:lnTo>
                          <a:pt x="77" y="34"/>
                        </a:lnTo>
                        <a:lnTo>
                          <a:pt x="77" y="40"/>
                        </a:lnTo>
                        <a:lnTo>
                          <a:pt x="75" y="50"/>
                        </a:lnTo>
                        <a:lnTo>
                          <a:pt x="74" y="57"/>
                        </a:lnTo>
                        <a:lnTo>
                          <a:pt x="69" y="65"/>
                        </a:lnTo>
                        <a:lnTo>
                          <a:pt x="64" y="71"/>
                        </a:lnTo>
                        <a:lnTo>
                          <a:pt x="58" y="76"/>
                        </a:lnTo>
                        <a:lnTo>
                          <a:pt x="50" y="81"/>
                        </a:lnTo>
                        <a:lnTo>
                          <a:pt x="43" y="82"/>
                        </a:lnTo>
                        <a:lnTo>
                          <a:pt x="33" y="84"/>
                        </a:lnTo>
                        <a:lnTo>
                          <a:pt x="23" y="82"/>
                        </a:lnTo>
                        <a:lnTo>
                          <a:pt x="13" y="79"/>
                        </a:lnTo>
                        <a:lnTo>
                          <a:pt x="6" y="75"/>
                        </a:lnTo>
                        <a:lnTo>
                          <a:pt x="0" y="67"/>
                        </a:lnTo>
                        <a:lnTo>
                          <a:pt x="0" y="70"/>
                        </a:lnTo>
                        <a:lnTo>
                          <a:pt x="0" y="73"/>
                        </a:lnTo>
                        <a:lnTo>
                          <a:pt x="7" y="79"/>
                        </a:lnTo>
                        <a:lnTo>
                          <a:pt x="15" y="84"/>
                        </a:lnTo>
                        <a:lnTo>
                          <a:pt x="24" y="85"/>
                        </a:lnTo>
                        <a:lnTo>
                          <a:pt x="33" y="87"/>
                        </a:lnTo>
                        <a:lnTo>
                          <a:pt x="43" y="85"/>
                        </a:lnTo>
                        <a:lnTo>
                          <a:pt x="52" y="84"/>
                        </a:lnTo>
                        <a:lnTo>
                          <a:pt x="60" y="79"/>
                        </a:lnTo>
                        <a:lnTo>
                          <a:pt x="66" y="73"/>
                        </a:lnTo>
                        <a:lnTo>
                          <a:pt x="72" y="67"/>
                        </a:lnTo>
                        <a:lnTo>
                          <a:pt x="77" y="59"/>
                        </a:lnTo>
                        <a:lnTo>
                          <a:pt x="78" y="50"/>
                        </a:lnTo>
                        <a:lnTo>
                          <a:pt x="80" y="40"/>
                        </a:lnTo>
                        <a:close/>
                      </a:path>
                    </a:pathLst>
                  </a:custGeom>
                  <a:solidFill>
                    <a:srgbClr val="E4656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11" name="Freeform 179"/>
                  <p:cNvSpPr>
                    <a:spLocks/>
                  </p:cNvSpPr>
                  <p:nvPr/>
                </p:nvSpPr>
                <p:spPr bwMode="auto">
                  <a:xfrm>
                    <a:off x="5748" y="1134"/>
                    <a:ext cx="78" cy="85"/>
                  </a:xfrm>
                  <a:custGeom>
                    <a:avLst/>
                    <a:gdLst/>
                    <a:ahLst/>
                    <a:cxnLst>
                      <a:cxn ang="0">
                        <a:pos x="78" y="40"/>
                      </a:cxn>
                      <a:cxn ang="0">
                        <a:pos x="78" y="34"/>
                      </a:cxn>
                      <a:cxn ang="0">
                        <a:pos x="77" y="28"/>
                      </a:cxn>
                      <a:cxn ang="0">
                        <a:pos x="74" y="22"/>
                      </a:cxn>
                      <a:cxn ang="0">
                        <a:pos x="72" y="17"/>
                      </a:cxn>
                      <a:cxn ang="0">
                        <a:pos x="67" y="11"/>
                      </a:cxn>
                      <a:cxn ang="0">
                        <a:pos x="63" y="8"/>
                      </a:cxn>
                      <a:cxn ang="0">
                        <a:pos x="58" y="3"/>
                      </a:cxn>
                      <a:cxn ang="0">
                        <a:pos x="54" y="0"/>
                      </a:cxn>
                      <a:cxn ang="0">
                        <a:pos x="50" y="0"/>
                      </a:cxn>
                      <a:cxn ang="0">
                        <a:pos x="47" y="2"/>
                      </a:cxn>
                      <a:cxn ang="0">
                        <a:pos x="54" y="5"/>
                      </a:cxn>
                      <a:cxn ang="0">
                        <a:pos x="60" y="8"/>
                      </a:cxn>
                      <a:cxn ang="0">
                        <a:pos x="63" y="11"/>
                      </a:cxn>
                      <a:cxn ang="0">
                        <a:pos x="67" y="17"/>
                      </a:cxn>
                      <a:cxn ang="0">
                        <a:pos x="71" y="22"/>
                      </a:cxn>
                      <a:cxn ang="0">
                        <a:pos x="74" y="28"/>
                      </a:cxn>
                      <a:cxn ang="0">
                        <a:pos x="75" y="34"/>
                      </a:cxn>
                      <a:cxn ang="0">
                        <a:pos x="75" y="40"/>
                      </a:cxn>
                      <a:cxn ang="0">
                        <a:pos x="74" y="50"/>
                      </a:cxn>
                      <a:cxn ang="0">
                        <a:pos x="72" y="57"/>
                      </a:cxn>
                      <a:cxn ang="0">
                        <a:pos x="67" y="64"/>
                      </a:cxn>
                      <a:cxn ang="0">
                        <a:pos x="63" y="70"/>
                      </a:cxn>
                      <a:cxn ang="0">
                        <a:pos x="57" y="75"/>
                      </a:cxn>
                      <a:cxn ang="0">
                        <a:pos x="49" y="79"/>
                      </a:cxn>
                      <a:cxn ang="0">
                        <a:pos x="41" y="81"/>
                      </a:cxn>
                      <a:cxn ang="0">
                        <a:pos x="33" y="82"/>
                      </a:cxn>
                      <a:cxn ang="0">
                        <a:pos x="23" y="81"/>
                      </a:cxn>
                      <a:cxn ang="0">
                        <a:pos x="13" y="78"/>
                      </a:cxn>
                      <a:cxn ang="0">
                        <a:pos x="6" y="71"/>
                      </a:cxn>
                      <a:cxn ang="0">
                        <a:pos x="0" y="64"/>
                      </a:cxn>
                      <a:cxn ang="0">
                        <a:pos x="0" y="67"/>
                      </a:cxn>
                      <a:cxn ang="0">
                        <a:pos x="0" y="70"/>
                      </a:cxn>
                      <a:cxn ang="0">
                        <a:pos x="6" y="76"/>
                      </a:cxn>
                      <a:cxn ang="0">
                        <a:pos x="15" y="81"/>
                      </a:cxn>
                      <a:cxn ang="0">
                        <a:pos x="24" y="84"/>
                      </a:cxn>
                      <a:cxn ang="0">
                        <a:pos x="33" y="85"/>
                      </a:cxn>
                      <a:cxn ang="0">
                        <a:pos x="43" y="84"/>
                      </a:cxn>
                      <a:cxn ang="0">
                        <a:pos x="50" y="82"/>
                      </a:cxn>
                      <a:cxn ang="0">
                        <a:pos x="58" y="78"/>
                      </a:cxn>
                      <a:cxn ang="0">
                        <a:pos x="64" y="73"/>
                      </a:cxn>
                      <a:cxn ang="0">
                        <a:pos x="71" y="65"/>
                      </a:cxn>
                      <a:cxn ang="0">
                        <a:pos x="75" y="57"/>
                      </a:cxn>
                      <a:cxn ang="0">
                        <a:pos x="77" y="50"/>
                      </a:cxn>
                      <a:cxn ang="0">
                        <a:pos x="78" y="40"/>
                      </a:cxn>
                    </a:cxnLst>
                    <a:rect l="0" t="0" r="r" b="b"/>
                    <a:pathLst>
                      <a:path w="78" h="85">
                        <a:moveTo>
                          <a:pt x="78" y="40"/>
                        </a:moveTo>
                        <a:lnTo>
                          <a:pt x="78" y="34"/>
                        </a:lnTo>
                        <a:lnTo>
                          <a:pt x="77" y="28"/>
                        </a:lnTo>
                        <a:lnTo>
                          <a:pt x="74" y="22"/>
                        </a:lnTo>
                        <a:lnTo>
                          <a:pt x="72" y="17"/>
                        </a:lnTo>
                        <a:lnTo>
                          <a:pt x="67" y="11"/>
                        </a:lnTo>
                        <a:lnTo>
                          <a:pt x="63" y="8"/>
                        </a:lnTo>
                        <a:lnTo>
                          <a:pt x="58" y="3"/>
                        </a:lnTo>
                        <a:lnTo>
                          <a:pt x="54" y="0"/>
                        </a:lnTo>
                        <a:lnTo>
                          <a:pt x="50" y="0"/>
                        </a:lnTo>
                        <a:lnTo>
                          <a:pt x="47" y="2"/>
                        </a:lnTo>
                        <a:lnTo>
                          <a:pt x="54" y="5"/>
                        </a:lnTo>
                        <a:lnTo>
                          <a:pt x="60" y="8"/>
                        </a:lnTo>
                        <a:lnTo>
                          <a:pt x="63" y="11"/>
                        </a:lnTo>
                        <a:lnTo>
                          <a:pt x="67" y="17"/>
                        </a:lnTo>
                        <a:lnTo>
                          <a:pt x="71" y="22"/>
                        </a:lnTo>
                        <a:lnTo>
                          <a:pt x="74" y="28"/>
                        </a:lnTo>
                        <a:lnTo>
                          <a:pt x="75" y="34"/>
                        </a:lnTo>
                        <a:lnTo>
                          <a:pt x="75" y="40"/>
                        </a:lnTo>
                        <a:lnTo>
                          <a:pt x="74" y="50"/>
                        </a:lnTo>
                        <a:lnTo>
                          <a:pt x="72" y="57"/>
                        </a:lnTo>
                        <a:lnTo>
                          <a:pt x="67" y="64"/>
                        </a:lnTo>
                        <a:lnTo>
                          <a:pt x="63" y="70"/>
                        </a:lnTo>
                        <a:lnTo>
                          <a:pt x="57" y="75"/>
                        </a:lnTo>
                        <a:lnTo>
                          <a:pt x="49" y="79"/>
                        </a:lnTo>
                        <a:lnTo>
                          <a:pt x="41" y="81"/>
                        </a:lnTo>
                        <a:lnTo>
                          <a:pt x="33" y="82"/>
                        </a:lnTo>
                        <a:lnTo>
                          <a:pt x="23" y="81"/>
                        </a:lnTo>
                        <a:lnTo>
                          <a:pt x="13" y="78"/>
                        </a:lnTo>
                        <a:lnTo>
                          <a:pt x="6" y="71"/>
                        </a:lnTo>
                        <a:lnTo>
                          <a:pt x="0" y="64"/>
                        </a:lnTo>
                        <a:lnTo>
                          <a:pt x="0" y="67"/>
                        </a:lnTo>
                        <a:lnTo>
                          <a:pt x="0" y="70"/>
                        </a:lnTo>
                        <a:lnTo>
                          <a:pt x="6" y="76"/>
                        </a:lnTo>
                        <a:lnTo>
                          <a:pt x="15" y="81"/>
                        </a:lnTo>
                        <a:lnTo>
                          <a:pt x="24" y="84"/>
                        </a:lnTo>
                        <a:lnTo>
                          <a:pt x="33" y="85"/>
                        </a:lnTo>
                        <a:lnTo>
                          <a:pt x="43" y="84"/>
                        </a:lnTo>
                        <a:lnTo>
                          <a:pt x="50" y="82"/>
                        </a:lnTo>
                        <a:lnTo>
                          <a:pt x="58" y="78"/>
                        </a:lnTo>
                        <a:lnTo>
                          <a:pt x="64" y="73"/>
                        </a:lnTo>
                        <a:lnTo>
                          <a:pt x="71" y="65"/>
                        </a:lnTo>
                        <a:lnTo>
                          <a:pt x="75" y="57"/>
                        </a:lnTo>
                        <a:lnTo>
                          <a:pt x="77" y="50"/>
                        </a:lnTo>
                        <a:lnTo>
                          <a:pt x="78" y="40"/>
                        </a:lnTo>
                        <a:close/>
                      </a:path>
                    </a:pathLst>
                  </a:custGeom>
                  <a:solidFill>
                    <a:srgbClr val="E56B6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12" name="Freeform 180"/>
                  <p:cNvSpPr>
                    <a:spLocks/>
                  </p:cNvSpPr>
                  <p:nvPr/>
                </p:nvSpPr>
                <p:spPr bwMode="auto">
                  <a:xfrm>
                    <a:off x="5746" y="1134"/>
                    <a:ext cx="79" cy="84"/>
                  </a:xfrm>
                  <a:custGeom>
                    <a:avLst/>
                    <a:gdLst/>
                    <a:ahLst/>
                    <a:cxnLst>
                      <a:cxn ang="0">
                        <a:pos x="79" y="40"/>
                      </a:cxn>
                      <a:cxn ang="0">
                        <a:pos x="79" y="34"/>
                      </a:cxn>
                      <a:cxn ang="0">
                        <a:pos x="77" y="28"/>
                      </a:cxn>
                      <a:cxn ang="0">
                        <a:pos x="74" y="22"/>
                      </a:cxn>
                      <a:cxn ang="0">
                        <a:pos x="71" y="17"/>
                      </a:cxn>
                      <a:cxn ang="0">
                        <a:pos x="68" y="11"/>
                      </a:cxn>
                      <a:cxn ang="0">
                        <a:pos x="63" y="8"/>
                      </a:cxn>
                      <a:cxn ang="0">
                        <a:pos x="59" y="3"/>
                      </a:cxn>
                      <a:cxn ang="0">
                        <a:pos x="52" y="0"/>
                      </a:cxn>
                      <a:cxn ang="0">
                        <a:pos x="49" y="2"/>
                      </a:cxn>
                      <a:cxn ang="0">
                        <a:pos x="48" y="2"/>
                      </a:cxn>
                      <a:cxn ang="0">
                        <a:pos x="54" y="5"/>
                      </a:cxn>
                      <a:cxn ang="0">
                        <a:pos x="59" y="8"/>
                      </a:cxn>
                      <a:cxn ang="0">
                        <a:pos x="63" y="13"/>
                      </a:cxn>
                      <a:cxn ang="0">
                        <a:pos x="68" y="17"/>
                      </a:cxn>
                      <a:cxn ang="0">
                        <a:pos x="71" y="22"/>
                      </a:cxn>
                      <a:cxn ang="0">
                        <a:pos x="74" y="28"/>
                      </a:cxn>
                      <a:cxn ang="0">
                        <a:pos x="76" y="34"/>
                      </a:cxn>
                      <a:cxn ang="0">
                        <a:pos x="76" y="40"/>
                      </a:cxn>
                      <a:cxn ang="0">
                        <a:pos x="74" y="48"/>
                      </a:cxn>
                      <a:cxn ang="0">
                        <a:pos x="73" y="56"/>
                      </a:cxn>
                      <a:cxn ang="0">
                        <a:pos x="68" y="64"/>
                      </a:cxn>
                      <a:cxn ang="0">
                        <a:pos x="63" y="68"/>
                      </a:cxn>
                      <a:cxn ang="0">
                        <a:pos x="57" y="75"/>
                      </a:cxn>
                      <a:cxn ang="0">
                        <a:pos x="51" y="78"/>
                      </a:cxn>
                      <a:cxn ang="0">
                        <a:pos x="43" y="81"/>
                      </a:cxn>
                      <a:cxn ang="0">
                        <a:pos x="35" y="81"/>
                      </a:cxn>
                      <a:cxn ang="0">
                        <a:pos x="25" y="79"/>
                      </a:cxn>
                      <a:cxn ang="0">
                        <a:pos x="15" y="75"/>
                      </a:cxn>
                      <a:cxn ang="0">
                        <a:pos x="8" y="68"/>
                      </a:cxn>
                      <a:cxn ang="0">
                        <a:pos x="0" y="61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2" y="64"/>
                      </a:cxn>
                      <a:cxn ang="0">
                        <a:pos x="2" y="67"/>
                      </a:cxn>
                      <a:cxn ang="0">
                        <a:pos x="8" y="75"/>
                      </a:cxn>
                      <a:cxn ang="0">
                        <a:pos x="15" y="79"/>
                      </a:cxn>
                      <a:cxn ang="0">
                        <a:pos x="25" y="82"/>
                      </a:cxn>
                      <a:cxn ang="0">
                        <a:pos x="35" y="84"/>
                      </a:cxn>
                      <a:cxn ang="0">
                        <a:pos x="45" y="82"/>
                      </a:cxn>
                      <a:cxn ang="0">
                        <a:pos x="52" y="81"/>
                      </a:cxn>
                      <a:cxn ang="0">
                        <a:pos x="60" y="76"/>
                      </a:cxn>
                      <a:cxn ang="0">
                        <a:pos x="66" y="71"/>
                      </a:cxn>
                      <a:cxn ang="0">
                        <a:pos x="71" y="65"/>
                      </a:cxn>
                      <a:cxn ang="0">
                        <a:pos x="76" y="57"/>
                      </a:cxn>
                      <a:cxn ang="0">
                        <a:pos x="77" y="50"/>
                      </a:cxn>
                      <a:cxn ang="0">
                        <a:pos x="79" y="40"/>
                      </a:cxn>
                    </a:cxnLst>
                    <a:rect l="0" t="0" r="r" b="b"/>
                    <a:pathLst>
                      <a:path w="79" h="84">
                        <a:moveTo>
                          <a:pt x="79" y="40"/>
                        </a:moveTo>
                        <a:lnTo>
                          <a:pt x="79" y="34"/>
                        </a:lnTo>
                        <a:lnTo>
                          <a:pt x="77" y="28"/>
                        </a:lnTo>
                        <a:lnTo>
                          <a:pt x="74" y="22"/>
                        </a:lnTo>
                        <a:lnTo>
                          <a:pt x="71" y="17"/>
                        </a:lnTo>
                        <a:lnTo>
                          <a:pt x="68" y="11"/>
                        </a:lnTo>
                        <a:lnTo>
                          <a:pt x="63" y="8"/>
                        </a:lnTo>
                        <a:lnTo>
                          <a:pt x="59" y="3"/>
                        </a:lnTo>
                        <a:lnTo>
                          <a:pt x="52" y="0"/>
                        </a:lnTo>
                        <a:lnTo>
                          <a:pt x="49" y="2"/>
                        </a:lnTo>
                        <a:lnTo>
                          <a:pt x="48" y="2"/>
                        </a:lnTo>
                        <a:lnTo>
                          <a:pt x="54" y="5"/>
                        </a:lnTo>
                        <a:lnTo>
                          <a:pt x="59" y="8"/>
                        </a:lnTo>
                        <a:lnTo>
                          <a:pt x="63" y="13"/>
                        </a:lnTo>
                        <a:lnTo>
                          <a:pt x="68" y="17"/>
                        </a:lnTo>
                        <a:lnTo>
                          <a:pt x="71" y="22"/>
                        </a:lnTo>
                        <a:lnTo>
                          <a:pt x="74" y="28"/>
                        </a:lnTo>
                        <a:lnTo>
                          <a:pt x="76" y="34"/>
                        </a:lnTo>
                        <a:lnTo>
                          <a:pt x="76" y="40"/>
                        </a:lnTo>
                        <a:lnTo>
                          <a:pt x="74" y="48"/>
                        </a:lnTo>
                        <a:lnTo>
                          <a:pt x="73" y="56"/>
                        </a:lnTo>
                        <a:lnTo>
                          <a:pt x="68" y="64"/>
                        </a:lnTo>
                        <a:lnTo>
                          <a:pt x="63" y="68"/>
                        </a:lnTo>
                        <a:lnTo>
                          <a:pt x="57" y="75"/>
                        </a:lnTo>
                        <a:lnTo>
                          <a:pt x="51" y="78"/>
                        </a:lnTo>
                        <a:lnTo>
                          <a:pt x="43" y="81"/>
                        </a:lnTo>
                        <a:lnTo>
                          <a:pt x="35" y="81"/>
                        </a:lnTo>
                        <a:lnTo>
                          <a:pt x="25" y="79"/>
                        </a:lnTo>
                        <a:lnTo>
                          <a:pt x="15" y="75"/>
                        </a:lnTo>
                        <a:lnTo>
                          <a:pt x="8" y="68"/>
                        </a:lnTo>
                        <a:lnTo>
                          <a:pt x="0" y="61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2" y="64"/>
                        </a:lnTo>
                        <a:lnTo>
                          <a:pt x="2" y="67"/>
                        </a:lnTo>
                        <a:lnTo>
                          <a:pt x="8" y="75"/>
                        </a:lnTo>
                        <a:lnTo>
                          <a:pt x="15" y="79"/>
                        </a:lnTo>
                        <a:lnTo>
                          <a:pt x="25" y="82"/>
                        </a:lnTo>
                        <a:lnTo>
                          <a:pt x="35" y="84"/>
                        </a:lnTo>
                        <a:lnTo>
                          <a:pt x="45" y="82"/>
                        </a:lnTo>
                        <a:lnTo>
                          <a:pt x="52" y="81"/>
                        </a:lnTo>
                        <a:lnTo>
                          <a:pt x="60" y="76"/>
                        </a:lnTo>
                        <a:lnTo>
                          <a:pt x="66" y="71"/>
                        </a:lnTo>
                        <a:lnTo>
                          <a:pt x="71" y="65"/>
                        </a:lnTo>
                        <a:lnTo>
                          <a:pt x="76" y="57"/>
                        </a:lnTo>
                        <a:lnTo>
                          <a:pt x="77" y="50"/>
                        </a:lnTo>
                        <a:lnTo>
                          <a:pt x="79" y="40"/>
                        </a:lnTo>
                        <a:close/>
                      </a:path>
                    </a:pathLst>
                  </a:custGeom>
                  <a:solidFill>
                    <a:srgbClr val="E66E6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13" name="Freeform 181"/>
                  <p:cNvSpPr>
                    <a:spLocks/>
                  </p:cNvSpPr>
                  <p:nvPr/>
                </p:nvSpPr>
                <p:spPr bwMode="auto">
                  <a:xfrm>
                    <a:off x="5746" y="1136"/>
                    <a:ext cx="77" cy="80"/>
                  </a:xfrm>
                  <a:custGeom>
                    <a:avLst/>
                    <a:gdLst/>
                    <a:ahLst/>
                    <a:cxnLst>
                      <a:cxn ang="0">
                        <a:pos x="77" y="38"/>
                      </a:cxn>
                      <a:cxn ang="0">
                        <a:pos x="77" y="32"/>
                      </a:cxn>
                      <a:cxn ang="0">
                        <a:pos x="76" y="26"/>
                      </a:cxn>
                      <a:cxn ang="0">
                        <a:pos x="73" y="20"/>
                      </a:cxn>
                      <a:cxn ang="0">
                        <a:pos x="69" y="15"/>
                      </a:cxn>
                      <a:cxn ang="0">
                        <a:pos x="65" y="9"/>
                      </a:cxn>
                      <a:cxn ang="0">
                        <a:pos x="62" y="6"/>
                      </a:cxn>
                      <a:cxn ang="0">
                        <a:pos x="56" y="3"/>
                      </a:cxn>
                      <a:cxn ang="0">
                        <a:pos x="49" y="0"/>
                      </a:cxn>
                      <a:cxn ang="0">
                        <a:pos x="48" y="0"/>
                      </a:cxn>
                      <a:cxn ang="0">
                        <a:pos x="45" y="1"/>
                      </a:cxn>
                      <a:cxn ang="0">
                        <a:pos x="51" y="3"/>
                      </a:cxn>
                      <a:cxn ang="0">
                        <a:pos x="56" y="6"/>
                      </a:cxn>
                      <a:cxn ang="0">
                        <a:pos x="62" y="11"/>
                      </a:cxn>
                      <a:cxn ang="0">
                        <a:pos x="66" y="15"/>
                      </a:cxn>
                      <a:cxn ang="0">
                        <a:pos x="69" y="20"/>
                      </a:cxn>
                      <a:cxn ang="0">
                        <a:pos x="71" y="26"/>
                      </a:cxn>
                      <a:cxn ang="0">
                        <a:pos x="74" y="32"/>
                      </a:cxn>
                      <a:cxn ang="0">
                        <a:pos x="74" y="38"/>
                      </a:cxn>
                      <a:cxn ang="0">
                        <a:pos x="73" y="46"/>
                      </a:cxn>
                      <a:cxn ang="0">
                        <a:pos x="71" y="54"/>
                      </a:cxn>
                      <a:cxn ang="0">
                        <a:pos x="68" y="60"/>
                      </a:cxn>
                      <a:cxn ang="0">
                        <a:pos x="63" y="66"/>
                      </a:cxn>
                      <a:cxn ang="0">
                        <a:pos x="57" y="71"/>
                      </a:cxn>
                      <a:cxn ang="0">
                        <a:pos x="51" y="74"/>
                      </a:cxn>
                      <a:cxn ang="0">
                        <a:pos x="43" y="77"/>
                      </a:cxn>
                      <a:cxn ang="0">
                        <a:pos x="35" y="77"/>
                      </a:cxn>
                      <a:cxn ang="0">
                        <a:pos x="25" y="76"/>
                      </a:cxn>
                      <a:cxn ang="0">
                        <a:pos x="15" y="71"/>
                      </a:cxn>
                      <a:cxn ang="0">
                        <a:pos x="6" y="65"/>
                      </a:cxn>
                      <a:cxn ang="0">
                        <a:pos x="2" y="55"/>
                      </a:cxn>
                      <a:cxn ang="0">
                        <a:pos x="2" y="57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2" y="62"/>
                      </a:cxn>
                      <a:cxn ang="0">
                        <a:pos x="8" y="69"/>
                      </a:cxn>
                      <a:cxn ang="0">
                        <a:pos x="15" y="76"/>
                      </a:cxn>
                      <a:cxn ang="0">
                        <a:pos x="25" y="79"/>
                      </a:cxn>
                      <a:cxn ang="0">
                        <a:pos x="35" y="80"/>
                      </a:cxn>
                      <a:cxn ang="0">
                        <a:pos x="43" y="79"/>
                      </a:cxn>
                      <a:cxn ang="0">
                        <a:pos x="51" y="77"/>
                      </a:cxn>
                      <a:cxn ang="0">
                        <a:pos x="59" y="73"/>
                      </a:cxn>
                      <a:cxn ang="0">
                        <a:pos x="65" y="68"/>
                      </a:cxn>
                      <a:cxn ang="0">
                        <a:pos x="69" y="62"/>
                      </a:cxn>
                      <a:cxn ang="0">
                        <a:pos x="74" y="55"/>
                      </a:cxn>
                      <a:cxn ang="0">
                        <a:pos x="76" y="48"/>
                      </a:cxn>
                      <a:cxn ang="0">
                        <a:pos x="77" y="38"/>
                      </a:cxn>
                    </a:cxnLst>
                    <a:rect l="0" t="0" r="r" b="b"/>
                    <a:pathLst>
                      <a:path w="77" h="80">
                        <a:moveTo>
                          <a:pt x="77" y="38"/>
                        </a:moveTo>
                        <a:lnTo>
                          <a:pt x="77" y="32"/>
                        </a:lnTo>
                        <a:lnTo>
                          <a:pt x="76" y="26"/>
                        </a:lnTo>
                        <a:lnTo>
                          <a:pt x="73" y="20"/>
                        </a:lnTo>
                        <a:lnTo>
                          <a:pt x="69" y="15"/>
                        </a:lnTo>
                        <a:lnTo>
                          <a:pt x="65" y="9"/>
                        </a:lnTo>
                        <a:lnTo>
                          <a:pt x="62" y="6"/>
                        </a:lnTo>
                        <a:lnTo>
                          <a:pt x="56" y="3"/>
                        </a:lnTo>
                        <a:lnTo>
                          <a:pt x="49" y="0"/>
                        </a:lnTo>
                        <a:lnTo>
                          <a:pt x="48" y="0"/>
                        </a:lnTo>
                        <a:lnTo>
                          <a:pt x="45" y="1"/>
                        </a:lnTo>
                        <a:lnTo>
                          <a:pt x="51" y="3"/>
                        </a:lnTo>
                        <a:lnTo>
                          <a:pt x="56" y="6"/>
                        </a:lnTo>
                        <a:lnTo>
                          <a:pt x="62" y="11"/>
                        </a:lnTo>
                        <a:lnTo>
                          <a:pt x="66" y="15"/>
                        </a:lnTo>
                        <a:lnTo>
                          <a:pt x="69" y="20"/>
                        </a:lnTo>
                        <a:lnTo>
                          <a:pt x="71" y="26"/>
                        </a:lnTo>
                        <a:lnTo>
                          <a:pt x="74" y="32"/>
                        </a:lnTo>
                        <a:lnTo>
                          <a:pt x="74" y="38"/>
                        </a:lnTo>
                        <a:lnTo>
                          <a:pt x="73" y="46"/>
                        </a:lnTo>
                        <a:lnTo>
                          <a:pt x="71" y="54"/>
                        </a:lnTo>
                        <a:lnTo>
                          <a:pt x="68" y="60"/>
                        </a:lnTo>
                        <a:lnTo>
                          <a:pt x="63" y="66"/>
                        </a:lnTo>
                        <a:lnTo>
                          <a:pt x="57" y="71"/>
                        </a:lnTo>
                        <a:lnTo>
                          <a:pt x="51" y="74"/>
                        </a:lnTo>
                        <a:lnTo>
                          <a:pt x="43" y="77"/>
                        </a:lnTo>
                        <a:lnTo>
                          <a:pt x="35" y="77"/>
                        </a:lnTo>
                        <a:lnTo>
                          <a:pt x="25" y="76"/>
                        </a:lnTo>
                        <a:lnTo>
                          <a:pt x="15" y="71"/>
                        </a:lnTo>
                        <a:lnTo>
                          <a:pt x="6" y="65"/>
                        </a:lnTo>
                        <a:lnTo>
                          <a:pt x="2" y="55"/>
                        </a:lnTo>
                        <a:lnTo>
                          <a:pt x="2" y="57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2" y="62"/>
                        </a:lnTo>
                        <a:lnTo>
                          <a:pt x="8" y="69"/>
                        </a:lnTo>
                        <a:lnTo>
                          <a:pt x="15" y="76"/>
                        </a:lnTo>
                        <a:lnTo>
                          <a:pt x="25" y="79"/>
                        </a:lnTo>
                        <a:lnTo>
                          <a:pt x="35" y="80"/>
                        </a:lnTo>
                        <a:lnTo>
                          <a:pt x="43" y="79"/>
                        </a:lnTo>
                        <a:lnTo>
                          <a:pt x="51" y="77"/>
                        </a:lnTo>
                        <a:lnTo>
                          <a:pt x="59" y="73"/>
                        </a:lnTo>
                        <a:lnTo>
                          <a:pt x="65" y="68"/>
                        </a:lnTo>
                        <a:lnTo>
                          <a:pt x="69" y="62"/>
                        </a:lnTo>
                        <a:lnTo>
                          <a:pt x="74" y="55"/>
                        </a:lnTo>
                        <a:lnTo>
                          <a:pt x="76" y="48"/>
                        </a:lnTo>
                        <a:lnTo>
                          <a:pt x="77" y="38"/>
                        </a:lnTo>
                        <a:close/>
                      </a:path>
                    </a:pathLst>
                  </a:custGeom>
                  <a:solidFill>
                    <a:srgbClr val="E672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14" name="Freeform 182"/>
                  <p:cNvSpPr>
                    <a:spLocks/>
                  </p:cNvSpPr>
                  <p:nvPr/>
                </p:nvSpPr>
                <p:spPr bwMode="auto">
                  <a:xfrm>
                    <a:off x="5746" y="1136"/>
                    <a:ext cx="76" cy="79"/>
                  </a:xfrm>
                  <a:custGeom>
                    <a:avLst/>
                    <a:gdLst/>
                    <a:ahLst/>
                    <a:cxnLst>
                      <a:cxn ang="0">
                        <a:pos x="76" y="38"/>
                      </a:cxn>
                      <a:cxn ang="0">
                        <a:pos x="76" y="32"/>
                      </a:cxn>
                      <a:cxn ang="0">
                        <a:pos x="74" y="26"/>
                      </a:cxn>
                      <a:cxn ang="0">
                        <a:pos x="71" y="20"/>
                      </a:cxn>
                      <a:cxn ang="0">
                        <a:pos x="68" y="15"/>
                      </a:cxn>
                      <a:cxn ang="0">
                        <a:pos x="63" y="11"/>
                      </a:cxn>
                      <a:cxn ang="0">
                        <a:pos x="59" y="6"/>
                      </a:cxn>
                      <a:cxn ang="0">
                        <a:pos x="54" y="3"/>
                      </a:cxn>
                      <a:cxn ang="0">
                        <a:pos x="48" y="0"/>
                      </a:cxn>
                      <a:cxn ang="0">
                        <a:pos x="45" y="1"/>
                      </a:cxn>
                      <a:cxn ang="0">
                        <a:pos x="42" y="1"/>
                      </a:cxn>
                      <a:cxn ang="0">
                        <a:pos x="48" y="4"/>
                      </a:cxn>
                      <a:cxn ang="0">
                        <a:pos x="54" y="6"/>
                      </a:cxn>
                      <a:cxn ang="0">
                        <a:pos x="59" y="11"/>
                      </a:cxn>
                      <a:cxn ang="0">
                        <a:pos x="63" y="15"/>
                      </a:cxn>
                      <a:cxn ang="0">
                        <a:pos x="68" y="20"/>
                      </a:cxn>
                      <a:cxn ang="0">
                        <a:pos x="69" y="26"/>
                      </a:cxn>
                      <a:cxn ang="0">
                        <a:pos x="73" y="32"/>
                      </a:cxn>
                      <a:cxn ang="0">
                        <a:pos x="73" y="38"/>
                      </a:cxn>
                      <a:cxn ang="0">
                        <a:pos x="71" y="46"/>
                      </a:cxn>
                      <a:cxn ang="0">
                        <a:pos x="69" y="52"/>
                      </a:cxn>
                      <a:cxn ang="0">
                        <a:pos x="66" y="59"/>
                      </a:cxn>
                      <a:cxn ang="0">
                        <a:pos x="62" y="65"/>
                      </a:cxn>
                      <a:cxn ang="0">
                        <a:pos x="56" y="69"/>
                      </a:cxn>
                      <a:cxn ang="0">
                        <a:pos x="49" y="73"/>
                      </a:cxn>
                      <a:cxn ang="0">
                        <a:pos x="43" y="76"/>
                      </a:cxn>
                      <a:cxn ang="0">
                        <a:pos x="35" y="76"/>
                      </a:cxn>
                      <a:cxn ang="0">
                        <a:pos x="29" y="76"/>
                      </a:cxn>
                      <a:cxn ang="0">
                        <a:pos x="25" y="74"/>
                      </a:cxn>
                      <a:cxn ang="0">
                        <a:pos x="19" y="73"/>
                      </a:cxn>
                      <a:cxn ang="0">
                        <a:pos x="14" y="69"/>
                      </a:cxn>
                      <a:cxn ang="0">
                        <a:pos x="11" y="66"/>
                      </a:cxn>
                      <a:cxn ang="0">
                        <a:pos x="6" y="62"/>
                      </a:cxn>
                      <a:cxn ang="0">
                        <a:pos x="3" y="57"/>
                      </a:cxn>
                      <a:cxn ang="0">
                        <a:pos x="2" y="52"/>
                      </a:cxn>
                      <a:cxn ang="0">
                        <a:pos x="2" y="55"/>
                      </a:cxn>
                      <a:cxn ang="0">
                        <a:pos x="0" y="59"/>
                      </a:cxn>
                      <a:cxn ang="0">
                        <a:pos x="8" y="66"/>
                      </a:cxn>
                      <a:cxn ang="0">
                        <a:pos x="15" y="73"/>
                      </a:cxn>
                      <a:cxn ang="0">
                        <a:pos x="25" y="77"/>
                      </a:cxn>
                      <a:cxn ang="0">
                        <a:pos x="35" y="79"/>
                      </a:cxn>
                      <a:cxn ang="0">
                        <a:pos x="43" y="79"/>
                      </a:cxn>
                      <a:cxn ang="0">
                        <a:pos x="51" y="76"/>
                      </a:cxn>
                      <a:cxn ang="0">
                        <a:pos x="57" y="73"/>
                      </a:cxn>
                      <a:cxn ang="0">
                        <a:pos x="63" y="66"/>
                      </a:cxn>
                      <a:cxn ang="0">
                        <a:pos x="68" y="62"/>
                      </a:cxn>
                      <a:cxn ang="0">
                        <a:pos x="73" y="54"/>
                      </a:cxn>
                      <a:cxn ang="0">
                        <a:pos x="74" y="46"/>
                      </a:cxn>
                      <a:cxn ang="0">
                        <a:pos x="76" y="38"/>
                      </a:cxn>
                    </a:cxnLst>
                    <a:rect l="0" t="0" r="r" b="b"/>
                    <a:pathLst>
                      <a:path w="76" h="79">
                        <a:moveTo>
                          <a:pt x="76" y="38"/>
                        </a:moveTo>
                        <a:lnTo>
                          <a:pt x="76" y="32"/>
                        </a:lnTo>
                        <a:lnTo>
                          <a:pt x="74" y="26"/>
                        </a:lnTo>
                        <a:lnTo>
                          <a:pt x="71" y="20"/>
                        </a:lnTo>
                        <a:lnTo>
                          <a:pt x="68" y="15"/>
                        </a:lnTo>
                        <a:lnTo>
                          <a:pt x="63" y="11"/>
                        </a:lnTo>
                        <a:lnTo>
                          <a:pt x="59" y="6"/>
                        </a:lnTo>
                        <a:lnTo>
                          <a:pt x="54" y="3"/>
                        </a:lnTo>
                        <a:lnTo>
                          <a:pt x="48" y="0"/>
                        </a:lnTo>
                        <a:lnTo>
                          <a:pt x="45" y="1"/>
                        </a:lnTo>
                        <a:lnTo>
                          <a:pt x="42" y="1"/>
                        </a:lnTo>
                        <a:lnTo>
                          <a:pt x="48" y="4"/>
                        </a:lnTo>
                        <a:lnTo>
                          <a:pt x="54" y="6"/>
                        </a:lnTo>
                        <a:lnTo>
                          <a:pt x="59" y="11"/>
                        </a:lnTo>
                        <a:lnTo>
                          <a:pt x="63" y="15"/>
                        </a:lnTo>
                        <a:lnTo>
                          <a:pt x="68" y="20"/>
                        </a:lnTo>
                        <a:lnTo>
                          <a:pt x="69" y="26"/>
                        </a:lnTo>
                        <a:lnTo>
                          <a:pt x="73" y="32"/>
                        </a:lnTo>
                        <a:lnTo>
                          <a:pt x="73" y="38"/>
                        </a:lnTo>
                        <a:lnTo>
                          <a:pt x="71" y="46"/>
                        </a:lnTo>
                        <a:lnTo>
                          <a:pt x="69" y="52"/>
                        </a:lnTo>
                        <a:lnTo>
                          <a:pt x="66" y="59"/>
                        </a:lnTo>
                        <a:lnTo>
                          <a:pt x="62" y="65"/>
                        </a:lnTo>
                        <a:lnTo>
                          <a:pt x="56" y="69"/>
                        </a:lnTo>
                        <a:lnTo>
                          <a:pt x="49" y="73"/>
                        </a:lnTo>
                        <a:lnTo>
                          <a:pt x="43" y="76"/>
                        </a:lnTo>
                        <a:lnTo>
                          <a:pt x="35" y="76"/>
                        </a:lnTo>
                        <a:lnTo>
                          <a:pt x="29" y="76"/>
                        </a:lnTo>
                        <a:lnTo>
                          <a:pt x="25" y="74"/>
                        </a:lnTo>
                        <a:lnTo>
                          <a:pt x="19" y="73"/>
                        </a:lnTo>
                        <a:lnTo>
                          <a:pt x="14" y="69"/>
                        </a:lnTo>
                        <a:lnTo>
                          <a:pt x="11" y="66"/>
                        </a:lnTo>
                        <a:lnTo>
                          <a:pt x="6" y="62"/>
                        </a:lnTo>
                        <a:lnTo>
                          <a:pt x="3" y="57"/>
                        </a:lnTo>
                        <a:lnTo>
                          <a:pt x="2" y="52"/>
                        </a:lnTo>
                        <a:lnTo>
                          <a:pt x="2" y="55"/>
                        </a:lnTo>
                        <a:lnTo>
                          <a:pt x="0" y="59"/>
                        </a:lnTo>
                        <a:lnTo>
                          <a:pt x="8" y="66"/>
                        </a:lnTo>
                        <a:lnTo>
                          <a:pt x="15" y="73"/>
                        </a:lnTo>
                        <a:lnTo>
                          <a:pt x="25" y="77"/>
                        </a:lnTo>
                        <a:lnTo>
                          <a:pt x="35" y="79"/>
                        </a:lnTo>
                        <a:lnTo>
                          <a:pt x="43" y="79"/>
                        </a:lnTo>
                        <a:lnTo>
                          <a:pt x="51" y="76"/>
                        </a:lnTo>
                        <a:lnTo>
                          <a:pt x="57" y="73"/>
                        </a:lnTo>
                        <a:lnTo>
                          <a:pt x="63" y="66"/>
                        </a:lnTo>
                        <a:lnTo>
                          <a:pt x="68" y="62"/>
                        </a:lnTo>
                        <a:lnTo>
                          <a:pt x="73" y="54"/>
                        </a:lnTo>
                        <a:lnTo>
                          <a:pt x="74" y="46"/>
                        </a:lnTo>
                        <a:lnTo>
                          <a:pt x="76" y="38"/>
                        </a:lnTo>
                        <a:close/>
                      </a:path>
                    </a:pathLst>
                  </a:custGeom>
                  <a:solidFill>
                    <a:srgbClr val="E7757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15" name="Freeform 183"/>
                  <p:cNvSpPr>
                    <a:spLocks/>
                  </p:cNvSpPr>
                  <p:nvPr/>
                </p:nvSpPr>
                <p:spPr bwMode="auto">
                  <a:xfrm>
                    <a:off x="5748" y="1137"/>
                    <a:ext cx="72" cy="76"/>
                  </a:xfrm>
                  <a:custGeom>
                    <a:avLst/>
                    <a:gdLst/>
                    <a:ahLst/>
                    <a:cxnLst>
                      <a:cxn ang="0">
                        <a:pos x="72" y="37"/>
                      </a:cxn>
                      <a:cxn ang="0">
                        <a:pos x="72" y="31"/>
                      </a:cxn>
                      <a:cxn ang="0">
                        <a:pos x="69" y="25"/>
                      </a:cxn>
                      <a:cxn ang="0">
                        <a:pos x="67" y="19"/>
                      </a:cxn>
                      <a:cxn ang="0">
                        <a:pos x="64" y="14"/>
                      </a:cxn>
                      <a:cxn ang="0">
                        <a:pos x="60" y="10"/>
                      </a:cxn>
                      <a:cxn ang="0">
                        <a:pos x="54" y="5"/>
                      </a:cxn>
                      <a:cxn ang="0">
                        <a:pos x="49" y="2"/>
                      </a:cxn>
                      <a:cxn ang="0">
                        <a:pos x="43" y="0"/>
                      </a:cxn>
                      <a:cxn ang="0">
                        <a:pos x="40" y="0"/>
                      </a:cxn>
                      <a:cxn ang="0">
                        <a:pos x="37" y="2"/>
                      </a:cxn>
                      <a:cxn ang="0">
                        <a:pos x="43" y="3"/>
                      </a:cxn>
                      <a:cxn ang="0">
                        <a:pos x="49" y="7"/>
                      </a:cxn>
                      <a:cxn ang="0">
                        <a:pos x="55" y="10"/>
                      </a:cxn>
                      <a:cxn ang="0">
                        <a:pos x="60" y="14"/>
                      </a:cxn>
                      <a:cxn ang="0">
                        <a:pos x="63" y="19"/>
                      </a:cxn>
                      <a:cxn ang="0">
                        <a:pos x="66" y="25"/>
                      </a:cxn>
                      <a:cxn ang="0">
                        <a:pos x="69" y="31"/>
                      </a:cxn>
                      <a:cxn ang="0">
                        <a:pos x="69" y="37"/>
                      </a:cxn>
                      <a:cxn ang="0">
                        <a:pos x="67" y="45"/>
                      </a:cxn>
                      <a:cxn ang="0">
                        <a:pos x="66" y="51"/>
                      </a:cxn>
                      <a:cxn ang="0">
                        <a:pos x="63" y="58"/>
                      </a:cxn>
                      <a:cxn ang="0">
                        <a:pos x="58" y="62"/>
                      </a:cxn>
                      <a:cxn ang="0">
                        <a:pos x="54" y="67"/>
                      </a:cxn>
                      <a:cxn ang="0">
                        <a:pos x="47" y="70"/>
                      </a:cxn>
                      <a:cxn ang="0">
                        <a:pos x="41" y="73"/>
                      </a:cxn>
                      <a:cxn ang="0">
                        <a:pos x="33" y="73"/>
                      </a:cxn>
                      <a:cxn ang="0">
                        <a:pos x="27" y="73"/>
                      </a:cxn>
                      <a:cxn ang="0">
                        <a:pos x="23" y="72"/>
                      </a:cxn>
                      <a:cxn ang="0">
                        <a:pos x="17" y="68"/>
                      </a:cxn>
                      <a:cxn ang="0">
                        <a:pos x="12" y="67"/>
                      </a:cxn>
                      <a:cxn ang="0">
                        <a:pos x="9" y="62"/>
                      </a:cxn>
                      <a:cxn ang="0">
                        <a:pos x="4" y="58"/>
                      </a:cxn>
                      <a:cxn ang="0">
                        <a:pos x="1" y="53"/>
                      </a:cxn>
                      <a:cxn ang="0">
                        <a:pos x="0" y="48"/>
                      </a:cxn>
                      <a:cxn ang="0">
                        <a:pos x="0" y="51"/>
                      </a:cxn>
                      <a:cxn ang="0">
                        <a:pos x="0" y="54"/>
                      </a:cxn>
                      <a:cxn ang="0">
                        <a:pos x="4" y="64"/>
                      </a:cxn>
                      <a:cxn ang="0">
                        <a:pos x="13" y="70"/>
                      </a:cxn>
                      <a:cxn ang="0">
                        <a:pos x="23" y="75"/>
                      </a:cxn>
                      <a:cxn ang="0">
                        <a:pos x="33" y="76"/>
                      </a:cxn>
                      <a:cxn ang="0">
                        <a:pos x="41" y="76"/>
                      </a:cxn>
                      <a:cxn ang="0">
                        <a:pos x="49" y="73"/>
                      </a:cxn>
                      <a:cxn ang="0">
                        <a:pos x="55" y="70"/>
                      </a:cxn>
                      <a:cxn ang="0">
                        <a:pos x="61" y="65"/>
                      </a:cxn>
                      <a:cxn ang="0">
                        <a:pos x="66" y="59"/>
                      </a:cxn>
                      <a:cxn ang="0">
                        <a:pos x="69" y="53"/>
                      </a:cxn>
                      <a:cxn ang="0">
                        <a:pos x="71" y="45"/>
                      </a:cxn>
                      <a:cxn ang="0">
                        <a:pos x="72" y="37"/>
                      </a:cxn>
                    </a:cxnLst>
                    <a:rect l="0" t="0" r="r" b="b"/>
                    <a:pathLst>
                      <a:path w="72" h="76">
                        <a:moveTo>
                          <a:pt x="72" y="37"/>
                        </a:moveTo>
                        <a:lnTo>
                          <a:pt x="72" y="31"/>
                        </a:lnTo>
                        <a:lnTo>
                          <a:pt x="69" y="25"/>
                        </a:lnTo>
                        <a:lnTo>
                          <a:pt x="67" y="19"/>
                        </a:lnTo>
                        <a:lnTo>
                          <a:pt x="64" y="14"/>
                        </a:lnTo>
                        <a:lnTo>
                          <a:pt x="60" y="10"/>
                        </a:lnTo>
                        <a:lnTo>
                          <a:pt x="54" y="5"/>
                        </a:lnTo>
                        <a:lnTo>
                          <a:pt x="49" y="2"/>
                        </a:lnTo>
                        <a:lnTo>
                          <a:pt x="43" y="0"/>
                        </a:lnTo>
                        <a:lnTo>
                          <a:pt x="40" y="0"/>
                        </a:lnTo>
                        <a:lnTo>
                          <a:pt x="37" y="2"/>
                        </a:lnTo>
                        <a:lnTo>
                          <a:pt x="43" y="3"/>
                        </a:lnTo>
                        <a:lnTo>
                          <a:pt x="49" y="7"/>
                        </a:lnTo>
                        <a:lnTo>
                          <a:pt x="55" y="10"/>
                        </a:lnTo>
                        <a:lnTo>
                          <a:pt x="60" y="14"/>
                        </a:lnTo>
                        <a:lnTo>
                          <a:pt x="63" y="19"/>
                        </a:lnTo>
                        <a:lnTo>
                          <a:pt x="66" y="25"/>
                        </a:lnTo>
                        <a:lnTo>
                          <a:pt x="69" y="31"/>
                        </a:lnTo>
                        <a:lnTo>
                          <a:pt x="69" y="37"/>
                        </a:lnTo>
                        <a:lnTo>
                          <a:pt x="67" y="45"/>
                        </a:lnTo>
                        <a:lnTo>
                          <a:pt x="66" y="51"/>
                        </a:lnTo>
                        <a:lnTo>
                          <a:pt x="63" y="58"/>
                        </a:lnTo>
                        <a:lnTo>
                          <a:pt x="58" y="62"/>
                        </a:lnTo>
                        <a:lnTo>
                          <a:pt x="54" y="67"/>
                        </a:lnTo>
                        <a:lnTo>
                          <a:pt x="47" y="70"/>
                        </a:lnTo>
                        <a:lnTo>
                          <a:pt x="41" y="73"/>
                        </a:lnTo>
                        <a:lnTo>
                          <a:pt x="33" y="73"/>
                        </a:lnTo>
                        <a:lnTo>
                          <a:pt x="27" y="73"/>
                        </a:lnTo>
                        <a:lnTo>
                          <a:pt x="23" y="72"/>
                        </a:lnTo>
                        <a:lnTo>
                          <a:pt x="17" y="68"/>
                        </a:lnTo>
                        <a:lnTo>
                          <a:pt x="12" y="67"/>
                        </a:lnTo>
                        <a:lnTo>
                          <a:pt x="9" y="62"/>
                        </a:lnTo>
                        <a:lnTo>
                          <a:pt x="4" y="58"/>
                        </a:lnTo>
                        <a:lnTo>
                          <a:pt x="1" y="53"/>
                        </a:lnTo>
                        <a:lnTo>
                          <a:pt x="0" y="48"/>
                        </a:lnTo>
                        <a:lnTo>
                          <a:pt x="0" y="51"/>
                        </a:lnTo>
                        <a:lnTo>
                          <a:pt x="0" y="54"/>
                        </a:lnTo>
                        <a:lnTo>
                          <a:pt x="4" y="64"/>
                        </a:lnTo>
                        <a:lnTo>
                          <a:pt x="13" y="70"/>
                        </a:lnTo>
                        <a:lnTo>
                          <a:pt x="23" y="75"/>
                        </a:lnTo>
                        <a:lnTo>
                          <a:pt x="33" y="76"/>
                        </a:lnTo>
                        <a:lnTo>
                          <a:pt x="41" y="76"/>
                        </a:lnTo>
                        <a:lnTo>
                          <a:pt x="49" y="73"/>
                        </a:lnTo>
                        <a:lnTo>
                          <a:pt x="55" y="70"/>
                        </a:lnTo>
                        <a:lnTo>
                          <a:pt x="61" y="65"/>
                        </a:lnTo>
                        <a:lnTo>
                          <a:pt x="66" y="59"/>
                        </a:lnTo>
                        <a:lnTo>
                          <a:pt x="69" y="53"/>
                        </a:lnTo>
                        <a:lnTo>
                          <a:pt x="71" y="45"/>
                        </a:lnTo>
                        <a:lnTo>
                          <a:pt x="72" y="37"/>
                        </a:lnTo>
                        <a:close/>
                      </a:path>
                    </a:pathLst>
                  </a:custGeom>
                  <a:solidFill>
                    <a:srgbClr val="E87B7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16" name="Freeform 184"/>
                  <p:cNvSpPr>
                    <a:spLocks/>
                  </p:cNvSpPr>
                  <p:nvPr/>
                </p:nvSpPr>
                <p:spPr bwMode="auto">
                  <a:xfrm>
                    <a:off x="5748" y="1137"/>
                    <a:ext cx="71" cy="75"/>
                  </a:xfrm>
                  <a:custGeom>
                    <a:avLst/>
                    <a:gdLst/>
                    <a:ahLst/>
                    <a:cxnLst>
                      <a:cxn ang="0">
                        <a:pos x="71" y="37"/>
                      </a:cxn>
                      <a:cxn ang="0">
                        <a:pos x="71" y="31"/>
                      </a:cxn>
                      <a:cxn ang="0">
                        <a:pos x="67" y="25"/>
                      </a:cxn>
                      <a:cxn ang="0">
                        <a:pos x="66" y="19"/>
                      </a:cxn>
                      <a:cxn ang="0">
                        <a:pos x="61" y="14"/>
                      </a:cxn>
                      <a:cxn ang="0">
                        <a:pos x="57" y="10"/>
                      </a:cxn>
                      <a:cxn ang="0">
                        <a:pos x="52" y="5"/>
                      </a:cxn>
                      <a:cxn ang="0">
                        <a:pos x="46" y="3"/>
                      </a:cxn>
                      <a:cxn ang="0">
                        <a:pos x="40" y="0"/>
                      </a:cxn>
                      <a:cxn ang="0">
                        <a:pos x="37" y="2"/>
                      </a:cxn>
                      <a:cxn ang="0">
                        <a:pos x="33" y="3"/>
                      </a:cxn>
                      <a:cxn ang="0">
                        <a:pos x="41" y="5"/>
                      </a:cxn>
                      <a:cxn ang="0">
                        <a:pos x="47" y="7"/>
                      </a:cxn>
                      <a:cxn ang="0">
                        <a:pos x="52" y="10"/>
                      </a:cxn>
                      <a:cxn ang="0">
                        <a:pos x="58" y="14"/>
                      </a:cxn>
                      <a:cxn ang="0">
                        <a:pos x="61" y="19"/>
                      </a:cxn>
                      <a:cxn ang="0">
                        <a:pos x="64" y="25"/>
                      </a:cxn>
                      <a:cxn ang="0">
                        <a:pos x="66" y="31"/>
                      </a:cxn>
                      <a:cxn ang="0">
                        <a:pos x="67" y="37"/>
                      </a:cxn>
                      <a:cxn ang="0">
                        <a:pos x="66" y="45"/>
                      </a:cxn>
                      <a:cxn ang="0">
                        <a:pos x="64" y="51"/>
                      </a:cxn>
                      <a:cxn ang="0">
                        <a:pos x="61" y="56"/>
                      </a:cxn>
                      <a:cxn ang="0">
                        <a:pos x="58" y="62"/>
                      </a:cxn>
                      <a:cxn ang="0">
                        <a:pos x="52" y="65"/>
                      </a:cxn>
                      <a:cxn ang="0">
                        <a:pos x="47" y="68"/>
                      </a:cxn>
                      <a:cxn ang="0">
                        <a:pos x="40" y="72"/>
                      </a:cxn>
                      <a:cxn ang="0">
                        <a:pos x="33" y="72"/>
                      </a:cxn>
                      <a:cxn ang="0">
                        <a:pos x="27" y="72"/>
                      </a:cxn>
                      <a:cxn ang="0">
                        <a:pos x="21" y="70"/>
                      </a:cxn>
                      <a:cxn ang="0">
                        <a:pos x="17" y="67"/>
                      </a:cxn>
                      <a:cxn ang="0">
                        <a:pos x="12" y="64"/>
                      </a:cxn>
                      <a:cxn ang="0">
                        <a:pos x="7" y="61"/>
                      </a:cxn>
                      <a:cxn ang="0">
                        <a:pos x="4" y="56"/>
                      </a:cxn>
                      <a:cxn ang="0">
                        <a:pos x="3" y="50"/>
                      </a:cxn>
                      <a:cxn ang="0">
                        <a:pos x="1" y="45"/>
                      </a:cxn>
                      <a:cxn ang="0">
                        <a:pos x="0" y="48"/>
                      </a:cxn>
                      <a:cxn ang="0">
                        <a:pos x="0" y="51"/>
                      </a:cxn>
                      <a:cxn ang="0">
                        <a:pos x="1" y="56"/>
                      </a:cxn>
                      <a:cxn ang="0">
                        <a:pos x="4" y="61"/>
                      </a:cxn>
                      <a:cxn ang="0">
                        <a:pos x="9" y="65"/>
                      </a:cxn>
                      <a:cxn ang="0">
                        <a:pos x="12" y="68"/>
                      </a:cxn>
                      <a:cxn ang="0">
                        <a:pos x="17" y="72"/>
                      </a:cxn>
                      <a:cxn ang="0">
                        <a:pos x="23" y="73"/>
                      </a:cxn>
                      <a:cxn ang="0">
                        <a:pos x="27" y="75"/>
                      </a:cxn>
                      <a:cxn ang="0">
                        <a:pos x="33" y="75"/>
                      </a:cxn>
                      <a:cxn ang="0">
                        <a:pos x="41" y="75"/>
                      </a:cxn>
                      <a:cxn ang="0">
                        <a:pos x="47" y="72"/>
                      </a:cxn>
                      <a:cxn ang="0">
                        <a:pos x="54" y="68"/>
                      </a:cxn>
                      <a:cxn ang="0">
                        <a:pos x="60" y="64"/>
                      </a:cxn>
                      <a:cxn ang="0">
                        <a:pos x="64" y="58"/>
                      </a:cxn>
                      <a:cxn ang="0">
                        <a:pos x="67" y="51"/>
                      </a:cxn>
                      <a:cxn ang="0">
                        <a:pos x="69" y="45"/>
                      </a:cxn>
                      <a:cxn ang="0">
                        <a:pos x="71" y="37"/>
                      </a:cxn>
                    </a:cxnLst>
                    <a:rect l="0" t="0" r="r" b="b"/>
                    <a:pathLst>
                      <a:path w="71" h="75">
                        <a:moveTo>
                          <a:pt x="71" y="37"/>
                        </a:moveTo>
                        <a:lnTo>
                          <a:pt x="71" y="31"/>
                        </a:lnTo>
                        <a:lnTo>
                          <a:pt x="67" y="25"/>
                        </a:lnTo>
                        <a:lnTo>
                          <a:pt x="66" y="19"/>
                        </a:lnTo>
                        <a:lnTo>
                          <a:pt x="61" y="14"/>
                        </a:lnTo>
                        <a:lnTo>
                          <a:pt x="57" y="10"/>
                        </a:lnTo>
                        <a:lnTo>
                          <a:pt x="52" y="5"/>
                        </a:lnTo>
                        <a:lnTo>
                          <a:pt x="46" y="3"/>
                        </a:lnTo>
                        <a:lnTo>
                          <a:pt x="40" y="0"/>
                        </a:lnTo>
                        <a:lnTo>
                          <a:pt x="37" y="2"/>
                        </a:lnTo>
                        <a:lnTo>
                          <a:pt x="33" y="3"/>
                        </a:lnTo>
                        <a:lnTo>
                          <a:pt x="41" y="5"/>
                        </a:lnTo>
                        <a:lnTo>
                          <a:pt x="47" y="7"/>
                        </a:lnTo>
                        <a:lnTo>
                          <a:pt x="52" y="10"/>
                        </a:lnTo>
                        <a:lnTo>
                          <a:pt x="58" y="14"/>
                        </a:lnTo>
                        <a:lnTo>
                          <a:pt x="61" y="19"/>
                        </a:lnTo>
                        <a:lnTo>
                          <a:pt x="64" y="25"/>
                        </a:lnTo>
                        <a:lnTo>
                          <a:pt x="66" y="31"/>
                        </a:lnTo>
                        <a:lnTo>
                          <a:pt x="67" y="37"/>
                        </a:lnTo>
                        <a:lnTo>
                          <a:pt x="66" y="45"/>
                        </a:lnTo>
                        <a:lnTo>
                          <a:pt x="64" y="51"/>
                        </a:lnTo>
                        <a:lnTo>
                          <a:pt x="61" y="56"/>
                        </a:lnTo>
                        <a:lnTo>
                          <a:pt x="58" y="62"/>
                        </a:lnTo>
                        <a:lnTo>
                          <a:pt x="52" y="65"/>
                        </a:lnTo>
                        <a:lnTo>
                          <a:pt x="47" y="68"/>
                        </a:lnTo>
                        <a:lnTo>
                          <a:pt x="40" y="72"/>
                        </a:lnTo>
                        <a:lnTo>
                          <a:pt x="33" y="72"/>
                        </a:lnTo>
                        <a:lnTo>
                          <a:pt x="27" y="72"/>
                        </a:lnTo>
                        <a:lnTo>
                          <a:pt x="21" y="70"/>
                        </a:lnTo>
                        <a:lnTo>
                          <a:pt x="17" y="67"/>
                        </a:lnTo>
                        <a:lnTo>
                          <a:pt x="12" y="64"/>
                        </a:lnTo>
                        <a:lnTo>
                          <a:pt x="7" y="61"/>
                        </a:lnTo>
                        <a:lnTo>
                          <a:pt x="4" y="56"/>
                        </a:lnTo>
                        <a:lnTo>
                          <a:pt x="3" y="50"/>
                        </a:lnTo>
                        <a:lnTo>
                          <a:pt x="1" y="45"/>
                        </a:lnTo>
                        <a:lnTo>
                          <a:pt x="0" y="48"/>
                        </a:lnTo>
                        <a:lnTo>
                          <a:pt x="0" y="51"/>
                        </a:lnTo>
                        <a:lnTo>
                          <a:pt x="1" y="56"/>
                        </a:lnTo>
                        <a:lnTo>
                          <a:pt x="4" y="61"/>
                        </a:lnTo>
                        <a:lnTo>
                          <a:pt x="9" y="65"/>
                        </a:lnTo>
                        <a:lnTo>
                          <a:pt x="12" y="68"/>
                        </a:lnTo>
                        <a:lnTo>
                          <a:pt x="17" y="72"/>
                        </a:lnTo>
                        <a:lnTo>
                          <a:pt x="23" y="73"/>
                        </a:lnTo>
                        <a:lnTo>
                          <a:pt x="27" y="75"/>
                        </a:lnTo>
                        <a:lnTo>
                          <a:pt x="33" y="75"/>
                        </a:lnTo>
                        <a:lnTo>
                          <a:pt x="41" y="75"/>
                        </a:lnTo>
                        <a:lnTo>
                          <a:pt x="47" y="72"/>
                        </a:lnTo>
                        <a:lnTo>
                          <a:pt x="54" y="68"/>
                        </a:lnTo>
                        <a:lnTo>
                          <a:pt x="60" y="64"/>
                        </a:lnTo>
                        <a:lnTo>
                          <a:pt x="64" y="58"/>
                        </a:lnTo>
                        <a:lnTo>
                          <a:pt x="67" y="51"/>
                        </a:lnTo>
                        <a:lnTo>
                          <a:pt x="69" y="45"/>
                        </a:lnTo>
                        <a:lnTo>
                          <a:pt x="71" y="37"/>
                        </a:lnTo>
                        <a:close/>
                      </a:path>
                    </a:pathLst>
                  </a:custGeom>
                  <a:solidFill>
                    <a:srgbClr val="E97F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17" name="Freeform 185"/>
                  <p:cNvSpPr>
                    <a:spLocks/>
                  </p:cNvSpPr>
                  <p:nvPr/>
                </p:nvSpPr>
                <p:spPr bwMode="auto">
                  <a:xfrm>
                    <a:off x="5748" y="1139"/>
                    <a:ext cx="69" cy="71"/>
                  </a:xfrm>
                  <a:custGeom>
                    <a:avLst/>
                    <a:gdLst/>
                    <a:ahLst/>
                    <a:cxnLst>
                      <a:cxn ang="0">
                        <a:pos x="69" y="35"/>
                      </a:cxn>
                      <a:cxn ang="0">
                        <a:pos x="69" y="29"/>
                      </a:cxn>
                      <a:cxn ang="0">
                        <a:pos x="66" y="23"/>
                      </a:cxn>
                      <a:cxn ang="0">
                        <a:pos x="63" y="17"/>
                      </a:cxn>
                      <a:cxn ang="0">
                        <a:pos x="60" y="12"/>
                      </a:cxn>
                      <a:cxn ang="0">
                        <a:pos x="55" y="8"/>
                      </a:cxn>
                      <a:cxn ang="0">
                        <a:pos x="49" y="5"/>
                      </a:cxn>
                      <a:cxn ang="0">
                        <a:pos x="43" y="1"/>
                      </a:cxn>
                      <a:cxn ang="0">
                        <a:pos x="37" y="0"/>
                      </a:cxn>
                      <a:cxn ang="0">
                        <a:pos x="33" y="1"/>
                      </a:cxn>
                      <a:cxn ang="0">
                        <a:pos x="30" y="3"/>
                      </a:cxn>
                      <a:cxn ang="0">
                        <a:pos x="32" y="3"/>
                      </a:cxn>
                      <a:cxn ang="0">
                        <a:pos x="33" y="3"/>
                      </a:cxn>
                      <a:cxn ang="0">
                        <a:pos x="40" y="5"/>
                      </a:cxn>
                      <a:cxn ang="0">
                        <a:pos x="46" y="6"/>
                      </a:cxn>
                      <a:cxn ang="0">
                        <a:pos x="52" y="9"/>
                      </a:cxn>
                      <a:cxn ang="0">
                        <a:pos x="57" y="12"/>
                      </a:cxn>
                      <a:cxn ang="0">
                        <a:pos x="60" y="17"/>
                      </a:cxn>
                      <a:cxn ang="0">
                        <a:pos x="63" y="23"/>
                      </a:cxn>
                      <a:cxn ang="0">
                        <a:pos x="66" y="29"/>
                      </a:cxn>
                      <a:cxn ang="0">
                        <a:pos x="66" y="35"/>
                      </a:cxn>
                      <a:cxn ang="0">
                        <a:pos x="66" y="42"/>
                      </a:cxn>
                      <a:cxn ang="0">
                        <a:pos x="63" y="48"/>
                      </a:cxn>
                      <a:cxn ang="0">
                        <a:pos x="60" y="54"/>
                      </a:cxn>
                      <a:cxn ang="0">
                        <a:pos x="57" y="59"/>
                      </a:cxn>
                      <a:cxn ang="0">
                        <a:pos x="52" y="62"/>
                      </a:cxn>
                      <a:cxn ang="0">
                        <a:pos x="46" y="65"/>
                      </a:cxn>
                      <a:cxn ang="0">
                        <a:pos x="40" y="68"/>
                      </a:cxn>
                      <a:cxn ang="0">
                        <a:pos x="33" y="68"/>
                      </a:cxn>
                      <a:cxn ang="0">
                        <a:pos x="27" y="68"/>
                      </a:cxn>
                      <a:cxn ang="0">
                        <a:pos x="21" y="66"/>
                      </a:cxn>
                      <a:cxn ang="0">
                        <a:pos x="17" y="63"/>
                      </a:cxn>
                      <a:cxn ang="0">
                        <a:pos x="12" y="60"/>
                      </a:cxn>
                      <a:cxn ang="0">
                        <a:pos x="7" y="56"/>
                      </a:cxn>
                      <a:cxn ang="0">
                        <a:pos x="4" y="51"/>
                      </a:cxn>
                      <a:cxn ang="0">
                        <a:pos x="3" y="45"/>
                      </a:cxn>
                      <a:cxn ang="0">
                        <a:pos x="1" y="40"/>
                      </a:cxn>
                      <a:cxn ang="0">
                        <a:pos x="1" y="43"/>
                      </a:cxn>
                      <a:cxn ang="0">
                        <a:pos x="0" y="46"/>
                      </a:cxn>
                      <a:cxn ang="0">
                        <a:pos x="1" y="51"/>
                      </a:cxn>
                      <a:cxn ang="0">
                        <a:pos x="4" y="56"/>
                      </a:cxn>
                      <a:cxn ang="0">
                        <a:pos x="9" y="60"/>
                      </a:cxn>
                      <a:cxn ang="0">
                        <a:pos x="12" y="65"/>
                      </a:cxn>
                      <a:cxn ang="0">
                        <a:pos x="17" y="66"/>
                      </a:cxn>
                      <a:cxn ang="0">
                        <a:pos x="23" y="70"/>
                      </a:cxn>
                      <a:cxn ang="0">
                        <a:pos x="27" y="71"/>
                      </a:cxn>
                      <a:cxn ang="0">
                        <a:pos x="33" y="71"/>
                      </a:cxn>
                      <a:cxn ang="0">
                        <a:pos x="41" y="71"/>
                      </a:cxn>
                      <a:cxn ang="0">
                        <a:pos x="47" y="68"/>
                      </a:cxn>
                      <a:cxn ang="0">
                        <a:pos x="54" y="65"/>
                      </a:cxn>
                      <a:cxn ang="0">
                        <a:pos x="58" y="60"/>
                      </a:cxn>
                      <a:cxn ang="0">
                        <a:pos x="63" y="56"/>
                      </a:cxn>
                      <a:cxn ang="0">
                        <a:pos x="66" y="49"/>
                      </a:cxn>
                      <a:cxn ang="0">
                        <a:pos x="67" y="43"/>
                      </a:cxn>
                      <a:cxn ang="0">
                        <a:pos x="69" y="35"/>
                      </a:cxn>
                    </a:cxnLst>
                    <a:rect l="0" t="0" r="r" b="b"/>
                    <a:pathLst>
                      <a:path w="69" h="71">
                        <a:moveTo>
                          <a:pt x="69" y="35"/>
                        </a:moveTo>
                        <a:lnTo>
                          <a:pt x="69" y="29"/>
                        </a:lnTo>
                        <a:lnTo>
                          <a:pt x="66" y="23"/>
                        </a:lnTo>
                        <a:lnTo>
                          <a:pt x="63" y="17"/>
                        </a:lnTo>
                        <a:lnTo>
                          <a:pt x="60" y="12"/>
                        </a:lnTo>
                        <a:lnTo>
                          <a:pt x="55" y="8"/>
                        </a:lnTo>
                        <a:lnTo>
                          <a:pt x="49" y="5"/>
                        </a:lnTo>
                        <a:lnTo>
                          <a:pt x="43" y="1"/>
                        </a:lnTo>
                        <a:lnTo>
                          <a:pt x="37" y="0"/>
                        </a:lnTo>
                        <a:lnTo>
                          <a:pt x="33" y="1"/>
                        </a:lnTo>
                        <a:lnTo>
                          <a:pt x="30" y="3"/>
                        </a:lnTo>
                        <a:lnTo>
                          <a:pt x="32" y="3"/>
                        </a:lnTo>
                        <a:lnTo>
                          <a:pt x="33" y="3"/>
                        </a:lnTo>
                        <a:lnTo>
                          <a:pt x="40" y="5"/>
                        </a:lnTo>
                        <a:lnTo>
                          <a:pt x="46" y="6"/>
                        </a:lnTo>
                        <a:lnTo>
                          <a:pt x="52" y="9"/>
                        </a:lnTo>
                        <a:lnTo>
                          <a:pt x="57" y="12"/>
                        </a:lnTo>
                        <a:lnTo>
                          <a:pt x="60" y="17"/>
                        </a:lnTo>
                        <a:lnTo>
                          <a:pt x="63" y="23"/>
                        </a:lnTo>
                        <a:lnTo>
                          <a:pt x="66" y="29"/>
                        </a:lnTo>
                        <a:lnTo>
                          <a:pt x="66" y="35"/>
                        </a:lnTo>
                        <a:lnTo>
                          <a:pt x="66" y="42"/>
                        </a:lnTo>
                        <a:lnTo>
                          <a:pt x="63" y="48"/>
                        </a:lnTo>
                        <a:lnTo>
                          <a:pt x="60" y="54"/>
                        </a:lnTo>
                        <a:lnTo>
                          <a:pt x="57" y="59"/>
                        </a:lnTo>
                        <a:lnTo>
                          <a:pt x="52" y="62"/>
                        </a:lnTo>
                        <a:lnTo>
                          <a:pt x="46" y="65"/>
                        </a:lnTo>
                        <a:lnTo>
                          <a:pt x="40" y="68"/>
                        </a:lnTo>
                        <a:lnTo>
                          <a:pt x="33" y="68"/>
                        </a:lnTo>
                        <a:lnTo>
                          <a:pt x="27" y="68"/>
                        </a:lnTo>
                        <a:lnTo>
                          <a:pt x="21" y="66"/>
                        </a:lnTo>
                        <a:lnTo>
                          <a:pt x="17" y="63"/>
                        </a:lnTo>
                        <a:lnTo>
                          <a:pt x="12" y="60"/>
                        </a:lnTo>
                        <a:lnTo>
                          <a:pt x="7" y="56"/>
                        </a:lnTo>
                        <a:lnTo>
                          <a:pt x="4" y="51"/>
                        </a:lnTo>
                        <a:lnTo>
                          <a:pt x="3" y="45"/>
                        </a:lnTo>
                        <a:lnTo>
                          <a:pt x="1" y="40"/>
                        </a:lnTo>
                        <a:lnTo>
                          <a:pt x="1" y="43"/>
                        </a:lnTo>
                        <a:lnTo>
                          <a:pt x="0" y="46"/>
                        </a:lnTo>
                        <a:lnTo>
                          <a:pt x="1" y="51"/>
                        </a:lnTo>
                        <a:lnTo>
                          <a:pt x="4" y="56"/>
                        </a:lnTo>
                        <a:lnTo>
                          <a:pt x="9" y="60"/>
                        </a:lnTo>
                        <a:lnTo>
                          <a:pt x="12" y="65"/>
                        </a:lnTo>
                        <a:lnTo>
                          <a:pt x="17" y="66"/>
                        </a:lnTo>
                        <a:lnTo>
                          <a:pt x="23" y="70"/>
                        </a:lnTo>
                        <a:lnTo>
                          <a:pt x="27" y="71"/>
                        </a:lnTo>
                        <a:lnTo>
                          <a:pt x="33" y="71"/>
                        </a:lnTo>
                        <a:lnTo>
                          <a:pt x="41" y="71"/>
                        </a:lnTo>
                        <a:lnTo>
                          <a:pt x="47" y="68"/>
                        </a:lnTo>
                        <a:lnTo>
                          <a:pt x="54" y="65"/>
                        </a:lnTo>
                        <a:lnTo>
                          <a:pt x="58" y="60"/>
                        </a:lnTo>
                        <a:lnTo>
                          <a:pt x="63" y="56"/>
                        </a:lnTo>
                        <a:lnTo>
                          <a:pt x="66" y="49"/>
                        </a:lnTo>
                        <a:lnTo>
                          <a:pt x="67" y="43"/>
                        </a:lnTo>
                        <a:lnTo>
                          <a:pt x="69" y="35"/>
                        </a:lnTo>
                        <a:close/>
                      </a:path>
                    </a:pathLst>
                  </a:custGeom>
                  <a:solidFill>
                    <a:srgbClr val="E9828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18" name="Freeform 186"/>
                  <p:cNvSpPr>
                    <a:spLocks/>
                  </p:cNvSpPr>
                  <p:nvPr/>
                </p:nvSpPr>
                <p:spPr bwMode="auto">
                  <a:xfrm>
                    <a:off x="5749" y="1140"/>
                    <a:ext cx="66" cy="69"/>
                  </a:xfrm>
                  <a:custGeom>
                    <a:avLst/>
                    <a:gdLst/>
                    <a:ahLst/>
                    <a:cxnLst>
                      <a:cxn ang="0">
                        <a:pos x="66" y="34"/>
                      </a:cxn>
                      <a:cxn ang="0">
                        <a:pos x="65" y="28"/>
                      </a:cxn>
                      <a:cxn ang="0">
                        <a:pos x="63" y="22"/>
                      </a:cxn>
                      <a:cxn ang="0">
                        <a:pos x="60" y="16"/>
                      </a:cxn>
                      <a:cxn ang="0">
                        <a:pos x="57" y="11"/>
                      </a:cxn>
                      <a:cxn ang="0">
                        <a:pos x="51" y="7"/>
                      </a:cxn>
                      <a:cxn ang="0">
                        <a:pos x="46" y="4"/>
                      </a:cxn>
                      <a:cxn ang="0">
                        <a:pos x="40" y="2"/>
                      </a:cxn>
                      <a:cxn ang="0">
                        <a:pos x="32" y="0"/>
                      </a:cxn>
                      <a:cxn ang="0">
                        <a:pos x="29" y="2"/>
                      </a:cxn>
                      <a:cxn ang="0">
                        <a:pos x="26" y="4"/>
                      </a:cxn>
                      <a:cxn ang="0">
                        <a:pos x="29" y="4"/>
                      </a:cxn>
                      <a:cxn ang="0">
                        <a:pos x="32" y="4"/>
                      </a:cxn>
                      <a:cxn ang="0">
                        <a:pos x="39" y="5"/>
                      </a:cxn>
                      <a:cxn ang="0">
                        <a:pos x="45" y="7"/>
                      </a:cxn>
                      <a:cxn ang="0">
                        <a:pos x="49" y="10"/>
                      </a:cxn>
                      <a:cxn ang="0">
                        <a:pos x="54" y="13"/>
                      </a:cxn>
                      <a:cxn ang="0">
                        <a:pos x="59" y="17"/>
                      </a:cxn>
                      <a:cxn ang="0">
                        <a:pos x="60" y="22"/>
                      </a:cxn>
                      <a:cxn ang="0">
                        <a:pos x="63" y="28"/>
                      </a:cxn>
                      <a:cxn ang="0">
                        <a:pos x="63" y="34"/>
                      </a:cxn>
                      <a:cxn ang="0">
                        <a:pos x="63" y="41"/>
                      </a:cxn>
                      <a:cxn ang="0">
                        <a:pos x="60" y="47"/>
                      </a:cxn>
                      <a:cxn ang="0">
                        <a:pos x="59" y="51"/>
                      </a:cxn>
                      <a:cxn ang="0">
                        <a:pos x="54" y="56"/>
                      </a:cxn>
                      <a:cxn ang="0">
                        <a:pos x="49" y="61"/>
                      </a:cxn>
                      <a:cxn ang="0">
                        <a:pos x="45" y="62"/>
                      </a:cxn>
                      <a:cxn ang="0">
                        <a:pos x="39" y="65"/>
                      </a:cxn>
                      <a:cxn ang="0">
                        <a:pos x="32" y="65"/>
                      </a:cxn>
                      <a:cxn ang="0">
                        <a:pos x="26" y="65"/>
                      </a:cxn>
                      <a:cxn ang="0">
                        <a:pos x="20" y="62"/>
                      </a:cxn>
                      <a:cxn ang="0">
                        <a:pos x="16" y="61"/>
                      </a:cxn>
                      <a:cxn ang="0">
                        <a:pos x="11" y="56"/>
                      </a:cxn>
                      <a:cxn ang="0">
                        <a:pos x="6" y="51"/>
                      </a:cxn>
                      <a:cxn ang="0">
                        <a:pos x="5" y="47"/>
                      </a:cxn>
                      <a:cxn ang="0">
                        <a:pos x="2" y="41"/>
                      </a:cxn>
                      <a:cxn ang="0">
                        <a:pos x="2" y="34"/>
                      </a:cxn>
                      <a:cxn ang="0">
                        <a:pos x="2" y="34"/>
                      </a:cxn>
                      <a:cxn ang="0">
                        <a:pos x="2" y="34"/>
                      </a:cxn>
                      <a:cxn ang="0">
                        <a:pos x="0" y="38"/>
                      </a:cxn>
                      <a:cxn ang="0">
                        <a:pos x="0" y="42"/>
                      </a:cxn>
                      <a:cxn ang="0">
                        <a:pos x="2" y="47"/>
                      </a:cxn>
                      <a:cxn ang="0">
                        <a:pos x="3" y="53"/>
                      </a:cxn>
                      <a:cxn ang="0">
                        <a:pos x="6" y="58"/>
                      </a:cxn>
                      <a:cxn ang="0">
                        <a:pos x="11" y="61"/>
                      </a:cxn>
                      <a:cxn ang="0">
                        <a:pos x="16" y="64"/>
                      </a:cxn>
                      <a:cxn ang="0">
                        <a:pos x="20" y="67"/>
                      </a:cxn>
                      <a:cxn ang="0">
                        <a:pos x="26" y="69"/>
                      </a:cxn>
                      <a:cxn ang="0">
                        <a:pos x="32" y="69"/>
                      </a:cxn>
                      <a:cxn ang="0">
                        <a:pos x="39" y="69"/>
                      </a:cxn>
                      <a:cxn ang="0">
                        <a:pos x="46" y="65"/>
                      </a:cxn>
                      <a:cxn ang="0">
                        <a:pos x="51" y="62"/>
                      </a:cxn>
                      <a:cxn ang="0">
                        <a:pos x="57" y="59"/>
                      </a:cxn>
                      <a:cxn ang="0">
                        <a:pos x="60" y="53"/>
                      </a:cxn>
                      <a:cxn ang="0">
                        <a:pos x="63" y="48"/>
                      </a:cxn>
                      <a:cxn ang="0">
                        <a:pos x="65" y="42"/>
                      </a:cxn>
                      <a:cxn ang="0">
                        <a:pos x="66" y="34"/>
                      </a:cxn>
                    </a:cxnLst>
                    <a:rect l="0" t="0" r="r" b="b"/>
                    <a:pathLst>
                      <a:path w="66" h="69">
                        <a:moveTo>
                          <a:pt x="66" y="34"/>
                        </a:moveTo>
                        <a:lnTo>
                          <a:pt x="65" y="28"/>
                        </a:lnTo>
                        <a:lnTo>
                          <a:pt x="63" y="22"/>
                        </a:lnTo>
                        <a:lnTo>
                          <a:pt x="60" y="16"/>
                        </a:lnTo>
                        <a:lnTo>
                          <a:pt x="57" y="11"/>
                        </a:lnTo>
                        <a:lnTo>
                          <a:pt x="51" y="7"/>
                        </a:lnTo>
                        <a:lnTo>
                          <a:pt x="46" y="4"/>
                        </a:lnTo>
                        <a:lnTo>
                          <a:pt x="40" y="2"/>
                        </a:lnTo>
                        <a:lnTo>
                          <a:pt x="32" y="0"/>
                        </a:lnTo>
                        <a:lnTo>
                          <a:pt x="29" y="2"/>
                        </a:lnTo>
                        <a:lnTo>
                          <a:pt x="26" y="4"/>
                        </a:lnTo>
                        <a:lnTo>
                          <a:pt x="29" y="4"/>
                        </a:lnTo>
                        <a:lnTo>
                          <a:pt x="32" y="4"/>
                        </a:lnTo>
                        <a:lnTo>
                          <a:pt x="39" y="5"/>
                        </a:lnTo>
                        <a:lnTo>
                          <a:pt x="45" y="7"/>
                        </a:lnTo>
                        <a:lnTo>
                          <a:pt x="49" y="10"/>
                        </a:lnTo>
                        <a:lnTo>
                          <a:pt x="54" y="13"/>
                        </a:lnTo>
                        <a:lnTo>
                          <a:pt x="59" y="17"/>
                        </a:lnTo>
                        <a:lnTo>
                          <a:pt x="60" y="22"/>
                        </a:lnTo>
                        <a:lnTo>
                          <a:pt x="63" y="28"/>
                        </a:lnTo>
                        <a:lnTo>
                          <a:pt x="63" y="34"/>
                        </a:lnTo>
                        <a:lnTo>
                          <a:pt x="63" y="41"/>
                        </a:lnTo>
                        <a:lnTo>
                          <a:pt x="60" y="47"/>
                        </a:lnTo>
                        <a:lnTo>
                          <a:pt x="59" y="51"/>
                        </a:lnTo>
                        <a:lnTo>
                          <a:pt x="54" y="56"/>
                        </a:lnTo>
                        <a:lnTo>
                          <a:pt x="49" y="61"/>
                        </a:lnTo>
                        <a:lnTo>
                          <a:pt x="45" y="62"/>
                        </a:lnTo>
                        <a:lnTo>
                          <a:pt x="39" y="65"/>
                        </a:lnTo>
                        <a:lnTo>
                          <a:pt x="32" y="65"/>
                        </a:lnTo>
                        <a:lnTo>
                          <a:pt x="26" y="65"/>
                        </a:lnTo>
                        <a:lnTo>
                          <a:pt x="20" y="62"/>
                        </a:lnTo>
                        <a:lnTo>
                          <a:pt x="16" y="61"/>
                        </a:lnTo>
                        <a:lnTo>
                          <a:pt x="11" y="56"/>
                        </a:lnTo>
                        <a:lnTo>
                          <a:pt x="6" y="51"/>
                        </a:lnTo>
                        <a:lnTo>
                          <a:pt x="5" y="47"/>
                        </a:lnTo>
                        <a:lnTo>
                          <a:pt x="2" y="41"/>
                        </a:lnTo>
                        <a:lnTo>
                          <a:pt x="2" y="34"/>
                        </a:lnTo>
                        <a:lnTo>
                          <a:pt x="2" y="34"/>
                        </a:lnTo>
                        <a:lnTo>
                          <a:pt x="2" y="34"/>
                        </a:lnTo>
                        <a:lnTo>
                          <a:pt x="0" y="38"/>
                        </a:lnTo>
                        <a:lnTo>
                          <a:pt x="0" y="42"/>
                        </a:lnTo>
                        <a:lnTo>
                          <a:pt x="2" y="47"/>
                        </a:lnTo>
                        <a:lnTo>
                          <a:pt x="3" y="53"/>
                        </a:lnTo>
                        <a:lnTo>
                          <a:pt x="6" y="58"/>
                        </a:lnTo>
                        <a:lnTo>
                          <a:pt x="11" y="61"/>
                        </a:lnTo>
                        <a:lnTo>
                          <a:pt x="16" y="64"/>
                        </a:lnTo>
                        <a:lnTo>
                          <a:pt x="20" y="67"/>
                        </a:lnTo>
                        <a:lnTo>
                          <a:pt x="26" y="69"/>
                        </a:lnTo>
                        <a:lnTo>
                          <a:pt x="32" y="69"/>
                        </a:lnTo>
                        <a:lnTo>
                          <a:pt x="39" y="69"/>
                        </a:lnTo>
                        <a:lnTo>
                          <a:pt x="46" y="65"/>
                        </a:lnTo>
                        <a:lnTo>
                          <a:pt x="51" y="62"/>
                        </a:lnTo>
                        <a:lnTo>
                          <a:pt x="57" y="59"/>
                        </a:lnTo>
                        <a:lnTo>
                          <a:pt x="60" y="53"/>
                        </a:lnTo>
                        <a:lnTo>
                          <a:pt x="63" y="48"/>
                        </a:lnTo>
                        <a:lnTo>
                          <a:pt x="65" y="42"/>
                        </a:lnTo>
                        <a:lnTo>
                          <a:pt x="66" y="34"/>
                        </a:lnTo>
                        <a:close/>
                      </a:path>
                    </a:pathLst>
                  </a:custGeom>
                  <a:solidFill>
                    <a:srgbClr val="EA86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19" name="Freeform 187"/>
                  <p:cNvSpPr>
                    <a:spLocks/>
                  </p:cNvSpPr>
                  <p:nvPr/>
                </p:nvSpPr>
                <p:spPr bwMode="auto">
                  <a:xfrm>
                    <a:off x="5749" y="1142"/>
                    <a:ext cx="65" cy="65"/>
                  </a:xfrm>
                  <a:custGeom>
                    <a:avLst/>
                    <a:gdLst/>
                    <a:ahLst/>
                    <a:cxnLst>
                      <a:cxn ang="0">
                        <a:pos x="65" y="32"/>
                      </a:cxn>
                      <a:cxn ang="0">
                        <a:pos x="65" y="26"/>
                      </a:cxn>
                      <a:cxn ang="0">
                        <a:pos x="62" y="20"/>
                      </a:cxn>
                      <a:cxn ang="0">
                        <a:pos x="59" y="14"/>
                      </a:cxn>
                      <a:cxn ang="0">
                        <a:pos x="56" y="9"/>
                      </a:cxn>
                      <a:cxn ang="0">
                        <a:pos x="51" y="6"/>
                      </a:cxn>
                      <a:cxn ang="0">
                        <a:pos x="45" y="3"/>
                      </a:cxn>
                      <a:cxn ang="0">
                        <a:pos x="39" y="2"/>
                      </a:cxn>
                      <a:cxn ang="0">
                        <a:pos x="32" y="0"/>
                      </a:cxn>
                      <a:cxn ang="0">
                        <a:pos x="31" y="0"/>
                      </a:cxn>
                      <a:cxn ang="0">
                        <a:pos x="29" y="0"/>
                      </a:cxn>
                      <a:cxn ang="0">
                        <a:pos x="26" y="3"/>
                      </a:cxn>
                      <a:cxn ang="0">
                        <a:pos x="23" y="5"/>
                      </a:cxn>
                      <a:cxn ang="0">
                        <a:pos x="28" y="3"/>
                      </a:cxn>
                      <a:cxn ang="0">
                        <a:pos x="32" y="3"/>
                      </a:cxn>
                      <a:cxn ang="0">
                        <a:pos x="39" y="3"/>
                      </a:cxn>
                      <a:cxn ang="0">
                        <a:pos x="43" y="6"/>
                      </a:cxn>
                      <a:cxn ang="0">
                        <a:pos x="49" y="8"/>
                      </a:cxn>
                      <a:cxn ang="0">
                        <a:pos x="53" y="12"/>
                      </a:cxn>
                      <a:cxn ang="0">
                        <a:pos x="57" y="15"/>
                      </a:cxn>
                      <a:cxn ang="0">
                        <a:pos x="59" y="22"/>
                      </a:cxn>
                      <a:cxn ang="0">
                        <a:pos x="62" y="26"/>
                      </a:cxn>
                      <a:cxn ang="0">
                        <a:pos x="62" y="32"/>
                      </a:cxn>
                      <a:cxn ang="0">
                        <a:pos x="62" y="39"/>
                      </a:cxn>
                      <a:cxn ang="0">
                        <a:pos x="59" y="43"/>
                      </a:cxn>
                      <a:cxn ang="0">
                        <a:pos x="57" y="49"/>
                      </a:cxn>
                      <a:cxn ang="0">
                        <a:pos x="53" y="53"/>
                      </a:cxn>
                      <a:cxn ang="0">
                        <a:pos x="49" y="57"/>
                      </a:cxn>
                      <a:cxn ang="0">
                        <a:pos x="43" y="60"/>
                      </a:cxn>
                      <a:cxn ang="0">
                        <a:pos x="39" y="62"/>
                      </a:cxn>
                      <a:cxn ang="0">
                        <a:pos x="32" y="62"/>
                      </a:cxn>
                      <a:cxn ang="0">
                        <a:pos x="26" y="62"/>
                      </a:cxn>
                      <a:cxn ang="0">
                        <a:pos x="22" y="60"/>
                      </a:cxn>
                      <a:cxn ang="0">
                        <a:pos x="16" y="57"/>
                      </a:cxn>
                      <a:cxn ang="0">
                        <a:pos x="12" y="53"/>
                      </a:cxn>
                      <a:cxn ang="0">
                        <a:pos x="8" y="49"/>
                      </a:cxn>
                      <a:cxn ang="0">
                        <a:pos x="5" y="43"/>
                      </a:cxn>
                      <a:cxn ang="0">
                        <a:pos x="3" y="39"/>
                      </a:cxn>
                      <a:cxn ang="0">
                        <a:pos x="3" y="32"/>
                      </a:cxn>
                      <a:cxn ang="0">
                        <a:pos x="3" y="31"/>
                      </a:cxn>
                      <a:cxn ang="0">
                        <a:pos x="3" y="28"/>
                      </a:cxn>
                      <a:cxn ang="0">
                        <a:pos x="2" y="32"/>
                      </a:cxn>
                      <a:cxn ang="0">
                        <a:pos x="0" y="37"/>
                      </a:cxn>
                      <a:cxn ang="0">
                        <a:pos x="2" y="42"/>
                      </a:cxn>
                      <a:cxn ang="0">
                        <a:pos x="3" y="48"/>
                      </a:cxn>
                      <a:cxn ang="0">
                        <a:pos x="6" y="53"/>
                      </a:cxn>
                      <a:cxn ang="0">
                        <a:pos x="11" y="57"/>
                      </a:cxn>
                      <a:cxn ang="0">
                        <a:pos x="16" y="60"/>
                      </a:cxn>
                      <a:cxn ang="0">
                        <a:pos x="20" y="63"/>
                      </a:cxn>
                      <a:cxn ang="0">
                        <a:pos x="26" y="65"/>
                      </a:cxn>
                      <a:cxn ang="0">
                        <a:pos x="32" y="65"/>
                      </a:cxn>
                      <a:cxn ang="0">
                        <a:pos x="39" y="65"/>
                      </a:cxn>
                      <a:cxn ang="0">
                        <a:pos x="45" y="62"/>
                      </a:cxn>
                      <a:cxn ang="0">
                        <a:pos x="51" y="59"/>
                      </a:cxn>
                      <a:cxn ang="0">
                        <a:pos x="56" y="56"/>
                      </a:cxn>
                      <a:cxn ang="0">
                        <a:pos x="59" y="51"/>
                      </a:cxn>
                      <a:cxn ang="0">
                        <a:pos x="62" y="45"/>
                      </a:cxn>
                      <a:cxn ang="0">
                        <a:pos x="65" y="39"/>
                      </a:cxn>
                      <a:cxn ang="0">
                        <a:pos x="65" y="32"/>
                      </a:cxn>
                    </a:cxnLst>
                    <a:rect l="0" t="0" r="r" b="b"/>
                    <a:pathLst>
                      <a:path w="65" h="65">
                        <a:moveTo>
                          <a:pt x="65" y="32"/>
                        </a:moveTo>
                        <a:lnTo>
                          <a:pt x="65" y="26"/>
                        </a:lnTo>
                        <a:lnTo>
                          <a:pt x="62" y="20"/>
                        </a:lnTo>
                        <a:lnTo>
                          <a:pt x="59" y="14"/>
                        </a:lnTo>
                        <a:lnTo>
                          <a:pt x="56" y="9"/>
                        </a:lnTo>
                        <a:lnTo>
                          <a:pt x="51" y="6"/>
                        </a:lnTo>
                        <a:lnTo>
                          <a:pt x="45" y="3"/>
                        </a:lnTo>
                        <a:lnTo>
                          <a:pt x="39" y="2"/>
                        </a:lnTo>
                        <a:lnTo>
                          <a:pt x="32" y="0"/>
                        </a:lnTo>
                        <a:lnTo>
                          <a:pt x="31" y="0"/>
                        </a:lnTo>
                        <a:lnTo>
                          <a:pt x="29" y="0"/>
                        </a:lnTo>
                        <a:lnTo>
                          <a:pt x="26" y="3"/>
                        </a:lnTo>
                        <a:lnTo>
                          <a:pt x="23" y="5"/>
                        </a:lnTo>
                        <a:lnTo>
                          <a:pt x="28" y="3"/>
                        </a:lnTo>
                        <a:lnTo>
                          <a:pt x="32" y="3"/>
                        </a:lnTo>
                        <a:lnTo>
                          <a:pt x="39" y="3"/>
                        </a:lnTo>
                        <a:lnTo>
                          <a:pt x="43" y="6"/>
                        </a:lnTo>
                        <a:lnTo>
                          <a:pt x="49" y="8"/>
                        </a:lnTo>
                        <a:lnTo>
                          <a:pt x="53" y="12"/>
                        </a:lnTo>
                        <a:lnTo>
                          <a:pt x="57" y="15"/>
                        </a:lnTo>
                        <a:lnTo>
                          <a:pt x="59" y="22"/>
                        </a:lnTo>
                        <a:lnTo>
                          <a:pt x="62" y="26"/>
                        </a:lnTo>
                        <a:lnTo>
                          <a:pt x="62" y="32"/>
                        </a:lnTo>
                        <a:lnTo>
                          <a:pt x="62" y="39"/>
                        </a:lnTo>
                        <a:lnTo>
                          <a:pt x="59" y="43"/>
                        </a:lnTo>
                        <a:lnTo>
                          <a:pt x="57" y="49"/>
                        </a:lnTo>
                        <a:lnTo>
                          <a:pt x="53" y="53"/>
                        </a:lnTo>
                        <a:lnTo>
                          <a:pt x="49" y="57"/>
                        </a:lnTo>
                        <a:lnTo>
                          <a:pt x="43" y="60"/>
                        </a:lnTo>
                        <a:lnTo>
                          <a:pt x="39" y="62"/>
                        </a:lnTo>
                        <a:lnTo>
                          <a:pt x="32" y="62"/>
                        </a:lnTo>
                        <a:lnTo>
                          <a:pt x="26" y="62"/>
                        </a:lnTo>
                        <a:lnTo>
                          <a:pt x="22" y="60"/>
                        </a:lnTo>
                        <a:lnTo>
                          <a:pt x="16" y="57"/>
                        </a:lnTo>
                        <a:lnTo>
                          <a:pt x="12" y="53"/>
                        </a:lnTo>
                        <a:lnTo>
                          <a:pt x="8" y="49"/>
                        </a:lnTo>
                        <a:lnTo>
                          <a:pt x="5" y="43"/>
                        </a:lnTo>
                        <a:lnTo>
                          <a:pt x="3" y="39"/>
                        </a:lnTo>
                        <a:lnTo>
                          <a:pt x="3" y="32"/>
                        </a:lnTo>
                        <a:lnTo>
                          <a:pt x="3" y="31"/>
                        </a:lnTo>
                        <a:lnTo>
                          <a:pt x="3" y="28"/>
                        </a:lnTo>
                        <a:lnTo>
                          <a:pt x="2" y="32"/>
                        </a:lnTo>
                        <a:lnTo>
                          <a:pt x="0" y="37"/>
                        </a:lnTo>
                        <a:lnTo>
                          <a:pt x="2" y="42"/>
                        </a:lnTo>
                        <a:lnTo>
                          <a:pt x="3" y="48"/>
                        </a:lnTo>
                        <a:lnTo>
                          <a:pt x="6" y="53"/>
                        </a:lnTo>
                        <a:lnTo>
                          <a:pt x="11" y="57"/>
                        </a:lnTo>
                        <a:lnTo>
                          <a:pt x="16" y="60"/>
                        </a:lnTo>
                        <a:lnTo>
                          <a:pt x="20" y="63"/>
                        </a:lnTo>
                        <a:lnTo>
                          <a:pt x="26" y="65"/>
                        </a:lnTo>
                        <a:lnTo>
                          <a:pt x="32" y="65"/>
                        </a:lnTo>
                        <a:lnTo>
                          <a:pt x="39" y="65"/>
                        </a:lnTo>
                        <a:lnTo>
                          <a:pt x="45" y="62"/>
                        </a:lnTo>
                        <a:lnTo>
                          <a:pt x="51" y="59"/>
                        </a:lnTo>
                        <a:lnTo>
                          <a:pt x="56" y="56"/>
                        </a:lnTo>
                        <a:lnTo>
                          <a:pt x="59" y="51"/>
                        </a:lnTo>
                        <a:lnTo>
                          <a:pt x="62" y="45"/>
                        </a:lnTo>
                        <a:lnTo>
                          <a:pt x="65" y="39"/>
                        </a:lnTo>
                        <a:lnTo>
                          <a:pt x="65" y="32"/>
                        </a:lnTo>
                        <a:close/>
                      </a:path>
                    </a:pathLst>
                  </a:custGeom>
                  <a:solidFill>
                    <a:srgbClr val="EB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20" name="Freeform 188"/>
                  <p:cNvSpPr>
                    <a:spLocks/>
                  </p:cNvSpPr>
                  <p:nvPr/>
                </p:nvSpPr>
                <p:spPr bwMode="auto">
                  <a:xfrm>
                    <a:off x="5751" y="1144"/>
                    <a:ext cx="61" cy="61"/>
                  </a:xfrm>
                  <a:custGeom>
                    <a:avLst/>
                    <a:gdLst/>
                    <a:ahLst/>
                    <a:cxnLst>
                      <a:cxn ang="0">
                        <a:pos x="61" y="30"/>
                      </a:cxn>
                      <a:cxn ang="0">
                        <a:pos x="61" y="24"/>
                      </a:cxn>
                      <a:cxn ang="0">
                        <a:pos x="58" y="18"/>
                      </a:cxn>
                      <a:cxn ang="0">
                        <a:pos x="57" y="13"/>
                      </a:cxn>
                      <a:cxn ang="0">
                        <a:pos x="52" y="9"/>
                      </a:cxn>
                      <a:cxn ang="0">
                        <a:pos x="47" y="6"/>
                      </a:cxn>
                      <a:cxn ang="0">
                        <a:pos x="43" y="3"/>
                      </a:cxn>
                      <a:cxn ang="0">
                        <a:pos x="37" y="1"/>
                      </a:cxn>
                      <a:cxn ang="0">
                        <a:pos x="30" y="0"/>
                      </a:cxn>
                      <a:cxn ang="0">
                        <a:pos x="27" y="0"/>
                      </a:cxn>
                      <a:cxn ang="0">
                        <a:pos x="24" y="0"/>
                      </a:cxn>
                      <a:cxn ang="0">
                        <a:pos x="20" y="4"/>
                      </a:cxn>
                      <a:cxn ang="0">
                        <a:pos x="15" y="7"/>
                      </a:cxn>
                      <a:cxn ang="0">
                        <a:pos x="23" y="4"/>
                      </a:cxn>
                      <a:cxn ang="0">
                        <a:pos x="30" y="3"/>
                      </a:cxn>
                      <a:cxn ang="0">
                        <a:pos x="37" y="3"/>
                      </a:cxn>
                      <a:cxn ang="0">
                        <a:pos x="41" y="6"/>
                      </a:cxn>
                      <a:cxn ang="0">
                        <a:pos x="46" y="7"/>
                      </a:cxn>
                      <a:cxn ang="0">
                        <a:pos x="51" y="10"/>
                      </a:cxn>
                      <a:cxn ang="0">
                        <a:pos x="54" y="15"/>
                      </a:cxn>
                      <a:cxn ang="0">
                        <a:pos x="57" y="20"/>
                      </a:cxn>
                      <a:cxn ang="0">
                        <a:pos x="58" y="24"/>
                      </a:cxn>
                      <a:cxn ang="0">
                        <a:pos x="58" y="30"/>
                      </a:cxn>
                      <a:cxn ang="0">
                        <a:pos x="58" y="37"/>
                      </a:cxn>
                      <a:cxn ang="0">
                        <a:pos x="57" y="41"/>
                      </a:cxn>
                      <a:cxn ang="0">
                        <a:pos x="54" y="46"/>
                      </a:cxn>
                      <a:cxn ang="0">
                        <a:pos x="51" y="51"/>
                      </a:cxn>
                      <a:cxn ang="0">
                        <a:pos x="46" y="54"/>
                      </a:cxn>
                      <a:cxn ang="0">
                        <a:pos x="41" y="57"/>
                      </a:cxn>
                      <a:cxn ang="0">
                        <a:pos x="37" y="58"/>
                      </a:cxn>
                      <a:cxn ang="0">
                        <a:pos x="30" y="58"/>
                      </a:cxn>
                      <a:cxn ang="0">
                        <a:pos x="24" y="58"/>
                      </a:cxn>
                      <a:cxn ang="0">
                        <a:pos x="20" y="57"/>
                      </a:cxn>
                      <a:cxn ang="0">
                        <a:pos x="15" y="54"/>
                      </a:cxn>
                      <a:cxn ang="0">
                        <a:pos x="10" y="51"/>
                      </a:cxn>
                      <a:cxn ang="0">
                        <a:pos x="7" y="46"/>
                      </a:cxn>
                      <a:cxn ang="0">
                        <a:pos x="4" y="41"/>
                      </a:cxn>
                      <a:cxn ang="0">
                        <a:pos x="3" y="37"/>
                      </a:cxn>
                      <a:cxn ang="0">
                        <a:pos x="3" y="30"/>
                      </a:cxn>
                      <a:cxn ang="0">
                        <a:pos x="3" y="26"/>
                      </a:cxn>
                      <a:cxn ang="0">
                        <a:pos x="4" y="20"/>
                      </a:cxn>
                      <a:cxn ang="0">
                        <a:pos x="1" y="26"/>
                      </a:cxn>
                      <a:cxn ang="0">
                        <a:pos x="0" y="30"/>
                      </a:cxn>
                      <a:cxn ang="0">
                        <a:pos x="0" y="30"/>
                      </a:cxn>
                      <a:cxn ang="0">
                        <a:pos x="0" y="30"/>
                      </a:cxn>
                      <a:cxn ang="0">
                        <a:pos x="0" y="37"/>
                      </a:cxn>
                      <a:cxn ang="0">
                        <a:pos x="3" y="43"/>
                      </a:cxn>
                      <a:cxn ang="0">
                        <a:pos x="4" y="47"/>
                      </a:cxn>
                      <a:cxn ang="0">
                        <a:pos x="9" y="52"/>
                      </a:cxn>
                      <a:cxn ang="0">
                        <a:pos x="14" y="57"/>
                      </a:cxn>
                      <a:cxn ang="0">
                        <a:pos x="18" y="58"/>
                      </a:cxn>
                      <a:cxn ang="0">
                        <a:pos x="24" y="61"/>
                      </a:cxn>
                      <a:cxn ang="0">
                        <a:pos x="30" y="61"/>
                      </a:cxn>
                      <a:cxn ang="0">
                        <a:pos x="37" y="61"/>
                      </a:cxn>
                      <a:cxn ang="0">
                        <a:pos x="43" y="58"/>
                      </a:cxn>
                      <a:cxn ang="0">
                        <a:pos x="47" y="57"/>
                      </a:cxn>
                      <a:cxn ang="0">
                        <a:pos x="52" y="52"/>
                      </a:cxn>
                      <a:cxn ang="0">
                        <a:pos x="57" y="47"/>
                      </a:cxn>
                      <a:cxn ang="0">
                        <a:pos x="58" y="43"/>
                      </a:cxn>
                      <a:cxn ang="0">
                        <a:pos x="61" y="37"/>
                      </a:cxn>
                      <a:cxn ang="0">
                        <a:pos x="61" y="30"/>
                      </a:cxn>
                    </a:cxnLst>
                    <a:rect l="0" t="0" r="r" b="b"/>
                    <a:pathLst>
                      <a:path w="61" h="61">
                        <a:moveTo>
                          <a:pt x="61" y="30"/>
                        </a:moveTo>
                        <a:lnTo>
                          <a:pt x="61" y="24"/>
                        </a:lnTo>
                        <a:lnTo>
                          <a:pt x="58" y="18"/>
                        </a:lnTo>
                        <a:lnTo>
                          <a:pt x="57" y="13"/>
                        </a:lnTo>
                        <a:lnTo>
                          <a:pt x="52" y="9"/>
                        </a:lnTo>
                        <a:lnTo>
                          <a:pt x="47" y="6"/>
                        </a:lnTo>
                        <a:lnTo>
                          <a:pt x="43" y="3"/>
                        </a:lnTo>
                        <a:lnTo>
                          <a:pt x="37" y="1"/>
                        </a:lnTo>
                        <a:lnTo>
                          <a:pt x="30" y="0"/>
                        </a:lnTo>
                        <a:lnTo>
                          <a:pt x="27" y="0"/>
                        </a:lnTo>
                        <a:lnTo>
                          <a:pt x="24" y="0"/>
                        </a:lnTo>
                        <a:lnTo>
                          <a:pt x="20" y="4"/>
                        </a:lnTo>
                        <a:lnTo>
                          <a:pt x="15" y="7"/>
                        </a:lnTo>
                        <a:lnTo>
                          <a:pt x="23" y="4"/>
                        </a:lnTo>
                        <a:lnTo>
                          <a:pt x="30" y="3"/>
                        </a:lnTo>
                        <a:lnTo>
                          <a:pt x="37" y="3"/>
                        </a:lnTo>
                        <a:lnTo>
                          <a:pt x="41" y="6"/>
                        </a:lnTo>
                        <a:lnTo>
                          <a:pt x="46" y="7"/>
                        </a:lnTo>
                        <a:lnTo>
                          <a:pt x="51" y="10"/>
                        </a:lnTo>
                        <a:lnTo>
                          <a:pt x="54" y="15"/>
                        </a:lnTo>
                        <a:lnTo>
                          <a:pt x="57" y="20"/>
                        </a:lnTo>
                        <a:lnTo>
                          <a:pt x="58" y="24"/>
                        </a:lnTo>
                        <a:lnTo>
                          <a:pt x="58" y="30"/>
                        </a:lnTo>
                        <a:lnTo>
                          <a:pt x="58" y="37"/>
                        </a:lnTo>
                        <a:lnTo>
                          <a:pt x="57" y="41"/>
                        </a:lnTo>
                        <a:lnTo>
                          <a:pt x="54" y="46"/>
                        </a:lnTo>
                        <a:lnTo>
                          <a:pt x="51" y="51"/>
                        </a:lnTo>
                        <a:lnTo>
                          <a:pt x="46" y="54"/>
                        </a:lnTo>
                        <a:lnTo>
                          <a:pt x="41" y="57"/>
                        </a:lnTo>
                        <a:lnTo>
                          <a:pt x="37" y="58"/>
                        </a:lnTo>
                        <a:lnTo>
                          <a:pt x="30" y="58"/>
                        </a:lnTo>
                        <a:lnTo>
                          <a:pt x="24" y="58"/>
                        </a:lnTo>
                        <a:lnTo>
                          <a:pt x="20" y="57"/>
                        </a:lnTo>
                        <a:lnTo>
                          <a:pt x="15" y="54"/>
                        </a:lnTo>
                        <a:lnTo>
                          <a:pt x="10" y="51"/>
                        </a:lnTo>
                        <a:lnTo>
                          <a:pt x="7" y="46"/>
                        </a:lnTo>
                        <a:lnTo>
                          <a:pt x="4" y="41"/>
                        </a:lnTo>
                        <a:lnTo>
                          <a:pt x="3" y="37"/>
                        </a:lnTo>
                        <a:lnTo>
                          <a:pt x="3" y="30"/>
                        </a:lnTo>
                        <a:lnTo>
                          <a:pt x="3" y="26"/>
                        </a:lnTo>
                        <a:lnTo>
                          <a:pt x="4" y="20"/>
                        </a:lnTo>
                        <a:lnTo>
                          <a:pt x="1" y="26"/>
                        </a:lnTo>
                        <a:lnTo>
                          <a:pt x="0" y="30"/>
                        </a:lnTo>
                        <a:lnTo>
                          <a:pt x="0" y="30"/>
                        </a:lnTo>
                        <a:lnTo>
                          <a:pt x="0" y="30"/>
                        </a:lnTo>
                        <a:lnTo>
                          <a:pt x="0" y="37"/>
                        </a:lnTo>
                        <a:lnTo>
                          <a:pt x="3" y="43"/>
                        </a:lnTo>
                        <a:lnTo>
                          <a:pt x="4" y="47"/>
                        </a:lnTo>
                        <a:lnTo>
                          <a:pt x="9" y="52"/>
                        </a:lnTo>
                        <a:lnTo>
                          <a:pt x="14" y="57"/>
                        </a:lnTo>
                        <a:lnTo>
                          <a:pt x="18" y="58"/>
                        </a:lnTo>
                        <a:lnTo>
                          <a:pt x="24" y="61"/>
                        </a:lnTo>
                        <a:lnTo>
                          <a:pt x="30" y="61"/>
                        </a:lnTo>
                        <a:lnTo>
                          <a:pt x="37" y="61"/>
                        </a:lnTo>
                        <a:lnTo>
                          <a:pt x="43" y="58"/>
                        </a:lnTo>
                        <a:lnTo>
                          <a:pt x="47" y="57"/>
                        </a:lnTo>
                        <a:lnTo>
                          <a:pt x="52" y="52"/>
                        </a:lnTo>
                        <a:lnTo>
                          <a:pt x="57" y="47"/>
                        </a:lnTo>
                        <a:lnTo>
                          <a:pt x="58" y="43"/>
                        </a:lnTo>
                        <a:lnTo>
                          <a:pt x="61" y="37"/>
                        </a:lnTo>
                        <a:lnTo>
                          <a:pt x="61" y="30"/>
                        </a:lnTo>
                        <a:close/>
                      </a:path>
                    </a:pathLst>
                  </a:custGeom>
                  <a:solidFill>
                    <a:srgbClr val="EB8F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21" name="Freeform 189"/>
                  <p:cNvSpPr>
                    <a:spLocks noEditPoints="1"/>
                  </p:cNvSpPr>
                  <p:nvPr/>
                </p:nvSpPr>
                <p:spPr bwMode="auto">
                  <a:xfrm>
                    <a:off x="5752" y="1145"/>
                    <a:ext cx="59" cy="59"/>
                  </a:xfrm>
                  <a:custGeom>
                    <a:avLst/>
                    <a:gdLst/>
                    <a:ahLst/>
                    <a:cxnLst>
                      <a:cxn ang="0">
                        <a:pos x="59" y="23"/>
                      </a:cxn>
                      <a:cxn ang="0">
                        <a:pos x="54" y="12"/>
                      </a:cxn>
                      <a:cxn ang="0">
                        <a:pos x="46" y="5"/>
                      </a:cxn>
                      <a:cxn ang="0">
                        <a:pos x="36" y="0"/>
                      </a:cxn>
                      <a:cxn ang="0">
                        <a:pos x="25" y="0"/>
                      </a:cxn>
                      <a:cxn ang="0">
                        <a:pos x="14" y="6"/>
                      </a:cxn>
                      <a:cxn ang="0">
                        <a:pos x="5" y="19"/>
                      </a:cxn>
                      <a:cxn ang="0">
                        <a:pos x="0" y="28"/>
                      </a:cxn>
                      <a:cxn ang="0">
                        <a:pos x="0" y="36"/>
                      </a:cxn>
                      <a:cxn ang="0">
                        <a:pos x="5" y="46"/>
                      </a:cxn>
                      <a:cxn ang="0">
                        <a:pos x="13" y="54"/>
                      </a:cxn>
                      <a:cxn ang="0">
                        <a:pos x="23" y="59"/>
                      </a:cxn>
                      <a:cxn ang="0">
                        <a:pos x="36" y="59"/>
                      </a:cxn>
                      <a:cxn ang="0">
                        <a:pos x="46" y="54"/>
                      </a:cxn>
                      <a:cxn ang="0">
                        <a:pos x="54" y="46"/>
                      </a:cxn>
                      <a:cxn ang="0">
                        <a:pos x="59" y="36"/>
                      </a:cxn>
                      <a:cxn ang="0">
                        <a:pos x="56" y="29"/>
                      </a:cxn>
                      <a:cxn ang="0">
                        <a:pos x="54" y="40"/>
                      </a:cxn>
                      <a:cxn ang="0">
                        <a:pos x="48" y="48"/>
                      </a:cxn>
                      <a:cxn ang="0">
                        <a:pos x="40" y="54"/>
                      </a:cxn>
                      <a:cxn ang="0">
                        <a:pos x="29" y="56"/>
                      </a:cxn>
                      <a:cxn ang="0">
                        <a:pos x="19" y="54"/>
                      </a:cxn>
                      <a:cxn ang="0">
                        <a:pos x="11" y="48"/>
                      </a:cxn>
                      <a:cxn ang="0">
                        <a:pos x="5" y="40"/>
                      </a:cxn>
                      <a:cxn ang="0">
                        <a:pos x="3" y="29"/>
                      </a:cxn>
                      <a:cxn ang="0">
                        <a:pos x="5" y="19"/>
                      </a:cxn>
                      <a:cxn ang="0">
                        <a:pos x="11" y="11"/>
                      </a:cxn>
                      <a:cxn ang="0">
                        <a:pos x="19" y="5"/>
                      </a:cxn>
                      <a:cxn ang="0">
                        <a:pos x="29" y="3"/>
                      </a:cxn>
                      <a:cxn ang="0">
                        <a:pos x="40" y="5"/>
                      </a:cxn>
                      <a:cxn ang="0">
                        <a:pos x="48" y="11"/>
                      </a:cxn>
                      <a:cxn ang="0">
                        <a:pos x="54" y="19"/>
                      </a:cxn>
                      <a:cxn ang="0">
                        <a:pos x="56" y="29"/>
                      </a:cxn>
                    </a:cxnLst>
                    <a:rect l="0" t="0" r="r" b="b"/>
                    <a:pathLst>
                      <a:path w="59" h="59">
                        <a:moveTo>
                          <a:pt x="59" y="29"/>
                        </a:moveTo>
                        <a:lnTo>
                          <a:pt x="59" y="23"/>
                        </a:lnTo>
                        <a:lnTo>
                          <a:pt x="56" y="19"/>
                        </a:lnTo>
                        <a:lnTo>
                          <a:pt x="54" y="12"/>
                        </a:lnTo>
                        <a:lnTo>
                          <a:pt x="50" y="9"/>
                        </a:lnTo>
                        <a:lnTo>
                          <a:pt x="46" y="5"/>
                        </a:lnTo>
                        <a:lnTo>
                          <a:pt x="40" y="3"/>
                        </a:lnTo>
                        <a:lnTo>
                          <a:pt x="36" y="0"/>
                        </a:lnTo>
                        <a:lnTo>
                          <a:pt x="29" y="0"/>
                        </a:lnTo>
                        <a:lnTo>
                          <a:pt x="25" y="0"/>
                        </a:lnTo>
                        <a:lnTo>
                          <a:pt x="20" y="2"/>
                        </a:lnTo>
                        <a:lnTo>
                          <a:pt x="14" y="6"/>
                        </a:lnTo>
                        <a:lnTo>
                          <a:pt x="8" y="12"/>
                        </a:lnTo>
                        <a:lnTo>
                          <a:pt x="5" y="19"/>
                        </a:lnTo>
                        <a:lnTo>
                          <a:pt x="0" y="25"/>
                        </a:lnTo>
                        <a:lnTo>
                          <a:pt x="0" y="28"/>
                        </a:lnTo>
                        <a:lnTo>
                          <a:pt x="0" y="29"/>
                        </a:lnTo>
                        <a:lnTo>
                          <a:pt x="0" y="36"/>
                        </a:lnTo>
                        <a:lnTo>
                          <a:pt x="2" y="40"/>
                        </a:lnTo>
                        <a:lnTo>
                          <a:pt x="5" y="46"/>
                        </a:lnTo>
                        <a:lnTo>
                          <a:pt x="9" y="50"/>
                        </a:lnTo>
                        <a:lnTo>
                          <a:pt x="13" y="54"/>
                        </a:lnTo>
                        <a:lnTo>
                          <a:pt x="19" y="57"/>
                        </a:lnTo>
                        <a:lnTo>
                          <a:pt x="23" y="59"/>
                        </a:lnTo>
                        <a:lnTo>
                          <a:pt x="29" y="59"/>
                        </a:lnTo>
                        <a:lnTo>
                          <a:pt x="36" y="59"/>
                        </a:lnTo>
                        <a:lnTo>
                          <a:pt x="40" y="57"/>
                        </a:lnTo>
                        <a:lnTo>
                          <a:pt x="46" y="54"/>
                        </a:lnTo>
                        <a:lnTo>
                          <a:pt x="50" y="50"/>
                        </a:lnTo>
                        <a:lnTo>
                          <a:pt x="54" y="46"/>
                        </a:lnTo>
                        <a:lnTo>
                          <a:pt x="56" y="40"/>
                        </a:lnTo>
                        <a:lnTo>
                          <a:pt x="59" y="36"/>
                        </a:lnTo>
                        <a:lnTo>
                          <a:pt x="59" y="29"/>
                        </a:lnTo>
                        <a:close/>
                        <a:moveTo>
                          <a:pt x="56" y="29"/>
                        </a:moveTo>
                        <a:lnTo>
                          <a:pt x="56" y="34"/>
                        </a:lnTo>
                        <a:lnTo>
                          <a:pt x="54" y="40"/>
                        </a:lnTo>
                        <a:lnTo>
                          <a:pt x="51" y="45"/>
                        </a:lnTo>
                        <a:lnTo>
                          <a:pt x="48" y="48"/>
                        </a:lnTo>
                        <a:lnTo>
                          <a:pt x="43" y="51"/>
                        </a:lnTo>
                        <a:lnTo>
                          <a:pt x="40" y="54"/>
                        </a:lnTo>
                        <a:lnTo>
                          <a:pt x="34" y="56"/>
                        </a:lnTo>
                        <a:lnTo>
                          <a:pt x="29" y="56"/>
                        </a:lnTo>
                        <a:lnTo>
                          <a:pt x="25" y="56"/>
                        </a:lnTo>
                        <a:lnTo>
                          <a:pt x="19" y="54"/>
                        </a:lnTo>
                        <a:lnTo>
                          <a:pt x="14" y="51"/>
                        </a:lnTo>
                        <a:lnTo>
                          <a:pt x="11" y="48"/>
                        </a:lnTo>
                        <a:lnTo>
                          <a:pt x="8" y="45"/>
                        </a:lnTo>
                        <a:lnTo>
                          <a:pt x="5" y="40"/>
                        </a:lnTo>
                        <a:lnTo>
                          <a:pt x="3" y="34"/>
                        </a:lnTo>
                        <a:lnTo>
                          <a:pt x="3" y="29"/>
                        </a:lnTo>
                        <a:lnTo>
                          <a:pt x="3" y="25"/>
                        </a:lnTo>
                        <a:lnTo>
                          <a:pt x="5" y="19"/>
                        </a:lnTo>
                        <a:lnTo>
                          <a:pt x="8" y="16"/>
                        </a:lnTo>
                        <a:lnTo>
                          <a:pt x="11" y="11"/>
                        </a:lnTo>
                        <a:lnTo>
                          <a:pt x="14" y="8"/>
                        </a:lnTo>
                        <a:lnTo>
                          <a:pt x="19" y="5"/>
                        </a:lnTo>
                        <a:lnTo>
                          <a:pt x="25" y="3"/>
                        </a:lnTo>
                        <a:lnTo>
                          <a:pt x="29" y="3"/>
                        </a:lnTo>
                        <a:lnTo>
                          <a:pt x="34" y="3"/>
                        </a:lnTo>
                        <a:lnTo>
                          <a:pt x="40" y="5"/>
                        </a:lnTo>
                        <a:lnTo>
                          <a:pt x="43" y="8"/>
                        </a:lnTo>
                        <a:lnTo>
                          <a:pt x="48" y="11"/>
                        </a:lnTo>
                        <a:lnTo>
                          <a:pt x="51" y="16"/>
                        </a:lnTo>
                        <a:lnTo>
                          <a:pt x="54" y="19"/>
                        </a:lnTo>
                        <a:lnTo>
                          <a:pt x="56" y="25"/>
                        </a:lnTo>
                        <a:lnTo>
                          <a:pt x="56" y="29"/>
                        </a:lnTo>
                        <a:close/>
                      </a:path>
                    </a:pathLst>
                  </a:custGeom>
                  <a:solidFill>
                    <a:srgbClr val="EC93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22" name="Freeform 190"/>
                  <p:cNvSpPr>
                    <a:spLocks noEditPoints="1"/>
                  </p:cNvSpPr>
                  <p:nvPr/>
                </p:nvSpPr>
                <p:spPr bwMode="auto">
                  <a:xfrm>
                    <a:off x="5754" y="1147"/>
                    <a:ext cx="55" cy="55"/>
                  </a:xfrm>
                  <a:custGeom>
                    <a:avLst/>
                    <a:gdLst/>
                    <a:ahLst/>
                    <a:cxnLst>
                      <a:cxn ang="0">
                        <a:pos x="55" y="21"/>
                      </a:cxn>
                      <a:cxn ang="0">
                        <a:pos x="51" y="12"/>
                      </a:cxn>
                      <a:cxn ang="0">
                        <a:pos x="43" y="4"/>
                      </a:cxn>
                      <a:cxn ang="0">
                        <a:pos x="34" y="0"/>
                      </a:cxn>
                      <a:cxn ang="0">
                        <a:pos x="20" y="1"/>
                      </a:cxn>
                      <a:cxn ang="0">
                        <a:pos x="6" y="10"/>
                      </a:cxn>
                      <a:cxn ang="0">
                        <a:pos x="0" y="23"/>
                      </a:cxn>
                      <a:cxn ang="0">
                        <a:pos x="0" y="34"/>
                      </a:cxn>
                      <a:cxn ang="0">
                        <a:pos x="4" y="43"/>
                      </a:cxn>
                      <a:cxn ang="0">
                        <a:pos x="12" y="51"/>
                      </a:cxn>
                      <a:cxn ang="0">
                        <a:pos x="21" y="55"/>
                      </a:cxn>
                      <a:cxn ang="0">
                        <a:pos x="34" y="55"/>
                      </a:cxn>
                      <a:cxn ang="0">
                        <a:pos x="43" y="51"/>
                      </a:cxn>
                      <a:cxn ang="0">
                        <a:pos x="51" y="43"/>
                      </a:cxn>
                      <a:cxn ang="0">
                        <a:pos x="55" y="34"/>
                      </a:cxn>
                      <a:cxn ang="0">
                        <a:pos x="52" y="27"/>
                      </a:cxn>
                      <a:cxn ang="0">
                        <a:pos x="51" y="37"/>
                      </a:cxn>
                      <a:cxn ang="0">
                        <a:pos x="44" y="44"/>
                      </a:cxn>
                      <a:cxn ang="0">
                        <a:pos x="37" y="51"/>
                      </a:cxn>
                      <a:cxn ang="0">
                        <a:pos x="27" y="52"/>
                      </a:cxn>
                      <a:cxn ang="0">
                        <a:pos x="18" y="51"/>
                      </a:cxn>
                      <a:cxn ang="0">
                        <a:pos x="11" y="44"/>
                      </a:cxn>
                      <a:cxn ang="0">
                        <a:pos x="4" y="37"/>
                      </a:cxn>
                      <a:cxn ang="0">
                        <a:pos x="3" y="27"/>
                      </a:cxn>
                      <a:cxn ang="0">
                        <a:pos x="4" y="18"/>
                      </a:cxn>
                      <a:cxn ang="0">
                        <a:pos x="11" y="10"/>
                      </a:cxn>
                      <a:cxn ang="0">
                        <a:pos x="18" y="4"/>
                      </a:cxn>
                      <a:cxn ang="0">
                        <a:pos x="27" y="3"/>
                      </a:cxn>
                      <a:cxn ang="0">
                        <a:pos x="37" y="4"/>
                      </a:cxn>
                      <a:cxn ang="0">
                        <a:pos x="44" y="10"/>
                      </a:cxn>
                      <a:cxn ang="0">
                        <a:pos x="51" y="18"/>
                      </a:cxn>
                      <a:cxn ang="0">
                        <a:pos x="52" y="27"/>
                      </a:cxn>
                    </a:cxnLst>
                    <a:rect l="0" t="0" r="r" b="b"/>
                    <a:pathLst>
                      <a:path w="55" h="55">
                        <a:moveTo>
                          <a:pt x="55" y="27"/>
                        </a:moveTo>
                        <a:lnTo>
                          <a:pt x="55" y="21"/>
                        </a:lnTo>
                        <a:lnTo>
                          <a:pt x="54" y="17"/>
                        </a:lnTo>
                        <a:lnTo>
                          <a:pt x="51" y="12"/>
                        </a:lnTo>
                        <a:lnTo>
                          <a:pt x="48" y="7"/>
                        </a:lnTo>
                        <a:lnTo>
                          <a:pt x="43" y="4"/>
                        </a:lnTo>
                        <a:lnTo>
                          <a:pt x="38" y="3"/>
                        </a:lnTo>
                        <a:lnTo>
                          <a:pt x="34" y="0"/>
                        </a:lnTo>
                        <a:lnTo>
                          <a:pt x="27" y="0"/>
                        </a:lnTo>
                        <a:lnTo>
                          <a:pt x="20" y="1"/>
                        </a:lnTo>
                        <a:lnTo>
                          <a:pt x="12" y="4"/>
                        </a:lnTo>
                        <a:lnTo>
                          <a:pt x="6" y="10"/>
                        </a:lnTo>
                        <a:lnTo>
                          <a:pt x="1" y="17"/>
                        </a:lnTo>
                        <a:lnTo>
                          <a:pt x="0" y="23"/>
                        </a:lnTo>
                        <a:lnTo>
                          <a:pt x="0" y="27"/>
                        </a:lnTo>
                        <a:lnTo>
                          <a:pt x="0" y="34"/>
                        </a:lnTo>
                        <a:lnTo>
                          <a:pt x="1" y="38"/>
                        </a:lnTo>
                        <a:lnTo>
                          <a:pt x="4" y="43"/>
                        </a:lnTo>
                        <a:lnTo>
                          <a:pt x="7" y="48"/>
                        </a:lnTo>
                        <a:lnTo>
                          <a:pt x="12" y="51"/>
                        </a:lnTo>
                        <a:lnTo>
                          <a:pt x="17" y="54"/>
                        </a:lnTo>
                        <a:lnTo>
                          <a:pt x="21" y="55"/>
                        </a:lnTo>
                        <a:lnTo>
                          <a:pt x="27" y="55"/>
                        </a:lnTo>
                        <a:lnTo>
                          <a:pt x="34" y="55"/>
                        </a:lnTo>
                        <a:lnTo>
                          <a:pt x="38" y="54"/>
                        </a:lnTo>
                        <a:lnTo>
                          <a:pt x="43" y="51"/>
                        </a:lnTo>
                        <a:lnTo>
                          <a:pt x="48" y="48"/>
                        </a:lnTo>
                        <a:lnTo>
                          <a:pt x="51" y="43"/>
                        </a:lnTo>
                        <a:lnTo>
                          <a:pt x="54" y="38"/>
                        </a:lnTo>
                        <a:lnTo>
                          <a:pt x="55" y="34"/>
                        </a:lnTo>
                        <a:lnTo>
                          <a:pt x="55" y="27"/>
                        </a:lnTo>
                        <a:close/>
                        <a:moveTo>
                          <a:pt x="52" y="27"/>
                        </a:moveTo>
                        <a:lnTo>
                          <a:pt x="52" y="32"/>
                        </a:lnTo>
                        <a:lnTo>
                          <a:pt x="51" y="37"/>
                        </a:lnTo>
                        <a:lnTo>
                          <a:pt x="48" y="41"/>
                        </a:lnTo>
                        <a:lnTo>
                          <a:pt x="44" y="44"/>
                        </a:lnTo>
                        <a:lnTo>
                          <a:pt x="41" y="48"/>
                        </a:lnTo>
                        <a:lnTo>
                          <a:pt x="37" y="51"/>
                        </a:lnTo>
                        <a:lnTo>
                          <a:pt x="32" y="52"/>
                        </a:lnTo>
                        <a:lnTo>
                          <a:pt x="27" y="52"/>
                        </a:lnTo>
                        <a:lnTo>
                          <a:pt x="23" y="52"/>
                        </a:lnTo>
                        <a:lnTo>
                          <a:pt x="18" y="51"/>
                        </a:lnTo>
                        <a:lnTo>
                          <a:pt x="14" y="48"/>
                        </a:lnTo>
                        <a:lnTo>
                          <a:pt x="11" y="44"/>
                        </a:lnTo>
                        <a:lnTo>
                          <a:pt x="7" y="41"/>
                        </a:lnTo>
                        <a:lnTo>
                          <a:pt x="4" y="37"/>
                        </a:lnTo>
                        <a:lnTo>
                          <a:pt x="3" y="32"/>
                        </a:lnTo>
                        <a:lnTo>
                          <a:pt x="3" y="27"/>
                        </a:lnTo>
                        <a:lnTo>
                          <a:pt x="3" y="23"/>
                        </a:lnTo>
                        <a:lnTo>
                          <a:pt x="4" y="18"/>
                        </a:lnTo>
                        <a:lnTo>
                          <a:pt x="7" y="14"/>
                        </a:lnTo>
                        <a:lnTo>
                          <a:pt x="11" y="10"/>
                        </a:lnTo>
                        <a:lnTo>
                          <a:pt x="14" y="7"/>
                        </a:lnTo>
                        <a:lnTo>
                          <a:pt x="18" y="4"/>
                        </a:lnTo>
                        <a:lnTo>
                          <a:pt x="23" y="3"/>
                        </a:lnTo>
                        <a:lnTo>
                          <a:pt x="27" y="3"/>
                        </a:lnTo>
                        <a:lnTo>
                          <a:pt x="32" y="3"/>
                        </a:lnTo>
                        <a:lnTo>
                          <a:pt x="37" y="4"/>
                        </a:lnTo>
                        <a:lnTo>
                          <a:pt x="41" y="7"/>
                        </a:lnTo>
                        <a:lnTo>
                          <a:pt x="44" y="10"/>
                        </a:lnTo>
                        <a:lnTo>
                          <a:pt x="48" y="14"/>
                        </a:lnTo>
                        <a:lnTo>
                          <a:pt x="51" y="18"/>
                        </a:lnTo>
                        <a:lnTo>
                          <a:pt x="52" y="23"/>
                        </a:lnTo>
                        <a:lnTo>
                          <a:pt x="52" y="27"/>
                        </a:lnTo>
                        <a:close/>
                      </a:path>
                    </a:pathLst>
                  </a:custGeom>
                  <a:solidFill>
                    <a:srgbClr val="EC9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23" name="Freeform 191"/>
                  <p:cNvSpPr>
                    <a:spLocks noEditPoints="1"/>
                  </p:cNvSpPr>
                  <p:nvPr/>
                </p:nvSpPr>
                <p:spPr bwMode="auto">
                  <a:xfrm>
                    <a:off x="5755" y="1148"/>
                    <a:ext cx="53" cy="53"/>
                  </a:xfrm>
                  <a:custGeom>
                    <a:avLst/>
                    <a:gdLst/>
                    <a:ahLst/>
                    <a:cxnLst>
                      <a:cxn ang="0">
                        <a:pos x="53" y="22"/>
                      </a:cxn>
                      <a:cxn ang="0">
                        <a:pos x="48" y="13"/>
                      </a:cxn>
                      <a:cxn ang="0">
                        <a:pos x="40" y="5"/>
                      </a:cxn>
                      <a:cxn ang="0">
                        <a:pos x="31" y="0"/>
                      </a:cxn>
                      <a:cxn ang="0">
                        <a:pos x="22" y="0"/>
                      </a:cxn>
                      <a:cxn ang="0">
                        <a:pos x="11" y="5"/>
                      </a:cxn>
                      <a:cxn ang="0">
                        <a:pos x="5" y="13"/>
                      </a:cxn>
                      <a:cxn ang="0">
                        <a:pos x="0" y="22"/>
                      </a:cxn>
                      <a:cxn ang="0">
                        <a:pos x="0" y="31"/>
                      </a:cxn>
                      <a:cxn ang="0">
                        <a:pos x="5" y="42"/>
                      </a:cxn>
                      <a:cxn ang="0">
                        <a:pos x="11" y="48"/>
                      </a:cxn>
                      <a:cxn ang="0">
                        <a:pos x="22" y="53"/>
                      </a:cxn>
                      <a:cxn ang="0">
                        <a:pos x="31" y="53"/>
                      </a:cxn>
                      <a:cxn ang="0">
                        <a:pos x="40" y="48"/>
                      </a:cxn>
                      <a:cxn ang="0">
                        <a:pos x="48" y="42"/>
                      </a:cxn>
                      <a:cxn ang="0">
                        <a:pos x="53" y="31"/>
                      </a:cxn>
                      <a:cxn ang="0">
                        <a:pos x="50" y="26"/>
                      </a:cxn>
                      <a:cxn ang="0">
                        <a:pos x="48" y="36"/>
                      </a:cxn>
                      <a:cxn ang="0">
                        <a:pos x="43" y="43"/>
                      </a:cxn>
                      <a:cxn ang="0">
                        <a:pos x="36" y="48"/>
                      </a:cxn>
                      <a:cxn ang="0">
                        <a:pos x="26" y="50"/>
                      </a:cxn>
                      <a:cxn ang="0">
                        <a:pos x="17" y="48"/>
                      </a:cxn>
                      <a:cxn ang="0">
                        <a:pos x="10" y="43"/>
                      </a:cxn>
                      <a:cxn ang="0">
                        <a:pos x="5" y="36"/>
                      </a:cxn>
                      <a:cxn ang="0">
                        <a:pos x="3" y="26"/>
                      </a:cxn>
                      <a:cxn ang="0">
                        <a:pos x="5" y="17"/>
                      </a:cxn>
                      <a:cxn ang="0">
                        <a:pos x="10" y="9"/>
                      </a:cxn>
                      <a:cxn ang="0">
                        <a:pos x="17" y="5"/>
                      </a:cxn>
                      <a:cxn ang="0">
                        <a:pos x="26" y="3"/>
                      </a:cxn>
                      <a:cxn ang="0">
                        <a:pos x="36" y="5"/>
                      </a:cxn>
                      <a:cxn ang="0">
                        <a:pos x="43" y="9"/>
                      </a:cxn>
                      <a:cxn ang="0">
                        <a:pos x="48" y="17"/>
                      </a:cxn>
                      <a:cxn ang="0">
                        <a:pos x="50" y="26"/>
                      </a:cxn>
                    </a:cxnLst>
                    <a:rect l="0" t="0" r="r" b="b"/>
                    <a:pathLst>
                      <a:path w="53" h="53">
                        <a:moveTo>
                          <a:pt x="53" y="26"/>
                        </a:moveTo>
                        <a:lnTo>
                          <a:pt x="53" y="22"/>
                        </a:lnTo>
                        <a:lnTo>
                          <a:pt x="51" y="16"/>
                        </a:lnTo>
                        <a:lnTo>
                          <a:pt x="48" y="13"/>
                        </a:lnTo>
                        <a:lnTo>
                          <a:pt x="45" y="8"/>
                        </a:lnTo>
                        <a:lnTo>
                          <a:pt x="40" y="5"/>
                        </a:lnTo>
                        <a:lnTo>
                          <a:pt x="37" y="2"/>
                        </a:lnTo>
                        <a:lnTo>
                          <a:pt x="31" y="0"/>
                        </a:lnTo>
                        <a:lnTo>
                          <a:pt x="26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3"/>
                        </a:lnTo>
                        <a:lnTo>
                          <a:pt x="2" y="16"/>
                        </a:lnTo>
                        <a:lnTo>
                          <a:pt x="0" y="22"/>
                        </a:lnTo>
                        <a:lnTo>
                          <a:pt x="0" y="26"/>
                        </a:lnTo>
                        <a:lnTo>
                          <a:pt x="0" y="31"/>
                        </a:lnTo>
                        <a:lnTo>
                          <a:pt x="2" y="37"/>
                        </a:lnTo>
                        <a:lnTo>
                          <a:pt x="5" y="42"/>
                        </a:lnTo>
                        <a:lnTo>
                          <a:pt x="8" y="45"/>
                        </a:lnTo>
                        <a:lnTo>
                          <a:pt x="11" y="48"/>
                        </a:lnTo>
                        <a:lnTo>
                          <a:pt x="16" y="51"/>
                        </a:lnTo>
                        <a:lnTo>
                          <a:pt x="22" y="53"/>
                        </a:lnTo>
                        <a:lnTo>
                          <a:pt x="26" y="53"/>
                        </a:lnTo>
                        <a:lnTo>
                          <a:pt x="31" y="53"/>
                        </a:lnTo>
                        <a:lnTo>
                          <a:pt x="37" y="51"/>
                        </a:lnTo>
                        <a:lnTo>
                          <a:pt x="40" y="48"/>
                        </a:lnTo>
                        <a:lnTo>
                          <a:pt x="45" y="45"/>
                        </a:lnTo>
                        <a:lnTo>
                          <a:pt x="48" y="42"/>
                        </a:lnTo>
                        <a:lnTo>
                          <a:pt x="51" y="37"/>
                        </a:lnTo>
                        <a:lnTo>
                          <a:pt x="53" y="31"/>
                        </a:lnTo>
                        <a:lnTo>
                          <a:pt x="53" y="26"/>
                        </a:lnTo>
                        <a:close/>
                        <a:moveTo>
                          <a:pt x="50" y="26"/>
                        </a:moveTo>
                        <a:lnTo>
                          <a:pt x="50" y="31"/>
                        </a:lnTo>
                        <a:lnTo>
                          <a:pt x="48" y="36"/>
                        </a:lnTo>
                        <a:lnTo>
                          <a:pt x="45" y="39"/>
                        </a:lnTo>
                        <a:lnTo>
                          <a:pt x="43" y="43"/>
                        </a:lnTo>
                        <a:lnTo>
                          <a:pt x="39" y="47"/>
                        </a:lnTo>
                        <a:lnTo>
                          <a:pt x="36" y="48"/>
                        </a:lnTo>
                        <a:lnTo>
                          <a:pt x="31" y="50"/>
                        </a:lnTo>
                        <a:lnTo>
                          <a:pt x="26" y="50"/>
                        </a:lnTo>
                        <a:lnTo>
                          <a:pt x="22" y="50"/>
                        </a:lnTo>
                        <a:lnTo>
                          <a:pt x="17" y="48"/>
                        </a:lnTo>
                        <a:lnTo>
                          <a:pt x="14" y="47"/>
                        </a:lnTo>
                        <a:lnTo>
                          <a:pt x="10" y="43"/>
                        </a:lnTo>
                        <a:lnTo>
                          <a:pt x="8" y="39"/>
                        </a:lnTo>
                        <a:lnTo>
                          <a:pt x="5" y="36"/>
                        </a:lnTo>
                        <a:lnTo>
                          <a:pt x="3" y="31"/>
                        </a:lnTo>
                        <a:lnTo>
                          <a:pt x="3" y="26"/>
                        </a:lnTo>
                        <a:lnTo>
                          <a:pt x="3" y="22"/>
                        </a:lnTo>
                        <a:lnTo>
                          <a:pt x="5" y="17"/>
                        </a:lnTo>
                        <a:lnTo>
                          <a:pt x="8" y="14"/>
                        </a:lnTo>
                        <a:lnTo>
                          <a:pt x="10" y="9"/>
                        </a:lnTo>
                        <a:lnTo>
                          <a:pt x="14" y="8"/>
                        </a:lnTo>
                        <a:lnTo>
                          <a:pt x="17" y="5"/>
                        </a:lnTo>
                        <a:lnTo>
                          <a:pt x="22" y="3"/>
                        </a:lnTo>
                        <a:lnTo>
                          <a:pt x="26" y="3"/>
                        </a:lnTo>
                        <a:lnTo>
                          <a:pt x="31" y="3"/>
                        </a:lnTo>
                        <a:lnTo>
                          <a:pt x="36" y="5"/>
                        </a:lnTo>
                        <a:lnTo>
                          <a:pt x="39" y="8"/>
                        </a:lnTo>
                        <a:lnTo>
                          <a:pt x="43" y="9"/>
                        </a:lnTo>
                        <a:lnTo>
                          <a:pt x="45" y="14"/>
                        </a:lnTo>
                        <a:lnTo>
                          <a:pt x="48" y="17"/>
                        </a:lnTo>
                        <a:lnTo>
                          <a:pt x="50" y="22"/>
                        </a:lnTo>
                        <a:lnTo>
                          <a:pt x="50" y="26"/>
                        </a:lnTo>
                        <a:close/>
                      </a:path>
                    </a:pathLst>
                  </a:custGeom>
                  <a:solidFill>
                    <a:srgbClr val="ED9C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24" name="Freeform 192"/>
                  <p:cNvSpPr>
                    <a:spLocks noEditPoints="1"/>
                  </p:cNvSpPr>
                  <p:nvPr/>
                </p:nvSpPr>
                <p:spPr bwMode="auto">
                  <a:xfrm>
                    <a:off x="5757" y="1150"/>
                    <a:ext cx="49" cy="49"/>
                  </a:xfrm>
                  <a:custGeom>
                    <a:avLst/>
                    <a:gdLst/>
                    <a:ahLst/>
                    <a:cxnLst>
                      <a:cxn ang="0">
                        <a:pos x="49" y="20"/>
                      </a:cxn>
                      <a:cxn ang="0">
                        <a:pos x="45" y="11"/>
                      </a:cxn>
                      <a:cxn ang="0">
                        <a:pos x="38" y="4"/>
                      </a:cxn>
                      <a:cxn ang="0">
                        <a:pos x="29" y="0"/>
                      </a:cxn>
                      <a:cxn ang="0">
                        <a:pos x="20" y="0"/>
                      </a:cxn>
                      <a:cxn ang="0">
                        <a:pos x="11" y="4"/>
                      </a:cxn>
                      <a:cxn ang="0">
                        <a:pos x="4" y="11"/>
                      </a:cxn>
                      <a:cxn ang="0">
                        <a:pos x="0" y="20"/>
                      </a:cxn>
                      <a:cxn ang="0">
                        <a:pos x="0" y="29"/>
                      </a:cxn>
                      <a:cxn ang="0">
                        <a:pos x="4" y="38"/>
                      </a:cxn>
                      <a:cxn ang="0">
                        <a:pos x="11" y="45"/>
                      </a:cxn>
                      <a:cxn ang="0">
                        <a:pos x="20" y="49"/>
                      </a:cxn>
                      <a:cxn ang="0">
                        <a:pos x="29" y="49"/>
                      </a:cxn>
                      <a:cxn ang="0">
                        <a:pos x="38" y="45"/>
                      </a:cxn>
                      <a:cxn ang="0">
                        <a:pos x="45" y="38"/>
                      </a:cxn>
                      <a:cxn ang="0">
                        <a:pos x="49" y="29"/>
                      </a:cxn>
                      <a:cxn ang="0">
                        <a:pos x="46" y="24"/>
                      </a:cxn>
                      <a:cxn ang="0">
                        <a:pos x="45" y="34"/>
                      </a:cxn>
                      <a:cxn ang="0">
                        <a:pos x="40" y="40"/>
                      </a:cxn>
                      <a:cxn ang="0">
                        <a:pos x="32" y="45"/>
                      </a:cxn>
                      <a:cxn ang="0">
                        <a:pos x="24" y="46"/>
                      </a:cxn>
                      <a:cxn ang="0">
                        <a:pos x="17" y="45"/>
                      </a:cxn>
                      <a:cxn ang="0">
                        <a:pos x="9" y="40"/>
                      </a:cxn>
                      <a:cxn ang="0">
                        <a:pos x="4" y="34"/>
                      </a:cxn>
                      <a:cxn ang="0">
                        <a:pos x="3" y="24"/>
                      </a:cxn>
                      <a:cxn ang="0">
                        <a:pos x="4" y="17"/>
                      </a:cxn>
                      <a:cxn ang="0">
                        <a:pos x="9" y="9"/>
                      </a:cxn>
                      <a:cxn ang="0">
                        <a:pos x="17" y="4"/>
                      </a:cxn>
                      <a:cxn ang="0">
                        <a:pos x="24" y="3"/>
                      </a:cxn>
                      <a:cxn ang="0">
                        <a:pos x="32" y="4"/>
                      </a:cxn>
                      <a:cxn ang="0">
                        <a:pos x="40" y="9"/>
                      </a:cxn>
                      <a:cxn ang="0">
                        <a:pos x="45" y="17"/>
                      </a:cxn>
                      <a:cxn ang="0">
                        <a:pos x="46" y="24"/>
                      </a:cxn>
                    </a:cxnLst>
                    <a:rect l="0" t="0" r="r" b="b"/>
                    <a:pathLst>
                      <a:path w="49" h="49">
                        <a:moveTo>
                          <a:pt x="49" y="24"/>
                        </a:moveTo>
                        <a:lnTo>
                          <a:pt x="49" y="20"/>
                        </a:lnTo>
                        <a:lnTo>
                          <a:pt x="48" y="15"/>
                        </a:lnTo>
                        <a:lnTo>
                          <a:pt x="45" y="11"/>
                        </a:lnTo>
                        <a:lnTo>
                          <a:pt x="41" y="7"/>
                        </a:lnTo>
                        <a:lnTo>
                          <a:pt x="38" y="4"/>
                        </a:lnTo>
                        <a:lnTo>
                          <a:pt x="34" y="1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0" y="0"/>
                        </a:lnTo>
                        <a:lnTo>
                          <a:pt x="15" y="1"/>
                        </a:lnTo>
                        <a:lnTo>
                          <a:pt x="11" y="4"/>
                        </a:lnTo>
                        <a:lnTo>
                          <a:pt x="8" y="7"/>
                        </a:lnTo>
                        <a:lnTo>
                          <a:pt x="4" y="11"/>
                        </a:lnTo>
                        <a:lnTo>
                          <a:pt x="1" y="15"/>
                        </a:lnTo>
                        <a:lnTo>
                          <a:pt x="0" y="20"/>
                        </a:lnTo>
                        <a:lnTo>
                          <a:pt x="0" y="24"/>
                        </a:lnTo>
                        <a:lnTo>
                          <a:pt x="0" y="29"/>
                        </a:lnTo>
                        <a:lnTo>
                          <a:pt x="1" y="34"/>
                        </a:lnTo>
                        <a:lnTo>
                          <a:pt x="4" y="38"/>
                        </a:lnTo>
                        <a:lnTo>
                          <a:pt x="8" y="41"/>
                        </a:lnTo>
                        <a:lnTo>
                          <a:pt x="11" y="45"/>
                        </a:lnTo>
                        <a:lnTo>
                          <a:pt x="15" y="48"/>
                        </a:lnTo>
                        <a:lnTo>
                          <a:pt x="20" y="49"/>
                        </a:lnTo>
                        <a:lnTo>
                          <a:pt x="24" y="49"/>
                        </a:lnTo>
                        <a:lnTo>
                          <a:pt x="29" y="49"/>
                        </a:lnTo>
                        <a:lnTo>
                          <a:pt x="34" y="48"/>
                        </a:lnTo>
                        <a:lnTo>
                          <a:pt x="38" y="45"/>
                        </a:lnTo>
                        <a:lnTo>
                          <a:pt x="41" y="41"/>
                        </a:lnTo>
                        <a:lnTo>
                          <a:pt x="45" y="38"/>
                        </a:lnTo>
                        <a:lnTo>
                          <a:pt x="48" y="34"/>
                        </a:lnTo>
                        <a:lnTo>
                          <a:pt x="49" y="29"/>
                        </a:lnTo>
                        <a:lnTo>
                          <a:pt x="49" y="24"/>
                        </a:lnTo>
                        <a:close/>
                        <a:moveTo>
                          <a:pt x="46" y="24"/>
                        </a:moveTo>
                        <a:lnTo>
                          <a:pt x="46" y="29"/>
                        </a:lnTo>
                        <a:lnTo>
                          <a:pt x="45" y="34"/>
                        </a:lnTo>
                        <a:lnTo>
                          <a:pt x="43" y="37"/>
                        </a:lnTo>
                        <a:lnTo>
                          <a:pt x="40" y="40"/>
                        </a:lnTo>
                        <a:lnTo>
                          <a:pt x="37" y="43"/>
                        </a:lnTo>
                        <a:lnTo>
                          <a:pt x="32" y="45"/>
                        </a:lnTo>
                        <a:lnTo>
                          <a:pt x="29" y="46"/>
                        </a:lnTo>
                        <a:lnTo>
                          <a:pt x="24" y="46"/>
                        </a:lnTo>
                        <a:lnTo>
                          <a:pt x="20" y="46"/>
                        </a:lnTo>
                        <a:lnTo>
                          <a:pt x="17" y="45"/>
                        </a:lnTo>
                        <a:lnTo>
                          <a:pt x="12" y="43"/>
                        </a:lnTo>
                        <a:lnTo>
                          <a:pt x="9" y="40"/>
                        </a:lnTo>
                        <a:lnTo>
                          <a:pt x="6" y="37"/>
                        </a:lnTo>
                        <a:lnTo>
                          <a:pt x="4" y="34"/>
                        </a:lnTo>
                        <a:lnTo>
                          <a:pt x="3" y="29"/>
                        </a:lnTo>
                        <a:lnTo>
                          <a:pt x="3" y="24"/>
                        </a:lnTo>
                        <a:lnTo>
                          <a:pt x="3" y="20"/>
                        </a:lnTo>
                        <a:lnTo>
                          <a:pt x="4" y="17"/>
                        </a:lnTo>
                        <a:lnTo>
                          <a:pt x="6" y="12"/>
                        </a:lnTo>
                        <a:lnTo>
                          <a:pt x="9" y="9"/>
                        </a:lnTo>
                        <a:lnTo>
                          <a:pt x="12" y="6"/>
                        </a:lnTo>
                        <a:lnTo>
                          <a:pt x="17" y="4"/>
                        </a:lnTo>
                        <a:lnTo>
                          <a:pt x="20" y="3"/>
                        </a:lnTo>
                        <a:lnTo>
                          <a:pt x="24" y="3"/>
                        </a:lnTo>
                        <a:lnTo>
                          <a:pt x="29" y="3"/>
                        </a:lnTo>
                        <a:lnTo>
                          <a:pt x="32" y="4"/>
                        </a:lnTo>
                        <a:lnTo>
                          <a:pt x="37" y="6"/>
                        </a:lnTo>
                        <a:lnTo>
                          <a:pt x="40" y="9"/>
                        </a:lnTo>
                        <a:lnTo>
                          <a:pt x="43" y="12"/>
                        </a:lnTo>
                        <a:lnTo>
                          <a:pt x="45" y="17"/>
                        </a:lnTo>
                        <a:lnTo>
                          <a:pt x="46" y="20"/>
                        </a:lnTo>
                        <a:lnTo>
                          <a:pt x="46" y="24"/>
                        </a:lnTo>
                        <a:close/>
                      </a:path>
                    </a:pathLst>
                  </a:custGeom>
                  <a:solidFill>
                    <a:srgbClr val="EE9FA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25" name="Freeform 193"/>
                  <p:cNvSpPr>
                    <a:spLocks noEditPoints="1"/>
                  </p:cNvSpPr>
                  <p:nvPr/>
                </p:nvSpPr>
                <p:spPr bwMode="auto">
                  <a:xfrm>
                    <a:off x="5758" y="1151"/>
                    <a:ext cx="47" cy="47"/>
                  </a:xfrm>
                  <a:custGeom>
                    <a:avLst/>
                    <a:gdLst/>
                    <a:ahLst/>
                    <a:cxnLst>
                      <a:cxn ang="0">
                        <a:pos x="47" y="23"/>
                      </a:cxn>
                      <a:cxn ang="0">
                        <a:pos x="47" y="19"/>
                      </a:cxn>
                      <a:cxn ang="0">
                        <a:pos x="45" y="14"/>
                      </a:cxn>
                      <a:cxn ang="0">
                        <a:pos x="42" y="11"/>
                      </a:cxn>
                      <a:cxn ang="0">
                        <a:pos x="40" y="6"/>
                      </a:cxn>
                      <a:cxn ang="0">
                        <a:pos x="36" y="5"/>
                      </a:cxn>
                      <a:cxn ang="0">
                        <a:pos x="33" y="2"/>
                      </a:cxn>
                      <a:cxn ang="0">
                        <a:pos x="28" y="0"/>
                      </a:cxn>
                      <a:cxn ang="0">
                        <a:pos x="23" y="0"/>
                      </a:cxn>
                      <a:cxn ang="0">
                        <a:pos x="19" y="0"/>
                      </a:cxn>
                      <a:cxn ang="0">
                        <a:pos x="14" y="2"/>
                      </a:cxn>
                      <a:cxn ang="0">
                        <a:pos x="11" y="5"/>
                      </a:cxn>
                      <a:cxn ang="0">
                        <a:pos x="7" y="6"/>
                      </a:cxn>
                      <a:cxn ang="0">
                        <a:pos x="5" y="11"/>
                      </a:cxn>
                      <a:cxn ang="0">
                        <a:pos x="2" y="14"/>
                      </a:cxn>
                      <a:cxn ang="0">
                        <a:pos x="0" y="19"/>
                      </a:cxn>
                      <a:cxn ang="0">
                        <a:pos x="0" y="23"/>
                      </a:cxn>
                      <a:cxn ang="0">
                        <a:pos x="0" y="28"/>
                      </a:cxn>
                      <a:cxn ang="0">
                        <a:pos x="2" y="33"/>
                      </a:cxn>
                      <a:cxn ang="0">
                        <a:pos x="5" y="36"/>
                      </a:cxn>
                      <a:cxn ang="0">
                        <a:pos x="7" y="40"/>
                      </a:cxn>
                      <a:cxn ang="0">
                        <a:pos x="11" y="44"/>
                      </a:cxn>
                      <a:cxn ang="0">
                        <a:pos x="14" y="45"/>
                      </a:cxn>
                      <a:cxn ang="0">
                        <a:pos x="19" y="47"/>
                      </a:cxn>
                      <a:cxn ang="0">
                        <a:pos x="23" y="47"/>
                      </a:cxn>
                      <a:cxn ang="0">
                        <a:pos x="28" y="47"/>
                      </a:cxn>
                      <a:cxn ang="0">
                        <a:pos x="33" y="45"/>
                      </a:cxn>
                      <a:cxn ang="0">
                        <a:pos x="36" y="44"/>
                      </a:cxn>
                      <a:cxn ang="0">
                        <a:pos x="40" y="40"/>
                      </a:cxn>
                      <a:cxn ang="0">
                        <a:pos x="42" y="36"/>
                      </a:cxn>
                      <a:cxn ang="0">
                        <a:pos x="45" y="33"/>
                      </a:cxn>
                      <a:cxn ang="0">
                        <a:pos x="47" y="28"/>
                      </a:cxn>
                      <a:cxn ang="0">
                        <a:pos x="47" y="23"/>
                      </a:cxn>
                      <a:cxn ang="0">
                        <a:pos x="44" y="23"/>
                      </a:cxn>
                      <a:cxn ang="0">
                        <a:pos x="42" y="31"/>
                      </a:cxn>
                      <a:cxn ang="0">
                        <a:pos x="37" y="37"/>
                      </a:cxn>
                      <a:cxn ang="0">
                        <a:pos x="31" y="42"/>
                      </a:cxn>
                      <a:cxn ang="0">
                        <a:pos x="23" y="44"/>
                      </a:cxn>
                      <a:cxn ang="0">
                        <a:pos x="16" y="42"/>
                      </a:cxn>
                      <a:cxn ang="0">
                        <a:pos x="10" y="37"/>
                      </a:cxn>
                      <a:cxn ang="0">
                        <a:pos x="5" y="31"/>
                      </a:cxn>
                      <a:cxn ang="0">
                        <a:pos x="3" y="23"/>
                      </a:cxn>
                      <a:cxn ang="0">
                        <a:pos x="5" y="16"/>
                      </a:cxn>
                      <a:cxn ang="0">
                        <a:pos x="10" y="10"/>
                      </a:cxn>
                      <a:cxn ang="0">
                        <a:pos x="16" y="5"/>
                      </a:cxn>
                      <a:cxn ang="0">
                        <a:pos x="23" y="3"/>
                      </a:cxn>
                      <a:cxn ang="0">
                        <a:pos x="31" y="5"/>
                      </a:cxn>
                      <a:cxn ang="0">
                        <a:pos x="37" y="10"/>
                      </a:cxn>
                      <a:cxn ang="0">
                        <a:pos x="42" y="16"/>
                      </a:cxn>
                      <a:cxn ang="0">
                        <a:pos x="44" y="23"/>
                      </a:cxn>
                    </a:cxnLst>
                    <a:rect l="0" t="0" r="r" b="b"/>
                    <a:pathLst>
                      <a:path w="47" h="47">
                        <a:moveTo>
                          <a:pt x="47" y="23"/>
                        </a:moveTo>
                        <a:lnTo>
                          <a:pt x="47" y="19"/>
                        </a:lnTo>
                        <a:lnTo>
                          <a:pt x="45" y="14"/>
                        </a:lnTo>
                        <a:lnTo>
                          <a:pt x="42" y="11"/>
                        </a:lnTo>
                        <a:lnTo>
                          <a:pt x="40" y="6"/>
                        </a:lnTo>
                        <a:lnTo>
                          <a:pt x="36" y="5"/>
                        </a:lnTo>
                        <a:lnTo>
                          <a:pt x="33" y="2"/>
                        </a:lnTo>
                        <a:lnTo>
                          <a:pt x="28" y="0"/>
                        </a:lnTo>
                        <a:lnTo>
                          <a:pt x="23" y="0"/>
                        </a:lnTo>
                        <a:lnTo>
                          <a:pt x="19" y="0"/>
                        </a:lnTo>
                        <a:lnTo>
                          <a:pt x="14" y="2"/>
                        </a:lnTo>
                        <a:lnTo>
                          <a:pt x="11" y="5"/>
                        </a:lnTo>
                        <a:lnTo>
                          <a:pt x="7" y="6"/>
                        </a:lnTo>
                        <a:lnTo>
                          <a:pt x="5" y="11"/>
                        </a:lnTo>
                        <a:lnTo>
                          <a:pt x="2" y="14"/>
                        </a:lnTo>
                        <a:lnTo>
                          <a:pt x="0" y="19"/>
                        </a:lnTo>
                        <a:lnTo>
                          <a:pt x="0" y="23"/>
                        </a:lnTo>
                        <a:lnTo>
                          <a:pt x="0" y="28"/>
                        </a:lnTo>
                        <a:lnTo>
                          <a:pt x="2" y="33"/>
                        </a:lnTo>
                        <a:lnTo>
                          <a:pt x="5" y="36"/>
                        </a:lnTo>
                        <a:lnTo>
                          <a:pt x="7" y="40"/>
                        </a:lnTo>
                        <a:lnTo>
                          <a:pt x="11" y="44"/>
                        </a:lnTo>
                        <a:lnTo>
                          <a:pt x="14" y="45"/>
                        </a:lnTo>
                        <a:lnTo>
                          <a:pt x="19" y="47"/>
                        </a:lnTo>
                        <a:lnTo>
                          <a:pt x="23" y="47"/>
                        </a:lnTo>
                        <a:lnTo>
                          <a:pt x="28" y="47"/>
                        </a:lnTo>
                        <a:lnTo>
                          <a:pt x="33" y="45"/>
                        </a:lnTo>
                        <a:lnTo>
                          <a:pt x="36" y="44"/>
                        </a:lnTo>
                        <a:lnTo>
                          <a:pt x="40" y="40"/>
                        </a:lnTo>
                        <a:lnTo>
                          <a:pt x="42" y="36"/>
                        </a:lnTo>
                        <a:lnTo>
                          <a:pt x="45" y="33"/>
                        </a:lnTo>
                        <a:lnTo>
                          <a:pt x="47" y="28"/>
                        </a:lnTo>
                        <a:lnTo>
                          <a:pt x="47" y="23"/>
                        </a:lnTo>
                        <a:close/>
                        <a:moveTo>
                          <a:pt x="44" y="23"/>
                        </a:moveTo>
                        <a:lnTo>
                          <a:pt x="42" y="31"/>
                        </a:lnTo>
                        <a:lnTo>
                          <a:pt x="37" y="37"/>
                        </a:lnTo>
                        <a:lnTo>
                          <a:pt x="31" y="42"/>
                        </a:lnTo>
                        <a:lnTo>
                          <a:pt x="23" y="44"/>
                        </a:lnTo>
                        <a:lnTo>
                          <a:pt x="16" y="42"/>
                        </a:lnTo>
                        <a:lnTo>
                          <a:pt x="10" y="37"/>
                        </a:lnTo>
                        <a:lnTo>
                          <a:pt x="5" y="31"/>
                        </a:lnTo>
                        <a:lnTo>
                          <a:pt x="3" y="23"/>
                        </a:lnTo>
                        <a:lnTo>
                          <a:pt x="5" y="16"/>
                        </a:lnTo>
                        <a:lnTo>
                          <a:pt x="10" y="10"/>
                        </a:lnTo>
                        <a:lnTo>
                          <a:pt x="16" y="5"/>
                        </a:lnTo>
                        <a:lnTo>
                          <a:pt x="23" y="3"/>
                        </a:lnTo>
                        <a:lnTo>
                          <a:pt x="31" y="5"/>
                        </a:lnTo>
                        <a:lnTo>
                          <a:pt x="37" y="10"/>
                        </a:lnTo>
                        <a:lnTo>
                          <a:pt x="42" y="16"/>
                        </a:lnTo>
                        <a:lnTo>
                          <a:pt x="44" y="23"/>
                        </a:lnTo>
                        <a:close/>
                      </a:path>
                    </a:pathLst>
                  </a:custGeom>
                  <a:solidFill>
                    <a:srgbClr val="EEA2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26" name="Freeform 194"/>
                  <p:cNvSpPr>
                    <a:spLocks noEditPoints="1"/>
                  </p:cNvSpPr>
                  <p:nvPr/>
                </p:nvSpPr>
                <p:spPr bwMode="auto">
                  <a:xfrm>
                    <a:off x="5760" y="1153"/>
                    <a:ext cx="43" cy="43"/>
                  </a:xfrm>
                  <a:custGeom>
                    <a:avLst/>
                    <a:gdLst/>
                    <a:ahLst/>
                    <a:cxnLst>
                      <a:cxn ang="0">
                        <a:pos x="43" y="21"/>
                      </a:cxn>
                      <a:cxn ang="0">
                        <a:pos x="43" y="17"/>
                      </a:cxn>
                      <a:cxn ang="0">
                        <a:pos x="42" y="14"/>
                      </a:cxn>
                      <a:cxn ang="0">
                        <a:pos x="40" y="9"/>
                      </a:cxn>
                      <a:cxn ang="0">
                        <a:pos x="37" y="6"/>
                      </a:cxn>
                      <a:cxn ang="0">
                        <a:pos x="34" y="3"/>
                      </a:cxn>
                      <a:cxn ang="0">
                        <a:pos x="29" y="1"/>
                      </a:cxn>
                      <a:cxn ang="0">
                        <a:pos x="26" y="0"/>
                      </a:cxn>
                      <a:cxn ang="0">
                        <a:pos x="21" y="0"/>
                      </a:cxn>
                      <a:cxn ang="0">
                        <a:pos x="17" y="0"/>
                      </a:cxn>
                      <a:cxn ang="0">
                        <a:pos x="14" y="1"/>
                      </a:cxn>
                      <a:cxn ang="0">
                        <a:pos x="9" y="3"/>
                      </a:cxn>
                      <a:cxn ang="0">
                        <a:pos x="6" y="6"/>
                      </a:cxn>
                      <a:cxn ang="0">
                        <a:pos x="3" y="9"/>
                      </a:cxn>
                      <a:cxn ang="0">
                        <a:pos x="1" y="14"/>
                      </a:cxn>
                      <a:cxn ang="0">
                        <a:pos x="0" y="17"/>
                      </a:cxn>
                      <a:cxn ang="0">
                        <a:pos x="0" y="21"/>
                      </a:cxn>
                      <a:cxn ang="0">
                        <a:pos x="0" y="26"/>
                      </a:cxn>
                      <a:cxn ang="0">
                        <a:pos x="1" y="31"/>
                      </a:cxn>
                      <a:cxn ang="0">
                        <a:pos x="3" y="34"/>
                      </a:cxn>
                      <a:cxn ang="0">
                        <a:pos x="6" y="37"/>
                      </a:cxn>
                      <a:cxn ang="0">
                        <a:pos x="9" y="40"/>
                      </a:cxn>
                      <a:cxn ang="0">
                        <a:pos x="14" y="42"/>
                      </a:cxn>
                      <a:cxn ang="0">
                        <a:pos x="17" y="43"/>
                      </a:cxn>
                      <a:cxn ang="0">
                        <a:pos x="21" y="43"/>
                      </a:cxn>
                      <a:cxn ang="0">
                        <a:pos x="26" y="43"/>
                      </a:cxn>
                      <a:cxn ang="0">
                        <a:pos x="29" y="42"/>
                      </a:cxn>
                      <a:cxn ang="0">
                        <a:pos x="34" y="40"/>
                      </a:cxn>
                      <a:cxn ang="0">
                        <a:pos x="37" y="37"/>
                      </a:cxn>
                      <a:cxn ang="0">
                        <a:pos x="40" y="34"/>
                      </a:cxn>
                      <a:cxn ang="0">
                        <a:pos x="42" y="31"/>
                      </a:cxn>
                      <a:cxn ang="0">
                        <a:pos x="43" y="26"/>
                      </a:cxn>
                      <a:cxn ang="0">
                        <a:pos x="43" y="21"/>
                      </a:cxn>
                      <a:cxn ang="0">
                        <a:pos x="40" y="21"/>
                      </a:cxn>
                      <a:cxn ang="0">
                        <a:pos x="38" y="29"/>
                      </a:cxn>
                      <a:cxn ang="0">
                        <a:pos x="34" y="35"/>
                      </a:cxn>
                      <a:cxn ang="0">
                        <a:pos x="29" y="38"/>
                      </a:cxn>
                      <a:cxn ang="0">
                        <a:pos x="21" y="40"/>
                      </a:cxn>
                      <a:cxn ang="0">
                        <a:pos x="14" y="38"/>
                      </a:cxn>
                      <a:cxn ang="0">
                        <a:pos x="8" y="35"/>
                      </a:cxn>
                      <a:cxn ang="0">
                        <a:pos x="5" y="29"/>
                      </a:cxn>
                      <a:cxn ang="0">
                        <a:pos x="3" y="21"/>
                      </a:cxn>
                      <a:cxn ang="0">
                        <a:pos x="5" y="14"/>
                      </a:cxn>
                      <a:cxn ang="0">
                        <a:pos x="8" y="9"/>
                      </a:cxn>
                      <a:cxn ang="0">
                        <a:pos x="14" y="4"/>
                      </a:cxn>
                      <a:cxn ang="0">
                        <a:pos x="21" y="3"/>
                      </a:cxn>
                      <a:cxn ang="0">
                        <a:pos x="29" y="4"/>
                      </a:cxn>
                      <a:cxn ang="0">
                        <a:pos x="34" y="9"/>
                      </a:cxn>
                      <a:cxn ang="0">
                        <a:pos x="38" y="14"/>
                      </a:cxn>
                      <a:cxn ang="0">
                        <a:pos x="40" y="21"/>
                      </a:cxn>
                    </a:cxnLst>
                    <a:rect l="0" t="0" r="r" b="b"/>
                    <a:pathLst>
                      <a:path w="43" h="43">
                        <a:moveTo>
                          <a:pt x="43" y="21"/>
                        </a:moveTo>
                        <a:lnTo>
                          <a:pt x="43" y="17"/>
                        </a:lnTo>
                        <a:lnTo>
                          <a:pt x="42" y="14"/>
                        </a:lnTo>
                        <a:lnTo>
                          <a:pt x="40" y="9"/>
                        </a:lnTo>
                        <a:lnTo>
                          <a:pt x="37" y="6"/>
                        </a:lnTo>
                        <a:lnTo>
                          <a:pt x="34" y="3"/>
                        </a:lnTo>
                        <a:lnTo>
                          <a:pt x="29" y="1"/>
                        </a:lnTo>
                        <a:lnTo>
                          <a:pt x="26" y="0"/>
                        </a:lnTo>
                        <a:lnTo>
                          <a:pt x="21" y="0"/>
                        </a:lnTo>
                        <a:lnTo>
                          <a:pt x="17" y="0"/>
                        </a:lnTo>
                        <a:lnTo>
                          <a:pt x="14" y="1"/>
                        </a:lnTo>
                        <a:lnTo>
                          <a:pt x="9" y="3"/>
                        </a:lnTo>
                        <a:lnTo>
                          <a:pt x="6" y="6"/>
                        </a:lnTo>
                        <a:lnTo>
                          <a:pt x="3" y="9"/>
                        </a:lnTo>
                        <a:lnTo>
                          <a:pt x="1" y="14"/>
                        </a:lnTo>
                        <a:lnTo>
                          <a:pt x="0" y="17"/>
                        </a:lnTo>
                        <a:lnTo>
                          <a:pt x="0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3" y="34"/>
                        </a:lnTo>
                        <a:lnTo>
                          <a:pt x="6" y="37"/>
                        </a:lnTo>
                        <a:lnTo>
                          <a:pt x="9" y="40"/>
                        </a:lnTo>
                        <a:lnTo>
                          <a:pt x="14" y="42"/>
                        </a:lnTo>
                        <a:lnTo>
                          <a:pt x="17" y="43"/>
                        </a:lnTo>
                        <a:lnTo>
                          <a:pt x="21" y="43"/>
                        </a:lnTo>
                        <a:lnTo>
                          <a:pt x="26" y="43"/>
                        </a:lnTo>
                        <a:lnTo>
                          <a:pt x="29" y="42"/>
                        </a:lnTo>
                        <a:lnTo>
                          <a:pt x="34" y="40"/>
                        </a:lnTo>
                        <a:lnTo>
                          <a:pt x="37" y="37"/>
                        </a:lnTo>
                        <a:lnTo>
                          <a:pt x="40" y="34"/>
                        </a:lnTo>
                        <a:lnTo>
                          <a:pt x="42" y="31"/>
                        </a:lnTo>
                        <a:lnTo>
                          <a:pt x="43" y="26"/>
                        </a:lnTo>
                        <a:lnTo>
                          <a:pt x="43" y="21"/>
                        </a:lnTo>
                        <a:close/>
                        <a:moveTo>
                          <a:pt x="40" y="21"/>
                        </a:moveTo>
                        <a:lnTo>
                          <a:pt x="38" y="29"/>
                        </a:lnTo>
                        <a:lnTo>
                          <a:pt x="34" y="35"/>
                        </a:lnTo>
                        <a:lnTo>
                          <a:pt x="29" y="38"/>
                        </a:lnTo>
                        <a:lnTo>
                          <a:pt x="21" y="40"/>
                        </a:lnTo>
                        <a:lnTo>
                          <a:pt x="14" y="38"/>
                        </a:lnTo>
                        <a:lnTo>
                          <a:pt x="8" y="35"/>
                        </a:lnTo>
                        <a:lnTo>
                          <a:pt x="5" y="29"/>
                        </a:lnTo>
                        <a:lnTo>
                          <a:pt x="3" y="21"/>
                        </a:lnTo>
                        <a:lnTo>
                          <a:pt x="5" y="14"/>
                        </a:lnTo>
                        <a:lnTo>
                          <a:pt x="8" y="9"/>
                        </a:lnTo>
                        <a:lnTo>
                          <a:pt x="14" y="4"/>
                        </a:lnTo>
                        <a:lnTo>
                          <a:pt x="21" y="3"/>
                        </a:lnTo>
                        <a:lnTo>
                          <a:pt x="29" y="4"/>
                        </a:lnTo>
                        <a:lnTo>
                          <a:pt x="34" y="9"/>
                        </a:lnTo>
                        <a:lnTo>
                          <a:pt x="38" y="14"/>
                        </a:lnTo>
                        <a:lnTo>
                          <a:pt x="40" y="21"/>
                        </a:lnTo>
                        <a:close/>
                      </a:path>
                    </a:pathLst>
                  </a:custGeom>
                  <a:solidFill>
                    <a:srgbClr val="EFA6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27" name="Freeform 195"/>
                  <p:cNvSpPr>
                    <a:spLocks noEditPoints="1"/>
                  </p:cNvSpPr>
                  <p:nvPr/>
                </p:nvSpPr>
                <p:spPr bwMode="auto">
                  <a:xfrm>
                    <a:off x="5761" y="1154"/>
                    <a:ext cx="41" cy="41"/>
                  </a:xfrm>
                  <a:custGeom>
                    <a:avLst/>
                    <a:gdLst/>
                    <a:ahLst/>
                    <a:cxnLst>
                      <a:cxn ang="0">
                        <a:pos x="41" y="20"/>
                      </a:cxn>
                      <a:cxn ang="0">
                        <a:pos x="39" y="13"/>
                      </a:cxn>
                      <a:cxn ang="0">
                        <a:pos x="34" y="7"/>
                      </a:cxn>
                      <a:cxn ang="0">
                        <a:pos x="28" y="2"/>
                      </a:cxn>
                      <a:cxn ang="0">
                        <a:pos x="20" y="0"/>
                      </a:cxn>
                      <a:cxn ang="0">
                        <a:pos x="13" y="2"/>
                      </a:cxn>
                      <a:cxn ang="0">
                        <a:pos x="7" y="7"/>
                      </a:cxn>
                      <a:cxn ang="0">
                        <a:pos x="2" y="13"/>
                      </a:cxn>
                      <a:cxn ang="0">
                        <a:pos x="0" y="20"/>
                      </a:cxn>
                      <a:cxn ang="0">
                        <a:pos x="2" y="28"/>
                      </a:cxn>
                      <a:cxn ang="0">
                        <a:pos x="7" y="34"/>
                      </a:cxn>
                      <a:cxn ang="0">
                        <a:pos x="13" y="39"/>
                      </a:cxn>
                      <a:cxn ang="0">
                        <a:pos x="20" y="41"/>
                      </a:cxn>
                      <a:cxn ang="0">
                        <a:pos x="28" y="39"/>
                      </a:cxn>
                      <a:cxn ang="0">
                        <a:pos x="34" y="34"/>
                      </a:cxn>
                      <a:cxn ang="0">
                        <a:pos x="39" y="28"/>
                      </a:cxn>
                      <a:cxn ang="0">
                        <a:pos x="41" y="20"/>
                      </a:cxn>
                      <a:cxn ang="0">
                        <a:pos x="37" y="20"/>
                      </a:cxn>
                      <a:cxn ang="0">
                        <a:pos x="36" y="27"/>
                      </a:cxn>
                      <a:cxn ang="0">
                        <a:pos x="33" y="33"/>
                      </a:cxn>
                      <a:cxn ang="0">
                        <a:pos x="27" y="36"/>
                      </a:cxn>
                      <a:cxn ang="0">
                        <a:pos x="20" y="37"/>
                      </a:cxn>
                      <a:cxn ang="0">
                        <a:pos x="14" y="36"/>
                      </a:cxn>
                      <a:cxn ang="0">
                        <a:pos x="8" y="33"/>
                      </a:cxn>
                      <a:cxn ang="0">
                        <a:pos x="5" y="27"/>
                      </a:cxn>
                      <a:cxn ang="0">
                        <a:pos x="4" y="20"/>
                      </a:cxn>
                      <a:cxn ang="0">
                        <a:pos x="5" y="14"/>
                      </a:cxn>
                      <a:cxn ang="0">
                        <a:pos x="8" y="8"/>
                      </a:cxn>
                      <a:cxn ang="0">
                        <a:pos x="14" y="5"/>
                      </a:cxn>
                      <a:cxn ang="0">
                        <a:pos x="20" y="3"/>
                      </a:cxn>
                      <a:cxn ang="0">
                        <a:pos x="27" y="5"/>
                      </a:cxn>
                      <a:cxn ang="0">
                        <a:pos x="33" y="8"/>
                      </a:cxn>
                      <a:cxn ang="0">
                        <a:pos x="36" y="14"/>
                      </a:cxn>
                      <a:cxn ang="0">
                        <a:pos x="37" y="20"/>
                      </a:cxn>
                    </a:cxnLst>
                    <a:rect l="0" t="0" r="r" b="b"/>
                    <a:pathLst>
                      <a:path w="41" h="41">
                        <a:moveTo>
                          <a:pt x="41" y="20"/>
                        </a:moveTo>
                        <a:lnTo>
                          <a:pt x="39" y="13"/>
                        </a:lnTo>
                        <a:lnTo>
                          <a:pt x="34" y="7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13" y="2"/>
                        </a:lnTo>
                        <a:lnTo>
                          <a:pt x="7" y="7"/>
                        </a:lnTo>
                        <a:lnTo>
                          <a:pt x="2" y="13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7" y="34"/>
                        </a:lnTo>
                        <a:lnTo>
                          <a:pt x="13" y="39"/>
                        </a:lnTo>
                        <a:lnTo>
                          <a:pt x="20" y="41"/>
                        </a:lnTo>
                        <a:lnTo>
                          <a:pt x="28" y="39"/>
                        </a:lnTo>
                        <a:lnTo>
                          <a:pt x="34" y="34"/>
                        </a:lnTo>
                        <a:lnTo>
                          <a:pt x="39" y="28"/>
                        </a:lnTo>
                        <a:lnTo>
                          <a:pt x="41" y="20"/>
                        </a:lnTo>
                        <a:close/>
                        <a:moveTo>
                          <a:pt x="37" y="20"/>
                        </a:moveTo>
                        <a:lnTo>
                          <a:pt x="36" y="27"/>
                        </a:lnTo>
                        <a:lnTo>
                          <a:pt x="33" y="33"/>
                        </a:lnTo>
                        <a:lnTo>
                          <a:pt x="27" y="36"/>
                        </a:lnTo>
                        <a:lnTo>
                          <a:pt x="20" y="37"/>
                        </a:lnTo>
                        <a:lnTo>
                          <a:pt x="14" y="36"/>
                        </a:lnTo>
                        <a:lnTo>
                          <a:pt x="8" y="33"/>
                        </a:lnTo>
                        <a:lnTo>
                          <a:pt x="5" y="27"/>
                        </a:lnTo>
                        <a:lnTo>
                          <a:pt x="4" y="20"/>
                        </a:lnTo>
                        <a:lnTo>
                          <a:pt x="5" y="14"/>
                        </a:lnTo>
                        <a:lnTo>
                          <a:pt x="8" y="8"/>
                        </a:lnTo>
                        <a:lnTo>
                          <a:pt x="14" y="5"/>
                        </a:lnTo>
                        <a:lnTo>
                          <a:pt x="20" y="3"/>
                        </a:lnTo>
                        <a:lnTo>
                          <a:pt x="27" y="5"/>
                        </a:lnTo>
                        <a:lnTo>
                          <a:pt x="33" y="8"/>
                        </a:lnTo>
                        <a:lnTo>
                          <a:pt x="36" y="14"/>
                        </a:lnTo>
                        <a:lnTo>
                          <a:pt x="37" y="20"/>
                        </a:lnTo>
                        <a:close/>
                      </a:path>
                    </a:pathLst>
                  </a:custGeom>
                  <a:solidFill>
                    <a:srgbClr val="EFA9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28" name="Freeform 196"/>
                  <p:cNvSpPr>
                    <a:spLocks noEditPoints="1"/>
                  </p:cNvSpPr>
                  <p:nvPr/>
                </p:nvSpPr>
                <p:spPr bwMode="auto">
                  <a:xfrm>
                    <a:off x="5763" y="1156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35" y="11"/>
                      </a:cxn>
                      <a:cxn ang="0">
                        <a:pos x="31" y="6"/>
                      </a:cxn>
                      <a:cxn ang="0">
                        <a:pos x="26" y="1"/>
                      </a:cxn>
                      <a:cxn ang="0">
                        <a:pos x="18" y="0"/>
                      </a:cxn>
                      <a:cxn ang="0">
                        <a:pos x="11" y="1"/>
                      </a:cxn>
                      <a:cxn ang="0">
                        <a:pos x="5" y="6"/>
                      </a:cxn>
                      <a:cxn ang="0">
                        <a:pos x="2" y="11"/>
                      </a:cxn>
                      <a:cxn ang="0">
                        <a:pos x="0" y="18"/>
                      </a:cxn>
                      <a:cxn ang="0">
                        <a:pos x="2" y="26"/>
                      </a:cxn>
                      <a:cxn ang="0">
                        <a:pos x="5" y="32"/>
                      </a:cxn>
                      <a:cxn ang="0">
                        <a:pos x="11" y="35"/>
                      </a:cxn>
                      <a:cxn ang="0">
                        <a:pos x="18" y="37"/>
                      </a:cxn>
                      <a:cxn ang="0">
                        <a:pos x="26" y="35"/>
                      </a:cxn>
                      <a:cxn ang="0">
                        <a:pos x="31" y="32"/>
                      </a:cxn>
                      <a:cxn ang="0">
                        <a:pos x="35" y="26"/>
                      </a:cxn>
                      <a:cxn ang="0">
                        <a:pos x="37" y="18"/>
                      </a:cxn>
                      <a:cxn ang="0">
                        <a:pos x="34" y="18"/>
                      </a:cxn>
                      <a:cxn ang="0">
                        <a:pos x="32" y="25"/>
                      </a:cxn>
                      <a:cxn ang="0">
                        <a:pos x="29" y="29"/>
                      </a:cxn>
                      <a:cxn ang="0">
                        <a:pos x="25" y="32"/>
                      </a:cxn>
                      <a:cxn ang="0">
                        <a:pos x="18" y="34"/>
                      </a:cxn>
                      <a:cxn ang="0">
                        <a:pos x="12" y="32"/>
                      </a:cxn>
                      <a:cxn ang="0">
                        <a:pos x="8" y="29"/>
                      </a:cxn>
                      <a:cxn ang="0">
                        <a:pos x="5" y="25"/>
                      </a:cxn>
                      <a:cxn ang="0">
                        <a:pos x="3" y="18"/>
                      </a:cxn>
                      <a:cxn ang="0">
                        <a:pos x="5" y="12"/>
                      </a:cxn>
                      <a:cxn ang="0">
                        <a:pos x="8" y="8"/>
                      </a:cxn>
                      <a:cxn ang="0">
                        <a:pos x="12" y="5"/>
                      </a:cxn>
                      <a:cxn ang="0">
                        <a:pos x="18" y="3"/>
                      </a:cxn>
                      <a:cxn ang="0">
                        <a:pos x="25" y="5"/>
                      </a:cxn>
                      <a:cxn ang="0">
                        <a:pos x="29" y="8"/>
                      </a:cxn>
                      <a:cxn ang="0">
                        <a:pos x="32" y="12"/>
                      </a:cxn>
                      <a:cxn ang="0">
                        <a:pos x="34" y="18"/>
                      </a:cxn>
                    </a:cxnLst>
                    <a:rect l="0" t="0" r="r" b="b"/>
                    <a:pathLst>
                      <a:path w="37" h="37">
                        <a:moveTo>
                          <a:pt x="37" y="18"/>
                        </a:moveTo>
                        <a:lnTo>
                          <a:pt x="35" y="11"/>
                        </a:lnTo>
                        <a:lnTo>
                          <a:pt x="31" y="6"/>
                        </a:lnTo>
                        <a:lnTo>
                          <a:pt x="26" y="1"/>
                        </a:lnTo>
                        <a:lnTo>
                          <a:pt x="18" y="0"/>
                        </a:lnTo>
                        <a:lnTo>
                          <a:pt x="11" y="1"/>
                        </a:lnTo>
                        <a:lnTo>
                          <a:pt x="5" y="6"/>
                        </a:lnTo>
                        <a:lnTo>
                          <a:pt x="2" y="11"/>
                        </a:lnTo>
                        <a:lnTo>
                          <a:pt x="0" y="18"/>
                        </a:lnTo>
                        <a:lnTo>
                          <a:pt x="2" y="26"/>
                        </a:lnTo>
                        <a:lnTo>
                          <a:pt x="5" y="32"/>
                        </a:lnTo>
                        <a:lnTo>
                          <a:pt x="11" y="35"/>
                        </a:lnTo>
                        <a:lnTo>
                          <a:pt x="18" y="37"/>
                        </a:lnTo>
                        <a:lnTo>
                          <a:pt x="26" y="35"/>
                        </a:lnTo>
                        <a:lnTo>
                          <a:pt x="31" y="32"/>
                        </a:lnTo>
                        <a:lnTo>
                          <a:pt x="35" y="26"/>
                        </a:lnTo>
                        <a:lnTo>
                          <a:pt x="37" y="18"/>
                        </a:lnTo>
                        <a:close/>
                        <a:moveTo>
                          <a:pt x="34" y="18"/>
                        </a:moveTo>
                        <a:lnTo>
                          <a:pt x="32" y="25"/>
                        </a:lnTo>
                        <a:lnTo>
                          <a:pt x="29" y="29"/>
                        </a:lnTo>
                        <a:lnTo>
                          <a:pt x="25" y="32"/>
                        </a:lnTo>
                        <a:lnTo>
                          <a:pt x="18" y="34"/>
                        </a:lnTo>
                        <a:lnTo>
                          <a:pt x="12" y="32"/>
                        </a:lnTo>
                        <a:lnTo>
                          <a:pt x="8" y="29"/>
                        </a:lnTo>
                        <a:lnTo>
                          <a:pt x="5" y="25"/>
                        </a:lnTo>
                        <a:lnTo>
                          <a:pt x="3" y="18"/>
                        </a:lnTo>
                        <a:lnTo>
                          <a:pt x="5" y="12"/>
                        </a:lnTo>
                        <a:lnTo>
                          <a:pt x="8" y="8"/>
                        </a:lnTo>
                        <a:lnTo>
                          <a:pt x="12" y="5"/>
                        </a:lnTo>
                        <a:lnTo>
                          <a:pt x="18" y="3"/>
                        </a:lnTo>
                        <a:lnTo>
                          <a:pt x="25" y="5"/>
                        </a:lnTo>
                        <a:lnTo>
                          <a:pt x="29" y="8"/>
                        </a:lnTo>
                        <a:lnTo>
                          <a:pt x="32" y="12"/>
                        </a:lnTo>
                        <a:lnTo>
                          <a:pt x="34" y="18"/>
                        </a:lnTo>
                        <a:close/>
                      </a:path>
                    </a:pathLst>
                  </a:custGeom>
                  <a:solidFill>
                    <a:srgbClr val="EF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29" name="Freeform 197"/>
                  <p:cNvSpPr>
                    <a:spLocks noEditPoints="1"/>
                  </p:cNvSpPr>
                  <p:nvPr/>
                </p:nvSpPr>
                <p:spPr bwMode="auto">
                  <a:xfrm>
                    <a:off x="5765" y="1157"/>
                    <a:ext cx="33" cy="34"/>
                  </a:xfrm>
                  <a:custGeom>
                    <a:avLst/>
                    <a:gdLst/>
                    <a:ahLst/>
                    <a:cxnLst>
                      <a:cxn ang="0">
                        <a:pos x="33" y="17"/>
                      </a:cxn>
                      <a:cxn ang="0">
                        <a:pos x="32" y="11"/>
                      </a:cxn>
                      <a:cxn ang="0">
                        <a:pos x="29" y="5"/>
                      </a:cxn>
                      <a:cxn ang="0">
                        <a:pos x="23" y="2"/>
                      </a:cxn>
                      <a:cxn ang="0">
                        <a:pos x="16" y="0"/>
                      </a:cxn>
                      <a:cxn ang="0">
                        <a:pos x="10" y="2"/>
                      </a:cxn>
                      <a:cxn ang="0">
                        <a:pos x="4" y="5"/>
                      </a:cxn>
                      <a:cxn ang="0">
                        <a:pos x="1" y="11"/>
                      </a:cxn>
                      <a:cxn ang="0">
                        <a:pos x="0" y="17"/>
                      </a:cxn>
                      <a:cxn ang="0">
                        <a:pos x="1" y="24"/>
                      </a:cxn>
                      <a:cxn ang="0">
                        <a:pos x="4" y="30"/>
                      </a:cxn>
                      <a:cxn ang="0">
                        <a:pos x="10" y="33"/>
                      </a:cxn>
                      <a:cxn ang="0">
                        <a:pos x="16" y="34"/>
                      </a:cxn>
                      <a:cxn ang="0">
                        <a:pos x="23" y="33"/>
                      </a:cxn>
                      <a:cxn ang="0">
                        <a:pos x="29" y="30"/>
                      </a:cxn>
                      <a:cxn ang="0">
                        <a:pos x="32" y="24"/>
                      </a:cxn>
                      <a:cxn ang="0">
                        <a:pos x="33" y="17"/>
                      </a:cxn>
                      <a:cxn ang="0">
                        <a:pos x="30" y="17"/>
                      </a:cxn>
                      <a:cxn ang="0">
                        <a:pos x="29" y="24"/>
                      </a:cxn>
                      <a:cxn ang="0">
                        <a:pos x="26" y="27"/>
                      </a:cxn>
                      <a:cxn ang="0">
                        <a:pos x="21" y="30"/>
                      </a:cxn>
                      <a:cxn ang="0">
                        <a:pos x="16" y="31"/>
                      </a:cxn>
                      <a:cxn ang="0">
                        <a:pos x="10" y="30"/>
                      </a:cxn>
                      <a:cxn ang="0">
                        <a:pos x="7" y="27"/>
                      </a:cxn>
                      <a:cxn ang="0">
                        <a:pos x="4" y="24"/>
                      </a:cxn>
                      <a:cxn ang="0">
                        <a:pos x="3" y="17"/>
                      </a:cxn>
                      <a:cxn ang="0">
                        <a:pos x="4" y="13"/>
                      </a:cxn>
                      <a:cxn ang="0">
                        <a:pos x="7" y="8"/>
                      </a:cxn>
                      <a:cxn ang="0">
                        <a:pos x="10" y="5"/>
                      </a:cxn>
                      <a:cxn ang="0">
                        <a:pos x="16" y="4"/>
                      </a:cxn>
                      <a:cxn ang="0">
                        <a:pos x="21" y="5"/>
                      </a:cxn>
                      <a:cxn ang="0">
                        <a:pos x="26" y="8"/>
                      </a:cxn>
                      <a:cxn ang="0">
                        <a:pos x="29" y="13"/>
                      </a:cxn>
                      <a:cxn ang="0">
                        <a:pos x="30" y="17"/>
                      </a:cxn>
                    </a:cxnLst>
                    <a:rect l="0" t="0" r="r" b="b"/>
                    <a:pathLst>
                      <a:path w="33" h="34">
                        <a:moveTo>
                          <a:pt x="33" y="17"/>
                        </a:moveTo>
                        <a:lnTo>
                          <a:pt x="32" y="11"/>
                        </a:lnTo>
                        <a:lnTo>
                          <a:pt x="29" y="5"/>
                        </a:lnTo>
                        <a:lnTo>
                          <a:pt x="23" y="2"/>
                        </a:lnTo>
                        <a:lnTo>
                          <a:pt x="16" y="0"/>
                        </a:lnTo>
                        <a:lnTo>
                          <a:pt x="10" y="2"/>
                        </a:lnTo>
                        <a:lnTo>
                          <a:pt x="4" y="5"/>
                        </a:lnTo>
                        <a:lnTo>
                          <a:pt x="1" y="11"/>
                        </a:lnTo>
                        <a:lnTo>
                          <a:pt x="0" y="17"/>
                        </a:lnTo>
                        <a:lnTo>
                          <a:pt x="1" y="24"/>
                        </a:lnTo>
                        <a:lnTo>
                          <a:pt x="4" y="30"/>
                        </a:lnTo>
                        <a:lnTo>
                          <a:pt x="10" y="33"/>
                        </a:lnTo>
                        <a:lnTo>
                          <a:pt x="16" y="34"/>
                        </a:lnTo>
                        <a:lnTo>
                          <a:pt x="23" y="33"/>
                        </a:lnTo>
                        <a:lnTo>
                          <a:pt x="29" y="30"/>
                        </a:lnTo>
                        <a:lnTo>
                          <a:pt x="32" y="24"/>
                        </a:lnTo>
                        <a:lnTo>
                          <a:pt x="33" y="17"/>
                        </a:lnTo>
                        <a:close/>
                        <a:moveTo>
                          <a:pt x="30" y="17"/>
                        </a:moveTo>
                        <a:lnTo>
                          <a:pt x="29" y="24"/>
                        </a:lnTo>
                        <a:lnTo>
                          <a:pt x="26" y="27"/>
                        </a:lnTo>
                        <a:lnTo>
                          <a:pt x="21" y="30"/>
                        </a:lnTo>
                        <a:lnTo>
                          <a:pt x="16" y="31"/>
                        </a:lnTo>
                        <a:lnTo>
                          <a:pt x="10" y="30"/>
                        </a:lnTo>
                        <a:lnTo>
                          <a:pt x="7" y="27"/>
                        </a:lnTo>
                        <a:lnTo>
                          <a:pt x="4" y="24"/>
                        </a:lnTo>
                        <a:lnTo>
                          <a:pt x="3" y="17"/>
                        </a:lnTo>
                        <a:lnTo>
                          <a:pt x="4" y="13"/>
                        </a:lnTo>
                        <a:lnTo>
                          <a:pt x="7" y="8"/>
                        </a:lnTo>
                        <a:lnTo>
                          <a:pt x="10" y="5"/>
                        </a:lnTo>
                        <a:lnTo>
                          <a:pt x="16" y="4"/>
                        </a:lnTo>
                        <a:lnTo>
                          <a:pt x="21" y="5"/>
                        </a:lnTo>
                        <a:lnTo>
                          <a:pt x="26" y="8"/>
                        </a:lnTo>
                        <a:lnTo>
                          <a:pt x="29" y="13"/>
                        </a:lnTo>
                        <a:lnTo>
                          <a:pt x="30" y="17"/>
                        </a:lnTo>
                        <a:close/>
                      </a:path>
                    </a:pathLst>
                  </a:custGeom>
                  <a:solidFill>
                    <a:srgbClr val="F0B3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30" name="Freeform 198"/>
                  <p:cNvSpPr>
                    <a:spLocks noEditPoints="1"/>
                  </p:cNvSpPr>
                  <p:nvPr/>
                </p:nvSpPr>
                <p:spPr bwMode="auto">
                  <a:xfrm>
                    <a:off x="5766" y="1159"/>
                    <a:ext cx="31" cy="31"/>
                  </a:xfrm>
                  <a:custGeom>
                    <a:avLst/>
                    <a:gdLst/>
                    <a:ahLst/>
                    <a:cxnLst>
                      <a:cxn ang="0">
                        <a:pos x="31" y="15"/>
                      </a:cxn>
                      <a:cxn ang="0">
                        <a:pos x="29" y="9"/>
                      </a:cxn>
                      <a:cxn ang="0">
                        <a:pos x="26" y="5"/>
                      </a:cxn>
                      <a:cxn ang="0">
                        <a:pos x="22" y="2"/>
                      </a:cxn>
                      <a:cxn ang="0">
                        <a:pos x="15" y="0"/>
                      </a:cxn>
                      <a:cxn ang="0">
                        <a:pos x="9" y="2"/>
                      </a:cxn>
                      <a:cxn ang="0">
                        <a:pos x="5" y="5"/>
                      </a:cxn>
                      <a:cxn ang="0">
                        <a:pos x="2" y="9"/>
                      </a:cxn>
                      <a:cxn ang="0">
                        <a:pos x="0" y="15"/>
                      </a:cxn>
                      <a:cxn ang="0">
                        <a:pos x="2" y="22"/>
                      </a:cxn>
                      <a:cxn ang="0">
                        <a:pos x="5" y="26"/>
                      </a:cxn>
                      <a:cxn ang="0">
                        <a:pos x="9" y="29"/>
                      </a:cxn>
                      <a:cxn ang="0">
                        <a:pos x="15" y="31"/>
                      </a:cxn>
                      <a:cxn ang="0">
                        <a:pos x="22" y="29"/>
                      </a:cxn>
                      <a:cxn ang="0">
                        <a:pos x="26" y="26"/>
                      </a:cxn>
                      <a:cxn ang="0">
                        <a:pos x="29" y="22"/>
                      </a:cxn>
                      <a:cxn ang="0">
                        <a:pos x="31" y="15"/>
                      </a:cxn>
                      <a:cxn ang="0">
                        <a:pos x="28" y="15"/>
                      </a:cxn>
                      <a:cxn ang="0">
                        <a:pos x="26" y="20"/>
                      </a:cxn>
                      <a:cxn ang="0">
                        <a:pos x="25" y="25"/>
                      </a:cxn>
                      <a:cxn ang="0">
                        <a:pos x="20" y="26"/>
                      </a:cxn>
                      <a:cxn ang="0">
                        <a:pos x="15" y="28"/>
                      </a:cxn>
                      <a:cxn ang="0">
                        <a:pos x="11" y="26"/>
                      </a:cxn>
                      <a:cxn ang="0">
                        <a:pos x="6" y="25"/>
                      </a:cxn>
                      <a:cxn ang="0">
                        <a:pos x="5" y="20"/>
                      </a:cxn>
                      <a:cxn ang="0">
                        <a:pos x="3" y="15"/>
                      </a:cxn>
                      <a:cxn ang="0">
                        <a:pos x="5" y="11"/>
                      </a:cxn>
                      <a:cxn ang="0">
                        <a:pos x="6" y="6"/>
                      </a:cxn>
                      <a:cxn ang="0">
                        <a:pos x="11" y="5"/>
                      </a:cxn>
                      <a:cxn ang="0">
                        <a:pos x="15" y="3"/>
                      </a:cxn>
                      <a:cxn ang="0">
                        <a:pos x="20" y="5"/>
                      </a:cxn>
                      <a:cxn ang="0">
                        <a:pos x="25" y="6"/>
                      </a:cxn>
                      <a:cxn ang="0">
                        <a:pos x="26" y="11"/>
                      </a:cxn>
                      <a:cxn ang="0">
                        <a:pos x="28" y="15"/>
                      </a:cxn>
                    </a:cxnLst>
                    <a:rect l="0" t="0" r="r" b="b"/>
                    <a:pathLst>
                      <a:path w="31" h="31">
                        <a:moveTo>
                          <a:pt x="31" y="15"/>
                        </a:moveTo>
                        <a:lnTo>
                          <a:pt x="29" y="9"/>
                        </a:lnTo>
                        <a:lnTo>
                          <a:pt x="26" y="5"/>
                        </a:lnTo>
                        <a:lnTo>
                          <a:pt x="22" y="2"/>
                        </a:lnTo>
                        <a:lnTo>
                          <a:pt x="15" y="0"/>
                        </a:lnTo>
                        <a:lnTo>
                          <a:pt x="9" y="2"/>
                        </a:lnTo>
                        <a:lnTo>
                          <a:pt x="5" y="5"/>
                        </a:lnTo>
                        <a:lnTo>
                          <a:pt x="2" y="9"/>
                        </a:lnTo>
                        <a:lnTo>
                          <a:pt x="0" y="15"/>
                        </a:lnTo>
                        <a:lnTo>
                          <a:pt x="2" y="22"/>
                        </a:lnTo>
                        <a:lnTo>
                          <a:pt x="5" y="26"/>
                        </a:lnTo>
                        <a:lnTo>
                          <a:pt x="9" y="29"/>
                        </a:lnTo>
                        <a:lnTo>
                          <a:pt x="15" y="31"/>
                        </a:lnTo>
                        <a:lnTo>
                          <a:pt x="22" y="29"/>
                        </a:lnTo>
                        <a:lnTo>
                          <a:pt x="26" y="26"/>
                        </a:lnTo>
                        <a:lnTo>
                          <a:pt x="29" y="22"/>
                        </a:lnTo>
                        <a:lnTo>
                          <a:pt x="31" y="15"/>
                        </a:lnTo>
                        <a:close/>
                        <a:moveTo>
                          <a:pt x="28" y="15"/>
                        </a:moveTo>
                        <a:lnTo>
                          <a:pt x="26" y="20"/>
                        </a:lnTo>
                        <a:lnTo>
                          <a:pt x="25" y="25"/>
                        </a:lnTo>
                        <a:lnTo>
                          <a:pt x="20" y="26"/>
                        </a:lnTo>
                        <a:lnTo>
                          <a:pt x="15" y="28"/>
                        </a:lnTo>
                        <a:lnTo>
                          <a:pt x="11" y="26"/>
                        </a:lnTo>
                        <a:lnTo>
                          <a:pt x="6" y="25"/>
                        </a:lnTo>
                        <a:lnTo>
                          <a:pt x="5" y="20"/>
                        </a:lnTo>
                        <a:lnTo>
                          <a:pt x="3" y="15"/>
                        </a:lnTo>
                        <a:lnTo>
                          <a:pt x="5" y="11"/>
                        </a:lnTo>
                        <a:lnTo>
                          <a:pt x="6" y="6"/>
                        </a:lnTo>
                        <a:lnTo>
                          <a:pt x="11" y="5"/>
                        </a:lnTo>
                        <a:lnTo>
                          <a:pt x="15" y="3"/>
                        </a:lnTo>
                        <a:lnTo>
                          <a:pt x="20" y="5"/>
                        </a:lnTo>
                        <a:lnTo>
                          <a:pt x="25" y="6"/>
                        </a:lnTo>
                        <a:lnTo>
                          <a:pt x="26" y="11"/>
                        </a:lnTo>
                        <a:lnTo>
                          <a:pt x="28" y="15"/>
                        </a:lnTo>
                        <a:close/>
                      </a:path>
                    </a:pathLst>
                  </a:custGeom>
                  <a:solidFill>
                    <a:srgbClr val="F0B6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31" name="Freeform 199"/>
                  <p:cNvSpPr>
                    <a:spLocks noEditPoints="1"/>
                  </p:cNvSpPr>
                  <p:nvPr/>
                </p:nvSpPr>
                <p:spPr bwMode="auto">
                  <a:xfrm>
                    <a:off x="5768" y="1161"/>
                    <a:ext cx="27" cy="27"/>
                  </a:xfrm>
                  <a:custGeom>
                    <a:avLst/>
                    <a:gdLst/>
                    <a:ahLst/>
                    <a:cxnLst>
                      <a:cxn ang="0">
                        <a:pos x="27" y="13"/>
                      </a:cxn>
                      <a:cxn ang="0">
                        <a:pos x="26" y="9"/>
                      </a:cxn>
                      <a:cxn ang="0">
                        <a:pos x="23" y="4"/>
                      </a:cxn>
                      <a:cxn ang="0">
                        <a:pos x="18" y="1"/>
                      </a:cxn>
                      <a:cxn ang="0">
                        <a:pos x="13" y="0"/>
                      </a:cxn>
                      <a:cxn ang="0">
                        <a:pos x="7" y="1"/>
                      </a:cxn>
                      <a:cxn ang="0">
                        <a:pos x="4" y="4"/>
                      </a:cxn>
                      <a:cxn ang="0">
                        <a:pos x="1" y="9"/>
                      </a:cxn>
                      <a:cxn ang="0">
                        <a:pos x="0" y="13"/>
                      </a:cxn>
                      <a:cxn ang="0">
                        <a:pos x="1" y="20"/>
                      </a:cxn>
                      <a:cxn ang="0">
                        <a:pos x="4" y="23"/>
                      </a:cxn>
                      <a:cxn ang="0">
                        <a:pos x="7" y="26"/>
                      </a:cxn>
                      <a:cxn ang="0">
                        <a:pos x="13" y="27"/>
                      </a:cxn>
                      <a:cxn ang="0">
                        <a:pos x="18" y="26"/>
                      </a:cxn>
                      <a:cxn ang="0">
                        <a:pos x="23" y="23"/>
                      </a:cxn>
                      <a:cxn ang="0">
                        <a:pos x="26" y="20"/>
                      </a:cxn>
                      <a:cxn ang="0">
                        <a:pos x="27" y="13"/>
                      </a:cxn>
                      <a:cxn ang="0">
                        <a:pos x="24" y="13"/>
                      </a:cxn>
                      <a:cxn ang="0">
                        <a:pos x="23" y="18"/>
                      </a:cxn>
                      <a:cxn ang="0">
                        <a:pos x="21" y="21"/>
                      </a:cxn>
                      <a:cxn ang="0">
                        <a:pos x="18" y="24"/>
                      </a:cxn>
                      <a:cxn ang="0">
                        <a:pos x="13" y="24"/>
                      </a:cxn>
                      <a:cxn ang="0">
                        <a:pos x="9" y="24"/>
                      </a:cxn>
                      <a:cxn ang="0">
                        <a:pos x="6" y="21"/>
                      </a:cxn>
                      <a:cxn ang="0">
                        <a:pos x="4" y="18"/>
                      </a:cxn>
                      <a:cxn ang="0">
                        <a:pos x="3" y="13"/>
                      </a:cxn>
                      <a:cxn ang="0">
                        <a:pos x="4" y="9"/>
                      </a:cxn>
                      <a:cxn ang="0">
                        <a:pos x="6" y="6"/>
                      </a:cxn>
                      <a:cxn ang="0">
                        <a:pos x="9" y="4"/>
                      </a:cxn>
                      <a:cxn ang="0">
                        <a:pos x="13" y="3"/>
                      </a:cxn>
                      <a:cxn ang="0">
                        <a:pos x="18" y="4"/>
                      </a:cxn>
                      <a:cxn ang="0">
                        <a:pos x="21" y="6"/>
                      </a:cxn>
                      <a:cxn ang="0">
                        <a:pos x="23" y="9"/>
                      </a:cxn>
                      <a:cxn ang="0">
                        <a:pos x="24" y="13"/>
                      </a:cxn>
                    </a:cxnLst>
                    <a:rect l="0" t="0" r="r" b="b"/>
                    <a:pathLst>
                      <a:path w="27" h="27">
                        <a:moveTo>
                          <a:pt x="27" y="13"/>
                        </a:moveTo>
                        <a:lnTo>
                          <a:pt x="26" y="9"/>
                        </a:lnTo>
                        <a:lnTo>
                          <a:pt x="23" y="4"/>
                        </a:lnTo>
                        <a:lnTo>
                          <a:pt x="18" y="1"/>
                        </a:lnTo>
                        <a:lnTo>
                          <a:pt x="13" y="0"/>
                        </a:lnTo>
                        <a:lnTo>
                          <a:pt x="7" y="1"/>
                        </a:lnTo>
                        <a:lnTo>
                          <a:pt x="4" y="4"/>
                        </a:lnTo>
                        <a:lnTo>
                          <a:pt x="1" y="9"/>
                        </a:lnTo>
                        <a:lnTo>
                          <a:pt x="0" y="13"/>
                        </a:lnTo>
                        <a:lnTo>
                          <a:pt x="1" y="20"/>
                        </a:lnTo>
                        <a:lnTo>
                          <a:pt x="4" y="23"/>
                        </a:lnTo>
                        <a:lnTo>
                          <a:pt x="7" y="26"/>
                        </a:lnTo>
                        <a:lnTo>
                          <a:pt x="13" y="27"/>
                        </a:lnTo>
                        <a:lnTo>
                          <a:pt x="18" y="26"/>
                        </a:lnTo>
                        <a:lnTo>
                          <a:pt x="23" y="23"/>
                        </a:lnTo>
                        <a:lnTo>
                          <a:pt x="26" y="20"/>
                        </a:lnTo>
                        <a:lnTo>
                          <a:pt x="27" y="13"/>
                        </a:lnTo>
                        <a:close/>
                        <a:moveTo>
                          <a:pt x="24" y="13"/>
                        </a:moveTo>
                        <a:lnTo>
                          <a:pt x="23" y="18"/>
                        </a:lnTo>
                        <a:lnTo>
                          <a:pt x="21" y="21"/>
                        </a:lnTo>
                        <a:lnTo>
                          <a:pt x="18" y="24"/>
                        </a:lnTo>
                        <a:lnTo>
                          <a:pt x="13" y="24"/>
                        </a:lnTo>
                        <a:lnTo>
                          <a:pt x="9" y="24"/>
                        </a:lnTo>
                        <a:lnTo>
                          <a:pt x="6" y="21"/>
                        </a:lnTo>
                        <a:lnTo>
                          <a:pt x="4" y="18"/>
                        </a:lnTo>
                        <a:lnTo>
                          <a:pt x="3" y="13"/>
                        </a:lnTo>
                        <a:lnTo>
                          <a:pt x="4" y="9"/>
                        </a:lnTo>
                        <a:lnTo>
                          <a:pt x="6" y="6"/>
                        </a:lnTo>
                        <a:lnTo>
                          <a:pt x="9" y="4"/>
                        </a:lnTo>
                        <a:lnTo>
                          <a:pt x="13" y="3"/>
                        </a:lnTo>
                        <a:lnTo>
                          <a:pt x="18" y="4"/>
                        </a:lnTo>
                        <a:lnTo>
                          <a:pt x="21" y="6"/>
                        </a:lnTo>
                        <a:lnTo>
                          <a:pt x="23" y="9"/>
                        </a:lnTo>
                        <a:lnTo>
                          <a:pt x="24" y="13"/>
                        </a:lnTo>
                        <a:close/>
                      </a:path>
                    </a:pathLst>
                  </a:custGeom>
                  <a:solidFill>
                    <a:srgbClr val="F1BAB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32" name="Freeform 200"/>
                  <p:cNvSpPr>
                    <a:spLocks noEditPoints="1"/>
                  </p:cNvSpPr>
                  <p:nvPr/>
                </p:nvSpPr>
                <p:spPr bwMode="auto">
                  <a:xfrm>
                    <a:off x="5769" y="1162"/>
                    <a:ext cx="25" cy="25"/>
                  </a:xfrm>
                  <a:custGeom>
                    <a:avLst/>
                    <a:gdLst/>
                    <a:ahLst/>
                    <a:cxnLst>
                      <a:cxn ang="0">
                        <a:pos x="25" y="12"/>
                      </a:cxn>
                      <a:cxn ang="0">
                        <a:pos x="23" y="8"/>
                      </a:cxn>
                      <a:cxn ang="0">
                        <a:pos x="22" y="3"/>
                      </a:cxn>
                      <a:cxn ang="0">
                        <a:pos x="17" y="2"/>
                      </a:cxn>
                      <a:cxn ang="0">
                        <a:pos x="12" y="0"/>
                      </a:cxn>
                      <a:cxn ang="0">
                        <a:pos x="8" y="2"/>
                      </a:cxn>
                      <a:cxn ang="0">
                        <a:pos x="3" y="3"/>
                      </a:cxn>
                      <a:cxn ang="0">
                        <a:pos x="2" y="8"/>
                      </a:cxn>
                      <a:cxn ang="0">
                        <a:pos x="0" y="12"/>
                      </a:cxn>
                      <a:cxn ang="0">
                        <a:pos x="2" y="17"/>
                      </a:cxn>
                      <a:cxn ang="0">
                        <a:pos x="3" y="22"/>
                      </a:cxn>
                      <a:cxn ang="0">
                        <a:pos x="8" y="23"/>
                      </a:cxn>
                      <a:cxn ang="0">
                        <a:pos x="12" y="25"/>
                      </a:cxn>
                      <a:cxn ang="0">
                        <a:pos x="17" y="23"/>
                      </a:cxn>
                      <a:cxn ang="0">
                        <a:pos x="22" y="22"/>
                      </a:cxn>
                      <a:cxn ang="0">
                        <a:pos x="23" y="17"/>
                      </a:cxn>
                      <a:cxn ang="0">
                        <a:pos x="25" y="12"/>
                      </a:cxn>
                      <a:cxn ang="0">
                        <a:pos x="22" y="12"/>
                      </a:cxn>
                      <a:cxn ang="0">
                        <a:pos x="20" y="16"/>
                      </a:cxn>
                      <a:cxn ang="0">
                        <a:pos x="19" y="19"/>
                      </a:cxn>
                      <a:cxn ang="0">
                        <a:pos x="16" y="22"/>
                      </a:cxn>
                      <a:cxn ang="0">
                        <a:pos x="12" y="22"/>
                      </a:cxn>
                      <a:cxn ang="0">
                        <a:pos x="9" y="22"/>
                      </a:cxn>
                      <a:cxn ang="0">
                        <a:pos x="6" y="19"/>
                      </a:cxn>
                      <a:cxn ang="0">
                        <a:pos x="3" y="16"/>
                      </a:cxn>
                      <a:cxn ang="0">
                        <a:pos x="3" y="12"/>
                      </a:cxn>
                      <a:cxn ang="0">
                        <a:pos x="3" y="9"/>
                      </a:cxn>
                      <a:cxn ang="0">
                        <a:pos x="6" y="6"/>
                      </a:cxn>
                      <a:cxn ang="0">
                        <a:pos x="9" y="5"/>
                      </a:cxn>
                      <a:cxn ang="0">
                        <a:pos x="12" y="3"/>
                      </a:cxn>
                      <a:cxn ang="0">
                        <a:pos x="16" y="5"/>
                      </a:cxn>
                      <a:cxn ang="0">
                        <a:pos x="19" y="6"/>
                      </a:cxn>
                      <a:cxn ang="0">
                        <a:pos x="20" y="9"/>
                      </a:cxn>
                      <a:cxn ang="0">
                        <a:pos x="22" y="12"/>
                      </a:cxn>
                    </a:cxnLst>
                    <a:rect l="0" t="0" r="r" b="b"/>
                    <a:pathLst>
                      <a:path w="25" h="25">
                        <a:moveTo>
                          <a:pt x="25" y="12"/>
                        </a:moveTo>
                        <a:lnTo>
                          <a:pt x="23" y="8"/>
                        </a:lnTo>
                        <a:lnTo>
                          <a:pt x="22" y="3"/>
                        </a:lnTo>
                        <a:lnTo>
                          <a:pt x="17" y="2"/>
                        </a:lnTo>
                        <a:lnTo>
                          <a:pt x="12" y="0"/>
                        </a:lnTo>
                        <a:lnTo>
                          <a:pt x="8" y="2"/>
                        </a:lnTo>
                        <a:lnTo>
                          <a:pt x="3" y="3"/>
                        </a:lnTo>
                        <a:lnTo>
                          <a:pt x="2" y="8"/>
                        </a:lnTo>
                        <a:lnTo>
                          <a:pt x="0" y="12"/>
                        </a:lnTo>
                        <a:lnTo>
                          <a:pt x="2" y="17"/>
                        </a:lnTo>
                        <a:lnTo>
                          <a:pt x="3" y="22"/>
                        </a:lnTo>
                        <a:lnTo>
                          <a:pt x="8" y="23"/>
                        </a:lnTo>
                        <a:lnTo>
                          <a:pt x="12" y="25"/>
                        </a:lnTo>
                        <a:lnTo>
                          <a:pt x="17" y="23"/>
                        </a:lnTo>
                        <a:lnTo>
                          <a:pt x="22" y="22"/>
                        </a:lnTo>
                        <a:lnTo>
                          <a:pt x="23" y="17"/>
                        </a:lnTo>
                        <a:lnTo>
                          <a:pt x="25" y="12"/>
                        </a:lnTo>
                        <a:close/>
                        <a:moveTo>
                          <a:pt x="22" y="12"/>
                        </a:moveTo>
                        <a:lnTo>
                          <a:pt x="20" y="16"/>
                        </a:lnTo>
                        <a:lnTo>
                          <a:pt x="19" y="19"/>
                        </a:lnTo>
                        <a:lnTo>
                          <a:pt x="16" y="22"/>
                        </a:lnTo>
                        <a:lnTo>
                          <a:pt x="12" y="22"/>
                        </a:lnTo>
                        <a:lnTo>
                          <a:pt x="9" y="22"/>
                        </a:lnTo>
                        <a:lnTo>
                          <a:pt x="6" y="19"/>
                        </a:lnTo>
                        <a:lnTo>
                          <a:pt x="3" y="16"/>
                        </a:lnTo>
                        <a:lnTo>
                          <a:pt x="3" y="12"/>
                        </a:lnTo>
                        <a:lnTo>
                          <a:pt x="3" y="9"/>
                        </a:lnTo>
                        <a:lnTo>
                          <a:pt x="6" y="6"/>
                        </a:lnTo>
                        <a:lnTo>
                          <a:pt x="9" y="5"/>
                        </a:lnTo>
                        <a:lnTo>
                          <a:pt x="12" y="3"/>
                        </a:lnTo>
                        <a:lnTo>
                          <a:pt x="16" y="5"/>
                        </a:lnTo>
                        <a:lnTo>
                          <a:pt x="19" y="6"/>
                        </a:lnTo>
                        <a:lnTo>
                          <a:pt x="20" y="9"/>
                        </a:lnTo>
                        <a:lnTo>
                          <a:pt x="22" y="12"/>
                        </a:lnTo>
                        <a:close/>
                      </a:path>
                    </a:pathLst>
                  </a:custGeom>
                  <a:solidFill>
                    <a:srgbClr val="F2C1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33" name="Freeform 201"/>
                  <p:cNvSpPr>
                    <a:spLocks noEditPoints="1"/>
                  </p:cNvSpPr>
                  <p:nvPr/>
                </p:nvSpPr>
                <p:spPr bwMode="auto">
                  <a:xfrm>
                    <a:off x="5771" y="1164"/>
                    <a:ext cx="21" cy="21"/>
                  </a:xfrm>
                  <a:custGeom>
                    <a:avLst/>
                    <a:gdLst/>
                    <a:ahLst/>
                    <a:cxnLst>
                      <a:cxn ang="0">
                        <a:pos x="21" y="10"/>
                      </a:cxn>
                      <a:cxn ang="0">
                        <a:pos x="20" y="6"/>
                      </a:cxn>
                      <a:cxn ang="0">
                        <a:pos x="18" y="3"/>
                      </a:cxn>
                      <a:cxn ang="0">
                        <a:pos x="15" y="1"/>
                      </a:cxn>
                      <a:cxn ang="0">
                        <a:pos x="10" y="0"/>
                      </a:cxn>
                      <a:cxn ang="0">
                        <a:pos x="6" y="1"/>
                      </a:cxn>
                      <a:cxn ang="0">
                        <a:pos x="3" y="3"/>
                      </a:cxn>
                      <a:cxn ang="0">
                        <a:pos x="1" y="6"/>
                      </a:cxn>
                      <a:cxn ang="0">
                        <a:pos x="0" y="10"/>
                      </a:cxn>
                      <a:cxn ang="0">
                        <a:pos x="1" y="15"/>
                      </a:cxn>
                      <a:cxn ang="0">
                        <a:pos x="3" y="18"/>
                      </a:cxn>
                      <a:cxn ang="0">
                        <a:pos x="6" y="21"/>
                      </a:cxn>
                      <a:cxn ang="0">
                        <a:pos x="10" y="21"/>
                      </a:cxn>
                      <a:cxn ang="0">
                        <a:pos x="15" y="21"/>
                      </a:cxn>
                      <a:cxn ang="0">
                        <a:pos x="18" y="18"/>
                      </a:cxn>
                      <a:cxn ang="0">
                        <a:pos x="20" y="15"/>
                      </a:cxn>
                      <a:cxn ang="0">
                        <a:pos x="21" y="10"/>
                      </a:cxn>
                      <a:cxn ang="0">
                        <a:pos x="18" y="10"/>
                      </a:cxn>
                      <a:cxn ang="0">
                        <a:pos x="18" y="14"/>
                      </a:cxn>
                      <a:cxn ang="0">
                        <a:pos x="15" y="17"/>
                      </a:cxn>
                      <a:cxn ang="0">
                        <a:pos x="14" y="18"/>
                      </a:cxn>
                      <a:cxn ang="0">
                        <a:pos x="10" y="18"/>
                      </a:cxn>
                      <a:cxn ang="0">
                        <a:pos x="7" y="18"/>
                      </a:cxn>
                      <a:cxn ang="0">
                        <a:pos x="4" y="17"/>
                      </a:cxn>
                      <a:cxn ang="0">
                        <a:pos x="3" y="14"/>
                      </a:cxn>
                      <a:cxn ang="0">
                        <a:pos x="3" y="10"/>
                      </a:cxn>
                      <a:cxn ang="0">
                        <a:pos x="3" y="7"/>
                      </a:cxn>
                      <a:cxn ang="0">
                        <a:pos x="4" y="6"/>
                      </a:cxn>
                      <a:cxn ang="0">
                        <a:pos x="7" y="3"/>
                      </a:cxn>
                      <a:cxn ang="0">
                        <a:pos x="10" y="3"/>
                      </a:cxn>
                      <a:cxn ang="0">
                        <a:pos x="14" y="3"/>
                      </a:cxn>
                      <a:cxn ang="0">
                        <a:pos x="15" y="6"/>
                      </a:cxn>
                      <a:cxn ang="0">
                        <a:pos x="18" y="7"/>
                      </a:cxn>
                      <a:cxn ang="0">
                        <a:pos x="18" y="10"/>
                      </a:cxn>
                    </a:cxnLst>
                    <a:rect l="0" t="0" r="r" b="b"/>
                    <a:pathLst>
                      <a:path w="21" h="21">
                        <a:moveTo>
                          <a:pt x="21" y="10"/>
                        </a:moveTo>
                        <a:lnTo>
                          <a:pt x="20" y="6"/>
                        </a:lnTo>
                        <a:lnTo>
                          <a:pt x="18" y="3"/>
                        </a:lnTo>
                        <a:lnTo>
                          <a:pt x="15" y="1"/>
                        </a:lnTo>
                        <a:lnTo>
                          <a:pt x="10" y="0"/>
                        </a:lnTo>
                        <a:lnTo>
                          <a:pt x="6" y="1"/>
                        </a:lnTo>
                        <a:lnTo>
                          <a:pt x="3" y="3"/>
                        </a:lnTo>
                        <a:lnTo>
                          <a:pt x="1" y="6"/>
                        </a:lnTo>
                        <a:lnTo>
                          <a:pt x="0" y="10"/>
                        </a:lnTo>
                        <a:lnTo>
                          <a:pt x="1" y="15"/>
                        </a:lnTo>
                        <a:lnTo>
                          <a:pt x="3" y="18"/>
                        </a:lnTo>
                        <a:lnTo>
                          <a:pt x="6" y="21"/>
                        </a:lnTo>
                        <a:lnTo>
                          <a:pt x="10" y="21"/>
                        </a:lnTo>
                        <a:lnTo>
                          <a:pt x="15" y="21"/>
                        </a:lnTo>
                        <a:lnTo>
                          <a:pt x="18" y="18"/>
                        </a:lnTo>
                        <a:lnTo>
                          <a:pt x="20" y="15"/>
                        </a:lnTo>
                        <a:lnTo>
                          <a:pt x="21" y="10"/>
                        </a:lnTo>
                        <a:close/>
                        <a:moveTo>
                          <a:pt x="18" y="10"/>
                        </a:moveTo>
                        <a:lnTo>
                          <a:pt x="18" y="14"/>
                        </a:lnTo>
                        <a:lnTo>
                          <a:pt x="15" y="17"/>
                        </a:lnTo>
                        <a:lnTo>
                          <a:pt x="14" y="18"/>
                        </a:lnTo>
                        <a:lnTo>
                          <a:pt x="10" y="18"/>
                        </a:lnTo>
                        <a:lnTo>
                          <a:pt x="7" y="18"/>
                        </a:lnTo>
                        <a:lnTo>
                          <a:pt x="4" y="17"/>
                        </a:lnTo>
                        <a:lnTo>
                          <a:pt x="3" y="14"/>
                        </a:lnTo>
                        <a:lnTo>
                          <a:pt x="3" y="10"/>
                        </a:lnTo>
                        <a:lnTo>
                          <a:pt x="3" y="7"/>
                        </a:lnTo>
                        <a:lnTo>
                          <a:pt x="4" y="6"/>
                        </a:lnTo>
                        <a:lnTo>
                          <a:pt x="7" y="3"/>
                        </a:lnTo>
                        <a:lnTo>
                          <a:pt x="10" y="3"/>
                        </a:lnTo>
                        <a:lnTo>
                          <a:pt x="14" y="3"/>
                        </a:lnTo>
                        <a:lnTo>
                          <a:pt x="15" y="6"/>
                        </a:lnTo>
                        <a:lnTo>
                          <a:pt x="18" y="7"/>
                        </a:lnTo>
                        <a:lnTo>
                          <a:pt x="18" y="10"/>
                        </a:lnTo>
                        <a:close/>
                      </a:path>
                    </a:pathLst>
                  </a:custGeom>
                  <a:solidFill>
                    <a:srgbClr val="F3C6C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34" name="Freeform 202"/>
                  <p:cNvSpPr>
                    <a:spLocks noEditPoints="1"/>
                  </p:cNvSpPr>
                  <p:nvPr/>
                </p:nvSpPr>
                <p:spPr bwMode="auto">
                  <a:xfrm>
                    <a:off x="5772" y="1165"/>
                    <a:ext cx="19" cy="19"/>
                  </a:xfrm>
                  <a:custGeom>
                    <a:avLst/>
                    <a:gdLst/>
                    <a:ahLst/>
                    <a:cxnLst>
                      <a:cxn ang="0">
                        <a:pos x="19" y="9"/>
                      </a:cxn>
                      <a:cxn ang="0">
                        <a:pos x="17" y="6"/>
                      </a:cxn>
                      <a:cxn ang="0">
                        <a:pos x="16" y="3"/>
                      </a:cxn>
                      <a:cxn ang="0">
                        <a:pos x="13" y="2"/>
                      </a:cxn>
                      <a:cxn ang="0">
                        <a:pos x="9" y="0"/>
                      </a:cxn>
                      <a:cxn ang="0">
                        <a:pos x="6" y="2"/>
                      </a:cxn>
                      <a:cxn ang="0">
                        <a:pos x="3" y="3"/>
                      </a:cxn>
                      <a:cxn ang="0">
                        <a:pos x="0" y="6"/>
                      </a:cxn>
                      <a:cxn ang="0">
                        <a:pos x="0" y="9"/>
                      </a:cxn>
                      <a:cxn ang="0">
                        <a:pos x="0" y="13"/>
                      </a:cxn>
                      <a:cxn ang="0">
                        <a:pos x="3" y="16"/>
                      </a:cxn>
                      <a:cxn ang="0">
                        <a:pos x="6" y="19"/>
                      </a:cxn>
                      <a:cxn ang="0">
                        <a:pos x="9" y="19"/>
                      </a:cxn>
                      <a:cxn ang="0">
                        <a:pos x="13" y="19"/>
                      </a:cxn>
                      <a:cxn ang="0">
                        <a:pos x="16" y="16"/>
                      </a:cxn>
                      <a:cxn ang="0">
                        <a:pos x="17" y="13"/>
                      </a:cxn>
                      <a:cxn ang="0">
                        <a:pos x="19" y="9"/>
                      </a:cxn>
                      <a:cxn ang="0">
                        <a:pos x="16" y="9"/>
                      </a:cxn>
                      <a:cxn ang="0">
                        <a:pos x="16" y="13"/>
                      </a:cxn>
                      <a:cxn ang="0">
                        <a:pos x="14" y="14"/>
                      </a:cxn>
                      <a:cxn ang="0">
                        <a:pos x="13" y="16"/>
                      </a:cxn>
                      <a:cxn ang="0">
                        <a:pos x="9" y="16"/>
                      </a:cxn>
                      <a:cxn ang="0">
                        <a:pos x="6" y="16"/>
                      </a:cxn>
                      <a:cxn ang="0">
                        <a:pos x="5" y="14"/>
                      </a:cxn>
                      <a:cxn ang="0">
                        <a:pos x="3" y="13"/>
                      </a:cxn>
                      <a:cxn ang="0">
                        <a:pos x="3" y="9"/>
                      </a:cxn>
                      <a:cxn ang="0">
                        <a:pos x="3" y="8"/>
                      </a:cxn>
                      <a:cxn ang="0">
                        <a:pos x="5" y="5"/>
                      </a:cxn>
                      <a:cxn ang="0">
                        <a:pos x="6" y="3"/>
                      </a:cxn>
                      <a:cxn ang="0">
                        <a:pos x="9" y="3"/>
                      </a:cxn>
                      <a:cxn ang="0">
                        <a:pos x="13" y="3"/>
                      </a:cxn>
                      <a:cxn ang="0">
                        <a:pos x="14" y="5"/>
                      </a:cxn>
                      <a:cxn ang="0">
                        <a:pos x="16" y="8"/>
                      </a:cxn>
                      <a:cxn ang="0">
                        <a:pos x="16" y="9"/>
                      </a:cxn>
                    </a:cxnLst>
                    <a:rect l="0" t="0" r="r" b="b"/>
                    <a:pathLst>
                      <a:path w="19" h="19">
                        <a:moveTo>
                          <a:pt x="19" y="9"/>
                        </a:moveTo>
                        <a:lnTo>
                          <a:pt x="17" y="6"/>
                        </a:lnTo>
                        <a:lnTo>
                          <a:pt x="16" y="3"/>
                        </a:lnTo>
                        <a:lnTo>
                          <a:pt x="13" y="2"/>
                        </a:lnTo>
                        <a:lnTo>
                          <a:pt x="9" y="0"/>
                        </a:lnTo>
                        <a:lnTo>
                          <a:pt x="6" y="2"/>
                        </a:lnTo>
                        <a:lnTo>
                          <a:pt x="3" y="3"/>
                        </a:lnTo>
                        <a:lnTo>
                          <a:pt x="0" y="6"/>
                        </a:lnTo>
                        <a:lnTo>
                          <a:pt x="0" y="9"/>
                        </a:lnTo>
                        <a:lnTo>
                          <a:pt x="0" y="13"/>
                        </a:lnTo>
                        <a:lnTo>
                          <a:pt x="3" y="16"/>
                        </a:lnTo>
                        <a:lnTo>
                          <a:pt x="6" y="19"/>
                        </a:lnTo>
                        <a:lnTo>
                          <a:pt x="9" y="19"/>
                        </a:lnTo>
                        <a:lnTo>
                          <a:pt x="13" y="19"/>
                        </a:lnTo>
                        <a:lnTo>
                          <a:pt x="16" y="16"/>
                        </a:lnTo>
                        <a:lnTo>
                          <a:pt x="17" y="13"/>
                        </a:lnTo>
                        <a:lnTo>
                          <a:pt x="19" y="9"/>
                        </a:lnTo>
                        <a:close/>
                        <a:moveTo>
                          <a:pt x="16" y="9"/>
                        </a:moveTo>
                        <a:lnTo>
                          <a:pt x="16" y="13"/>
                        </a:lnTo>
                        <a:lnTo>
                          <a:pt x="14" y="14"/>
                        </a:lnTo>
                        <a:lnTo>
                          <a:pt x="13" y="16"/>
                        </a:lnTo>
                        <a:lnTo>
                          <a:pt x="9" y="16"/>
                        </a:lnTo>
                        <a:lnTo>
                          <a:pt x="6" y="16"/>
                        </a:lnTo>
                        <a:lnTo>
                          <a:pt x="5" y="14"/>
                        </a:lnTo>
                        <a:lnTo>
                          <a:pt x="3" y="13"/>
                        </a:lnTo>
                        <a:lnTo>
                          <a:pt x="3" y="9"/>
                        </a:lnTo>
                        <a:lnTo>
                          <a:pt x="3" y="8"/>
                        </a:lnTo>
                        <a:lnTo>
                          <a:pt x="5" y="5"/>
                        </a:lnTo>
                        <a:lnTo>
                          <a:pt x="6" y="3"/>
                        </a:lnTo>
                        <a:lnTo>
                          <a:pt x="9" y="3"/>
                        </a:lnTo>
                        <a:lnTo>
                          <a:pt x="13" y="3"/>
                        </a:lnTo>
                        <a:lnTo>
                          <a:pt x="14" y="5"/>
                        </a:lnTo>
                        <a:lnTo>
                          <a:pt x="16" y="8"/>
                        </a:lnTo>
                        <a:lnTo>
                          <a:pt x="16" y="9"/>
                        </a:lnTo>
                        <a:close/>
                      </a:path>
                    </a:pathLst>
                  </a:custGeom>
                  <a:solidFill>
                    <a:srgbClr val="F3CCC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35" name="Freeform 203"/>
                  <p:cNvSpPr>
                    <a:spLocks noEditPoints="1"/>
                  </p:cNvSpPr>
                  <p:nvPr/>
                </p:nvSpPr>
                <p:spPr bwMode="auto">
                  <a:xfrm>
                    <a:off x="5774" y="1167"/>
                    <a:ext cx="15" cy="15"/>
                  </a:xfrm>
                  <a:custGeom>
                    <a:avLst/>
                    <a:gdLst/>
                    <a:ahLst/>
                    <a:cxnLst>
                      <a:cxn ang="0">
                        <a:pos x="15" y="7"/>
                      </a:cxn>
                      <a:cxn ang="0">
                        <a:pos x="15" y="4"/>
                      </a:cxn>
                      <a:cxn ang="0">
                        <a:pos x="12" y="3"/>
                      </a:cxn>
                      <a:cxn ang="0">
                        <a:pos x="11" y="0"/>
                      </a:cxn>
                      <a:cxn ang="0">
                        <a:pos x="7" y="0"/>
                      </a:cxn>
                      <a:cxn ang="0">
                        <a:pos x="4" y="0"/>
                      </a:cxn>
                      <a:cxn ang="0">
                        <a:pos x="1" y="3"/>
                      </a:cxn>
                      <a:cxn ang="0">
                        <a:pos x="0" y="4"/>
                      </a:cxn>
                      <a:cxn ang="0">
                        <a:pos x="0" y="7"/>
                      </a:cxn>
                      <a:cxn ang="0">
                        <a:pos x="0" y="11"/>
                      </a:cxn>
                      <a:cxn ang="0">
                        <a:pos x="1" y="14"/>
                      </a:cxn>
                      <a:cxn ang="0">
                        <a:pos x="4" y="15"/>
                      </a:cxn>
                      <a:cxn ang="0">
                        <a:pos x="7" y="15"/>
                      </a:cxn>
                      <a:cxn ang="0">
                        <a:pos x="11" y="15"/>
                      </a:cxn>
                      <a:cxn ang="0">
                        <a:pos x="12" y="14"/>
                      </a:cxn>
                      <a:cxn ang="0">
                        <a:pos x="15" y="11"/>
                      </a:cxn>
                      <a:cxn ang="0">
                        <a:pos x="15" y="7"/>
                      </a:cxn>
                      <a:cxn ang="0">
                        <a:pos x="12" y="7"/>
                      </a:cxn>
                      <a:cxn ang="0">
                        <a:pos x="11" y="11"/>
                      </a:cxn>
                      <a:cxn ang="0">
                        <a:pos x="7" y="12"/>
                      </a:cxn>
                      <a:cxn ang="0">
                        <a:pos x="4" y="11"/>
                      </a:cxn>
                      <a:cxn ang="0">
                        <a:pos x="3" y="7"/>
                      </a:cxn>
                      <a:cxn ang="0">
                        <a:pos x="4" y="4"/>
                      </a:cxn>
                      <a:cxn ang="0">
                        <a:pos x="7" y="3"/>
                      </a:cxn>
                      <a:cxn ang="0">
                        <a:pos x="11" y="4"/>
                      </a:cxn>
                      <a:cxn ang="0">
                        <a:pos x="12" y="7"/>
                      </a:cxn>
                    </a:cxnLst>
                    <a:rect l="0" t="0" r="r" b="b"/>
                    <a:pathLst>
                      <a:path w="15" h="15">
                        <a:moveTo>
                          <a:pt x="15" y="7"/>
                        </a:moveTo>
                        <a:lnTo>
                          <a:pt x="15" y="4"/>
                        </a:lnTo>
                        <a:lnTo>
                          <a:pt x="12" y="3"/>
                        </a:lnTo>
                        <a:lnTo>
                          <a:pt x="11" y="0"/>
                        </a:lnTo>
                        <a:lnTo>
                          <a:pt x="7" y="0"/>
                        </a:lnTo>
                        <a:lnTo>
                          <a:pt x="4" y="0"/>
                        </a:lnTo>
                        <a:lnTo>
                          <a:pt x="1" y="3"/>
                        </a:lnTo>
                        <a:lnTo>
                          <a:pt x="0" y="4"/>
                        </a:lnTo>
                        <a:lnTo>
                          <a:pt x="0" y="7"/>
                        </a:lnTo>
                        <a:lnTo>
                          <a:pt x="0" y="11"/>
                        </a:lnTo>
                        <a:lnTo>
                          <a:pt x="1" y="14"/>
                        </a:lnTo>
                        <a:lnTo>
                          <a:pt x="4" y="15"/>
                        </a:lnTo>
                        <a:lnTo>
                          <a:pt x="7" y="15"/>
                        </a:lnTo>
                        <a:lnTo>
                          <a:pt x="11" y="15"/>
                        </a:lnTo>
                        <a:lnTo>
                          <a:pt x="12" y="14"/>
                        </a:lnTo>
                        <a:lnTo>
                          <a:pt x="15" y="11"/>
                        </a:lnTo>
                        <a:lnTo>
                          <a:pt x="15" y="7"/>
                        </a:lnTo>
                        <a:close/>
                        <a:moveTo>
                          <a:pt x="12" y="7"/>
                        </a:moveTo>
                        <a:lnTo>
                          <a:pt x="11" y="11"/>
                        </a:lnTo>
                        <a:lnTo>
                          <a:pt x="7" y="12"/>
                        </a:lnTo>
                        <a:lnTo>
                          <a:pt x="4" y="11"/>
                        </a:lnTo>
                        <a:lnTo>
                          <a:pt x="3" y="7"/>
                        </a:lnTo>
                        <a:lnTo>
                          <a:pt x="4" y="4"/>
                        </a:lnTo>
                        <a:lnTo>
                          <a:pt x="7" y="3"/>
                        </a:lnTo>
                        <a:lnTo>
                          <a:pt x="11" y="4"/>
                        </a:lnTo>
                        <a:lnTo>
                          <a:pt x="12" y="7"/>
                        </a:lnTo>
                        <a:close/>
                      </a:path>
                    </a:pathLst>
                  </a:custGeom>
                  <a:solidFill>
                    <a:srgbClr val="F3D1D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36" name="Freeform 204"/>
                  <p:cNvSpPr>
                    <a:spLocks noEditPoints="1"/>
                  </p:cNvSpPr>
                  <p:nvPr/>
                </p:nvSpPr>
                <p:spPr bwMode="auto">
                  <a:xfrm>
                    <a:off x="5775" y="1168"/>
                    <a:ext cx="13" cy="13"/>
                  </a:xfrm>
                  <a:custGeom>
                    <a:avLst/>
                    <a:gdLst/>
                    <a:ahLst/>
                    <a:cxnLst>
                      <a:cxn ang="0">
                        <a:pos x="13" y="6"/>
                      </a:cxn>
                      <a:cxn ang="0">
                        <a:pos x="13" y="5"/>
                      </a:cxn>
                      <a:cxn ang="0">
                        <a:pos x="11" y="2"/>
                      </a:cxn>
                      <a:cxn ang="0">
                        <a:pos x="10" y="0"/>
                      </a:cxn>
                      <a:cxn ang="0">
                        <a:pos x="6" y="0"/>
                      </a:cxn>
                      <a:cxn ang="0">
                        <a:pos x="3" y="0"/>
                      </a:cxn>
                      <a:cxn ang="0">
                        <a:pos x="2" y="2"/>
                      </a:cxn>
                      <a:cxn ang="0">
                        <a:pos x="0" y="5"/>
                      </a:cxn>
                      <a:cxn ang="0">
                        <a:pos x="0" y="6"/>
                      </a:cxn>
                      <a:cxn ang="0">
                        <a:pos x="0" y="10"/>
                      </a:cxn>
                      <a:cxn ang="0">
                        <a:pos x="2" y="11"/>
                      </a:cxn>
                      <a:cxn ang="0">
                        <a:pos x="3" y="13"/>
                      </a:cxn>
                      <a:cxn ang="0">
                        <a:pos x="6" y="13"/>
                      </a:cxn>
                      <a:cxn ang="0">
                        <a:pos x="10" y="13"/>
                      </a:cxn>
                      <a:cxn ang="0">
                        <a:pos x="11" y="11"/>
                      </a:cxn>
                      <a:cxn ang="0">
                        <a:pos x="13" y="10"/>
                      </a:cxn>
                      <a:cxn ang="0">
                        <a:pos x="13" y="6"/>
                      </a:cxn>
                      <a:cxn ang="0">
                        <a:pos x="10" y="6"/>
                      </a:cxn>
                      <a:cxn ang="0">
                        <a:pos x="8" y="8"/>
                      </a:cxn>
                      <a:cxn ang="0">
                        <a:pos x="6" y="10"/>
                      </a:cxn>
                      <a:cxn ang="0">
                        <a:pos x="5" y="8"/>
                      </a:cxn>
                      <a:cxn ang="0">
                        <a:pos x="3" y="6"/>
                      </a:cxn>
                      <a:cxn ang="0">
                        <a:pos x="5" y="5"/>
                      </a:cxn>
                      <a:cxn ang="0">
                        <a:pos x="6" y="3"/>
                      </a:cxn>
                      <a:cxn ang="0">
                        <a:pos x="8" y="5"/>
                      </a:cxn>
                      <a:cxn ang="0">
                        <a:pos x="10" y="6"/>
                      </a:cxn>
                    </a:cxnLst>
                    <a:rect l="0" t="0" r="r" b="b"/>
                    <a:pathLst>
                      <a:path w="13" h="13">
                        <a:moveTo>
                          <a:pt x="13" y="6"/>
                        </a:moveTo>
                        <a:lnTo>
                          <a:pt x="13" y="5"/>
                        </a:lnTo>
                        <a:lnTo>
                          <a:pt x="11" y="2"/>
                        </a:lnTo>
                        <a:lnTo>
                          <a:pt x="10" y="0"/>
                        </a:lnTo>
                        <a:lnTo>
                          <a:pt x="6" y="0"/>
                        </a:lnTo>
                        <a:lnTo>
                          <a:pt x="3" y="0"/>
                        </a:lnTo>
                        <a:lnTo>
                          <a:pt x="2" y="2"/>
                        </a:lnTo>
                        <a:lnTo>
                          <a:pt x="0" y="5"/>
                        </a:lnTo>
                        <a:lnTo>
                          <a:pt x="0" y="6"/>
                        </a:lnTo>
                        <a:lnTo>
                          <a:pt x="0" y="10"/>
                        </a:lnTo>
                        <a:lnTo>
                          <a:pt x="2" y="11"/>
                        </a:lnTo>
                        <a:lnTo>
                          <a:pt x="3" y="13"/>
                        </a:lnTo>
                        <a:lnTo>
                          <a:pt x="6" y="13"/>
                        </a:lnTo>
                        <a:lnTo>
                          <a:pt x="10" y="13"/>
                        </a:lnTo>
                        <a:lnTo>
                          <a:pt x="11" y="11"/>
                        </a:lnTo>
                        <a:lnTo>
                          <a:pt x="13" y="10"/>
                        </a:lnTo>
                        <a:lnTo>
                          <a:pt x="13" y="6"/>
                        </a:lnTo>
                        <a:close/>
                        <a:moveTo>
                          <a:pt x="10" y="6"/>
                        </a:moveTo>
                        <a:lnTo>
                          <a:pt x="8" y="8"/>
                        </a:lnTo>
                        <a:lnTo>
                          <a:pt x="6" y="10"/>
                        </a:lnTo>
                        <a:lnTo>
                          <a:pt x="5" y="8"/>
                        </a:lnTo>
                        <a:lnTo>
                          <a:pt x="3" y="6"/>
                        </a:lnTo>
                        <a:lnTo>
                          <a:pt x="5" y="5"/>
                        </a:lnTo>
                        <a:lnTo>
                          <a:pt x="6" y="3"/>
                        </a:lnTo>
                        <a:lnTo>
                          <a:pt x="8" y="5"/>
                        </a:lnTo>
                        <a:lnTo>
                          <a:pt x="10" y="6"/>
                        </a:lnTo>
                        <a:close/>
                      </a:path>
                    </a:pathLst>
                  </a:custGeom>
                  <a:solidFill>
                    <a:srgbClr val="F4DE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37" name="Freeform 205"/>
                  <p:cNvSpPr>
                    <a:spLocks/>
                  </p:cNvSpPr>
                  <p:nvPr/>
                </p:nvSpPr>
                <p:spPr bwMode="auto">
                  <a:xfrm>
                    <a:off x="5777" y="1170"/>
                    <a:ext cx="9" cy="9"/>
                  </a:xfrm>
                  <a:custGeom>
                    <a:avLst/>
                    <a:gdLst/>
                    <a:ahLst/>
                    <a:cxnLst>
                      <a:cxn ang="0">
                        <a:pos x="9" y="4"/>
                      </a:cxn>
                      <a:cxn ang="0">
                        <a:pos x="8" y="1"/>
                      </a:cxn>
                      <a:cxn ang="0">
                        <a:pos x="4" y="0"/>
                      </a:cxn>
                      <a:cxn ang="0">
                        <a:pos x="1" y="1"/>
                      </a:cxn>
                      <a:cxn ang="0">
                        <a:pos x="0" y="4"/>
                      </a:cxn>
                      <a:cxn ang="0">
                        <a:pos x="1" y="8"/>
                      </a:cxn>
                      <a:cxn ang="0">
                        <a:pos x="4" y="9"/>
                      </a:cxn>
                      <a:cxn ang="0">
                        <a:pos x="8" y="8"/>
                      </a:cxn>
                      <a:cxn ang="0">
                        <a:pos x="9" y="4"/>
                      </a:cxn>
                    </a:cxnLst>
                    <a:rect l="0" t="0" r="r" b="b"/>
                    <a:pathLst>
                      <a:path w="9" h="9">
                        <a:moveTo>
                          <a:pt x="9" y="4"/>
                        </a:moveTo>
                        <a:lnTo>
                          <a:pt x="8" y="1"/>
                        </a:lnTo>
                        <a:lnTo>
                          <a:pt x="4" y="0"/>
                        </a:lnTo>
                        <a:lnTo>
                          <a:pt x="1" y="1"/>
                        </a:lnTo>
                        <a:lnTo>
                          <a:pt x="0" y="4"/>
                        </a:lnTo>
                        <a:lnTo>
                          <a:pt x="1" y="8"/>
                        </a:lnTo>
                        <a:lnTo>
                          <a:pt x="4" y="9"/>
                        </a:lnTo>
                        <a:lnTo>
                          <a:pt x="8" y="8"/>
                        </a:lnTo>
                        <a:lnTo>
                          <a:pt x="9" y="4"/>
                        </a:lnTo>
                        <a:close/>
                      </a:path>
                    </a:pathLst>
                  </a:custGeom>
                  <a:solidFill>
                    <a:srgbClr val="F4E5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38" name="Freeform 206"/>
                  <p:cNvSpPr>
                    <a:spLocks/>
                  </p:cNvSpPr>
                  <p:nvPr/>
                </p:nvSpPr>
                <p:spPr bwMode="auto">
                  <a:xfrm>
                    <a:off x="5778" y="1171"/>
                    <a:ext cx="7" cy="7"/>
                  </a:xfrm>
                  <a:custGeom>
                    <a:avLst/>
                    <a:gdLst/>
                    <a:ahLst/>
                    <a:cxnLst>
                      <a:cxn ang="0">
                        <a:pos x="7" y="3"/>
                      </a:cxn>
                      <a:cxn ang="0">
                        <a:pos x="5" y="2"/>
                      </a:cxn>
                      <a:cxn ang="0">
                        <a:pos x="3" y="0"/>
                      </a:cxn>
                      <a:cxn ang="0">
                        <a:pos x="2" y="2"/>
                      </a:cxn>
                      <a:cxn ang="0">
                        <a:pos x="0" y="3"/>
                      </a:cxn>
                      <a:cxn ang="0">
                        <a:pos x="2" y="5"/>
                      </a:cxn>
                      <a:cxn ang="0">
                        <a:pos x="3" y="7"/>
                      </a:cxn>
                      <a:cxn ang="0">
                        <a:pos x="5" y="5"/>
                      </a:cxn>
                      <a:cxn ang="0">
                        <a:pos x="7" y="3"/>
                      </a:cxn>
                    </a:cxnLst>
                    <a:rect l="0" t="0" r="r" b="b"/>
                    <a:pathLst>
                      <a:path w="7" h="7">
                        <a:moveTo>
                          <a:pt x="7" y="3"/>
                        </a:moveTo>
                        <a:lnTo>
                          <a:pt x="5" y="2"/>
                        </a:lnTo>
                        <a:lnTo>
                          <a:pt x="3" y="0"/>
                        </a:lnTo>
                        <a:lnTo>
                          <a:pt x="2" y="2"/>
                        </a:lnTo>
                        <a:lnTo>
                          <a:pt x="0" y="3"/>
                        </a:lnTo>
                        <a:lnTo>
                          <a:pt x="2" y="5"/>
                        </a:lnTo>
                        <a:lnTo>
                          <a:pt x="3" y="7"/>
                        </a:lnTo>
                        <a:lnTo>
                          <a:pt x="5" y="5"/>
                        </a:lnTo>
                        <a:lnTo>
                          <a:pt x="7" y="3"/>
                        </a:lnTo>
                        <a:close/>
                      </a:path>
                    </a:pathLst>
                  </a:custGeom>
                  <a:solidFill>
                    <a:srgbClr val="F5EB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39" name="Freeform 207"/>
                  <p:cNvSpPr>
                    <a:spLocks/>
                  </p:cNvSpPr>
                  <p:nvPr/>
                </p:nvSpPr>
                <p:spPr bwMode="auto">
                  <a:xfrm>
                    <a:off x="5780" y="1173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1"/>
                      </a:cxn>
                      <a:cxn ang="0">
                        <a:pos x="3" y="0"/>
                      </a:cxn>
                      <a:cxn ang="0">
                        <a:pos x="1" y="0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0" y="3"/>
                      </a:cxn>
                      <a:cxn ang="0">
                        <a:pos x="1" y="3"/>
                      </a:cxn>
                      <a:cxn ang="0">
                        <a:pos x="3" y="3"/>
                      </a:cxn>
                      <a:cxn ang="0">
                        <a:pos x="3" y="1"/>
                      </a:cxn>
                    </a:cxnLst>
                    <a:rect l="0" t="0" r="r" b="b"/>
                    <a:pathLst>
                      <a:path w="3" h="3">
                        <a:moveTo>
                          <a:pt x="3" y="1"/>
                        </a:moveTo>
                        <a:lnTo>
                          <a:pt x="3" y="0"/>
                        </a:lnTo>
                        <a:lnTo>
                          <a:pt x="1" y="0"/>
                        </a:lnTo>
                        <a:lnTo>
                          <a:pt x="0" y="0"/>
                        </a:lnTo>
                        <a:lnTo>
                          <a:pt x="0" y="1"/>
                        </a:lnTo>
                        <a:lnTo>
                          <a:pt x="0" y="3"/>
                        </a:lnTo>
                        <a:lnTo>
                          <a:pt x="1" y="3"/>
                        </a:lnTo>
                        <a:lnTo>
                          <a:pt x="3" y="3"/>
                        </a:lnTo>
                        <a:lnTo>
                          <a:pt x="3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40" name="Freeform 208"/>
                  <p:cNvSpPr>
                    <a:spLocks/>
                  </p:cNvSpPr>
                  <p:nvPr/>
                </p:nvSpPr>
                <p:spPr bwMode="auto">
                  <a:xfrm>
                    <a:off x="5746" y="1134"/>
                    <a:ext cx="130" cy="124"/>
                  </a:xfrm>
                  <a:custGeom>
                    <a:avLst/>
                    <a:gdLst/>
                    <a:ahLst/>
                    <a:cxnLst>
                      <a:cxn ang="0">
                        <a:pos x="65" y="0"/>
                      </a:cxn>
                      <a:cxn ang="0">
                        <a:pos x="77" y="2"/>
                      </a:cxn>
                      <a:cxn ang="0">
                        <a:pos x="90" y="5"/>
                      </a:cxn>
                      <a:cxn ang="0">
                        <a:pos x="100" y="11"/>
                      </a:cxn>
                      <a:cxn ang="0">
                        <a:pos x="111" y="17"/>
                      </a:cxn>
                      <a:cxn ang="0">
                        <a:pos x="119" y="27"/>
                      </a:cxn>
                      <a:cxn ang="0">
                        <a:pos x="124" y="37"/>
                      </a:cxn>
                      <a:cxn ang="0">
                        <a:pos x="128" y="50"/>
                      </a:cxn>
                      <a:cxn ang="0">
                        <a:pos x="130" y="62"/>
                      </a:cxn>
                      <a:cxn ang="0">
                        <a:pos x="128" y="75"/>
                      </a:cxn>
                      <a:cxn ang="0">
                        <a:pos x="124" y="85"/>
                      </a:cxn>
                      <a:cxn ang="0">
                        <a:pos x="119" y="96"/>
                      </a:cxn>
                      <a:cxn ang="0">
                        <a:pos x="111" y="105"/>
                      </a:cxn>
                      <a:cxn ang="0">
                        <a:pos x="100" y="113"/>
                      </a:cxn>
                      <a:cxn ang="0">
                        <a:pos x="90" y="118"/>
                      </a:cxn>
                      <a:cxn ang="0">
                        <a:pos x="77" y="122"/>
                      </a:cxn>
                      <a:cxn ang="0">
                        <a:pos x="65" y="124"/>
                      </a:cxn>
                      <a:cxn ang="0">
                        <a:pos x="52" y="122"/>
                      </a:cxn>
                      <a:cxn ang="0">
                        <a:pos x="40" y="118"/>
                      </a:cxn>
                      <a:cxn ang="0">
                        <a:pos x="29" y="113"/>
                      </a:cxn>
                      <a:cxn ang="0">
                        <a:pos x="20" y="105"/>
                      </a:cxn>
                      <a:cxn ang="0">
                        <a:pos x="12" y="96"/>
                      </a:cxn>
                      <a:cxn ang="0">
                        <a:pos x="6" y="85"/>
                      </a:cxn>
                      <a:cxn ang="0">
                        <a:pos x="2" y="75"/>
                      </a:cxn>
                      <a:cxn ang="0">
                        <a:pos x="0" y="62"/>
                      </a:cxn>
                      <a:cxn ang="0">
                        <a:pos x="2" y="50"/>
                      </a:cxn>
                      <a:cxn ang="0">
                        <a:pos x="6" y="37"/>
                      </a:cxn>
                      <a:cxn ang="0">
                        <a:pos x="12" y="27"/>
                      </a:cxn>
                      <a:cxn ang="0">
                        <a:pos x="20" y="17"/>
                      </a:cxn>
                      <a:cxn ang="0">
                        <a:pos x="29" y="11"/>
                      </a:cxn>
                      <a:cxn ang="0">
                        <a:pos x="40" y="5"/>
                      </a:cxn>
                      <a:cxn ang="0">
                        <a:pos x="52" y="2"/>
                      </a:cxn>
                      <a:cxn ang="0">
                        <a:pos x="65" y="0"/>
                      </a:cxn>
                    </a:cxnLst>
                    <a:rect l="0" t="0" r="r" b="b"/>
                    <a:pathLst>
                      <a:path w="130" h="124">
                        <a:moveTo>
                          <a:pt x="65" y="0"/>
                        </a:moveTo>
                        <a:lnTo>
                          <a:pt x="77" y="2"/>
                        </a:lnTo>
                        <a:lnTo>
                          <a:pt x="90" y="5"/>
                        </a:lnTo>
                        <a:lnTo>
                          <a:pt x="100" y="11"/>
                        </a:lnTo>
                        <a:lnTo>
                          <a:pt x="111" y="17"/>
                        </a:lnTo>
                        <a:lnTo>
                          <a:pt x="119" y="27"/>
                        </a:lnTo>
                        <a:lnTo>
                          <a:pt x="124" y="37"/>
                        </a:lnTo>
                        <a:lnTo>
                          <a:pt x="128" y="50"/>
                        </a:lnTo>
                        <a:lnTo>
                          <a:pt x="130" y="62"/>
                        </a:lnTo>
                        <a:lnTo>
                          <a:pt x="128" y="75"/>
                        </a:lnTo>
                        <a:lnTo>
                          <a:pt x="124" y="85"/>
                        </a:lnTo>
                        <a:lnTo>
                          <a:pt x="119" y="96"/>
                        </a:lnTo>
                        <a:lnTo>
                          <a:pt x="111" y="105"/>
                        </a:lnTo>
                        <a:lnTo>
                          <a:pt x="100" y="113"/>
                        </a:lnTo>
                        <a:lnTo>
                          <a:pt x="90" y="118"/>
                        </a:lnTo>
                        <a:lnTo>
                          <a:pt x="77" y="122"/>
                        </a:lnTo>
                        <a:lnTo>
                          <a:pt x="65" y="124"/>
                        </a:lnTo>
                        <a:lnTo>
                          <a:pt x="52" y="122"/>
                        </a:lnTo>
                        <a:lnTo>
                          <a:pt x="40" y="118"/>
                        </a:lnTo>
                        <a:lnTo>
                          <a:pt x="29" y="113"/>
                        </a:lnTo>
                        <a:lnTo>
                          <a:pt x="20" y="105"/>
                        </a:lnTo>
                        <a:lnTo>
                          <a:pt x="12" y="96"/>
                        </a:lnTo>
                        <a:lnTo>
                          <a:pt x="6" y="85"/>
                        </a:lnTo>
                        <a:lnTo>
                          <a:pt x="2" y="75"/>
                        </a:lnTo>
                        <a:lnTo>
                          <a:pt x="0" y="62"/>
                        </a:lnTo>
                        <a:lnTo>
                          <a:pt x="2" y="50"/>
                        </a:lnTo>
                        <a:lnTo>
                          <a:pt x="6" y="37"/>
                        </a:lnTo>
                        <a:lnTo>
                          <a:pt x="12" y="27"/>
                        </a:lnTo>
                        <a:lnTo>
                          <a:pt x="20" y="17"/>
                        </a:lnTo>
                        <a:lnTo>
                          <a:pt x="29" y="11"/>
                        </a:lnTo>
                        <a:lnTo>
                          <a:pt x="40" y="5"/>
                        </a:lnTo>
                        <a:lnTo>
                          <a:pt x="52" y="2"/>
                        </a:lnTo>
                        <a:lnTo>
                          <a:pt x="65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41" name="Freeform 209"/>
                  <p:cNvSpPr>
                    <a:spLocks/>
                  </p:cNvSpPr>
                  <p:nvPr/>
                </p:nvSpPr>
                <p:spPr bwMode="auto">
                  <a:xfrm>
                    <a:off x="5805" y="1283"/>
                    <a:ext cx="18" cy="29"/>
                  </a:xfrm>
                  <a:custGeom>
                    <a:avLst/>
                    <a:gdLst/>
                    <a:ahLst/>
                    <a:cxnLst>
                      <a:cxn ang="0">
                        <a:pos x="18" y="0"/>
                      </a:cxn>
                      <a:cxn ang="0">
                        <a:pos x="15" y="9"/>
                      </a:cxn>
                      <a:cxn ang="0">
                        <a:pos x="10" y="15"/>
                      </a:cxn>
                      <a:cxn ang="0">
                        <a:pos x="6" y="23"/>
                      </a:cxn>
                      <a:cxn ang="0">
                        <a:pos x="0" y="29"/>
                      </a:cxn>
                      <a:cxn ang="0">
                        <a:pos x="10" y="15"/>
                      </a:cxn>
                      <a:cxn ang="0">
                        <a:pos x="18" y="0"/>
                      </a:cxn>
                    </a:cxnLst>
                    <a:rect l="0" t="0" r="r" b="b"/>
                    <a:pathLst>
                      <a:path w="18" h="29">
                        <a:moveTo>
                          <a:pt x="18" y="0"/>
                        </a:moveTo>
                        <a:lnTo>
                          <a:pt x="15" y="9"/>
                        </a:lnTo>
                        <a:lnTo>
                          <a:pt x="10" y="15"/>
                        </a:lnTo>
                        <a:lnTo>
                          <a:pt x="6" y="23"/>
                        </a:lnTo>
                        <a:lnTo>
                          <a:pt x="0" y="29"/>
                        </a:lnTo>
                        <a:lnTo>
                          <a:pt x="10" y="15"/>
                        </a:lnTo>
                        <a:lnTo>
                          <a:pt x="18" y="0"/>
                        </a:lnTo>
                        <a:close/>
                      </a:path>
                    </a:pathLst>
                  </a:custGeom>
                  <a:solidFill>
                    <a:srgbClr val="2E3C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42" name="Freeform 210"/>
                  <p:cNvSpPr>
                    <a:spLocks/>
                  </p:cNvSpPr>
                  <p:nvPr/>
                </p:nvSpPr>
                <p:spPr bwMode="auto">
                  <a:xfrm>
                    <a:off x="5795" y="1273"/>
                    <a:ext cx="30" cy="45"/>
                  </a:xfrm>
                  <a:custGeom>
                    <a:avLst/>
                    <a:gdLst/>
                    <a:ahLst/>
                    <a:cxnLst>
                      <a:cxn ang="0">
                        <a:pos x="30" y="0"/>
                      </a:cxn>
                      <a:cxn ang="0">
                        <a:pos x="28" y="7"/>
                      </a:cxn>
                      <a:cxn ang="0">
                        <a:pos x="27" y="14"/>
                      </a:cxn>
                      <a:cxn ang="0">
                        <a:pos x="24" y="21"/>
                      </a:cxn>
                      <a:cxn ang="0">
                        <a:pos x="20" y="27"/>
                      </a:cxn>
                      <a:cxn ang="0">
                        <a:pos x="11" y="38"/>
                      </a:cxn>
                      <a:cxn ang="0">
                        <a:pos x="0" y="45"/>
                      </a:cxn>
                      <a:cxn ang="0">
                        <a:pos x="11" y="36"/>
                      </a:cxn>
                      <a:cxn ang="0">
                        <a:pos x="19" y="25"/>
                      </a:cxn>
                      <a:cxn ang="0">
                        <a:pos x="25" y="13"/>
                      </a:cxn>
                      <a:cxn ang="0">
                        <a:pos x="30" y="0"/>
                      </a:cxn>
                    </a:cxnLst>
                    <a:rect l="0" t="0" r="r" b="b"/>
                    <a:pathLst>
                      <a:path w="30" h="45">
                        <a:moveTo>
                          <a:pt x="30" y="0"/>
                        </a:moveTo>
                        <a:lnTo>
                          <a:pt x="28" y="7"/>
                        </a:lnTo>
                        <a:lnTo>
                          <a:pt x="27" y="14"/>
                        </a:lnTo>
                        <a:lnTo>
                          <a:pt x="24" y="21"/>
                        </a:lnTo>
                        <a:lnTo>
                          <a:pt x="20" y="27"/>
                        </a:lnTo>
                        <a:lnTo>
                          <a:pt x="11" y="38"/>
                        </a:lnTo>
                        <a:lnTo>
                          <a:pt x="0" y="45"/>
                        </a:lnTo>
                        <a:lnTo>
                          <a:pt x="11" y="36"/>
                        </a:lnTo>
                        <a:lnTo>
                          <a:pt x="19" y="25"/>
                        </a:lnTo>
                        <a:lnTo>
                          <a:pt x="25" y="13"/>
                        </a:lnTo>
                        <a:lnTo>
                          <a:pt x="30" y="0"/>
                        </a:lnTo>
                        <a:close/>
                      </a:path>
                    </a:pathLst>
                  </a:custGeom>
                  <a:solidFill>
                    <a:srgbClr val="2E3C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43" name="Freeform 211"/>
                  <p:cNvSpPr>
                    <a:spLocks/>
                  </p:cNvSpPr>
                  <p:nvPr/>
                </p:nvSpPr>
                <p:spPr bwMode="auto">
                  <a:xfrm>
                    <a:off x="5789" y="1266"/>
                    <a:ext cx="36" cy="57"/>
                  </a:xfrm>
                  <a:custGeom>
                    <a:avLst/>
                    <a:gdLst/>
                    <a:ahLst/>
                    <a:cxnLst>
                      <a:cxn ang="0">
                        <a:pos x="16" y="46"/>
                      </a:cxn>
                      <a:cxn ang="0">
                        <a:pos x="26" y="32"/>
                      </a:cxn>
                      <a:cxn ang="0">
                        <a:pos x="34" y="17"/>
                      </a:cxn>
                      <a:cxn ang="0">
                        <a:pos x="36" y="9"/>
                      </a:cxn>
                      <a:cxn ang="0">
                        <a:pos x="36" y="1"/>
                      </a:cxn>
                      <a:cxn ang="0">
                        <a:pos x="36" y="0"/>
                      </a:cxn>
                      <a:cxn ang="0">
                        <a:pos x="36" y="0"/>
                      </a:cxn>
                      <a:cxn ang="0">
                        <a:pos x="34" y="7"/>
                      </a:cxn>
                      <a:cxn ang="0">
                        <a:pos x="31" y="17"/>
                      </a:cxn>
                      <a:cxn ang="0">
                        <a:pos x="26" y="24"/>
                      </a:cxn>
                      <a:cxn ang="0">
                        <a:pos x="23" y="32"/>
                      </a:cxn>
                      <a:cxn ang="0">
                        <a:pos x="13" y="45"/>
                      </a:cxn>
                      <a:cxn ang="0">
                        <a:pos x="0" y="57"/>
                      </a:cxn>
                      <a:cxn ang="0">
                        <a:pos x="8" y="52"/>
                      </a:cxn>
                      <a:cxn ang="0">
                        <a:pos x="16" y="46"/>
                      </a:cxn>
                    </a:cxnLst>
                    <a:rect l="0" t="0" r="r" b="b"/>
                    <a:pathLst>
                      <a:path w="36" h="57">
                        <a:moveTo>
                          <a:pt x="16" y="46"/>
                        </a:moveTo>
                        <a:lnTo>
                          <a:pt x="26" y="32"/>
                        </a:lnTo>
                        <a:lnTo>
                          <a:pt x="34" y="17"/>
                        </a:lnTo>
                        <a:lnTo>
                          <a:pt x="36" y="9"/>
                        </a:lnTo>
                        <a:lnTo>
                          <a:pt x="36" y="1"/>
                        </a:lnTo>
                        <a:lnTo>
                          <a:pt x="36" y="0"/>
                        </a:lnTo>
                        <a:lnTo>
                          <a:pt x="36" y="0"/>
                        </a:lnTo>
                        <a:lnTo>
                          <a:pt x="34" y="7"/>
                        </a:lnTo>
                        <a:lnTo>
                          <a:pt x="31" y="17"/>
                        </a:lnTo>
                        <a:lnTo>
                          <a:pt x="26" y="24"/>
                        </a:lnTo>
                        <a:lnTo>
                          <a:pt x="23" y="32"/>
                        </a:lnTo>
                        <a:lnTo>
                          <a:pt x="13" y="45"/>
                        </a:lnTo>
                        <a:lnTo>
                          <a:pt x="0" y="57"/>
                        </a:lnTo>
                        <a:lnTo>
                          <a:pt x="8" y="52"/>
                        </a:lnTo>
                        <a:lnTo>
                          <a:pt x="16" y="46"/>
                        </a:lnTo>
                        <a:close/>
                      </a:path>
                    </a:pathLst>
                  </a:custGeom>
                  <a:solidFill>
                    <a:srgbClr val="2E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44" name="Freeform 212"/>
                  <p:cNvSpPr>
                    <a:spLocks/>
                  </p:cNvSpPr>
                  <p:nvPr/>
                </p:nvSpPr>
                <p:spPr bwMode="auto">
                  <a:xfrm>
                    <a:off x="5783" y="1260"/>
                    <a:ext cx="42" cy="66"/>
                  </a:xfrm>
                  <a:custGeom>
                    <a:avLst/>
                    <a:gdLst/>
                    <a:ahLst/>
                    <a:cxnLst>
                      <a:cxn ang="0">
                        <a:pos x="12" y="58"/>
                      </a:cxn>
                      <a:cxn ang="0">
                        <a:pos x="23" y="49"/>
                      </a:cxn>
                      <a:cxn ang="0">
                        <a:pos x="31" y="38"/>
                      </a:cxn>
                      <a:cxn ang="0">
                        <a:pos x="37" y="26"/>
                      </a:cxn>
                      <a:cxn ang="0">
                        <a:pos x="42" y="13"/>
                      </a:cxn>
                      <a:cxn ang="0">
                        <a:pos x="42" y="10"/>
                      </a:cxn>
                      <a:cxn ang="0">
                        <a:pos x="42" y="7"/>
                      </a:cxn>
                      <a:cxn ang="0">
                        <a:pos x="42" y="3"/>
                      </a:cxn>
                      <a:cxn ang="0">
                        <a:pos x="42" y="0"/>
                      </a:cxn>
                      <a:cxn ang="0">
                        <a:pos x="39" y="9"/>
                      </a:cxn>
                      <a:cxn ang="0">
                        <a:pos x="37" y="20"/>
                      </a:cxn>
                      <a:cxn ang="0">
                        <a:pos x="32" y="29"/>
                      </a:cxn>
                      <a:cxn ang="0">
                        <a:pos x="28" y="37"/>
                      </a:cxn>
                      <a:cxn ang="0">
                        <a:pos x="22" y="46"/>
                      </a:cxn>
                      <a:cxn ang="0">
                        <a:pos x="15" y="52"/>
                      </a:cxn>
                      <a:cxn ang="0">
                        <a:pos x="8" y="60"/>
                      </a:cxn>
                      <a:cxn ang="0">
                        <a:pos x="0" y="66"/>
                      </a:cxn>
                      <a:cxn ang="0">
                        <a:pos x="6" y="63"/>
                      </a:cxn>
                      <a:cxn ang="0">
                        <a:pos x="12" y="58"/>
                      </a:cxn>
                    </a:cxnLst>
                    <a:rect l="0" t="0" r="r" b="b"/>
                    <a:pathLst>
                      <a:path w="42" h="66">
                        <a:moveTo>
                          <a:pt x="12" y="58"/>
                        </a:moveTo>
                        <a:lnTo>
                          <a:pt x="23" y="49"/>
                        </a:lnTo>
                        <a:lnTo>
                          <a:pt x="31" y="38"/>
                        </a:lnTo>
                        <a:lnTo>
                          <a:pt x="37" y="26"/>
                        </a:lnTo>
                        <a:lnTo>
                          <a:pt x="42" y="13"/>
                        </a:lnTo>
                        <a:lnTo>
                          <a:pt x="42" y="10"/>
                        </a:lnTo>
                        <a:lnTo>
                          <a:pt x="42" y="7"/>
                        </a:lnTo>
                        <a:lnTo>
                          <a:pt x="42" y="3"/>
                        </a:lnTo>
                        <a:lnTo>
                          <a:pt x="42" y="0"/>
                        </a:lnTo>
                        <a:lnTo>
                          <a:pt x="39" y="9"/>
                        </a:lnTo>
                        <a:lnTo>
                          <a:pt x="37" y="20"/>
                        </a:lnTo>
                        <a:lnTo>
                          <a:pt x="32" y="29"/>
                        </a:lnTo>
                        <a:lnTo>
                          <a:pt x="28" y="37"/>
                        </a:lnTo>
                        <a:lnTo>
                          <a:pt x="22" y="46"/>
                        </a:lnTo>
                        <a:lnTo>
                          <a:pt x="15" y="52"/>
                        </a:lnTo>
                        <a:lnTo>
                          <a:pt x="8" y="60"/>
                        </a:lnTo>
                        <a:lnTo>
                          <a:pt x="0" y="66"/>
                        </a:lnTo>
                        <a:lnTo>
                          <a:pt x="6" y="63"/>
                        </a:lnTo>
                        <a:lnTo>
                          <a:pt x="12" y="58"/>
                        </a:lnTo>
                        <a:close/>
                      </a:path>
                    </a:pathLst>
                  </a:custGeom>
                  <a:solidFill>
                    <a:srgbClr val="30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45" name="Freeform 213"/>
                  <p:cNvSpPr>
                    <a:spLocks/>
                  </p:cNvSpPr>
                  <p:nvPr/>
                </p:nvSpPr>
                <p:spPr bwMode="auto">
                  <a:xfrm>
                    <a:off x="5777" y="1253"/>
                    <a:ext cx="48" cy="75"/>
                  </a:xfrm>
                  <a:custGeom>
                    <a:avLst/>
                    <a:gdLst/>
                    <a:ahLst/>
                    <a:cxnLst>
                      <a:cxn ang="0">
                        <a:pos x="12" y="70"/>
                      </a:cxn>
                      <a:cxn ang="0">
                        <a:pos x="25" y="58"/>
                      </a:cxn>
                      <a:cxn ang="0">
                        <a:pos x="35" y="45"/>
                      </a:cxn>
                      <a:cxn ang="0">
                        <a:pos x="38" y="37"/>
                      </a:cxn>
                      <a:cxn ang="0">
                        <a:pos x="43" y="30"/>
                      </a:cxn>
                      <a:cxn ang="0">
                        <a:pos x="46" y="20"/>
                      </a:cxn>
                      <a:cxn ang="0">
                        <a:pos x="48" y="13"/>
                      </a:cxn>
                      <a:cxn ang="0">
                        <a:pos x="48" y="7"/>
                      </a:cxn>
                      <a:cxn ang="0">
                        <a:pos x="46" y="0"/>
                      </a:cxn>
                      <a:cxn ang="0">
                        <a:pos x="45" y="13"/>
                      </a:cxn>
                      <a:cxn ang="0">
                        <a:pos x="42" y="24"/>
                      </a:cxn>
                      <a:cxn ang="0">
                        <a:pos x="37" y="34"/>
                      </a:cxn>
                      <a:cxn ang="0">
                        <a:pos x="32" y="44"/>
                      </a:cxn>
                      <a:cxn ang="0">
                        <a:pos x="25" y="53"/>
                      </a:cxn>
                      <a:cxn ang="0">
                        <a:pos x="17" y="61"/>
                      </a:cxn>
                      <a:cxn ang="0">
                        <a:pos x="9" y="68"/>
                      </a:cxn>
                      <a:cxn ang="0">
                        <a:pos x="0" y="75"/>
                      </a:cxn>
                      <a:cxn ang="0">
                        <a:pos x="6" y="73"/>
                      </a:cxn>
                      <a:cxn ang="0">
                        <a:pos x="12" y="70"/>
                      </a:cxn>
                    </a:cxnLst>
                    <a:rect l="0" t="0" r="r" b="b"/>
                    <a:pathLst>
                      <a:path w="48" h="75">
                        <a:moveTo>
                          <a:pt x="12" y="70"/>
                        </a:moveTo>
                        <a:lnTo>
                          <a:pt x="25" y="58"/>
                        </a:lnTo>
                        <a:lnTo>
                          <a:pt x="35" y="45"/>
                        </a:lnTo>
                        <a:lnTo>
                          <a:pt x="38" y="37"/>
                        </a:lnTo>
                        <a:lnTo>
                          <a:pt x="43" y="30"/>
                        </a:lnTo>
                        <a:lnTo>
                          <a:pt x="46" y="20"/>
                        </a:lnTo>
                        <a:lnTo>
                          <a:pt x="48" y="13"/>
                        </a:lnTo>
                        <a:lnTo>
                          <a:pt x="48" y="7"/>
                        </a:lnTo>
                        <a:lnTo>
                          <a:pt x="46" y="0"/>
                        </a:lnTo>
                        <a:lnTo>
                          <a:pt x="45" y="13"/>
                        </a:lnTo>
                        <a:lnTo>
                          <a:pt x="42" y="24"/>
                        </a:lnTo>
                        <a:lnTo>
                          <a:pt x="37" y="34"/>
                        </a:lnTo>
                        <a:lnTo>
                          <a:pt x="32" y="44"/>
                        </a:lnTo>
                        <a:lnTo>
                          <a:pt x="25" y="53"/>
                        </a:lnTo>
                        <a:lnTo>
                          <a:pt x="17" y="61"/>
                        </a:lnTo>
                        <a:lnTo>
                          <a:pt x="9" y="68"/>
                        </a:lnTo>
                        <a:lnTo>
                          <a:pt x="0" y="75"/>
                        </a:lnTo>
                        <a:lnTo>
                          <a:pt x="6" y="73"/>
                        </a:lnTo>
                        <a:lnTo>
                          <a:pt x="12" y="70"/>
                        </a:lnTo>
                        <a:close/>
                      </a:path>
                    </a:pathLst>
                  </a:custGeom>
                  <a:solidFill>
                    <a:srgbClr val="313E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46" name="Freeform 214"/>
                  <p:cNvSpPr>
                    <a:spLocks/>
                  </p:cNvSpPr>
                  <p:nvPr/>
                </p:nvSpPr>
                <p:spPr bwMode="auto">
                  <a:xfrm>
                    <a:off x="5771" y="1249"/>
                    <a:ext cx="54" cy="79"/>
                  </a:xfrm>
                  <a:custGeom>
                    <a:avLst/>
                    <a:gdLst/>
                    <a:ahLst/>
                    <a:cxnLst>
                      <a:cxn ang="0">
                        <a:pos x="12" y="77"/>
                      </a:cxn>
                      <a:cxn ang="0">
                        <a:pos x="20" y="71"/>
                      </a:cxn>
                      <a:cxn ang="0">
                        <a:pos x="27" y="63"/>
                      </a:cxn>
                      <a:cxn ang="0">
                        <a:pos x="34" y="57"/>
                      </a:cxn>
                      <a:cxn ang="0">
                        <a:pos x="40" y="48"/>
                      </a:cxn>
                      <a:cxn ang="0">
                        <a:pos x="44" y="40"/>
                      </a:cxn>
                      <a:cxn ang="0">
                        <a:pos x="49" y="31"/>
                      </a:cxn>
                      <a:cxn ang="0">
                        <a:pos x="51" y="20"/>
                      </a:cxn>
                      <a:cxn ang="0">
                        <a:pos x="54" y="11"/>
                      </a:cxn>
                      <a:cxn ang="0">
                        <a:pos x="52" y="6"/>
                      </a:cxn>
                      <a:cxn ang="0">
                        <a:pos x="51" y="0"/>
                      </a:cxn>
                      <a:cxn ang="0">
                        <a:pos x="49" y="14"/>
                      </a:cxn>
                      <a:cxn ang="0">
                        <a:pos x="48" y="24"/>
                      </a:cxn>
                      <a:cxn ang="0">
                        <a:pos x="43" y="37"/>
                      </a:cxn>
                      <a:cxn ang="0">
                        <a:pos x="37" y="48"/>
                      </a:cxn>
                      <a:cxn ang="0">
                        <a:pos x="29" y="57"/>
                      </a:cxn>
                      <a:cxn ang="0">
                        <a:pos x="20" y="66"/>
                      </a:cxn>
                      <a:cxn ang="0">
                        <a:pos x="10" y="72"/>
                      </a:cxn>
                      <a:cxn ang="0">
                        <a:pos x="0" y="79"/>
                      </a:cxn>
                      <a:cxn ang="0">
                        <a:pos x="6" y="79"/>
                      </a:cxn>
                      <a:cxn ang="0">
                        <a:pos x="12" y="77"/>
                      </a:cxn>
                    </a:cxnLst>
                    <a:rect l="0" t="0" r="r" b="b"/>
                    <a:pathLst>
                      <a:path w="54" h="79">
                        <a:moveTo>
                          <a:pt x="12" y="77"/>
                        </a:moveTo>
                        <a:lnTo>
                          <a:pt x="20" y="71"/>
                        </a:lnTo>
                        <a:lnTo>
                          <a:pt x="27" y="63"/>
                        </a:lnTo>
                        <a:lnTo>
                          <a:pt x="34" y="57"/>
                        </a:lnTo>
                        <a:lnTo>
                          <a:pt x="40" y="48"/>
                        </a:lnTo>
                        <a:lnTo>
                          <a:pt x="44" y="40"/>
                        </a:lnTo>
                        <a:lnTo>
                          <a:pt x="49" y="31"/>
                        </a:lnTo>
                        <a:lnTo>
                          <a:pt x="51" y="20"/>
                        </a:lnTo>
                        <a:lnTo>
                          <a:pt x="54" y="11"/>
                        </a:lnTo>
                        <a:lnTo>
                          <a:pt x="52" y="6"/>
                        </a:lnTo>
                        <a:lnTo>
                          <a:pt x="51" y="0"/>
                        </a:lnTo>
                        <a:lnTo>
                          <a:pt x="49" y="14"/>
                        </a:lnTo>
                        <a:lnTo>
                          <a:pt x="48" y="24"/>
                        </a:lnTo>
                        <a:lnTo>
                          <a:pt x="43" y="37"/>
                        </a:lnTo>
                        <a:lnTo>
                          <a:pt x="37" y="48"/>
                        </a:lnTo>
                        <a:lnTo>
                          <a:pt x="29" y="57"/>
                        </a:lnTo>
                        <a:lnTo>
                          <a:pt x="20" y="66"/>
                        </a:lnTo>
                        <a:lnTo>
                          <a:pt x="10" y="72"/>
                        </a:lnTo>
                        <a:lnTo>
                          <a:pt x="0" y="79"/>
                        </a:lnTo>
                        <a:lnTo>
                          <a:pt x="6" y="79"/>
                        </a:lnTo>
                        <a:lnTo>
                          <a:pt x="12" y="77"/>
                        </a:lnTo>
                        <a:close/>
                      </a:path>
                    </a:pathLst>
                  </a:custGeom>
                  <a:solidFill>
                    <a:srgbClr val="323E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47" name="Freeform 215"/>
                  <p:cNvSpPr>
                    <a:spLocks/>
                  </p:cNvSpPr>
                  <p:nvPr/>
                </p:nvSpPr>
                <p:spPr bwMode="auto">
                  <a:xfrm>
                    <a:off x="5766" y="1246"/>
                    <a:ext cx="57" cy="83"/>
                  </a:xfrm>
                  <a:custGeom>
                    <a:avLst/>
                    <a:gdLst/>
                    <a:ahLst/>
                    <a:cxnLst>
                      <a:cxn ang="0">
                        <a:pos x="11" y="82"/>
                      </a:cxn>
                      <a:cxn ang="0">
                        <a:pos x="20" y="75"/>
                      </a:cxn>
                      <a:cxn ang="0">
                        <a:pos x="28" y="68"/>
                      </a:cxn>
                      <a:cxn ang="0">
                        <a:pos x="36" y="60"/>
                      </a:cxn>
                      <a:cxn ang="0">
                        <a:pos x="43" y="51"/>
                      </a:cxn>
                      <a:cxn ang="0">
                        <a:pos x="48" y="41"/>
                      </a:cxn>
                      <a:cxn ang="0">
                        <a:pos x="53" y="31"/>
                      </a:cxn>
                      <a:cxn ang="0">
                        <a:pos x="56" y="20"/>
                      </a:cxn>
                      <a:cxn ang="0">
                        <a:pos x="57" y="7"/>
                      </a:cxn>
                      <a:cxn ang="0">
                        <a:pos x="56" y="3"/>
                      </a:cxn>
                      <a:cxn ang="0">
                        <a:pos x="54" y="0"/>
                      </a:cxn>
                      <a:cxn ang="0">
                        <a:pos x="54" y="0"/>
                      </a:cxn>
                      <a:cxn ang="0">
                        <a:pos x="54" y="1"/>
                      </a:cxn>
                      <a:cxn ang="0">
                        <a:pos x="54" y="14"/>
                      </a:cxn>
                      <a:cxn ang="0">
                        <a:pos x="51" y="27"/>
                      </a:cxn>
                      <a:cxn ang="0">
                        <a:pos x="46" y="40"/>
                      </a:cxn>
                      <a:cxn ang="0">
                        <a:pos x="39" y="51"/>
                      </a:cxn>
                      <a:cxn ang="0">
                        <a:pos x="31" y="60"/>
                      </a:cxn>
                      <a:cxn ang="0">
                        <a:pos x="22" y="69"/>
                      </a:cxn>
                      <a:cxn ang="0">
                        <a:pos x="12" y="77"/>
                      </a:cxn>
                      <a:cxn ang="0">
                        <a:pos x="0" y="83"/>
                      </a:cxn>
                      <a:cxn ang="0">
                        <a:pos x="6" y="82"/>
                      </a:cxn>
                      <a:cxn ang="0">
                        <a:pos x="11" y="82"/>
                      </a:cxn>
                    </a:cxnLst>
                    <a:rect l="0" t="0" r="r" b="b"/>
                    <a:pathLst>
                      <a:path w="57" h="83">
                        <a:moveTo>
                          <a:pt x="11" y="82"/>
                        </a:moveTo>
                        <a:lnTo>
                          <a:pt x="20" y="75"/>
                        </a:lnTo>
                        <a:lnTo>
                          <a:pt x="28" y="68"/>
                        </a:lnTo>
                        <a:lnTo>
                          <a:pt x="36" y="60"/>
                        </a:lnTo>
                        <a:lnTo>
                          <a:pt x="43" y="51"/>
                        </a:lnTo>
                        <a:lnTo>
                          <a:pt x="48" y="41"/>
                        </a:lnTo>
                        <a:lnTo>
                          <a:pt x="53" y="31"/>
                        </a:lnTo>
                        <a:lnTo>
                          <a:pt x="56" y="20"/>
                        </a:lnTo>
                        <a:lnTo>
                          <a:pt x="57" y="7"/>
                        </a:lnTo>
                        <a:lnTo>
                          <a:pt x="56" y="3"/>
                        </a:lnTo>
                        <a:lnTo>
                          <a:pt x="54" y="0"/>
                        </a:lnTo>
                        <a:lnTo>
                          <a:pt x="54" y="0"/>
                        </a:lnTo>
                        <a:lnTo>
                          <a:pt x="54" y="1"/>
                        </a:lnTo>
                        <a:lnTo>
                          <a:pt x="54" y="14"/>
                        </a:lnTo>
                        <a:lnTo>
                          <a:pt x="51" y="27"/>
                        </a:lnTo>
                        <a:lnTo>
                          <a:pt x="46" y="40"/>
                        </a:lnTo>
                        <a:lnTo>
                          <a:pt x="39" y="51"/>
                        </a:lnTo>
                        <a:lnTo>
                          <a:pt x="31" y="60"/>
                        </a:lnTo>
                        <a:lnTo>
                          <a:pt x="22" y="69"/>
                        </a:lnTo>
                        <a:lnTo>
                          <a:pt x="12" y="77"/>
                        </a:lnTo>
                        <a:lnTo>
                          <a:pt x="0" y="83"/>
                        </a:lnTo>
                        <a:lnTo>
                          <a:pt x="6" y="82"/>
                        </a:lnTo>
                        <a:lnTo>
                          <a:pt x="11" y="82"/>
                        </a:lnTo>
                        <a:close/>
                      </a:path>
                    </a:pathLst>
                  </a:custGeom>
                  <a:solidFill>
                    <a:srgbClr val="333F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48" name="Freeform 216"/>
                  <p:cNvSpPr>
                    <a:spLocks/>
                  </p:cNvSpPr>
                  <p:nvPr/>
                </p:nvSpPr>
                <p:spPr bwMode="auto">
                  <a:xfrm>
                    <a:off x="5761" y="1241"/>
                    <a:ext cx="61" cy="88"/>
                  </a:xfrm>
                  <a:custGeom>
                    <a:avLst/>
                    <a:gdLst/>
                    <a:ahLst/>
                    <a:cxnLst>
                      <a:cxn ang="0">
                        <a:pos x="10" y="87"/>
                      </a:cxn>
                      <a:cxn ang="0">
                        <a:pos x="20" y="80"/>
                      </a:cxn>
                      <a:cxn ang="0">
                        <a:pos x="30" y="74"/>
                      </a:cxn>
                      <a:cxn ang="0">
                        <a:pos x="39" y="65"/>
                      </a:cxn>
                      <a:cxn ang="0">
                        <a:pos x="47" y="56"/>
                      </a:cxn>
                      <a:cxn ang="0">
                        <a:pos x="53" y="45"/>
                      </a:cxn>
                      <a:cxn ang="0">
                        <a:pos x="58" y="32"/>
                      </a:cxn>
                      <a:cxn ang="0">
                        <a:pos x="59" y="22"/>
                      </a:cxn>
                      <a:cxn ang="0">
                        <a:pos x="61" y="8"/>
                      </a:cxn>
                      <a:cxn ang="0">
                        <a:pos x="59" y="5"/>
                      </a:cxn>
                      <a:cxn ang="0">
                        <a:pos x="58" y="0"/>
                      </a:cxn>
                      <a:cxn ang="0">
                        <a:pos x="58" y="3"/>
                      </a:cxn>
                      <a:cxn ang="0">
                        <a:pos x="58" y="6"/>
                      </a:cxn>
                      <a:cxn ang="0">
                        <a:pos x="58" y="20"/>
                      </a:cxn>
                      <a:cxn ang="0">
                        <a:pos x="54" y="32"/>
                      </a:cxn>
                      <a:cxn ang="0">
                        <a:pos x="48" y="45"/>
                      </a:cxn>
                      <a:cxn ang="0">
                        <a:pos x="42" y="56"/>
                      </a:cxn>
                      <a:cxn ang="0">
                        <a:pos x="33" y="66"/>
                      </a:cxn>
                      <a:cxn ang="0">
                        <a:pos x="24" y="76"/>
                      </a:cxn>
                      <a:cxn ang="0">
                        <a:pos x="13" y="82"/>
                      </a:cxn>
                      <a:cxn ang="0">
                        <a:pos x="0" y="88"/>
                      </a:cxn>
                      <a:cxn ang="0">
                        <a:pos x="5" y="88"/>
                      </a:cxn>
                      <a:cxn ang="0">
                        <a:pos x="10" y="87"/>
                      </a:cxn>
                    </a:cxnLst>
                    <a:rect l="0" t="0" r="r" b="b"/>
                    <a:pathLst>
                      <a:path w="61" h="88">
                        <a:moveTo>
                          <a:pt x="10" y="87"/>
                        </a:moveTo>
                        <a:lnTo>
                          <a:pt x="20" y="80"/>
                        </a:lnTo>
                        <a:lnTo>
                          <a:pt x="30" y="74"/>
                        </a:lnTo>
                        <a:lnTo>
                          <a:pt x="39" y="65"/>
                        </a:lnTo>
                        <a:lnTo>
                          <a:pt x="47" y="56"/>
                        </a:lnTo>
                        <a:lnTo>
                          <a:pt x="53" y="45"/>
                        </a:lnTo>
                        <a:lnTo>
                          <a:pt x="58" y="32"/>
                        </a:lnTo>
                        <a:lnTo>
                          <a:pt x="59" y="22"/>
                        </a:lnTo>
                        <a:lnTo>
                          <a:pt x="61" y="8"/>
                        </a:lnTo>
                        <a:lnTo>
                          <a:pt x="59" y="5"/>
                        </a:lnTo>
                        <a:lnTo>
                          <a:pt x="58" y="0"/>
                        </a:lnTo>
                        <a:lnTo>
                          <a:pt x="58" y="3"/>
                        </a:lnTo>
                        <a:lnTo>
                          <a:pt x="58" y="6"/>
                        </a:lnTo>
                        <a:lnTo>
                          <a:pt x="58" y="20"/>
                        </a:lnTo>
                        <a:lnTo>
                          <a:pt x="54" y="32"/>
                        </a:lnTo>
                        <a:lnTo>
                          <a:pt x="48" y="45"/>
                        </a:lnTo>
                        <a:lnTo>
                          <a:pt x="42" y="56"/>
                        </a:lnTo>
                        <a:lnTo>
                          <a:pt x="33" y="66"/>
                        </a:lnTo>
                        <a:lnTo>
                          <a:pt x="24" y="76"/>
                        </a:lnTo>
                        <a:lnTo>
                          <a:pt x="13" y="82"/>
                        </a:lnTo>
                        <a:lnTo>
                          <a:pt x="0" y="88"/>
                        </a:lnTo>
                        <a:lnTo>
                          <a:pt x="5" y="88"/>
                        </a:lnTo>
                        <a:lnTo>
                          <a:pt x="10" y="87"/>
                        </a:lnTo>
                        <a:close/>
                      </a:path>
                    </a:pathLst>
                  </a:custGeom>
                  <a:solidFill>
                    <a:srgbClr val="34408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49" name="Freeform 217"/>
                  <p:cNvSpPr>
                    <a:spLocks/>
                  </p:cNvSpPr>
                  <p:nvPr/>
                </p:nvSpPr>
                <p:spPr bwMode="auto">
                  <a:xfrm>
                    <a:off x="5757" y="1238"/>
                    <a:ext cx="63" cy="91"/>
                  </a:xfrm>
                  <a:custGeom>
                    <a:avLst/>
                    <a:gdLst/>
                    <a:ahLst/>
                    <a:cxnLst>
                      <a:cxn ang="0">
                        <a:pos x="63" y="9"/>
                      </a:cxn>
                      <a:cxn ang="0">
                        <a:pos x="63" y="8"/>
                      </a:cxn>
                      <a:cxn ang="0">
                        <a:pos x="63" y="8"/>
                      </a:cxn>
                      <a:cxn ang="0">
                        <a:pos x="62" y="3"/>
                      </a:cxn>
                      <a:cxn ang="0">
                        <a:pos x="60" y="0"/>
                      </a:cxn>
                      <a:cxn ang="0">
                        <a:pos x="60" y="5"/>
                      </a:cxn>
                      <a:cxn ang="0">
                        <a:pos x="60" y="9"/>
                      </a:cxn>
                      <a:cxn ang="0">
                        <a:pos x="60" y="23"/>
                      </a:cxn>
                      <a:cxn ang="0">
                        <a:pos x="55" y="35"/>
                      </a:cxn>
                      <a:cxn ang="0">
                        <a:pos x="51" y="49"/>
                      </a:cxn>
                      <a:cxn ang="0">
                        <a:pos x="43" y="60"/>
                      </a:cxn>
                      <a:cxn ang="0">
                        <a:pos x="35" y="69"/>
                      </a:cxn>
                      <a:cxn ang="0">
                        <a:pos x="24" y="79"/>
                      </a:cxn>
                      <a:cxn ang="0">
                        <a:pos x="12" y="86"/>
                      </a:cxn>
                      <a:cxn ang="0">
                        <a:pos x="0" y="91"/>
                      </a:cxn>
                      <a:cxn ang="0">
                        <a:pos x="1" y="91"/>
                      </a:cxn>
                      <a:cxn ang="0">
                        <a:pos x="4" y="91"/>
                      </a:cxn>
                      <a:cxn ang="0">
                        <a:pos x="6" y="91"/>
                      </a:cxn>
                      <a:cxn ang="0">
                        <a:pos x="9" y="91"/>
                      </a:cxn>
                      <a:cxn ang="0">
                        <a:pos x="21" y="85"/>
                      </a:cxn>
                      <a:cxn ang="0">
                        <a:pos x="31" y="77"/>
                      </a:cxn>
                      <a:cxn ang="0">
                        <a:pos x="40" y="68"/>
                      </a:cxn>
                      <a:cxn ang="0">
                        <a:pos x="48" y="59"/>
                      </a:cxn>
                      <a:cxn ang="0">
                        <a:pos x="55" y="48"/>
                      </a:cxn>
                      <a:cxn ang="0">
                        <a:pos x="60" y="35"/>
                      </a:cxn>
                      <a:cxn ang="0">
                        <a:pos x="63" y="22"/>
                      </a:cxn>
                      <a:cxn ang="0">
                        <a:pos x="63" y="9"/>
                      </a:cxn>
                    </a:cxnLst>
                    <a:rect l="0" t="0" r="r" b="b"/>
                    <a:pathLst>
                      <a:path w="63" h="91">
                        <a:moveTo>
                          <a:pt x="63" y="9"/>
                        </a:moveTo>
                        <a:lnTo>
                          <a:pt x="63" y="8"/>
                        </a:lnTo>
                        <a:lnTo>
                          <a:pt x="63" y="8"/>
                        </a:lnTo>
                        <a:lnTo>
                          <a:pt x="62" y="3"/>
                        </a:lnTo>
                        <a:lnTo>
                          <a:pt x="60" y="0"/>
                        </a:lnTo>
                        <a:lnTo>
                          <a:pt x="60" y="5"/>
                        </a:lnTo>
                        <a:lnTo>
                          <a:pt x="60" y="9"/>
                        </a:lnTo>
                        <a:lnTo>
                          <a:pt x="60" y="23"/>
                        </a:lnTo>
                        <a:lnTo>
                          <a:pt x="55" y="35"/>
                        </a:lnTo>
                        <a:lnTo>
                          <a:pt x="51" y="49"/>
                        </a:lnTo>
                        <a:lnTo>
                          <a:pt x="43" y="60"/>
                        </a:lnTo>
                        <a:lnTo>
                          <a:pt x="35" y="69"/>
                        </a:lnTo>
                        <a:lnTo>
                          <a:pt x="24" y="79"/>
                        </a:lnTo>
                        <a:lnTo>
                          <a:pt x="12" y="86"/>
                        </a:lnTo>
                        <a:lnTo>
                          <a:pt x="0" y="91"/>
                        </a:lnTo>
                        <a:lnTo>
                          <a:pt x="1" y="91"/>
                        </a:lnTo>
                        <a:lnTo>
                          <a:pt x="4" y="91"/>
                        </a:lnTo>
                        <a:lnTo>
                          <a:pt x="6" y="91"/>
                        </a:lnTo>
                        <a:lnTo>
                          <a:pt x="9" y="91"/>
                        </a:lnTo>
                        <a:lnTo>
                          <a:pt x="21" y="85"/>
                        </a:lnTo>
                        <a:lnTo>
                          <a:pt x="31" y="77"/>
                        </a:lnTo>
                        <a:lnTo>
                          <a:pt x="40" y="68"/>
                        </a:lnTo>
                        <a:lnTo>
                          <a:pt x="48" y="59"/>
                        </a:lnTo>
                        <a:lnTo>
                          <a:pt x="55" y="48"/>
                        </a:lnTo>
                        <a:lnTo>
                          <a:pt x="60" y="35"/>
                        </a:lnTo>
                        <a:lnTo>
                          <a:pt x="63" y="22"/>
                        </a:lnTo>
                        <a:lnTo>
                          <a:pt x="63" y="9"/>
                        </a:lnTo>
                        <a:close/>
                      </a:path>
                    </a:pathLst>
                  </a:custGeom>
                  <a:solidFill>
                    <a:srgbClr val="34428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50" name="Freeform 218"/>
                  <p:cNvSpPr>
                    <a:spLocks/>
                  </p:cNvSpPr>
                  <p:nvPr/>
                </p:nvSpPr>
                <p:spPr bwMode="auto">
                  <a:xfrm>
                    <a:off x="5752" y="1235"/>
                    <a:ext cx="67" cy="94"/>
                  </a:xfrm>
                  <a:custGeom>
                    <a:avLst/>
                    <a:gdLst/>
                    <a:ahLst/>
                    <a:cxnLst>
                      <a:cxn ang="0">
                        <a:pos x="67" y="12"/>
                      </a:cxn>
                      <a:cxn ang="0">
                        <a:pos x="67" y="9"/>
                      </a:cxn>
                      <a:cxn ang="0">
                        <a:pos x="67" y="6"/>
                      </a:cxn>
                      <a:cxn ang="0">
                        <a:pos x="65" y="3"/>
                      </a:cxn>
                      <a:cxn ang="0">
                        <a:pos x="63" y="0"/>
                      </a:cxn>
                      <a:cxn ang="0">
                        <a:pos x="63" y="6"/>
                      </a:cxn>
                      <a:cxn ang="0">
                        <a:pos x="63" y="12"/>
                      </a:cxn>
                      <a:cxn ang="0">
                        <a:pos x="63" y="26"/>
                      </a:cxn>
                      <a:cxn ang="0">
                        <a:pos x="59" y="40"/>
                      </a:cxn>
                      <a:cxn ang="0">
                        <a:pos x="54" y="52"/>
                      </a:cxn>
                      <a:cxn ang="0">
                        <a:pos x="46" y="63"/>
                      </a:cxn>
                      <a:cxn ang="0">
                        <a:pos x="37" y="74"/>
                      </a:cxn>
                      <a:cxn ang="0">
                        <a:pos x="26" y="82"/>
                      </a:cxn>
                      <a:cxn ang="0">
                        <a:pos x="14" y="89"/>
                      </a:cxn>
                      <a:cxn ang="0">
                        <a:pos x="0" y="94"/>
                      </a:cxn>
                      <a:cxn ang="0">
                        <a:pos x="5" y="94"/>
                      </a:cxn>
                      <a:cxn ang="0">
                        <a:pos x="9" y="94"/>
                      </a:cxn>
                      <a:cxn ang="0">
                        <a:pos x="9" y="94"/>
                      </a:cxn>
                      <a:cxn ang="0">
                        <a:pos x="9" y="94"/>
                      </a:cxn>
                      <a:cxn ang="0">
                        <a:pos x="22" y="88"/>
                      </a:cxn>
                      <a:cxn ang="0">
                        <a:pos x="33" y="82"/>
                      </a:cxn>
                      <a:cxn ang="0">
                        <a:pos x="42" y="72"/>
                      </a:cxn>
                      <a:cxn ang="0">
                        <a:pos x="51" y="62"/>
                      </a:cxn>
                      <a:cxn ang="0">
                        <a:pos x="57" y="51"/>
                      </a:cxn>
                      <a:cxn ang="0">
                        <a:pos x="63" y="38"/>
                      </a:cxn>
                      <a:cxn ang="0">
                        <a:pos x="67" y="26"/>
                      </a:cxn>
                      <a:cxn ang="0">
                        <a:pos x="67" y="12"/>
                      </a:cxn>
                    </a:cxnLst>
                    <a:rect l="0" t="0" r="r" b="b"/>
                    <a:pathLst>
                      <a:path w="67" h="94">
                        <a:moveTo>
                          <a:pt x="67" y="12"/>
                        </a:moveTo>
                        <a:lnTo>
                          <a:pt x="67" y="9"/>
                        </a:lnTo>
                        <a:lnTo>
                          <a:pt x="67" y="6"/>
                        </a:lnTo>
                        <a:lnTo>
                          <a:pt x="65" y="3"/>
                        </a:lnTo>
                        <a:lnTo>
                          <a:pt x="63" y="0"/>
                        </a:lnTo>
                        <a:lnTo>
                          <a:pt x="63" y="6"/>
                        </a:lnTo>
                        <a:lnTo>
                          <a:pt x="63" y="12"/>
                        </a:lnTo>
                        <a:lnTo>
                          <a:pt x="63" y="26"/>
                        </a:lnTo>
                        <a:lnTo>
                          <a:pt x="59" y="40"/>
                        </a:lnTo>
                        <a:lnTo>
                          <a:pt x="54" y="52"/>
                        </a:lnTo>
                        <a:lnTo>
                          <a:pt x="46" y="63"/>
                        </a:lnTo>
                        <a:lnTo>
                          <a:pt x="37" y="74"/>
                        </a:lnTo>
                        <a:lnTo>
                          <a:pt x="26" y="82"/>
                        </a:lnTo>
                        <a:lnTo>
                          <a:pt x="14" y="89"/>
                        </a:lnTo>
                        <a:lnTo>
                          <a:pt x="0" y="94"/>
                        </a:lnTo>
                        <a:lnTo>
                          <a:pt x="5" y="94"/>
                        </a:lnTo>
                        <a:lnTo>
                          <a:pt x="9" y="94"/>
                        </a:lnTo>
                        <a:lnTo>
                          <a:pt x="9" y="94"/>
                        </a:lnTo>
                        <a:lnTo>
                          <a:pt x="9" y="94"/>
                        </a:lnTo>
                        <a:lnTo>
                          <a:pt x="22" y="88"/>
                        </a:lnTo>
                        <a:lnTo>
                          <a:pt x="33" y="82"/>
                        </a:lnTo>
                        <a:lnTo>
                          <a:pt x="42" y="72"/>
                        </a:lnTo>
                        <a:lnTo>
                          <a:pt x="51" y="62"/>
                        </a:lnTo>
                        <a:lnTo>
                          <a:pt x="57" y="51"/>
                        </a:lnTo>
                        <a:lnTo>
                          <a:pt x="63" y="38"/>
                        </a:lnTo>
                        <a:lnTo>
                          <a:pt x="67" y="26"/>
                        </a:lnTo>
                        <a:lnTo>
                          <a:pt x="67" y="12"/>
                        </a:lnTo>
                        <a:close/>
                      </a:path>
                    </a:pathLst>
                  </a:custGeom>
                  <a:solidFill>
                    <a:srgbClr val="3443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51" name="Freeform 219"/>
                  <p:cNvSpPr>
                    <a:spLocks/>
                  </p:cNvSpPr>
                  <p:nvPr/>
                </p:nvSpPr>
                <p:spPr bwMode="auto">
                  <a:xfrm>
                    <a:off x="5749" y="1232"/>
                    <a:ext cx="68" cy="97"/>
                  </a:xfrm>
                  <a:custGeom>
                    <a:avLst/>
                    <a:gdLst/>
                    <a:ahLst/>
                    <a:cxnLst>
                      <a:cxn ang="0">
                        <a:pos x="68" y="15"/>
                      </a:cxn>
                      <a:cxn ang="0">
                        <a:pos x="68" y="11"/>
                      </a:cxn>
                      <a:cxn ang="0">
                        <a:pos x="68" y="6"/>
                      </a:cxn>
                      <a:cxn ang="0">
                        <a:pos x="66" y="3"/>
                      </a:cxn>
                      <a:cxn ang="0">
                        <a:pos x="63" y="0"/>
                      </a:cxn>
                      <a:cxn ang="0">
                        <a:pos x="65" y="7"/>
                      </a:cxn>
                      <a:cxn ang="0">
                        <a:pos x="65" y="15"/>
                      </a:cxn>
                      <a:cxn ang="0">
                        <a:pos x="63" y="29"/>
                      </a:cxn>
                      <a:cxn ang="0">
                        <a:pos x="60" y="43"/>
                      </a:cxn>
                      <a:cxn ang="0">
                        <a:pos x="54" y="55"/>
                      </a:cxn>
                      <a:cxn ang="0">
                        <a:pos x="46" y="68"/>
                      </a:cxn>
                      <a:cxn ang="0">
                        <a:pos x="37" y="77"/>
                      </a:cxn>
                      <a:cxn ang="0">
                        <a:pos x="26" y="85"/>
                      </a:cxn>
                      <a:cxn ang="0">
                        <a:pos x="14" y="92"/>
                      </a:cxn>
                      <a:cxn ang="0">
                        <a:pos x="0" y="96"/>
                      </a:cxn>
                      <a:cxn ang="0">
                        <a:pos x="3" y="97"/>
                      </a:cxn>
                      <a:cxn ang="0">
                        <a:pos x="8" y="97"/>
                      </a:cxn>
                      <a:cxn ang="0">
                        <a:pos x="20" y="92"/>
                      </a:cxn>
                      <a:cxn ang="0">
                        <a:pos x="32" y="85"/>
                      </a:cxn>
                      <a:cxn ang="0">
                        <a:pos x="43" y="75"/>
                      </a:cxn>
                      <a:cxn ang="0">
                        <a:pos x="51" y="66"/>
                      </a:cxn>
                      <a:cxn ang="0">
                        <a:pos x="59" y="55"/>
                      </a:cxn>
                      <a:cxn ang="0">
                        <a:pos x="63" y="41"/>
                      </a:cxn>
                      <a:cxn ang="0">
                        <a:pos x="68" y="29"/>
                      </a:cxn>
                      <a:cxn ang="0">
                        <a:pos x="68" y="15"/>
                      </a:cxn>
                    </a:cxnLst>
                    <a:rect l="0" t="0" r="r" b="b"/>
                    <a:pathLst>
                      <a:path w="68" h="97">
                        <a:moveTo>
                          <a:pt x="68" y="15"/>
                        </a:moveTo>
                        <a:lnTo>
                          <a:pt x="68" y="11"/>
                        </a:lnTo>
                        <a:lnTo>
                          <a:pt x="68" y="6"/>
                        </a:lnTo>
                        <a:lnTo>
                          <a:pt x="66" y="3"/>
                        </a:lnTo>
                        <a:lnTo>
                          <a:pt x="63" y="0"/>
                        </a:lnTo>
                        <a:lnTo>
                          <a:pt x="65" y="7"/>
                        </a:lnTo>
                        <a:lnTo>
                          <a:pt x="65" y="15"/>
                        </a:lnTo>
                        <a:lnTo>
                          <a:pt x="63" y="29"/>
                        </a:lnTo>
                        <a:lnTo>
                          <a:pt x="60" y="43"/>
                        </a:lnTo>
                        <a:lnTo>
                          <a:pt x="54" y="55"/>
                        </a:lnTo>
                        <a:lnTo>
                          <a:pt x="46" y="68"/>
                        </a:lnTo>
                        <a:lnTo>
                          <a:pt x="37" y="77"/>
                        </a:lnTo>
                        <a:lnTo>
                          <a:pt x="26" y="85"/>
                        </a:lnTo>
                        <a:lnTo>
                          <a:pt x="14" y="92"/>
                        </a:lnTo>
                        <a:lnTo>
                          <a:pt x="0" y="96"/>
                        </a:lnTo>
                        <a:lnTo>
                          <a:pt x="3" y="97"/>
                        </a:lnTo>
                        <a:lnTo>
                          <a:pt x="8" y="97"/>
                        </a:lnTo>
                        <a:lnTo>
                          <a:pt x="20" y="92"/>
                        </a:lnTo>
                        <a:lnTo>
                          <a:pt x="32" y="85"/>
                        </a:lnTo>
                        <a:lnTo>
                          <a:pt x="43" y="75"/>
                        </a:lnTo>
                        <a:lnTo>
                          <a:pt x="51" y="66"/>
                        </a:lnTo>
                        <a:lnTo>
                          <a:pt x="59" y="55"/>
                        </a:lnTo>
                        <a:lnTo>
                          <a:pt x="63" y="41"/>
                        </a:lnTo>
                        <a:lnTo>
                          <a:pt x="68" y="29"/>
                        </a:lnTo>
                        <a:lnTo>
                          <a:pt x="68" y="15"/>
                        </a:lnTo>
                        <a:close/>
                      </a:path>
                    </a:pathLst>
                  </a:custGeom>
                  <a:solidFill>
                    <a:srgbClr val="3444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52" name="Freeform 220"/>
                  <p:cNvSpPr>
                    <a:spLocks/>
                  </p:cNvSpPr>
                  <p:nvPr/>
                </p:nvSpPr>
                <p:spPr bwMode="auto">
                  <a:xfrm>
                    <a:off x="5744" y="1229"/>
                    <a:ext cx="71" cy="100"/>
                  </a:xfrm>
                  <a:custGeom>
                    <a:avLst/>
                    <a:gdLst/>
                    <a:ahLst/>
                    <a:cxnLst>
                      <a:cxn ang="0">
                        <a:pos x="71" y="18"/>
                      </a:cxn>
                      <a:cxn ang="0">
                        <a:pos x="71" y="12"/>
                      </a:cxn>
                      <a:cxn ang="0">
                        <a:pos x="71" y="6"/>
                      </a:cxn>
                      <a:cxn ang="0">
                        <a:pos x="70" y="3"/>
                      </a:cxn>
                      <a:cxn ang="0">
                        <a:pos x="67" y="0"/>
                      </a:cxn>
                      <a:cxn ang="0">
                        <a:pos x="68" y="9"/>
                      </a:cxn>
                      <a:cxn ang="0">
                        <a:pos x="68" y="18"/>
                      </a:cxn>
                      <a:cxn ang="0">
                        <a:pos x="67" y="32"/>
                      </a:cxn>
                      <a:cxn ang="0">
                        <a:pos x="64" y="46"/>
                      </a:cxn>
                      <a:cxn ang="0">
                        <a:pos x="58" y="58"/>
                      </a:cxn>
                      <a:cxn ang="0">
                        <a:pos x="50" y="71"/>
                      </a:cxn>
                      <a:cxn ang="0">
                        <a:pos x="39" y="80"/>
                      </a:cxn>
                      <a:cxn ang="0">
                        <a:pos x="28" y="88"/>
                      </a:cxn>
                      <a:cxn ang="0">
                        <a:pos x="14" y="94"/>
                      </a:cxn>
                      <a:cxn ang="0">
                        <a:pos x="0" y="99"/>
                      </a:cxn>
                      <a:cxn ang="0">
                        <a:pos x="5" y="99"/>
                      </a:cxn>
                      <a:cxn ang="0">
                        <a:pos x="8" y="100"/>
                      </a:cxn>
                      <a:cxn ang="0">
                        <a:pos x="22" y="95"/>
                      </a:cxn>
                      <a:cxn ang="0">
                        <a:pos x="34" y="88"/>
                      </a:cxn>
                      <a:cxn ang="0">
                        <a:pos x="45" y="80"/>
                      </a:cxn>
                      <a:cxn ang="0">
                        <a:pos x="54" y="69"/>
                      </a:cxn>
                      <a:cxn ang="0">
                        <a:pos x="62" y="58"/>
                      </a:cxn>
                      <a:cxn ang="0">
                        <a:pos x="67" y="46"/>
                      </a:cxn>
                      <a:cxn ang="0">
                        <a:pos x="71" y="32"/>
                      </a:cxn>
                      <a:cxn ang="0">
                        <a:pos x="71" y="18"/>
                      </a:cxn>
                    </a:cxnLst>
                    <a:rect l="0" t="0" r="r" b="b"/>
                    <a:pathLst>
                      <a:path w="71" h="100">
                        <a:moveTo>
                          <a:pt x="71" y="18"/>
                        </a:moveTo>
                        <a:lnTo>
                          <a:pt x="71" y="12"/>
                        </a:lnTo>
                        <a:lnTo>
                          <a:pt x="71" y="6"/>
                        </a:lnTo>
                        <a:lnTo>
                          <a:pt x="70" y="3"/>
                        </a:lnTo>
                        <a:lnTo>
                          <a:pt x="67" y="0"/>
                        </a:lnTo>
                        <a:lnTo>
                          <a:pt x="68" y="9"/>
                        </a:lnTo>
                        <a:lnTo>
                          <a:pt x="68" y="18"/>
                        </a:lnTo>
                        <a:lnTo>
                          <a:pt x="67" y="32"/>
                        </a:lnTo>
                        <a:lnTo>
                          <a:pt x="64" y="46"/>
                        </a:lnTo>
                        <a:lnTo>
                          <a:pt x="58" y="58"/>
                        </a:lnTo>
                        <a:lnTo>
                          <a:pt x="50" y="71"/>
                        </a:lnTo>
                        <a:lnTo>
                          <a:pt x="39" y="80"/>
                        </a:lnTo>
                        <a:lnTo>
                          <a:pt x="28" y="88"/>
                        </a:lnTo>
                        <a:lnTo>
                          <a:pt x="14" y="94"/>
                        </a:lnTo>
                        <a:lnTo>
                          <a:pt x="0" y="99"/>
                        </a:lnTo>
                        <a:lnTo>
                          <a:pt x="5" y="99"/>
                        </a:lnTo>
                        <a:lnTo>
                          <a:pt x="8" y="100"/>
                        </a:lnTo>
                        <a:lnTo>
                          <a:pt x="22" y="95"/>
                        </a:lnTo>
                        <a:lnTo>
                          <a:pt x="34" y="88"/>
                        </a:lnTo>
                        <a:lnTo>
                          <a:pt x="45" y="80"/>
                        </a:lnTo>
                        <a:lnTo>
                          <a:pt x="54" y="69"/>
                        </a:lnTo>
                        <a:lnTo>
                          <a:pt x="62" y="58"/>
                        </a:lnTo>
                        <a:lnTo>
                          <a:pt x="67" y="46"/>
                        </a:lnTo>
                        <a:lnTo>
                          <a:pt x="71" y="32"/>
                        </a:lnTo>
                        <a:lnTo>
                          <a:pt x="71" y="18"/>
                        </a:lnTo>
                        <a:close/>
                      </a:path>
                    </a:pathLst>
                  </a:custGeom>
                  <a:solidFill>
                    <a:srgbClr val="34478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53" name="Freeform 221"/>
                  <p:cNvSpPr>
                    <a:spLocks/>
                  </p:cNvSpPr>
                  <p:nvPr/>
                </p:nvSpPr>
                <p:spPr bwMode="auto">
                  <a:xfrm>
                    <a:off x="5741" y="1227"/>
                    <a:ext cx="73" cy="101"/>
                  </a:xfrm>
                  <a:custGeom>
                    <a:avLst/>
                    <a:gdLst/>
                    <a:ahLst/>
                    <a:cxnLst>
                      <a:cxn ang="0">
                        <a:pos x="73" y="20"/>
                      </a:cxn>
                      <a:cxn ang="0">
                        <a:pos x="73" y="12"/>
                      </a:cxn>
                      <a:cxn ang="0">
                        <a:pos x="71" y="5"/>
                      </a:cxn>
                      <a:cxn ang="0">
                        <a:pos x="70" y="2"/>
                      </a:cxn>
                      <a:cxn ang="0">
                        <a:pos x="68" y="0"/>
                      </a:cxn>
                      <a:cxn ang="0">
                        <a:pos x="70" y="9"/>
                      </a:cxn>
                      <a:cxn ang="0">
                        <a:pos x="70" y="20"/>
                      </a:cxn>
                      <a:cxn ang="0">
                        <a:pos x="68" y="34"/>
                      </a:cxn>
                      <a:cxn ang="0">
                        <a:pos x="65" y="48"/>
                      </a:cxn>
                      <a:cxn ang="0">
                        <a:pos x="59" y="62"/>
                      </a:cxn>
                      <a:cxn ang="0">
                        <a:pos x="50" y="73"/>
                      </a:cxn>
                      <a:cxn ang="0">
                        <a:pos x="39" y="82"/>
                      </a:cxn>
                      <a:cxn ang="0">
                        <a:pos x="28" y="90"/>
                      </a:cxn>
                      <a:cxn ang="0">
                        <a:pos x="14" y="96"/>
                      </a:cxn>
                      <a:cxn ang="0">
                        <a:pos x="0" y="99"/>
                      </a:cxn>
                      <a:cxn ang="0">
                        <a:pos x="3" y="101"/>
                      </a:cxn>
                      <a:cxn ang="0">
                        <a:pos x="8" y="101"/>
                      </a:cxn>
                      <a:cxn ang="0">
                        <a:pos x="22" y="97"/>
                      </a:cxn>
                      <a:cxn ang="0">
                        <a:pos x="34" y="90"/>
                      </a:cxn>
                      <a:cxn ang="0">
                        <a:pos x="45" y="82"/>
                      </a:cxn>
                      <a:cxn ang="0">
                        <a:pos x="54" y="73"/>
                      </a:cxn>
                      <a:cxn ang="0">
                        <a:pos x="62" y="60"/>
                      </a:cxn>
                      <a:cxn ang="0">
                        <a:pos x="68" y="48"/>
                      </a:cxn>
                      <a:cxn ang="0">
                        <a:pos x="71" y="34"/>
                      </a:cxn>
                      <a:cxn ang="0">
                        <a:pos x="73" y="20"/>
                      </a:cxn>
                    </a:cxnLst>
                    <a:rect l="0" t="0" r="r" b="b"/>
                    <a:pathLst>
                      <a:path w="73" h="101">
                        <a:moveTo>
                          <a:pt x="73" y="20"/>
                        </a:moveTo>
                        <a:lnTo>
                          <a:pt x="73" y="12"/>
                        </a:lnTo>
                        <a:lnTo>
                          <a:pt x="71" y="5"/>
                        </a:lnTo>
                        <a:lnTo>
                          <a:pt x="70" y="2"/>
                        </a:lnTo>
                        <a:lnTo>
                          <a:pt x="68" y="0"/>
                        </a:lnTo>
                        <a:lnTo>
                          <a:pt x="70" y="9"/>
                        </a:lnTo>
                        <a:lnTo>
                          <a:pt x="70" y="20"/>
                        </a:lnTo>
                        <a:lnTo>
                          <a:pt x="68" y="34"/>
                        </a:lnTo>
                        <a:lnTo>
                          <a:pt x="65" y="48"/>
                        </a:lnTo>
                        <a:lnTo>
                          <a:pt x="59" y="62"/>
                        </a:lnTo>
                        <a:lnTo>
                          <a:pt x="50" y="73"/>
                        </a:lnTo>
                        <a:lnTo>
                          <a:pt x="39" y="82"/>
                        </a:lnTo>
                        <a:lnTo>
                          <a:pt x="28" y="90"/>
                        </a:lnTo>
                        <a:lnTo>
                          <a:pt x="14" y="96"/>
                        </a:lnTo>
                        <a:lnTo>
                          <a:pt x="0" y="99"/>
                        </a:lnTo>
                        <a:lnTo>
                          <a:pt x="3" y="101"/>
                        </a:lnTo>
                        <a:lnTo>
                          <a:pt x="8" y="101"/>
                        </a:lnTo>
                        <a:lnTo>
                          <a:pt x="22" y="97"/>
                        </a:lnTo>
                        <a:lnTo>
                          <a:pt x="34" y="90"/>
                        </a:lnTo>
                        <a:lnTo>
                          <a:pt x="45" y="82"/>
                        </a:lnTo>
                        <a:lnTo>
                          <a:pt x="54" y="73"/>
                        </a:lnTo>
                        <a:lnTo>
                          <a:pt x="62" y="60"/>
                        </a:lnTo>
                        <a:lnTo>
                          <a:pt x="68" y="48"/>
                        </a:lnTo>
                        <a:lnTo>
                          <a:pt x="71" y="34"/>
                        </a:lnTo>
                        <a:lnTo>
                          <a:pt x="73" y="20"/>
                        </a:lnTo>
                        <a:close/>
                      </a:path>
                    </a:pathLst>
                  </a:custGeom>
                  <a:solidFill>
                    <a:srgbClr val="3448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54" name="Freeform 222"/>
                  <p:cNvSpPr>
                    <a:spLocks/>
                  </p:cNvSpPr>
                  <p:nvPr/>
                </p:nvSpPr>
                <p:spPr bwMode="auto">
                  <a:xfrm>
                    <a:off x="5738" y="1224"/>
                    <a:ext cx="74" cy="104"/>
                  </a:xfrm>
                  <a:custGeom>
                    <a:avLst/>
                    <a:gdLst/>
                    <a:ahLst/>
                    <a:cxnLst>
                      <a:cxn ang="0">
                        <a:pos x="74" y="23"/>
                      </a:cxn>
                      <a:cxn ang="0">
                        <a:pos x="74" y="14"/>
                      </a:cxn>
                      <a:cxn ang="0">
                        <a:pos x="73" y="5"/>
                      </a:cxn>
                      <a:cxn ang="0">
                        <a:pos x="71" y="3"/>
                      </a:cxn>
                      <a:cxn ang="0">
                        <a:pos x="68" y="0"/>
                      </a:cxn>
                      <a:cxn ang="0">
                        <a:pos x="71" y="11"/>
                      </a:cxn>
                      <a:cxn ang="0">
                        <a:pos x="71" y="23"/>
                      </a:cxn>
                      <a:cxn ang="0">
                        <a:pos x="70" y="37"/>
                      </a:cxn>
                      <a:cxn ang="0">
                        <a:pos x="67" y="51"/>
                      </a:cxn>
                      <a:cxn ang="0">
                        <a:pos x="59" y="65"/>
                      </a:cxn>
                      <a:cxn ang="0">
                        <a:pos x="51" y="76"/>
                      </a:cxn>
                      <a:cxn ang="0">
                        <a:pos x="40" y="85"/>
                      </a:cxn>
                      <a:cxn ang="0">
                        <a:pos x="28" y="93"/>
                      </a:cxn>
                      <a:cxn ang="0">
                        <a:pos x="14" y="99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6" y="104"/>
                      </a:cxn>
                      <a:cxn ang="0">
                        <a:pos x="20" y="99"/>
                      </a:cxn>
                      <a:cxn ang="0">
                        <a:pos x="34" y="93"/>
                      </a:cxn>
                      <a:cxn ang="0">
                        <a:pos x="45" y="85"/>
                      </a:cxn>
                      <a:cxn ang="0">
                        <a:pos x="56" y="76"/>
                      </a:cxn>
                      <a:cxn ang="0">
                        <a:pos x="64" y="63"/>
                      </a:cxn>
                      <a:cxn ang="0">
                        <a:pos x="70" y="51"/>
                      </a:cxn>
                      <a:cxn ang="0">
                        <a:pos x="73" y="37"/>
                      </a:cxn>
                      <a:cxn ang="0">
                        <a:pos x="74" y="23"/>
                      </a:cxn>
                    </a:cxnLst>
                    <a:rect l="0" t="0" r="r" b="b"/>
                    <a:pathLst>
                      <a:path w="74" h="104">
                        <a:moveTo>
                          <a:pt x="74" y="23"/>
                        </a:moveTo>
                        <a:lnTo>
                          <a:pt x="74" y="14"/>
                        </a:lnTo>
                        <a:lnTo>
                          <a:pt x="73" y="5"/>
                        </a:lnTo>
                        <a:lnTo>
                          <a:pt x="71" y="3"/>
                        </a:lnTo>
                        <a:lnTo>
                          <a:pt x="68" y="0"/>
                        </a:lnTo>
                        <a:lnTo>
                          <a:pt x="71" y="11"/>
                        </a:lnTo>
                        <a:lnTo>
                          <a:pt x="71" y="23"/>
                        </a:lnTo>
                        <a:lnTo>
                          <a:pt x="70" y="37"/>
                        </a:lnTo>
                        <a:lnTo>
                          <a:pt x="67" y="51"/>
                        </a:lnTo>
                        <a:lnTo>
                          <a:pt x="59" y="65"/>
                        </a:lnTo>
                        <a:lnTo>
                          <a:pt x="51" y="76"/>
                        </a:lnTo>
                        <a:lnTo>
                          <a:pt x="40" y="85"/>
                        </a:lnTo>
                        <a:lnTo>
                          <a:pt x="28" y="93"/>
                        </a:lnTo>
                        <a:lnTo>
                          <a:pt x="14" y="99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6" y="104"/>
                        </a:lnTo>
                        <a:lnTo>
                          <a:pt x="20" y="99"/>
                        </a:lnTo>
                        <a:lnTo>
                          <a:pt x="34" y="93"/>
                        </a:lnTo>
                        <a:lnTo>
                          <a:pt x="45" y="85"/>
                        </a:lnTo>
                        <a:lnTo>
                          <a:pt x="56" y="76"/>
                        </a:lnTo>
                        <a:lnTo>
                          <a:pt x="64" y="63"/>
                        </a:lnTo>
                        <a:lnTo>
                          <a:pt x="70" y="51"/>
                        </a:lnTo>
                        <a:lnTo>
                          <a:pt x="73" y="37"/>
                        </a:lnTo>
                        <a:lnTo>
                          <a:pt x="74" y="23"/>
                        </a:lnTo>
                        <a:close/>
                      </a:path>
                    </a:pathLst>
                  </a:custGeom>
                  <a:solidFill>
                    <a:srgbClr val="3449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55" name="Freeform 223"/>
                  <p:cNvSpPr>
                    <a:spLocks/>
                  </p:cNvSpPr>
                  <p:nvPr/>
                </p:nvSpPr>
                <p:spPr bwMode="auto">
                  <a:xfrm>
                    <a:off x="5734" y="1222"/>
                    <a:ext cx="77" cy="104"/>
                  </a:xfrm>
                  <a:custGeom>
                    <a:avLst/>
                    <a:gdLst/>
                    <a:ahLst/>
                    <a:cxnLst>
                      <a:cxn ang="0">
                        <a:pos x="77" y="25"/>
                      </a:cxn>
                      <a:cxn ang="0">
                        <a:pos x="77" y="14"/>
                      </a:cxn>
                      <a:cxn ang="0">
                        <a:pos x="75" y="5"/>
                      </a:cxn>
                      <a:cxn ang="0">
                        <a:pos x="72" y="2"/>
                      </a:cxn>
                      <a:cxn ang="0">
                        <a:pos x="71" y="0"/>
                      </a:cxn>
                      <a:cxn ang="0">
                        <a:pos x="74" y="13"/>
                      </a:cxn>
                      <a:cxn ang="0">
                        <a:pos x="74" y="25"/>
                      </a:cxn>
                      <a:cxn ang="0">
                        <a:pos x="72" y="39"/>
                      </a:cxn>
                      <a:cxn ang="0">
                        <a:pos x="69" y="55"/>
                      </a:cxn>
                      <a:cxn ang="0">
                        <a:pos x="61" y="67"/>
                      </a:cxn>
                      <a:cxn ang="0">
                        <a:pos x="52" y="78"/>
                      </a:cxn>
                      <a:cxn ang="0">
                        <a:pos x="41" y="87"/>
                      </a:cxn>
                      <a:cxn ang="0">
                        <a:pos x="29" y="95"/>
                      </a:cxn>
                      <a:cxn ang="0">
                        <a:pos x="15" y="99"/>
                      </a:cxn>
                      <a:cxn ang="0">
                        <a:pos x="0" y="101"/>
                      </a:cxn>
                      <a:cxn ang="0">
                        <a:pos x="4" y="102"/>
                      </a:cxn>
                      <a:cxn ang="0">
                        <a:pos x="7" y="104"/>
                      </a:cxn>
                      <a:cxn ang="0">
                        <a:pos x="21" y="101"/>
                      </a:cxn>
                      <a:cxn ang="0">
                        <a:pos x="35" y="95"/>
                      </a:cxn>
                      <a:cxn ang="0">
                        <a:pos x="46" y="87"/>
                      </a:cxn>
                      <a:cxn ang="0">
                        <a:pos x="57" y="78"/>
                      </a:cxn>
                      <a:cxn ang="0">
                        <a:pos x="66" y="67"/>
                      </a:cxn>
                      <a:cxn ang="0">
                        <a:pos x="72" y="53"/>
                      </a:cxn>
                      <a:cxn ang="0">
                        <a:pos x="75" y="39"/>
                      </a:cxn>
                      <a:cxn ang="0">
                        <a:pos x="77" y="25"/>
                      </a:cxn>
                    </a:cxnLst>
                    <a:rect l="0" t="0" r="r" b="b"/>
                    <a:pathLst>
                      <a:path w="77" h="104">
                        <a:moveTo>
                          <a:pt x="77" y="25"/>
                        </a:moveTo>
                        <a:lnTo>
                          <a:pt x="77" y="14"/>
                        </a:lnTo>
                        <a:lnTo>
                          <a:pt x="75" y="5"/>
                        </a:lnTo>
                        <a:lnTo>
                          <a:pt x="72" y="2"/>
                        </a:lnTo>
                        <a:lnTo>
                          <a:pt x="71" y="0"/>
                        </a:lnTo>
                        <a:lnTo>
                          <a:pt x="74" y="13"/>
                        </a:lnTo>
                        <a:lnTo>
                          <a:pt x="74" y="25"/>
                        </a:lnTo>
                        <a:lnTo>
                          <a:pt x="72" y="39"/>
                        </a:lnTo>
                        <a:lnTo>
                          <a:pt x="69" y="55"/>
                        </a:lnTo>
                        <a:lnTo>
                          <a:pt x="61" y="67"/>
                        </a:lnTo>
                        <a:lnTo>
                          <a:pt x="52" y="78"/>
                        </a:lnTo>
                        <a:lnTo>
                          <a:pt x="41" y="87"/>
                        </a:lnTo>
                        <a:lnTo>
                          <a:pt x="29" y="95"/>
                        </a:lnTo>
                        <a:lnTo>
                          <a:pt x="15" y="99"/>
                        </a:lnTo>
                        <a:lnTo>
                          <a:pt x="0" y="101"/>
                        </a:lnTo>
                        <a:lnTo>
                          <a:pt x="4" y="102"/>
                        </a:lnTo>
                        <a:lnTo>
                          <a:pt x="7" y="104"/>
                        </a:lnTo>
                        <a:lnTo>
                          <a:pt x="21" y="101"/>
                        </a:lnTo>
                        <a:lnTo>
                          <a:pt x="35" y="95"/>
                        </a:lnTo>
                        <a:lnTo>
                          <a:pt x="46" y="87"/>
                        </a:lnTo>
                        <a:lnTo>
                          <a:pt x="57" y="78"/>
                        </a:lnTo>
                        <a:lnTo>
                          <a:pt x="66" y="67"/>
                        </a:lnTo>
                        <a:lnTo>
                          <a:pt x="72" y="53"/>
                        </a:lnTo>
                        <a:lnTo>
                          <a:pt x="75" y="39"/>
                        </a:lnTo>
                        <a:lnTo>
                          <a:pt x="77" y="25"/>
                        </a:lnTo>
                        <a:close/>
                      </a:path>
                    </a:pathLst>
                  </a:custGeom>
                  <a:solidFill>
                    <a:srgbClr val="354A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56" name="Freeform 224"/>
                  <p:cNvSpPr>
                    <a:spLocks/>
                  </p:cNvSpPr>
                  <p:nvPr/>
                </p:nvSpPr>
                <p:spPr bwMode="auto">
                  <a:xfrm>
                    <a:off x="5731" y="1221"/>
                    <a:ext cx="78" cy="103"/>
                  </a:xfrm>
                  <a:custGeom>
                    <a:avLst/>
                    <a:gdLst/>
                    <a:ahLst/>
                    <a:cxnLst>
                      <a:cxn ang="0">
                        <a:pos x="78" y="26"/>
                      </a:cxn>
                      <a:cxn ang="0">
                        <a:pos x="78" y="14"/>
                      </a:cxn>
                      <a:cxn ang="0">
                        <a:pos x="75" y="3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5" y="12"/>
                      </a:cxn>
                      <a:cxn ang="0">
                        <a:pos x="75" y="26"/>
                      </a:cxn>
                      <a:cxn ang="0">
                        <a:pos x="74" y="40"/>
                      </a:cxn>
                      <a:cxn ang="0">
                        <a:pos x="69" y="56"/>
                      </a:cxn>
                      <a:cxn ang="0">
                        <a:pos x="63" y="68"/>
                      </a:cxn>
                      <a:cxn ang="0">
                        <a:pos x="54" y="79"/>
                      </a:cxn>
                      <a:cxn ang="0">
                        <a:pos x="43" y="88"/>
                      </a:cxn>
                      <a:cxn ang="0">
                        <a:pos x="29" y="96"/>
                      </a:cxn>
                      <a:cxn ang="0">
                        <a:pos x="15" y="99"/>
                      </a:cxn>
                      <a:cxn ang="0">
                        <a:pos x="0" y="100"/>
                      </a:cxn>
                      <a:cxn ang="0">
                        <a:pos x="0" y="100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7" y="103"/>
                      </a:cxn>
                      <a:cxn ang="0">
                        <a:pos x="21" y="102"/>
                      </a:cxn>
                      <a:cxn ang="0">
                        <a:pos x="35" y="96"/>
                      </a:cxn>
                      <a:cxn ang="0">
                        <a:pos x="47" y="88"/>
                      </a:cxn>
                      <a:cxn ang="0">
                        <a:pos x="58" y="79"/>
                      </a:cxn>
                      <a:cxn ang="0">
                        <a:pos x="66" y="68"/>
                      </a:cxn>
                      <a:cxn ang="0">
                        <a:pos x="74" y="54"/>
                      </a:cxn>
                      <a:cxn ang="0">
                        <a:pos x="77" y="40"/>
                      </a:cxn>
                      <a:cxn ang="0">
                        <a:pos x="78" y="26"/>
                      </a:cxn>
                    </a:cxnLst>
                    <a:rect l="0" t="0" r="r" b="b"/>
                    <a:pathLst>
                      <a:path w="78" h="103">
                        <a:moveTo>
                          <a:pt x="78" y="26"/>
                        </a:moveTo>
                        <a:lnTo>
                          <a:pt x="78" y="14"/>
                        </a:lnTo>
                        <a:lnTo>
                          <a:pt x="75" y="3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5" y="12"/>
                        </a:lnTo>
                        <a:lnTo>
                          <a:pt x="75" y="26"/>
                        </a:lnTo>
                        <a:lnTo>
                          <a:pt x="74" y="40"/>
                        </a:lnTo>
                        <a:lnTo>
                          <a:pt x="69" y="56"/>
                        </a:lnTo>
                        <a:lnTo>
                          <a:pt x="63" y="68"/>
                        </a:lnTo>
                        <a:lnTo>
                          <a:pt x="54" y="79"/>
                        </a:lnTo>
                        <a:lnTo>
                          <a:pt x="43" y="88"/>
                        </a:lnTo>
                        <a:lnTo>
                          <a:pt x="29" y="96"/>
                        </a:lnTo>
                        <a:lnTo>
                          <a:pt x="15" y="99"/>
                        </a:lnTo>
                        <a:lnTo>
                          <a:pt x="0" y="100"/>
                        </a:lnTo>
                        <a:lnTo>
                          <a:pt x="0" y="100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7" y="103"/>
                        </a:lnTo>
                        <a:lnTo>
                          <a:pt x="21" y="102"/>
                        </a:lnTo>
                        <a:lnTo>
                          <a:pt x="35" y="96"/>
                        </a:lnTo>
                        <a:lnTo>
                          <a:pt x="47" y="88"/>
                        </a:lnTo>
                        <a:lnTo>
                          <a:pt x="58" y="79"/>
                        </a:lnTo>
                        <a:lnTo>
                          <a:pt x="66" y="68"/>
                        </a:lnTo>
                        <a:lnTo>
                          <a:pt x="74" y="54"/>
                        </a:lnTo>
                        <a:lnTo>
                          <a:pt x="77" y="40"/>
                        </a:lnTo>
                        <a:lnTo>
                          <a:pt x="78" y="26"/>
                        </a:lnTo>
                        <a:close/>
                      </a:path>
                    </a:pathLst>
                  </a:custGeom>
                  <a:solidFill>
                    <a:srgbClr val="364B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57" name="Freeform 225"/>
                  <p:cNvSpPr>
                    <a:spLocks/>
                  </p:cNvSpPr>
                  <p:nvPr/>
                </p:nvSpPr>
                <p:spPr bwMode="auto">
                  <a:xfrm>
                    <a:off x="5727" y="1218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29"/>
                      </a:cxn>
                      <a:cxn ang="0">
                        <a:pos x="81" y="17"/>
                      </a:cxn>
                      <a:cxn ang="0">
                        <a:pos x="78" y="4"/>
                      </a:cxn>
                      <a:cxn ang="0">
                        <a:pos x="75" y="3"/>
                      </a:cxn>
                      <a:cxn ang="0">
                        <a:pos x="73" y="0"/>
                      </a:cxn>
                      <a:cxn ang="0">
                        <a:pos x="76" y="14"/>
                      </a:cxn>
                      <a:cxn ang="0">
                        <a:pos x="78" y="29"/>
                      </a:cxn>
                      <a:cxn ang="0">
                        <a:pos x="76" y="43"/>
                      </a:cxn>
                      <a:cxn ang="0">
                        <a:pos x="73" y="57"/>
                      </a:cxn>
                      <a:cxn ang="0">
                        <a:pos x="65" y="69"/>
                      </a:cxn>
                      <a:cxn ang="0">
                        <a:pos x="56" y="80"/>
                      </a:cxn>
                      <a:cxn ang="0">
                        <a:pos x="45" y="89"/>
                      </a:cxn>
                      <a:cxn ang="0">
                        <a:pos x="33" y="97"/>
                      </a:cxn>
                      <a:cxn ang="0">
                        <a:pos x="19" y="102"/>
                      </a:cxn>
                      <a:cxn ang="0">
                        <a:pos x="4" y="102"/>
                      </a:cxn>
                      <a:cxn ang="0">
                        <a:pos x="2" y="102"/>
                      </a:cxn>
                      <a:cxn ang="0">
                        <a:pos x="0" y="102"/>
                      </a:cxn>
                      <a:cxn ang="0">
                        <a:pos x="4" y="103"/>
                      </a:cxn>
                      <a:cxn ang="0">
                        <a:pos x="7" y="105"/>
                      </a:cxn>
                      <a:cxn ang="0">
                        <a:pos x="22" y="103"/>
                      </a:cxn>
                      <a:cxn ang="0">
                        <a:pos x="36" y="99"/>
                      </a:cxn>
                      <a:cxn ang="0">
                        <a:pos x="48" y="91"/>
                      </a:cxn>
                      <a:cxn ang="0">
                        <a:pos x="59" y="82"/>
                      </a:cxn>
                      <a:cxn ang="0">
                        <a:pos x="68" y="71"/>
                      </a:cxn>
                      <a:cxn ang="0">
                        <a:pos x="76" y="59"/>
                      </a:cxn>
                      <a:cxn ang="0">
                        <a:pos x="79" y="43"/>
                      </a:cxn>
                      <a:cxn ang="0">
                        <a:pos x="81" y="29"/>
                      </a:cxn>
                    </a:cxnLst>
                    <a:rect l="0" t="0" r="r" b="b"/>
                    <a:pathLst>
                      <a:path w="81" h="105">
                        <a:moveTo>
                          <a:pt x="81" y="29"/>
                        </a:moveTo>
                        <a:lnTo>
                          <a:pt x="81" y="17"/>
                        </a:lnTo>
                        <a:lnTo>
                          <a:pt x="78" y="4"/>
                        </a:lnTo>
                        <a:lnTo>
                          <a:pt x="75" y="3"/>
                        </a:lnTo>
                        <a:lnTo>
                          <a:pt x="73" y="0"/>
                        </a:lnTo>
                        <a:lnTo>
                          <a:pt x="76" y="14"/>
                        </a:lnTo>
                        <a:lnTo>
                          <a:pt x="78" y="29"/>
                        </a:lnTo>
                        <a:lnTo>
                          <a:pt x="76" y="43"/>
                        </a:lnTo>
                        <a:lnTo>
                          <a:pt x="73" y="57"/>
                        </a:lnTo>
                        <a:lnTo>
                          <a:pt x="65" y="69"/>
                        </a:lnTo>
                        <a:lnTo>
                          <a:pt x="56" y="80"/>
                        </a:lnTo>
                        <a:lnTo>
                          <a:pt x="45" y="89"/>
                        </a:lnTo>
                        <a:lnTo>
                          <a:pt x="33" y="97"/>
                        </a:lnTo>
                        <a:lnTo>
                          <a:pt x="19" y="102"/>
                        </a:lnTo>
                        <a:lnTo>
                          <a:pt x="4" y="102"/>
                        </a:lnTo>
                        <a:lnTo>
                          <a:pt x="2" y="102"/>
                        </a:lnTo>
                        <a:lnTo>
                          <a:pt x="0" y="102"/>
                        </a:lnTo>
                        <a:lnTo>
                          <a:pt x="4" y="103"/>
                        </a:lnTo>
                        <a:lnTo>
                          <a:pt x="7" y="105"/>
                        </a:lnTo>
                        <a:lnTo>
                          <a:pt x="22" y="103"/>
                        </a:lnTo>
                        <a:lnTo>
                          <a:pt x="36" y="99"/>
                        </a:lnTo>
                        <a:lnTo>
                          <a:pt x="48" y="91"/>
                        </a:lnTo>
                        <a:lnTo>
                          <a:pt x="59" y="82"/>
                        </a:lnTo>
                        <a:lnTo>
                          <a:pt x="68" y="71"/>
                        </a:lnTo>
                        <a:lnTo>
                          <a:pt x="76" y="59"/>
                        </a:lnTo>
                        <a:lnTo>
                          <a:pt x="79" y="43"/>
                        </a:lnTo>
                        <a:lnTo>
                          <a:pt x="81" y="29"/>
                        </a:lnTo>
                        <a:close/>
                      </a:path>
                    </a:pathLst>
                  </a:custGeom>
                  <a:solidFill>
                    <a:srgbClr val="374C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58" name="Freeform 226"/>
                  <p:cNvSpPr>
                    <a:spLocks/>
                  </p:cNvSpPr>
                  <p:nvPr/>
                </p:nvSpPr>
                <p:spPr bwMode="auto">
                  <a:xfrm>
                    <a:off x="5726" y="1216"/>
                    <a:ext cx="80" cy="105"/>
                  </a:xfrm>
                  <a:custGeom>
                    <a:avLst/>
                    <a:gdLst/>
                    <a:ahLst/>
                    <a:cxnLst>
                      <a:cxn ang="0">
                        <a:pos x="80" y="31"/>
                      </a:cxn>
                      <a:cxn ang="0">
                        <a:pos x="80" y="17"/>
                      </a:cxn>
                      <a:cxn ang="0">
                        <a:pos x="76" y="5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4" y="8"/>
                      </a:cxn>
                      <a:cxn ang="0">
                        <a:pos x="76" y="16"/>
                      </a:cxn>
                      <a:cxn ang="0">
                        <a:pos x="77" y="22"/>
                      </a:cxn>
                      <a:cxn ang="0">
                        <a:pos x="77" y="31"/>
                      </a:cxn>
                      <a:cxn ang="0">
                        <a:pos x="76" y="45"/>
                      </a:cxn>
                      <a:cxn ang="0">
                        <a:pos x="72" y="59"/>
                      </a:cxn>
                      <a:cxn ang="0">
                        <a:pos x="65" y="71"/>
                      </a:cxn>
                      <a:cxn ang="0">
                        <a:pos x="57" y="82"/>
                      </a:cxn>
                      <a:cxn ang="0">
                        <a:pos x="46" y="90"/>
                      </a:cxn>
                      <a:cxn ang="0">
                        <a:pos x="34" y="98"/>
                      </a:cxn>
                      <a:cxn ang="0">
                        <a:pos x="20" y="102"/>
                      </a:cxn>
                      <a:cxn ang="0">
                        <a:pos x="5" y="102"/>
                      </a:cxn>
                      <a:cxn ang="0">
                        <a:pos x="1" y="102"/>
                      </a:cxn>
                      <a:cxn ang="0">
                        <a:pos x="0" y="102"/>
                      </a:cxn>
                      <a:cxn ang="0">
                        <a:pos x="1" y="104"/>
                      </a:cxn>
                      <a:cxn ang="0">
                        <a:pos x="5" y="105"/>
                      </a:cxn>
                      <a:cxn ang="0">
                        <a:pos x="5" y="105"/>
                      </a:cxn>
                      <a:cxn ang="0">
                        <a:pos x="5" y="105"/>
                      </a:cxn>
                      <a:cxn ang="0">
                        <a:pos x="20" y="104"/>
                      </a:cxn>
                      <a:cxn ang="0">
                        <a:pos x="34" y="101"/>
                      </a:cxn>
                      <a:cxn ang="0">
                        <a:pos x="48" y="93"/>
                      </a:cxn>
                      <a:cxn ang="0">
                        <a:pos x="59" y="84"/>
                      </a:cxn>
                      <a:cxn ang="0">
                        <a:pos x="68" y="73"/>
                      </a:cxn>
                      <a:cxn ang="0">
                        <a:pos x="74" y="61"/>
                      </a:cxn>
                      <a:cxn ang="0">
                        <a:pos x="79" y="45"/>
                      </a:cxn>
                      <a:cxn ang="0">
                        <a:pos x="80" y="31"/>
                      </a:cxn>
                    </a:cxnLst>
                    <a:rect l="0" t="0" r="r" b="b"/>
                    <a:pathLst>
                      <a:path w="80" h="105">
                        <a:moveTo>
                          <a:pt x="80" y="31"/>
                        </a:moveTo>
                        <a:lnTo>
                          <a:pt x="80" y="17"/>
                        </a:lnTo>
                        <a:lnTo>
                          <a:pt x="76" y="5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4" y="8"/>
                        </a:lnTo>
                        <a:lnTo>
                          <a:pt x="76" y="16"/>
                        </a:lnTo>
                        <a:lnTo>
                          <a:pt x="77" y="22"/>
                        </a:lnTo>
                        <a:lnTo>
                          <a:pt x="77" y="31"/>
                        </a:lnTo>
                        <a:lnTo>
                          <a:pt x="76" y="45"/>
                        </a:lnTo>
                        <a:lnTo>
                          <a:pt x="72" y="59"/>
                        </a:lnTo>
                        <a:lnTo>
                          <a:pt x="65" y="71"/>
                        </a:lnTo>
                        <a:lnTo>
                          <a:pt x="57" y="82"/>
                        </a:lnTo>
                        <a:lnTo>
                          <a:pt x="46" y="90"/>
                        </a:lnTo>
                        <a:lnTo>
                          <a:pt x="34" y="98"/>
                        </a:lnTo>
                        <a:lnTo>
                          <a:pt x="20" y="102"/>
                        </a:lnTo>
                        <a:lnTo>
                          <a:pt x="5" y="102"/>
                        </a:lnTo>
                        <a:lnTo>
                          <a:pt x="1" y="102"/>
                        </a:lnTo>
                        <a:lnTo>
                          <a:pt x="0" y="102"/>
                        </a:lnTo>
                        <a:lnTo>
                          <a:pt x="1" y="104"/>
                        </a:lnTo>
                        <a:lnTo>
                          <a:pt x="5" y="105"/>
                        </a:lnTo>
                        <a:lnTo>
                          <a:pt x="5" y="105"/>
                        </a:lnTo>
                        <a:lnTo>
                          <a:pt x="5" y="105"/>
                        </a:lnTo>
                        <a:lnTo>
                          <a:pt x="20" y="104"/>
                        </a:lnTo>
                        <a:lnTo>
                          <a:pt x="34" y="101"/>
                        </a:lnTo>
                        <a:lnTo>
                          <a:pt x="48" y="93"/>
                        </a:lnTo>
                        <a:lnTo>
                          <a:pt x="59" y="84"/>
                        </a:lnTo>
                        <a:lnTo>
                          <a:pt x="68" y="73"/>
                        </a:lnTo>
                        <a:lnTo>
                          <a:pt x="74" y="61"/>
                        </a:lnTo>
                        <a:lnTo>
                          <a:pt x="79" y="45"/>
                        </a:lnTo>
                        <a:lnTo>
                          <a:pt x="80" y="31"/>
                        </a:lnTo>
                        <a:close/>
                      </a:path>
                    </a:pathLst>
                  </a:custGeom>
                  <a:solidFill>
                    <a:srgbClr val="384D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59" name="Freeform 227"/>
                  <p:cNvSpPr>
                    <a:spLocks/>
                  </p:cNvSpPr>
                  <p:nvPr/>
                </p:nvSpPr>
                <p:spPr bwMode="auto">
                  <a:xfrm>
                    <a:off x="5723" y="1215"/>
                    <a:ext cx="82" cy="105"/>
                  </a:xfrm>
                  <a:custGeom>
                    <a:avLst/>
                    <a:gdLst/>
                    <a:ahLst/>
                    <a:cxnLst>
                      <a:cxn ang="0">
                        <a:pos x="82" y="32"/>
                      </a:cxn>
                      <a:cxn ang="0">
                        <a:pos x="80" y="17"/>
                      </a:cxn>
                      <a:cxn ang="0">
                        <a:pos x="77" y="3"/>
                      </a:cxn>
                      <a:cxn ang="0">
                        <a:pos x="74" y="1"/>
                      </a:cxn>
                      <a:cxn ang="0">
                        <a:pos x="72" y="0"/>
                      </a:cxn>
                      <a:cxn ang="0">
                        <a:pos x="75" y="7"/>
                      </a:cxn>
                      <a:cxn ang="0">
                        <a:pos x="77" y="15"/>
                      </a:cxn>
                      <a:cxn ang="0">
                        <a:pos x="79" y="23"/>
                      </a:cxn>
                      <a:cxn ang="0">
                        <a:pos x="79" y="32"/>
                      </a:cxn>
                      <a:cxn ang="0">
                        <a:pos x="77" y="46"/>
                      </a:cxn>
                      <a:cxn ang="0">
                        <a:pos x="74" y="58"/>
                      </a:cxn>
                      <a:cxn ang="0">
                        <a:pos x="66" y="71"/>
                      </a:cxn>
                      <a:cxn ang="0">
                        <a:pos x="58" y="82"/>
                      </a:cxn>
                      <a:cxn ang="0">
                        <a:pos x="48" y="91"/>
                      </a:cxn>
                      <a:cxn ang="0">
                        <a:pos x="35" y="97"/>
                      </a:cxn>
                      <a:cxn ang="0">
                        <a:pos x="23" y="102"/>
                      </a:cxn>
                      <a:cxn ang="0">
                        <a:pos x="8" y="102"/>
                      </a:cxn>
                      <a:cxn ang="0">
                        <a:pos x="4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4" y="105"/>
                      </a:cxn>
                      <a:cxn ang="0">
                        <a:pos x="6" y="105"/>
                      </a:cxn>
                      <a:cxn ang="0">
                        <a:pos x="8" y="105"/>
                      </a:cxn>
                      <a:cxn ang="0">
                        <a:pos x="23" y="105"/>
                      </a:cxn>
                      <a:cxn ang="0">
                        <a:pos x="37" y="100"/>
                      </a:cxn>
                      <a:cxn ang="0">
                        <a:pos x="49" y="92"/>
                      </a:cxn>
                      <a:cxn ang="0">
                        <a:pos x="60" y="83"/>
                      </a:cxn>
                      <a:cxn ang="0">
                        <a:pos x="69" y="72"/>
                      </a:cxn>
                      <a:cxn ang="0">
                        <a:pos x="77" y="60"/>
                      </a:cxn>
                      <a:cxn ang="0">
                        <a:pos x="80" y="46"/>
                      </a:cxn>
                      <a:cxn ang="0">
                        <a:pos x="82" y="32"/>
                      </a:cxn>
                    </a:cxnLst>
                    <a:rect l="0" t="0" r="r" b="b"/>
                    <a:pathLst>
                      <a:path w="82" h="105">
                        <a:moveTo>
                          <a:pt x="82" y="32"/>
                        </a:moveTo>
                        <a:lnTo>
                          <a:pt x="80" y="17"/>
                        </a:lnTo>
                        <a:lnTo>
                          <a:pt x="77" y="3"/>
                        </a:lnTo>
                        <a:lnTo>
                          <a:pt x="74" y="1"/>
                        </a:lnTo>
                        <a:lnTo>
                          <a:pt x="72" y="0"/>
                        </a:lnTo>
                        <a:lnTo>
                          <a:pt x="75" y="7"/>
                        </a:lnTo>
                        <a:lnTo>
                          <a:pt x="77" y="15"/>
                        </a:lnTo>
                        <a:lnTo>
                          <a:pt x="79" y="23"/>
                        </a:lnTo>
                        <a:lnTo>
                          <a:pt x="79" y="32"/>
                        </a:lnTo>
                        <a:lnTo>
                          <a:pt x="77" y="46"/>
                        </a:lnTo>
                        <a:lnTo>
                          <a:pt x="74" y="58"/>
                        </a:lnTo>
                        <a:lnTo>
                          <a:pt x="66" y="71"/>
                        </a:lnTo>
                        <a:lnTo>
                          <a:pt x="58" y="82"/>
                        </a:lnTo>
                        <a:lnTo>
                          <a:pt x="48" y="91"/>
                        </a:lnTo>
                        <a:lnTo>
                          <a:pt x="35" y="97"/>
                        </a:lnTo>
                        <a:lnTo>
                          <a:pt x="23" y="102"/>
                        </a:lnTo>
                        <a:lnTo>
                          <a:pt x="8" y="102"/>
                        </a:lnTo>
                        <a:lnTo>
                          <a:pt x="4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4" y="105"/>
                        </a:lnTo>
                        <a:lnTo>
                          <a:pt x="6" y="105"/>
                        </a:lnTo>
                        <a:lnTo>
                          <a:pt x="8" y="105"/>
                        </a:lnTo>
                        <a:lnTo>
                          <a:pt x="23" y="105"/>
                        </a:lnTo>
                        <a:lnTo>
                          <a:pt x="37" y="100"/>
                        </a:lnTo>
                        <a:lnTo>
                          <a:pt x="49" y="92"/>
                        </a:lnTo>
                        <a:lnTo>
                          <a:pt x="60" y="83"/>
                        </a:lnTo>
                        <a:lnTo>
                          <a:pt x="69" y="72"/>
                        </a:lnTo>
                        <a:lnTo>
                          <a:pt x="77" y="60"/>
                        </a:lnTo>
                        <a:lnTo>
                          <a:pt x="80" y="46"/>
                        </a:lnTo>
                        <a:lnTo>
                          <a:pt x="82" y="32"/>
                        </a:lnTo>
                        <a:close/>
                      </a:path>
                    </a:pathLst>
                  </a:custGeom>
                  <a:solidFill>
                    <a:srgbClr val="3A4E9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60" name="Freeform 228"/>
                  <p:cNvSpPr>
                    <a:spLocks/>
                  </p:cNvSpPr>
                  <p:nvPr/>
                </p:nvSpPr>
                <p:spPr bwMode="auto">
                  <a:xfrm>
                    <a:off x="5720" y="1213"/>
                    <a:ext cx="83" cy="105"/>
                  </a:xfrm>
                  <a:custGeom>
                    <a:avLst/>
                    <a:gdLst/>
                    <a:ahLst/>
                    <a:cxnLst>
                      <a:cxn ang="0">
                        <a:pos x="83" y="34"/>
                      </a:cxn>
                      <a:cxn ang="0">
                        <a:pos x="83" y="25"/>
                      </a:cxn>
                      <a:cxn ang="0">
                        <a:pos x="82" y="19"/>
                      </a:cxn>
                      <a:cxn ang="0">
                        <a:pos x="80" y="11"/>
                      </a:cxn>
                      <a:cxn ang="0">
                        <a:pos x="77" y="3"/>
                      </a:cxn>
                      <a:cxn ang="0">
                        <a:pos x="75" y="2"/>
                      </a:cxn>
                      <a:cxn ang="0">
                        <a:pos x="72" y="0"/>
                      </a:cxn>
                      <a:cxn ang="0">
                        <a:pos x="75" y="8"/>
                      </a:cxn>
                      <a:cxn ang="0">
                        <a:pos x="78" y="16"/>
                      </a:cxn>
                      <a:cxn ang="0">
                        <a:pos x="80" y="25"/>
                      </a:cxn>
                      <a:cxn ang="0">
                        <a:pos x="80" y="34"/>
                      </a:cxn>
                      <a:cxn ang="0">
                        <a:pos x="78" y="48"/>
                      </a:cxn>
                      <a:cxn ang="0">
                        <a:pos x="75" y="60"/>
                      </a:cxn>
                      <a:cxn ang="0">
                        <a:pos x="69" y="73"/>
                      </a:cxn>
                      <a:cxn ang="0">
                        <a:pos x="60" y="82"/>
                      </a:cxn>
                      <a:cxn ang="0">
                        <a:pos x="51" y="91"/>
                      </a:cxn>
                      <a:cxn ang="0">
                        <a:pos x="38" y="98"/>
                      </a:cxn>
                      <a:cxn ang="0">
                        <a:pos x="24" y="102"/>
                      </a:cxn>
                      <a:cxn ang="0">
                        <a:pos x="11" y="102"/>
                      </a:cxn>
                      <a:cxn ang="0">
                        <a:pos x="6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7" y="105"/>
                      </a:cxn>
                      <a:cxn ang="0">
                        <a:pos x="11" y="105"/>
                      </a:cxn>
                      <a:cxn ang="0">
                        <a:pos x="26" y="105"/>
                      </a:cxn>
                      <a:cxn ang="0">
                        <a:pos x="40" y="101"/>
                      </a:cxn>
                      <a:cxn ang="0">
                        <a:pos x="52" y="93"/>
                      </a:cxn>
                      <a:cxn ang="0">
                        <a:pos x="63" y="85"/>
                      </a:cxn>
                      <a:cxn ang="0">
                        <a:pos x="71" y="74"/>
                      </a:cxn>
                      <a:cxn ang="0">
                        <a:pos x="78" y="62"/>
                      </a:cxn>
                      <a:cxn ang="0">
                        <a:pos x="82" y="48"/>
                      </a:cxn>
                      <a:cxn ang="0">
                        <a:pos x="83" y="34"/>
                      </a:cxn>
                    </a:cxnLst>
                    <a:rect l="0" t="0" r="r" b="b"/>
                    <a:pathLst>
                      <a:path w="83" h="105">
                        <a:moveTo>
                          <a:pt x="83" y="34"/>
                        </a:moveTo>
                        <a:lnTo>
                          <a:pt x="83" y="25"/>
                        </a:lnTo>
                        <a:lnTo>
                          <a:pt x="82" y="19"/>
                        </a:lnTo>
                        <a:lnTo>
                          <a:pt x="80" y="11"/>
                        </a:lnTo>
                        <a:lnTo>
                          <a:pt x="77" y="3"/>
                        </a:lnTo>
                        <a:lnTo>
                          <a:pt x="75" y="2"/>
                        </a:lnTo>
                        <a:lnTo>
                          <a:pt x="72" y="0"/>
                        </a:lnTo>
                        <a:lnTo>
                          <a:pt x="75" y="8"/>
                        </a:lnTo>
                        <a:lnTo>
                          <a:pt x="78" y="16"/>
                        </a:lnTo>
                        <a:lnTo>
                          <a:pt x="80" y="25"/>
                        </a:lnTo>
                        <a:lnTo>
                          <a:pt x="80" y="34"/>
                        </a:lnTo>
                        <a:lnTo>
                          <a:pt x="78" y="48"/>
                        </a:lnTo>
                        <a:lnTo>
                          <a:pt x="75" y="60"/>
                        </a:lnTo>
                        <a:lnTo>
                          <a:pt x="69" y="73"/>
                        </a:lnTo>
                        <a:lnTo>
                          <a:pt x="60" y="82"/>
                        </a:lnTo>
                        <a:lnTo>
                          <a:pt x="51" y="91"/>
                        </a:lnTo>
                        <a:lnTo>
                          <a:pt x="38" y="98"/>
                        </a:lnTo>
                        <a:lnTo>
                          <a:pt x="24" y="102"/>
                        </a:lnTo>
                        <a:lnTo>
                          <a:pt x="11" y="102"/>
                        </a:lnTo>
                        <a:lnTo>
                          <a:pt x="6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7" y="105"/>
                        </a:lnTo>
                        <a:lnTo>
                          <a:pt x="11" y="105"/>
                        </a:lnTo>
                        <a:lnTo>
                          <a:pt x="26" y="105"/>
                        </a:lnTo>
                        <a:lnTo>
                          <a:pt x="40" y="101"/>
                        </a:lnTo>
                        <a:lnTo>
                          <a:pt x="52" y="93"/>
                        </a:lnTo>
                        <a:lnTo>
                          <a:pt x="63" y="85"/>
                        </a:lnTo>
                        <a:lnTo>
                          <a:pt x="71" y="74"/>
                        </a:lnTo>
                        <a:lnTo>
                          <a:pt x="78" y="62"/>
                        </a:lnTo>
                        <a:lnTo>
                          <a:pt x="82" y="48"/>
                        </a:lnTo>
                        <a:lnTo>
                          <a:pt x="83" y="34"/>
                        </a:lnTo>
                        <a:close/>
                      </a:path>
                    </a:pathLst>
                  </a:custGeom>
                  <a:solidFill>
                    <a:srgbClr val="3B4F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61" name="Freeform 229"/>
                  <p:cNvSpPr>
                    <a:spLocks/>
                  </p:cNvSpPr>
                  <p:nvPr/>
                </p:nvSpPr>
                <p:spPr bwMode="auto">
                  <a:xfrm>
                    <a:off x="5718" y="1213"/>
                    <a:ext cx="84" cy="104"/>
                  </a:xfrm>
                  <a:custGeom>
                    <a:avLst/>
                    <a:gdLst/>
                    <a:ahLst/>
                    <a:cxnLst>
                      <a:cxn ang="0">
                        <a:pos x="84" y="34"/>
                      </a:cxn>
                      <a:cxn ang="0">
                        <a:pos x="84" y="25"/>
                      </a:cxn>
                      <a:cxn ang="0">
                        <a:pos x="82" y="17"/>
                      </a:cxn>
                      <a:cxn ang="0">
                        <a:pos x="80" y="9"/>
                      </a:cxn>
                      <a:cxn ang="0">
                        <a:pos x="77" y="2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6" y="8"/>
                      </a:cxn>
                      <a:cxn ang="0">
                        <a:pos x="79" y="16"/>
                      </a:cxn>
                      <a:cxn ang="0">
                        <a:pos x="80" y="25"/>
                      </a:cxn>
                      <a:cxn ang="0">
                        <a:pos x="80" y="34"/>
                      </a:cxn>
                      <a:cxn ang="0">
                        <a:pos x="79" y="47"/>
                      </a:cxn>
                      <a:cxn ang="0">
                        <a:pos x="76" y="60"/>
                      </a:cxn>
                      <a:cxn ang="0">
                        <a:pos x="70" y="71"/>
                      </a:cxn>
                      <a:cxn ang="0">
                        <a:pos x="60" y="82"/>
                      </a:cxn>
                      <a:cxn ang="0">
                        <a:pos x="51" y="90"/>
                      </a:cxn>
                      <a:cxn ang="0">
                        <a:pos x="39" y="96"/>
                      </a:cxn>
                      <a:cxn ang="0">
                        <a:pos x="26" y="101"/>
                      </a:cxn>
                      <a:cxn ang="0">
                        <a:pos x="13" y="101"/>
                      </a:cxn>
                      <a:cxn ang="0">
                        <a:pos x="6" y="101"/>
                      </a:cxn>
                      <a:cxn ang="0">
                        <a:pos x="0" y="101"/>
                      </a:cxn>
                      <a:cxn ang="0">
                        <a:pos x="2" y="102"/>
                      </a:cxn>
                      <a:cxn ang="0">
                        <a:pos x="5" y="104"/>
                      </a:cxn>
                      <a:cxn ang="0">
                        <a:pos x="9" y="104"/>
                      </a:cxn>
                      <a:cxn ang="0">
                        <a:pos x="13" y="104"/>
                      </a:cxn>
                      <a:cxn ang="0">
                        <a:pos x="28" y="104"/>
                      </a:cxn>
                      <a:cxn ang="0">
                        <a:pos x="40" y="99"/>
                      </a:cxn>
                      <a:cxn ang="0">
                        <a:pos x="53" y="93"/>
                      </a:cxn>
                      <a:cxn ang="0">
                        <a:pos x="63" y="84"/>
                      </a:cxn>
                      <a:cxn ang="0">
                        <a:pos x="71" y="73"/>
                      </a:cxn>
                      <a:cxn ang="0">
                        <a:pos x="79" y="60"/>
                      </a:cxn>
                      <a:cxn ang="0">
                        <a:pos x="82" y="48"/>
                      </a:cxn>
                      <a:cxn ang="0">
                        <a:pos x="84" y="34"/>
                      </a:cxn>
                    </a:cxnLst>
                    <a:rect l="0" t="0" r="r" b="b"/>
                    <a:pathLst>
                      <a:path w="84" h="104">
                        <a:moveTo>
                          <a:pt x="84" y="34"/>
                        </a:moveTo>
                        <a:lnTo>
                          <a:pt x="84" y="25"/>
                        </a:lnTo>
                        <a:lnTo>
                          <a:pt x="82" y="17"/>
                        </a:lnTo>
                        <a:lnTo>
                          <a:pt x="80" y="9"/>
                        </a:lnTo>
                        <a:lnTo>
                          <a:pt x="77" y="2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6" y="8"/>
                        </a:lnTo>
                        <a:lnTo>
                          <a:pt x="79" y="16"/>
                        </a:lnTo>
                        <a:lnTo>
                          <a:pt x="80" y="25"/>
                        </a:lnTo>
                        <a:lnTo>
                          <a:pt x="80" y="34"/>
                        </a:lnTo>
                        <a:lnTo>
                          <a:pt x="79" y="47"/>
                        </a:lnTo>
                        <a:lnTo>
                          <a:pt x="76" y="60"/>
                        </a:lnTo>
                        <a:lnTo>
                          <a:pt x="70" y="71"/>
                        </a:lnTo>
                        <a:lnTo>
                          <a:pt x="60" y="82"/>
                        </a:lnTo>
                        <a:lnTo>
                          <a:pt x="51" y="90"/>
                        </a:lnTo>
                        <a:lnTo>
                          <a:pt x="39" y="96"/>
                        </a:lnTo>
                        <a:lnTo>
                          <a:pt x="26" y="101"/>
                        </a:lnTo>
                        <a:lnTo>
                          <a:pt x="13" y="101"/>
                        </a:lnTo>
                        <a:lnTo>
                          <a:pt x="6" y="101"/>
                        </a:lnTo>
                        <a:lnTo>
                          <a:pt x="0" y="101"/>
                        </a:lnTo>
                        <a:lnTo>
                          <a:pt x="2" y="102"/>
                        </a:lnTo>
                        <a:lnTo>
                          <a:pt x="5" y="104"/>
                        </a:lnTo>
                        <a:lnTo>
                          <a:pt x="9" y="104"/>
                        </a:lnTo>
                        <a:lnTo>
                          <a:pt x="13" y="104"/>
                        </a:lnTo>
                        <a:lnTo>
                          <a:pt x="28" y="104"/>
                        </a:lnTo>
                        <a:lnTo>
                          <a:pt x="40" y="99"/>
                        </a:lnTo>
                        <a:lnTo>
                          <a:pt x="53" y="93"/>
                        </a:lnTo>
                        <a:lnTo>
                          <a:pt x="63" y="84"/>
                        </a:lnTo>
                        <a:lnTo>
                          <a:pt x="71" y="73"/>
                        </a:lnTo>
                        <a:lnTo>
                          <a:pt x="79" y="60"/>
                        </a:lnTo>
                        <a:lnTo>
                          <a:pt x="82" y="48"/>
                        </a:lnTo>
                        <a:lnTo>
                          <a:pt x="84" y="34"/>
                        </a:lnTo>
                        <a:close/>
                      </a:path>
                    </a:pathLst>
                  </a:custGeom>
                  <a:solidFill>
                    <a:srgbClr val="3D52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62" name="Freeform 230"/>
                  <p:cNvSpPr>
                    <a:spLocks/>
                  </p:cNvSpPr>
                  <p:nvPr/>
                </p:nvSpPr>
                <p:spPr bwMode="auto">
                  <a:xfrm>
                    <a:off x="5715" y="1212"/>
                    <a:ext cx="85" cy="103"/>
                  </a:xfrm>
                  <a:custGeom>
                    <a:avLst/>
                    <a:gdLst/>
                    <a:ahLst/>
                    <a:cxnLst>
                      <a:cxn ang="0">
                        <a:pos x="85" y="35"/>
                      </a:cxn>
                      <a:cxn ang="0">
                        <a:pos x="85" y="26"/>
                      </a:cxn>
                      <a:cxn ang="0">
                        <a:pos x="83" y="17"/>
                      </a:cxn>
                      <a:cxn ang="0">
                        <a:pos x="80" y="9"/>
                      </a:cxn>
                      <a:cxn ang="0">
                        <a:pos x="77" y="1"/>
                      </a:cxn>
                      <a:cxn ang="0">
                        <a:pos x="74" y="1"/>
                      </a:cxn>
                      <a:cxn ang="0">
                        <a:pos x="73" y="0"/>
                      </a:cxn>
                      <a:cxn ang="0">
                        <a:pos x="77" y="7"/>
                      </a:cxn>
                      <a:cxn ang="0">
                        <a:pos x="80" y="17"/>
                      </a:cxn>
                      <a:cxn ang="0">
                        <a:pos x="82" y="24"/>
                      </a:cxn>
                      <a:cxn ang="0">
                        <a:pos x="82" y="35"/>
                      </a:cxn>
                      <a:cxn ang="0">
                        <a:pos x="80" y="48"/>
                      </a:cxn>
                      <a:cxn ang="0">
                        <a:pos x="77" y="60"/>
                      </a:cxn>
                      <a:cxn ang="0">
                        <a:pos x="71" y="72"/>
                      </a:cxn>
                      <a:cxn ang="0">
                        <a:pos x="63" y="82"/>
                      </a:cxn>
                      <a:cxn ang="0">
                        <a:pos x="53" y="89"/>
                      </a:cxn>
                      <a:cxn ang="0">
                        <a:pos x="42" y="95"/>
                      </a:cxn>
                      <a:cxn ang="0">
                        <a:pos x="29" y="100"/>
                      </a:cxn>
                      <a:cxn ang="0">
                        <a:pos x="16" y="100"/>
                      </a:cxn>
                      <a:cxn ang="0">
                        <a:pos x="8" y="100"/>
                      </a:cxn>
                      <a:cxn ang="0">
                        <a:pos x="0" y="99"/>
                      </a:cxn>
                      <a:cxn ang="0">
                        <a:pos x="3" y="102"/>
                      </a:cxn>
                      <a:cxn ang="0">
                        <a:pos x="5" y="103"/>
                      </a:cxn>
                      <a:cxn ang="0">
                        <a:pos x="11" y="103"/>
                      </a:cxn>
                      <a:cxn ang="0">
                        <a:pos x="16" y="103"/>
                      </a:cxn>
                      <a:cxn ang="0">
                        <a:pos x="29" y="103"/>
                      </a:cxn>
                      <a:cxn ang="0">
                        <a:pos x="43" y="99"/>
                      </a:cxn>
                      <a:cxn ang="0">
                        <a:pos x="56" y="92"/>
                      </a:cxn>
                      <a:cxn ang="0">
                        <a:pos x="65" y="83"/>
                      </a:cxn>
                      <a:cxn ang="0">
                        <a:pos x="74" y="74"/>
                      </a:cxn>
                      <a:cxn ang="0">
                        <a:pos x="80" y="61"/>
                      </a:cxn>
                      <a:cxn ang="0">
                        <a:pos x="83" y="49"/>
                      </a:cxn>
                      <a:cxn ang="0">
                        <a:pos x="85" y="35"/>
                      </a:cxn>
                    </a:cxnLst>
                    <a:rect l="0" t="0" r="r" b="b"/>
                    <a:pathLst>
                      <a:path w="85" h="103">
                        <a:moveTo>
                          <a:pt x="85" y="35"/>
                        </a:moveTo>
                        <a:lnTo>
                          <a:pt x="85" y="26"/>
                        </a:lnTo>
                        <a:lnTo>
                          <a:pt x="83" y="17"/>
                        </a:lnTo>
                        <a:lnTo>
                          <a:pt x="80" y="9"/>
                        </a:lnTo>
                        <a:lnTo>
                          <a:pt x="77" y="1"/>
                        </a:lnTo>
                        <a:lnTo>
                          <a:pt x="74" y="1"/>
                        </a:lnTo>
                        <a:lnTo>
                          <a:pt x="73" y="0"/>
                        </a:lnTo>
                        <a:lnTo>
                          <a:pt x="77" y="7"/>
                        </a:lnTo>
                        <a:lnTo>
                          <a:pt x="80" y="17"/>
                        </a:lnTo>
                        <a:lnTo>
                          <a:pt x="82" y="24"/>
                        </a:lnTo>
                        <a:lnTo>
                          <a:pt x="82" y="35"/>
                        </a:lnTo>
                        <a:lnTo>
                          <a:pt x="80" y="48"/>
                        </a:lnTo>
                        <a:lnTo>
                          <a:pt x="77" y="60"/>
                        </a:lnTo>
                        <a:lnTo>
                          <a:pt x="71" y="72"/>
                        </a:lnTo>
                        <a:lnTo>
                          <a:pt x="63" y="82"/>
                        </a:lnTo>
                        <a:lnTo>
                          <a:pt x="53" y="89"/>
                        </a:lnTo>
                        <a:lnTo>
                          <a:pt x="42" y="95"/>
                        </a:lnTo>
                        <a:lnTo>
                          <a:pt x="29" y="100"/>
                        </a:lnTo>
                        <a:lnTo>
                          <a:pt x="16" y="100"/>
                        </a:lnTo>
                        <a:lnTo>
                          <a:pt x="8" y="100"/>
                        </a:lnTo>
                        <a:lnTo>
                          <a:pt x="0" y="99"/>
                        </a:lnTo>
                        <a:lnTo>
                          <a:pt x="3" y="102"/>
                        </a:lnTo>
                        <a:lnTo>
                          <a:pt x="5" y="103"/>
                        </a:lnTo>
                        <a:lnTo>
                          <a:pt x="11" y="103"/>
                        </a:lnTo>
                        <a:lnTo>
                          <a:pt x="16" y="103"/>
                        </a:lnTo>
                        <a:lnTo>
                          <a:pt x="29" y="103"/>
                        </a:lnTo>
                        <a:lnTo>
                          <a:pt x="43" y="99"/>
                        </a:lnTo>
                        <a:lnTo>
                          <a:pt x="56" y="92"/>
                        </a:lnTo>
                        <a:lnTo>
                          <a:pt x="65" y="83"/>
                        </a:lnTo>
                        <a:lnTo>
                          <a:pt x="74" y="74"/>
                        </a:lnTo>
                        <a:lnTo>
                          <a:pt x="80" y="61"/>
                        </a:lnTo>
                        <a:lnTo>
                          <a:pt x="83" y="49"/>
                        </a:lnTo>
                        <a:lnTo>
                          <a:pt x="85" y="35"/>
                        </a:lnTo>
                        <a:close/>
                      </a:path>
                    </a:pathLst>
                  </a:custGeom>
                  <a:solidFill>
                    <a:srgbClr val="3F539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63" name="Freeform 231"/>
                  <p:cNvSpPr>
                    <a:spLocks/>
                  </p:cNvSpPr>
                  <p:nvPr/>
                </p:nvSpPr>
                <p:spPr bwMode="auto">
                  <a:xfrm>
                    <a:off x="5714" y="1210"/>
                    <a:ext cx="84" cy="104"/>
                  </a:xfrm>
                  <a:custGeom>
                    <a:avLst/>
                    <a:gdLst/>
                    <a:ahLst/>
                    <a:cxnLst>
                      <a:cxn ang="0">
                        <a:pos x="84" y="37"/>
                      </a:cxn>
                      <a:cxn ang="0">
                        <a:pos x="84" y="28"/>
                      </a:cxn>
                      <a:cxn ang="0">
                        <a:pos x="83" y="19"/>
                      </a:cxn>
                      <a:cxn ang="0">
                        <a:pos x="80" y="11"/>
                      </a:cxn>
                      <a:cxn ang="0">
                        <a:pos x="75" y="3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5" y="8"/>
                      </a:cxn>
                      <a:cxn ang="0">
                        <a:pos x="78" y="17"/>
                      </a:cxn>
                      <a:cxn ang="0">
                        <a:pos x="81" y="26"/>
                      </a:cxn>
                      <a:cxn ang="0">
                        <a:pos x="81" y="37"/>
                      </a:cxn>
                      <a:cxn ang="0">
                        <a:pos x="80" y="50"/>
                      </a:cxn>
                      <a:cxn ang="0">
                        <a:pos x="77" y="62"/>
                      </a:cxn>
                      <a:cxn ang="0">
                        <a:pos x="71" y="73"/>
                      </a:cxn>
                      <a:cxn ang="0">
                        <a:pos x="63" y="82"/>
                      </a:cxn>
                      <a:cxn ang="0">
                        <a:pos x="54" y="90"/>
                      </a:cxn>
                      <a:cxn ang="0">
                        <a:pos x="43" y="96"/>
                      </a:cxn>
                      <a:cxn ang="0">
                        <a:pos x="30" y="101"/>
                      </a:cxn>
                      <a:cxn ang="0">
                        <a:pos x="17" y="101"/>
                      </a:cxn>
                      <a:cxn ang="0">
                        <a:pos x="7" y="101"/>
                      </a:cxn>
                      <a:cxn ang="0">
                        <a:pos x="0" y="99"/>
                      </a:cxn>
                      <a:cxn ang="0">
                        <a:pos x="1" y="101"/>
                      </a:cxn>
                      <a:cxn ang="0">
                        <a:pos x="4" y="104"/>
                      </a:cxn>
                      <a:cxn ang="0">
                        <a:pos x="10" y="104"/>
                      </a:cxn>
                      <a:cxn ang="0">
                        <a:pos x="17" y="104"/>
                      </a:cxn>
                      <a:cxn ang="0">
                        <a:pos x="30" y="104"/>
                      </a:cxn>
                      <a:cxn ang="0">
                        <a:pos x="43" y="99"/>
                      </a:cxn>
                      <a:cxn ang="0">
                        <a:pos x="55" y="93"/>
                      </a:cxn>
                      <a:cxn ang="0">
                        <a:pos x="64" y="85"/>
                      </a:cxn>
                      <a:cxn ang="0">
                        <a:pos x="74" y="74"/>
                      </a:cxn>
                      <a:cxn ang="0">
                        <a:pos x="80" y="63"/>
                      </a:cxn>
                      <a:cxn ang="0">
                        <a:pos x="83" y="50"/>
                      </a:cxn>
                      <a:cxn ang="0">
                        <a:pos x="84" y="37"/>
                      </a:cxn>
                    </a:cxnLst>
                    <a:rect l="0" t="0" r="r" b="b"/>
                    <a:pathLst>
                      <a:path w="84" h="104">
                        <a:moveTo>
                          <a:pt x="84" y="37"/>
                        </a:moveTo>
                        <a:lnTo>
                          <a:pt x="84" y="28"/>
                        </a:lnTo>
                        <a:lnTo>
                          <a:pt x="83" y="19"/>
                        </a:lnTo>
                        <a:lnTo>
                          <a:pt x="80" y="11"/>
                        </a:lnTo>
                        <a:lnTo>
                          <a:pt x="75" y="3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5" y="8"/>
                        </a:lnTo>
                        <a:lnTo>
                          <a:pt x="78" y="17"/>
                        </a:lnTo>
                        <a:lnTo>
                          <a:pt x="81" y="26"/>
                        </a:lnTo>
                        <a:lnTo>
                          <a:pt x="81" y="37"/>
                        </a:lnTo>
                        <a:lnTo>
                          <a:pt x="80" y="50"/>
                        </a:lnTo>
                        <a:lnTo>
                          <a:pt x="77" y="62"/>
                        </a:lnTo>
                        <a:lnTo>
                          <a:pt x="71" y="73"/>
                        </a:lnTo>
                        <a:lnTo>
                          <a:pt x="63" y="82"/>
                        </a:lnTo>
                        <a:lnTo>
                          <a:pt x="54" y="90"/>
                        </a:lnTo>
                        <a:lnTo>
                          <a:pt x="43" y="96"/>
                        </a:lnTo>
                        <a:lnTo>
                          <a:pt x="30" y="101"/>
                        </a:lnTo>
                        <a:lnTo>
                          <a:pt x="17" y="101"/>
                        </a:lnTo>
                        <a:lnTo>
                          <a:pt x="7" y="101"/>
                        </a:lnTo>
                        <a:lnTo>
                          <a:pt x="0" y="99"/>
                        </a:lnTo>
                        <a:lnTo>
                          <a:pt x="1" y="101"/>
                        </a:lnTo>
                        <a:lnTo>
                          <a:pt x="4" y="104"/>
                        </a:lnTo>
                        <a:lnTo>
                          <a:pt x="10" y="104"/>
                        </a:lnTo>
                        <a:lnTo>
                          <a:pt x="17" y="104"/>
                        </a:lnTo>
                        <a:lnTo>
                          <a:pt x="30" y="104"/>
                        </a:lnTo>
                        <a:lnTo>
                          <a:pt x="43" y="99"/>
                        </a:lnTo>
                        <a:lnTo>
                          <a:pt x="55" y="93"/>
                        </a:lnTo>
                        <a:lnTo>
                          <a:pt x="64" y="85"/>
                        </a:lnTo>
                        <a:lnTo>
                          <a:pt x="74" y="74"/>
                        </a:lnTo>
                        <a:lnTo>
                          <a:pt x="80" y="63"/>
                        </a:lnTo>
                        <a:lnTo>
                          <a:pt x="83" y="50"/>
                        </a:lnTo>
                        <a:lnTo>
                          <a:pt x="84" y="37"/>
                        </a:lnTo>
                        <a:close/>
                      </a:path>
                    </a:pathLst>
                  </a:custGeom>
                  <a:solidFill>
                    <a:srgbClr val="405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64" name="Freeform 232"/>
                  <p:cNvSpPr>
                    <a:spLocks/>
                  </p:cNvSpPr>
                  <p:nvPr/>
                </p:nvSpPr>
                <p:spPr bwMode="auto">
                  <a:xfrm>
                    <a:off x="5710" y="1210"/>
                    <a:ext cx="87" cy="102"/>
                  </a:xfrm>
                  <a:custGeom>
                    <a:avLst/>
                    <a:gdLst/>
                    <a:ahLst/>
                    <a:cxnLst>
                      <a:cxn ang="0">
                        <a:pos x="87" y="37"/>
                      </a:cxn>
                      <a:cxn ang="0">
                        <a:pos x="87" y="26"/>
                      </a:cxn>
                      <a:cxn ang="0">
                        <a:pos x="85" y="19"/>
                      </a:cxn>
                      <a:cxn ang="0">
                        <a:pos x="82" y="9"/>
                      </a:cxn>
                      <a:cxn ang="0">
                        <a:pos x="78" y="2"/>
                      </a:cxn>
                      <a:cxn ang="0">
                        <a:pos x="75" y="0"/>
                      </a:cxn>
                      <a:cxn ang="0">
                        <a:pos x="73" y="0"/>
                      </a:cxn>
                      <a:cxn ang="0">
                        <a:pos x="78" y="8"/>
                      </a:cxn>
                      <a:cxn ang="0">
                        <a:pos x="81" y="17"/>
                      </a:cxn>
                      <a:cxn ang="0">
                        <a:pos x="84" y="26"/>
                      </a:cxn>
                      <a:cxn ang="0">
                        <a:pos x="84" y="37"/>
                      </a:cxn>
                      <a:cxn ang="0">
                        <a:pos x="82" y="50"/>
                      </a:cxn>
                      <a:cxn ang="0">
                        <a:pos x="79" y="60"/>
                      </a:cxn>
                      <a:cxn ang="0">
                        <a:pos x="73" y="71"/>
                      </a:cxn>
                      <a:cxn ang="0">
                        <a:pos x="65" y="82"/>
                      </a:cxn>
                      <a:cxn ang="0">
                        <a:pos x="56" y="90"/>
                      </a:cxn>
                      <a:cxn ang="0">
                        <a:pos x="45" y="94"/>
                      </a:cxn>
                      <a:cxn ang="0">
                        <a:pos x="34" y="99"/>
                      </a:cxn>
                      <a:cxn ang="0">
                        <a:pos x="21" y="99"/>
                      </a:cxn>
                      <a:cxn ang="0">
                        <a:pos x="11" y="99"/>
                      </a:cxn>
                      <a:cxn ang="0">
                        <a:pos x="0" y="96"/>
                      </a:cxn>
                      <a:cxn ang="0">
                        <a:pos x="4" y="99"/>
                      </a:cxn>
                      <a:cxn ang="0">
                        <a:pos x="5" y="101"/>
                      </a:cxn>
                      <a:cxn ang="0">
                        <a:pos x="13" y="102"/>
                      </a:cxn>
                      <a:cxn ang="0">
                        <a:pos x="21" y="102"/>
                      </a:cxn>
                      <a:cxn ang="0">
                        <a:pos x="34" y="102"/>
                      </a:cxn>
                      <a:cxn ang="0">
                        <a:pos x="47" y="97"/>
                      </a:cxn>
                      <a:cxn ang="0">
                        <a:pos x="58" y="91"/>
                      </a:cxn>
                      <a:cxn ang="0">
                        <a:pos x="68" y="84"/>
                      </a:cxn>
                      <a:cxn ang="0">
                        <a:pos x="76" y="74"/>
                      </a:cxn>
                      <a:cxn ang="0">
                        <a:pos x="82" y="62"/>
                      </a:cxn>
                      <a:cxn ang="0">
                        <a:pos x="85" y="50"/>
                      </a:cxn>
                      <a:cxn ang="0">
                        <a:pos x="87" y="37"/>
                      </a:cxn>
                    </a:cxnLst>
                    <a:rect l="0" t="0" r="r" b="b"/>
                    <a:pathLst>
                      <a:path w="87" h="102">
                        <a:moveTo>
                          <a:pt x="87" y="37"/>
                        </a:moveTo>
                        <a:lnTo>
                          <a:pt x="87" y="26"/>
                        </a:lnTo>
                        <a:lnTo>
                          <a:pt x="85" y="19"/>
                        </a:lnTo>
                        <a:lnTo>
                          <a:pt x="82" y="9"/>
                        </a:lnTo>
                        <a:lnTo>
                          <a:pt x="78" y="2"/>
                        </a:lnTo>
                        <a:lnTo>
                          <a:pt x="75" y="0"/>
                        </a:lnTo>
                        <a:lnTo>
                          <a:pt x="73" y="0"/>
                        </a:lnTo>
                        <a:lnTo>
                          <a:pt x="78" y="8"/>
                        </a:lnTo>
                        <a:lnTo>
                          <a:pt x="81" y="17"/>
                        </a:lnTo>
                        <a:lnTo>
                          <a:pt x="84" y="26"/>
                        </a:lnTo>
                        <a:lnTo>
                          <a:pt x="84" y="37"/>
                        </a:lnTo>
                        <a:lnTo>
                          <a:pt x="82" y="50"/>
                        </a:lnTo>
                        <a:lnTo>
                          <a:pt x="79" y="60"/>
                        </a:lnTo>
                        <a:lnTo>
                          <a:pt x="73" y="71"/>
                        </a:lnTo>
                        <a:lnTo>
                          <a:pt x="65" y="82"/>
                        </a:lnTo>
                        <a:lnTo>
                          <a:pt x="56" y="90"/>
                        </a:lnTo>
                        <a:lnTo>
                          <a:pt x="45" y="94"/>
                        </a:lnTo>
                        <a:lnTo>
                          <a:pt x="34" y="99"/>
                        </a:lnTo>
                        <a:lnTo>
                          <a:pt x="21" y="99"/>
                        </a:lnTo>
                        <a:lnTo>
                          <a:pt x="11" y="99"/>
                        </a:lnTo>
                        <a:lnTo>
                          <a:pt x="0" y="96"/>
                        </a:lnTo>
                        <a:lnTo>
                          <a:pt x="4" y="99"/>
                        </a:lnTo>
                        <a:lnTo>
                          <a:pt x="5" y="101"/>
                        </a:lnTo>
                        <a:lnTo>
                          <a:pt x="13" y="102"/>
                        </a:lnTo>
                        <a:lnTo>
                          <a:pt x="21" y="102"/>
                        </a:lnTo>
                        <a:lnTo>
                          <a:pt x="34" y="102"/>
                        </a:lnTo>
                        <a:lnTo>
                          <a:pt x="47" y="97"/>
                        </a:lnTo>
                        <a:lnTo>
                          <a:pt x="58" y="91"/>
                        </a:lnTo>
                        <a:lnTo>
                          <a:pt x="68" y="84"/>
                        </a:lnTo>
                        <a:lnTo>
                          <a:pt x="76" y="74"/>
                        </a:lnTo>
                        <a:lnTo>
                          <a:pt x="82" y="62"/>
                        </a:lnTo>
                        <a:lnTo>
                          <a:pt x="85" y="50"/>
                        </a:lnTo>
                        <a:lnTo>
                          <a:pt x="87" y="37"/>
                        </a:lnTo>
                        <a:close/>
                      </a:path>
                    </a:pathLst>
                  </a:custGeom>
                  <a:solidFill>
                    <a:srgbClr val="42569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65" name="Freeform 233"/>
                  <p:cNvSpPr>
                    <a:spLocks/>
                  </p:cNvSpPr>
                  <p:nvPr/>
                </p:nvSpPr>
                <p:spPr bwMode="auto">
                  <a:xfrm>
                    <a:off x="5709" y="1209"/>
                    <a:ext cx="86" cy="102"/>
                  </a:xfrm>
                  <a:custGeom>
                    <a:avLst/>
                    <a:gdLst/>
                    <a:ahLst/>
                    <a:cxnLst>
                      <a:cxn ang="0">
                        <a:pos x="86" y="38"/>
                      </a:cxn>
                      <a:cxn ang="0">
                        <a:pos x="86" y="27"/>
                      </a:cxn>
                      <a:cxn ang="0">
                        <a:pos x="83" y="18"/>
                      </a:cxn>
                      <a:cxn ang="0">
                        <a:pos x="80" y="9"/>
                      </a:cxn>
                      <a:cxn ang="0">
                        <a:pos x="76" y="1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6" y="7"/>
                      </a:cxn>
                      <a:cxn ang="0">
                        <a:pos x="80" y="17"/>
                      </a:cxn>
                      <a:cxn ang="0">
                        <a:pos x="83" y="27"/>
                      </a:cxn>
                      <a:cxn ang="0">
                        <a:pos x="83" y="38"/>
                      </a:cxn>
                      <a:cxn ang="0">
                        <a:pos x="83" y="51"/>
                      </a:cxn>
                      <a:cxn ang="0">
                        <a:pos x="79" y="61"/>
                      </a:cxn>
                      <a:cxn ang="0">
                        <a:pos x="74" y="72"/>
                      </a:cxn>
                      <a:cxn ang="0">
                        <a:pos x="66" y="81"/>
                      </a:cxn>
                      <a:cxn ang="0">
                        <a:pos x="57" y="89"/>
                      </a:cxn>
                      <a:cxn ang="0">
                        <a:pos x="46" y="94"/>
                      </a:cxn>
                      <a:cxn ang="0">
                        <a:pos x="34" y="98"/>
                      </a:cxn>
                      <a:cxn ang="0">
                        <a:pos x="22" y="98"/>
                      </a:cxn>
                      <a:cxn ang="0">
                        <a:pos x="11" y="98"/>
                      </a:cxn>
                      <a:cxn ang="0">
                        <a:pos x="0" y="95"/>
                      </a:cxn>
                      <a:cxn ang="0">
                        <a:pos x="1" y="97"/>
                      </a:cxn>
                      <a:cxn ang="0">
                        <a:pos x="5" y="100"/>
                      </a:cxn>
                      <a:cxn ang="0">
                        <a:pos x="12" y="102"/>
                      </a:cxn>
                      <a:cxn ang="0">
                        <a:pos x="22" y="102"/>
                      </a:cxn>
                      <a:cxn ang="0">
                        <a:pos x="35" y="102"/>
                      </a:cxn>
                      <a:cxn ang="0">
                        <a:pos x="48" y="97"/>
                      </a:cxn>
                      <a:cxn ang="0">
                        <a:pos x="59" y="91"/>
                      </a:cxn>
                      <a:cxn ang="0">
                        <a:pos x="68" y="83"/>
                      </a:cxn>
                      <a:cxn ang="0">
                        <a:pos x="76" y="74"/>
                      </a:cxn>
                      <a:cxn ang="0">
                        <a:pos x="82" y="63"/>
                      </a:cxn>
                      <a:cxn ang="0">
                        <a:pos x="85" y="51"/>
                      </a:cxn>
                      <a:cxn ang="0">
                        <a:pos x="86" y="38"/>
                      </a:cxn>
                    </a:cxnLst>
                    <a:rect l="0" t="0" r="r" b="b"/>
                    <a:pathLst>
                      <a:path w="86" h="102">
                        <a:moveTo>
                          <a:pt x="86" y="38"/>
                        </a:moveTo>
                        <a:lnTo>
                          <a:pt x="86" y="27"/>
                        </a:lnTo>
                        <a:lnTo>
                          <a:pt x="83" y="18"/>
                        </a:lnTo>
                        <a:lnTo>
                          <a:pt x="80" y="9"/>
                        </a:lnTo>
                        <a:lnTo>
                          <a:pt x="76" y="1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6" y="7"/>
                        </a:lnTo>
                        <a:lnTo>
                          <a:pt x="80" y="17"/>
                        </a:lnTo>
                        <a:lnTo>
                          <a:pt x="83" y="27"/>
                        </a:lnTo>
                        <a:lnTo>
                          <a:pt x="83" y="38"/>
                        </a:lnTo>
                        <a:lnTo>
                          <a:pt x="83" y="51"/>
                        </a:lnTo>
                        <a:lnTo>
                          <a:pt x="79" y="61"/>
                        </a:lnTo>
                        <a:lnTo>
                          <a:pt x="74" y="72"/>
                        </a:lnTo>
                        <a:lnTo>
                          <a:pt x="66" y="81"/>
                        </a:lnTo>
                        <a:lnTo>
                          <a:pt x="57" y="89"/>
                        </a:lnTo>
                        <a:lnTo>
                          <a:pt x="46" y="94"/>
                        </a:lnTo>
                        <a:lnTo>
                          <a:pt x="34" y="98"/>
                        </a:lnTo>
                        <a:lnTo>
                          <a:pt x="22" y="98"/>
                        </a:lnTo>
                        <a:lnTo>
                          <a:pt x="11" y="98"/>
                        </a:lnTo>
                        <a:lnTo>
                          <a:pt x="0" y="95"/>
                        </a:lnTo>
                        <a:lnTo>
                          <a:pt x="1" y="97"/>
                        </a:lnTo>
                        <a:lnTo>
                          <a:pt x="5" y="100"/>
                        </a:lnTo>
                        <a:lnTo>
                          <a:pt x="12" y="102"/>
                        </a:lnTo>
                        <a:lnTo>
                          <a:pt x="22" y="102"/>
                        </a:lnTo>
                        <a:lnTo>
                          <a:pt x="35" y="102"/>
                        </a:lnTo>
                        <a:lnTo>
                          <a:pt x="48" y="97"/>
                        </a:lnTo>
                        <a:lnTo>
                          <a:pt x="59" y="91"/>
                        </a:lnTo>
                        <a:lnTo>
                          <a:pt x="68" y="83"/>
                        </a:lnTo>
                        <a:lnTo>
                          <a:pt x="76" y="74"/>
                        </a:lnTo>
                        <a:lnTo>
                          <a:pt x="82" y="63"/>
                        </a:lnTo>
                        <a:lnTo>
                          <a:pt x="85" y="51"/>
                        </a:lnTo>
                        <a:lnTo>
                          <a:pt x="86" y="38"/>
                        </a:lnTo>
                        <a:close/>
                      </a:path>
                    </a:pathLst>
                  </a:custGeom>
                  <a:solidFill>
                    <a:srgbClr val="465A9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66" name="Freeform 234"/>
                  <p:cNvSpPr>
                    <a:spLocks/>
                  </p:cNvSpPr>
                  <p:nvPr/>
                </p:nvSpPr>
                <p:spPr bwMode="auto">
                  <a:xfrm>
                    <a:off x="5707" y="1209"/>
                    <a:ext cx="87" cy="100"/>
                  </a:xfrm>
                  <a:custGeom>
                    <a:avLst/>
                    <a:gdLst/>
                    <a:ahLst/>
                    <a:cxnLst>
                      <a:cxn ang="0">
                        <a:pos x="87" y="38"/>
                      </a:cxn>
                      <a:cxn ang="0">
                        <a:pos x="87" y="27"/>
                      </a:cxn>
                      <a:cxn ang="0">
                        <a:pos x="84" y="18"/>
                      </a:cxn>
                      <a:cxn ang="0">
                        <a:pos x="81" y="9"/>
                      </a:cxn>
                      <a:cxn ang="0">
                        <a:pos x="76" y="1"/>
                      </a:cxn>
                      <a:cxn ang="0">
                        <a:pos x="73" y="0"/>
                      </a:cxn>
                      <a:cxn ang="0">
                        <a:pos x="70" y="0"/>
                      </a:cxn>
                      <a:cxn ang="0">
                        <a:pos x="76" y="7"/>
                      </a:cxn>
                      <a:cxn ang="0">
                        <a:pos x="81" y="17"/>
                      </a:cxn>
                      <a:cxn ang="0">
                        <a:pos x="84" y="27"/>
                      </a:cxn>
                      <a:cxn ang="0">
                        <a:pos x="84" y="38"/>
                      </a:cxn>
                      <a:cxn ang="0">
                        <a:pos x="84" y="49"/>
                      </a:cxn>
                      <a:cxn ang="0">
                        <a:pos x="79" y="61"/>
                      </a:cxn>
                      <a:cxn ang="0">
                        <a:pos x="74" y="71"/>
                      </a:cxn>
                      <a:cxn ang="0">
                        <a:pos x="67" y="80"/>
                      </a:cxn>
                      <a:cxn ang="0">
                        <a:pos x="58" y="88"/>
                      </a:cxn>
                      <a:cxn ang="0">
                        <a:pos x="48" y="92"/>
                      </a:cxn>
                      <a:cxn ang="0">
                        <a:pos x="36" y="97"/>
                      </a:cxn>
                      <a:cxn ang="0">
                        <a:pos x="24" y="97"/>
                      </a:cxn>
                      <a:cxn ang="0">
                        <a:pos x="11" y="97"/>
                      </a:cxn>
                      <a:cxn ang="0">
                        <a:pos x="0" y="92"/>
                      </a:cxn>
                      <a:cxn ang="0">
                        <a:pos x="2" y="95"/>
                      </a:cxn>
                      <a:cxn ang="0">
                        <a:pos x="3" y="97"/>
                      </a:cxn>
                      <a:cxn ang="0">
                        <a:pos x="14" y="100"/>
                      </a:cxn>
                      <a:cxn ang="0">
                        <a:pos x="24" y="100"/>
                      </a:cxn>
                      <a:cxn ang="0">
                        <a:pos x="37" y="100"/>
                      </a:cxn>
                      <a:cxn ang="0">
                        <a:pos x="48" y="95"/>
                      </a:cxn>
                      <a:cxn ang="0">
                        <a:pos x="59" y="91"/>
                      </a:cxn>
                      <a:cxn ang="0">
                        <a:pos x="68" y="83"/>
                      </a:cxn>
                      <a:cxn ang="0">
                        <a:pos x="76" y="72"/>
                      </a:cxn>
                      <a:cxn ang="0">
                        <a:pos x="82" y="61"/>
                      </a:cxn>
                      <a:cxn ang="0">
                        <a:pos x="85" y="51"/>
                      </a:cxn>
                      <a:cxn ang="0">
                        <a:pos x="87" y="38"/>
                      </a:cxn>
                    </a:cxnLst>
                    <a:rect l="0" t="0" r="r" b="b"/>
                    <a:pathLst>
                      <a:path w="87" h="100">
                        <a:moveTo>
                          <a:pt x="87" y="38"/>
                        </a:moveTo>
                        <a:lnTo>
                          <a:pt x="87" y="27"/>
                        </a:lnTo>
                        <a:lnTo>
                          <a:pt x="84" y="18"/>
                        </a:lnTo>
                        <a:lnTo>
                          <a:pt x="81" y="9"/>
                        </a:lnTo>
                        <a:lnTo>
                          <a:pt x="76" y="1"/>
                        </a:lnTo>
                        <a:lnTo>
                          <a:pt x="73" y="0"/>
                        </a:lnTo>
                        <a:lnTo>
                          <a:pt x="70" y="0"/>
                        </a:lnTo>
                        <a:lnTo>
                          <a:pt x="76" y="7"/>
                        </a:lnTo>
                        <a:lnTo>
                          <a:pt x="81" y="17"/>
                        </a:lnTo>
                        <a:lnTo>
                          <a:pt x="84" y="27"/>
                        </a:lnTo>
                        <a:lnTo>
                          <a:pt x="84" y="38"/>
                        </a:lnTo>
                        <a:lnTo>
                          <a:pt x="84" y="49"/>
                        </a:lnTo>
                        <a:lnTo>
                          <a:pt x="79" y="61"/>
                        </a:lnTo>
                        <a:lnTo>
                          <a:pt x="74" y="71"/>
                        </a:lnTo>
                        <a:lnTo>
                          <a:pt x="67" y="80"/>
                        </a:lnTo>
                        <a:lnTo>
                          <a:pt x="58" y="88"/>
                        </a:lnTo>
                        <a:lnTo>
                          <a:pt x="48" y="92"/>
                        </a:lnTo>
                        <a:lnTo>
                          <a:pt x="36" y="97"/>
                        </a:lnTo>
                        <a:lnTo>
                          <a:pt x="24" y="97"/>
                        </a:lnTo>
                        <a:lnTo>
                          <a:pt x="11" y="97"/>
                        </a:lnTo>
                        <a:lnTo>
                          <a:pt x="0" y="92"/>
                        </a:lnTo>
                        <a:lnTo>
                          <a:pt x="2" y="95"/>
                        </a:lnTo>
                        <a:lnTo>
                          <a:pt x="3" y="97"/>
                        </a:lnTo>
                        <a:lnTo>
                          <a:pt x="14" y="100"/>
                        </a:lnTo>
                        <a:lnTo>
                          <a:pt x="24" y="100"/>
                        </a:lnTo>
                        <a:lnTo>
                          <a:pt x="37" y="100"/>
                        </a:lnTo>
                        <a:lnTo>
                          <a:pt x="48" y="95"/>
                        </a:lnTo>
                        <a:lnTo>
                          <a:pt x="59" y="91"/>
                        </a:lnTo>
                        <a:lnTo>
                          <a:pt x="68" y="83"/>
                        </a:lnTo>
                        <a:lnTo>
                          <a:pt x="76" y="72"/>
                        </a:lnTo>
                        <a:lnTo>
                          <a:pt x="82" y="61"/>
                        </a:lnTo>
                        <a:lnTo>
                          <a:pt x="85" y="51"/>
                        </a:lnTo>
                        <a:lnTo>
                          <a:pt x="87" y="38"/>
                        </a:lnTo>
                        <a:close/>
                      </a:path>
                    </a:pathLst>
                  </a:custGeom>
                  <a:solidFill>
                    <a:srgbClr val="485D9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67" name="Freeform 235"/>
                  <p:cNvSpPr>
                    <a:spLocks/>
                  </p:cNvSpPr>
                  <p:nvPr/>
                </p:nvSpPr>
                <p:spPr bwMode="auto">
                  <a:xfrm>
                    <a:off x="5706" y="1207"/>
                    <a:ext cx="86" cy="100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6" y="29"/>
                      </a:cxn>
                      <a:cxn ang="0">
                        <a:pos x="83" y="19"/>
                      </a:cxn>
                      <a:cxn ang="0">
                        <a:pos x="79" y="9"/>
                      </a:cxn>
                      <a:cxn ang="0">
                        <a:pos x="74" y="2"/>
                      </a:cxn>
                      <a:cxn ang="0">
                        <a:pos x="71" y="2"/>
                      </a:cxn>
                      <a:cxn ang="0">
                        <a:pos x="69" y="0"/>
                      </a:cxn>
                      <a:cxn ang="0">
                        <a:pos x="75" y="9"/>
                      </a:cxn>
                      <a:cxn ang="0">
                        <a:pos x="80" y="19"/>
                      </a:cxn>
                      <a:cxn ang="0">
                        <a:pos x="83" y="28"/>
                      </a:cxn>
                      <a:cxn ang="0">
                        <a:pos x="83" y="40"/>
                      </a:cxn>
                      <a:cxn ang="0">
                        <a:pos x="83" y="51"/>
                      </a:cxn>
                      <a:cxn ang="0">
                        <a:pos x="79" y="62"/>
                      </a:cxn>
                      <a:cxn ang="0">
                        <a:pos x="74" y="73"/>
                      </a:cxn>
                      <a:cxn ang="0">
                        <a:pos x="66" y="80"/>
                      </a:cxn>
                      <a:cxn ang="0">
                        <a:pos x="59" y="88"/>
                      </a:cxn>
                      <a:cxn ang="0">
                        <a:pos x="48" y="94"/>
                      </a:cxn>
                      <a:cxn ang="0">
                        <a:pos x="37" y="97"/>
                      </a:cxn>
                      <a:cxn ang="0">
                        <a:pos x="25" y="97"/>
                      </a:cxn>
                      <a:cxn ang="0">
                        <a:pos x="12" y="97"/>
                      </a:cxn>
                      <a:cxn ang="0">
                        <a:pos x="0" y="93"/>
                      </a:cxn>
                      <a:cxn ang="0">
                        <a:pos x="1" y="94"/>
                      </a:cxn>
                      <a:cxn ang="0">
                        <a:pos x="3" y="97"/>
                      </a:cxn>
                      <a:cxn ang="0">
                        <a:pos x="14" y="100"/>
                      </a:cxn>
                      <a:cxn ang="0">
                        <a:pos x="25" y="100"/>
                      </a:cxn>
                      <a:cxn ang="0">
                        <a:pos x="37" y="100"/>
                      </a:cxn>
                      <a:cxn ang="0">
                        <a:pos x="49" y="96"/>
                      </a:cxn>
                      <a:cxn ang="0">
                        <a:pos x="60" y="91"/>
                      </a:cxn>
                      <a:cxn ang="0">
                        <a:pos x="69" y="83"/>
                      </a:cxn>
                      <a:cxn ang="0">
                        <a:pos x="77" y="74"/>
                      </a:cxn>
                      <a:cxn ang="0">
                        <a:pos x="82" y="63"/>
                      </a:cxn>
                      <a:cxn ang="0">
                        <a:pos x="86" y="53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100">
                        <a:moveTo>
                          <a:pt x="86" y="40"/>
                        </a:moveTo>
                        <a:lnTo>
                          <a:pt x="86" y="29"/>
                        </a:lnTo>
                        <a:lnTo>
                          <a:pt x="83" y="19"/>
                        </a:lnTo>
                        <a:lnTo>
                          <a:pt x="79" y="9"/>
                        </a:lnTo>
                        <a:lnTo>
                          <a:pt x="74" y="2"/>
                        </a:lnTo>
                        <a:lnTo>
                          <a:pt x="71" y="2"/>
                        </a:lnTo>
                        <a:lnTo>
                          <a:pt x="69" y="0"/>
                        </a:lnTo>
                        <a:lnTo>
                          <a:pt x="75" y="9"/>
                        </a:lnTo>
                        <a:lnTo>
                          <a:pt x="80" y="19"/>
                        </a:lnTo>
                        <a:lnTo>
                          <a:pt x="83" y="28"/>
                        </a:lnTo>
                        <a:lnTo>
                          <a:pt x="83" y="40"/>
                        </a:lnTo>
                        <a:lnTo>
                          <a:pt x="83" y="51"/>
                        </a:lnTo>
                        <a:lnTo>
                          <a:pt x="79" y="62"/>
                        </a:lnTo>
                        <a:lnTo>
                          <a:pt x="74" y="73"/>
                        </a:lnTo>
                        <a:lnTo>
                          <a:pt x="66" y="80"/>
                        </a:lnTo>
                        <a:lnTo>
                          <a:pt x="59" y="88"/>
                        </a:lnTo>
                        <a:lnTo>
                          <a:pt x="48" y="94"/>
                        </a:lnTo>
                        <a:lnTo>
                          <a:pt x="37" y="97"/>
                        </a:lnTo>
                        <a:lnTo>
                          <a:pt x="25" y="97"/>
                        </a:lnTo>
                        <a:lnTo>
                          <a:pt x="12" y="97"/>
                        </a:lnTo>
                        <a:lnTo>
                          <a:pt x="0" y="93"/>
                        </a:lnTo>
                        <a:lnTo>
                          <a:pt x="1" y="94"/>
                        </a:lnTo>
                        <a:lnTo>
                          <a:pt x="3" y="97"/>
                        </a:lnTo>
                        <a:lnTo>
                          <a:pt x="14" y="100"/>
                        </a:lnTo>
                        <a:lnTo>
                          <a:pt x="25" y="100"/>
                        </a:lnTo>
                        <a:lnTo>
                          <a:pt x="37" y="100"/>
                        </a:lnTo>
                        <a:lnTo>
                          <a:pt x="49" y="96"/>
                        </a:lnTo>
                        <a:lnTo>
                          <a:pt x="60" y="91"/>
                        </a:lnTo>
                        <a:lnTo>
                          <a:pt x="69" y="83"/>
                        </a:lnTo>
                        <a:lnTo>
                          <a:pt x="77" y="74"/>
                        </a:lnTo>
                        <a:lnTo>
                          <a:pt x="82" y="63"/>
                        </a:lnTo>
                        <a:lnTo>
                          <a:pt x="86" y="53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4A5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68" name="Freeform 236"/>
                  <p:cNvSpPr>
                    <a:spLocks/>
                  </p:cNvSpPr>
                  <p:nvPr/>
                </p:nvSpPr>
                <p:spPr bwMode="auto">
                  <a:xfrm>
                    <a:off x="5704" y="1207"/>
                    <a:ext cx="87" cy="99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7" y="29"/>
                      </a:cxn>
                      <a:cxn ang="0">
                        <a:pos x="84" y="19"/>
                      </a:cxn>
                      <a:cxn ang="0">
                        <a:pos x="79" y="9"/>
                      </a:cxn>
                      <a:cxn ang="0">
                        <a:pos x="73" y="2"/>
                      </a:cxn>
                      <a:cxn ang="0">
                        <a:pos x="71" y="0"/>
                      </a:cxn>
                      <a:cxn ang="0">
                        <a:pos x="68" y="0"/>
                      </a:cxn>
                      <a:cxn ang="0">
                        <a:pos x="74" y="8"/>
                      </a:cxn>
                      <a:cxn ang="0">
                        <a:pos x="81" y="17"/>
                      </a:cxn>
                      <a:cxn ang="0">
                        <a:pos x="84" y="28"/>
                      </a:cxn>
                      <a:cxn ang="0">
                        <a:pos x="84" y="40"/>
                      </a:cxn>
                      <a:cxn ang="0">
                        <a:pos x="84" y="51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8" y="80"/>
                      </a:cxn>
                      <a:cxn ang="0">
                        <a:pos x="59" y="87"/>
                      </a:cxn>
                      <a:cxn ang="0">
                        <a:pos x="50" y="93"/>
                      </a:cxn>
                      <a:cxn ang="0">
                        <a:pos x="39" y="96"/>
                      </a:cxn>
                      <a:cxn ang="0">
                        <a:pos x="27" y="96"/>
                      </a:cxn>
                      <a:cxn ang="0">
                        <a:pos x="20" y="96"/>
                      </a:cxn>
                      <a:cxn ang="0">
                        <a:pos x="13" y="94"/>
                      </a:cxn>
                      <a:cxn ang="0">
                        <a:pos x="6" y="93"/>
                      </a:cxn>
                      <a:cxn ang="0">
                        <a:pos x="0" y="90"/>
                      </a:cxn>
                      <a:cxn ang="0">
                        <a:pos x="2" y="93"/>
                      </a:cxn>
                      <a:cxn ang="0">
                        <a:pos x="3" y="94"/>
                      </a:cxn>
                      <a:cxn ang="0">
                        <a:pos x="14" y="99"/>
                      </a:cxn>
                      <a:cxn ang="0">
                        <a:pos x="27" y="99"/>
                      </a:cxn>
                      <a:cxn ang="0">
                        <a:pos x="39" y="99"/>
                      </a:cxn>
                      <a:cxn ang="0">
                        <a:pos x="51" y="94"/>
                      </a:cxn>
                      <a:cxn ang="0">
                        <a:pos x="61" y="90"/>
                      </a:cxn>
                      <a:cxn ang="0">
                        <a:pos x="70" y="82"/>
                      </a:cxn>
                      <a:cxn ang="0">
                        <a:pos x="77" y="73"/>
                      </a:cxn>
                      <a:cxn ang="0">
                        <a:pos x="82" y="63"/>
                      </a:cxn>
                      <a:cxn ang="0">
                        <a:pos x="87" y="51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9">
                        <a:moveTo>
                          <a:pt x="87" y="40"/>
                        </a:moveTo>
                        <a:lnTo>
                          <a:pt x="87" y="29"/>
                        </a:lnTo>
                        <a:lnTo>
                          <a:pt x="84" y="19"/>
                        </a:lnTo>
                        <a:lnTo>
                          <a:pt x="79" y="9"/>
                        </a:lnTo>
                        <a:lnTo>
                          <a:pt x="73" y="2"/>
                        </a:lnTo>
                        <a:lnTo>
                          <a:pt x="71" y="0"/>
                        </a:lnTo>
                        <a:lnTo>
                          <a:pt x="68" y="0"/>
                        </a:lnTo>
                        <a:lnTo>
                          <a:pt x="74" y="8"/>
                        </a:lnTo>
                        <a:lnTo>
                          <a:pt x="81" y="17"/>
                        </a:lnTo>
                        <a:lnTo>
                          <a:pt x="84" y="28"/>
                        </a:lnTo>
                        <a:lnTo>
                          <a:pt x="84" y="40"/>
                        </a:lnTo>
                        <a:lnTo>
                          <a:pt x="84" y="51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8" y="80"/>
                        </a:lnTo>
                        <a:lnTo>
                          <a:pt x="59" y="87"/>
                        </a:lnTo>
                        <a:lnTo>
                          <a:pt x="50" y="93"/>
                        </a:lnTo>
                        <a:lnTo>
                          <a:pt x="39" y="96"/>
                        </a:lnTo>
                        <a:lnTo>
                          <a:pt x="27" y="96"/>
                        </a:lnTo>
                        <a:lnTo>
                          <a:pt x="20" y="96"/>
                        </a:lnTo>
                        <a:lnTo>
                          <a:pt x="13" y="94"/>
                        </a:lnTo>
                        <a:lnTo>
                          <a:pt x="6" y="93"/>
                        </a:lnTo>
                        <a:lnTo>
                          <a:pt x="0" y="90"/>
                        </a:lnTo>
                        <a:lnTo>
                          <a:pt x="2" y="93"/>
                        </a:lnTo>
                        <a:lnTo>
                          <a:pt x="3" y="94"/>
                        </a:lnTo>
                        <a:lnTo>
                          <a:pt x="14" y="99"/>
                        </a:lnTo>
                        <a:lnTo>
                          <a:pt x="27" y="99"/>
                        </a:lnTo>
                        <a:lnTo>
                          <a:pt x="39" y="99"/>
                        </a:lnTo>
                        <a:lnTo>
                          <a:pt x="51" y="94"/>
                        </a:lnTo>
                        <a:lnTo>
                          <a:pt x="61" y="90"/>
                        </a:lnTo>
                        <a:lnTo>
                          <a:pt x="70" y="82"/>
                        </a:lnTo>
                        <a:lnTo>
                          <a:pt x="77" y="73"/>
                        </a:lnTo>
                        <a:lnTo>
                          <a:pt x="82" y="63"/>
                        </a:lnTo>
                        <a:lnTo>
                          <a:pt x="87" y="51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4D61A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69" name="Freeform 237"/>
                  <p:cNvSpPr>
                    <a:spLocks/>
                  </p:cNvSpPr>
                  <p:nvPr/>
                </p:nvSpPr>
                <p:spPr bwMode="auto">
                  <a:xfrm>
                    <a:off x="5703" y="1207"/>
                    <a:ext cx="86" cy="97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6" y="28"/>
                      </a:cxn>
                      <a:cxn ang="0">
                        <a:pos x="83" y="19"/>
                      </a:cxn>
                      <a:cxn ang="0">
                        <a:pos x="78" y="9"/>
                      </a:cxn>
                      <a:cxn ang="0">
                        <a:pos x="72" y="0"/>
                      </a:cxn>
                      <a:cxn ang="0">
                        <a:pos x="69" y="0"/>
                      </a:cxn>
                      <a:cxn ang="0">
                        <a:pos x="66" y="0"/>
                      </a:cxn>
                      <a:cxn ang="0">
                        <a:pos x="74" y="8"/>
                      </a:cxn>
                      <a:cxn ang="0">
                        <a:pos x="78" y="17"/>
                      </a:cxn>
                      <a:cxn ang="0">
                        <a:pos x="83" y="28"/>
                      </a:cxn>
                      <a:cxn ang="0">
                        <a:pos x="83" y="40"/>
                      </a:cxn>
                      <a:cxn ang="0">
                        <a:pos x="83" y="51"/>
                      </a:cxn>
                      <a:cxn ang="0">
                        <a:pos x="80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58" y="85"/>
                      </a:cxn>
                      <a:cxn ang="0">
                        <a:pos x="49" y="91"/>
                      </a:cxn>
                      <a:cxn ang="0">
                        <a:pos x="40" y="94"/>
                      </a:cxn>
                      <a:cxn ang="0">
                        <a:pos x="28" y="96"/>
                      </a:cxn>
                      <a:cxn ang="0">
                        <a:pos x="20" y="94"/>
                      </a:cxn>
                      <a:cxn ang="0">
                        <a:pos x="14" y="93"/>
                      </a:cxn>
                      <a:cxn ang="0">
                        <a:pos x="6" y="91"/>
                      </a:cxn>
                      <a:cxn ang="0">
                        <a:pos x="0" y="88"/>
                      </a:cxn>
                      <a:cxn ang="0">
                        <a:pos x="1" y="90"/>
                      </a:cxn>
                      <a:cxn ang="0">
                        <a:pos x="3" y="93"/>
                      </a:cxn>
                      <a:cxn ang="0">
                        <a:pos x="15" y="97"/>
                      </a:cxn>
                      <a:cxn ang="0">
                        <a:pos x="28" y="97"/>
                      </a:cxn>
                      <a:cxn ang="0">
                        <a:pos x="40" y="97"/>
                      </a:cxn>
                      <a:cxn ang="0">
                        <a:pos x="51" y="94"/>
                      </a:cxn>
                      <a:cxn ang="0">
                        <a:pos x="62" y="88"/>
                      </a:cxn>
                      <a:cxn ang="0">
                        <a:pos x="69" y="80"/>
                      </a:cxn>
                      <a:cxn ang="0">
                        <a:pos x="77" y="73"/>
                      </a:cxn>
                      <a:cxn ang="0">
                        <a:pos x="82" y="62"/>
                      </a:cxn>
                      <a:cxn ang="0">
                        <a:pos x="86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7">
                        <a:moveTo>
                          <a:pt x="86" y="40"/>
                        </a:moveTo>
                        <a:lnTo>
                          <a:pt x="86" y="28"/>
                        </a:lnTo>
                        <a:lnTo>
                          <a:pt x="83" y="19"/>
                        </a:lnTo>
                        <a:lnTo>
                          <a:pt x="78" y="9"/>
                        </a:lnTo>
                        <a:lnTo>
                          <a:pt x="72" y="0"/>
                        </a:lnTo>
                        <a:lnTo>
                          <a:pt x="69" y="0"/>
                        </a:lnTo>
                        <a:lnTo>
                          <a:pt x="66" y="0"/>
                        </a:lnTo>
                        <a:lnTo>
                          <a:pt x="74" y="8"/>
                        </a:lnTo>
                        <a:lnTo>
                          <a:pt x="78" y="17"/>
                        </a:lnTo>
                        <a:lnTo>
                          <a:pt x="83" y="28"/>
                        </a:lnTo>
                        <a:lnTo>
                          <a:pt x="83" y="40"/>
                        </a:lnTo>
                        <a:lnTo>
                          <a:pt x="83" y="51"/>
                        </a:lnTo>
                        <a:lnTo>
                          <a:pt x="80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58" y="85"/>
                        </a:lnTo>
                        <a:lnTo>
                          <a:pt x="49" y="91"/>
                        </a:lnTo>
                        <a:lnTo>
                          <a:pt x="40" y="94"/>
                        </a:lnTo>
                        <a:lnTo>
                          <a:pt x="28" y="96"/>
                        </a:lnTo>
                        <a:lnTo>
                          <a:pt x="20" y="94"/>
                        </a:lnTo>
                        <a:lnTo>
                          <a:pt x="14" y="93"/>
                        </a:lnTo>
                        <a:lnTo>
                          <a:pt x="6" y="91"/>
                        </a:lnTo>
                        <a:lnTo>
                          <a:pt x="0" y="88"/>
                        </a:lnTo>
                        <a:lnTo>
                          <a:pt x="1" y="90"/>
                        </a:lnTo>
                        <a:lnTo>
                          <a:pt x="3" y="93"/>
                        </a:lnTo>
                        <a:lnTo>
                          <a:pt x="15" y="97"/>
                        </a:lnTo>
                        <a:lnTo>
                          <a:pt x="28" y="97"/>
                        </a:lnTo>
                        <a:lnTo>
                          <a:pt x="40" y="97"/>
                        </a:lnTo>
                        <a:lnTo>
                          <a:pt x="51" y="94"/>
                        </a:lnTo>
                        <a:lnTo>
                          <a:pt x="62" y="88"/>
                        </a:lnTo>
                        <a:lnTo>
                          <a:pt x="69" y="80"/>
                        </a:lnTo>
                        <a:lnTo>
                          <a:pt x="77" y="73"/>
                        </a:lnTo>
                        <a:lnTo>
                          <a:pt x="82" y="62"/>
                        </a:lnTo>
                        <a:lnTo>
                          <a:pt x="86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5265A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70" name="Freeform 238"/>
                  <p:cNvSpPr>
                    <a:spLocks/>
                  </p:cNvSpPr>
                  <p:nvPr/>
                </p:nvSpPr>
                <p:spPr bwMode="auto">
                  <a:xfrm>
                    <a:off x="5701" y="1205"/>
                    <a:ext cx="87" cy="98"/>
                  </a:xfrm>
                  <a:custGeom>
                    <a:avLst/>
                    <a:gdLst/>
                    <a:ahLst/>
                    <a:cxnLst>
                      <a:cxn ang="0">
                        <a:pos x="87" y="42"/>
                      </a:cxn>
                      <a:cxn ang="0">
                        <a:pos x="87" y="30"/>
                      </a:cxn>
                      <a:cxn ang="0">
                        <a:pos x="84" y="19"/>
                      </a:cxn>
                      <a:cxn ang="0">
                        <a:pos x="77" y="10"/>
                      </a:cxn>
                      <a:cxn ang="0">
                        <a:pos x="71" y="2"/>
                      </a:cxn>
                      <a:cxn ang="0">
                        <a:pos x="68" y="2"/>
                      </a:cxn>
                      <a:cxn ang="0">
                        <a:pos x="67" y="0"/>
                      </a:cxn>
                      <a:cxn ang="0">
                        <a:pos x="73" y="10"/>
                      </a:cxn>
                      <a:cxn ang="0">
                        <a:pos x="79" y="19"/>
                      </a:cxn>
                      <a:cxn ang="0">
                        <a:pos x="84" y="30"/>
                      </a:cxn>
                      <a:cxn ang="0">
                        <a:pos x="84" y="42"/>
                      </a:cxn>
                      <a:cxn ang="0">
                        <a:pos x="84" y="53"/>
                      </a:cxn>
                      <a:cxn ang="0">
                        <a:pos x="80" y="62"/>
                      </a:cxn>
                      <a:cxn ang="0">
                        <a:pos x="74" y="72"/>
                      </a:cxn>
                      <a:cxn ang="0">
                        <a:pos x="68" y="79"/>
                      </a:cxn>
                      <a:cxn ang="0">
                        <a:pos x="60" y="87"/>
                      </a:cxn>
                      <a:cxn ang="0">
                        <a:pos x="51" y="92"/>
                      </a:cxn>
                      <a:cxn ang="0">
                        <a:pos x="40" y="95"/>
                      </a:cxn>
                      <a:cxn ang="0">
                        <a:pos x="30" y="96"/>
                      </a:cxn>
                      <a:cxn ang="0">
                        <a:pos x="22" y="95"/>
                      </a:cxn>
                      <a:cxn ang="0">
                        <a:pos x="14" y="93"/>
                      </a:cxn>
                      <a:cxn ang="0">
                        <a:pos x="8" y="90"/>
                      </a:cxn>
                      <a:cxn ang="0">
                        <a:pos x="0" y="87"/>
                      </a:cxn>
                      <a:cxn ang="0">
                        <a:pos x="2" y="90"/>
                      </a:cxn>
                      <a:cxn ang="0">
                        <a:pos x="3" y="92"/>
                      </a:cxn>
                      <a:cxn ang="0">
                        <a:pos x="9" y="95"/>
                      </a:cxn>
                      <a:cxn ang="0">
                        <a:pos x="16" y="96"/>
                      </a:cxn>
                      <a:cxn ang="0">
                        <a:pos x="23" y="98"/>
                      </a:cxn>
                      <a:cxn ang="0">
                        <a:pos x="30" y="98"/>
                      </a:cxn>
                      <a:cxn ang="0">
                        <a:pos x="42" y="98"/>
                      </a:cxn>
                      <a:cxn ang="0">
                        <a:pos x="53" y="95"/>
                      </a:cxn>
                      <a:cxn ang="0">
                        <a:pos x="62" y="89"/>
                      </a:cxn>
                      <a:cxn ang="0">
                        <a:pos x="71" y="82"/>
                      </a:cxn>
                      <a:cxn ang="0">
                        <a:pos x="77" y="73"/>
                      </a:cxn>
                      <a:cxn ang="0">
                        <a:pos x="82" y="64"/>
                      </a:cxn>
                      <a:cxn ang="0">
                        <a:pos x="87" y="53"/>
                      </a:cxn>
                      <a:cxn ang="0">
                        <a:pos x="87" y="42"/>
                      </a:cxn>
                    </a:cxnLst>
                    <a:rect l="0" t="0" r="r" b="b"/>
                    <a:pathLst>
                      <a:path w="87" h="98">
                        <a:moveTo>
                          <a:pt x="87" y="42"/>
                        </a:moveTo>
                        <a:lnTo>
                          <a:pt x="87" y="30"/>
                        </a:lnTo>
                        <a:lnTo>
                          <a:pt x="84" y="19"/>
                        </a:lnTo>
                        <a:lnTo>
                          <a:pt x="77" y="10"/>
                        </a:lnTo>
                        <a:lnTo>
                          <a:pt x="71" y="2"/>
                        </a:lnTo>
                        <a:lnTo>
                          <a:pt x="68" y="2"/>
                        </a:lnTo>
                        <a:lnTo>
                          <a:pt x="67" y="0"/>
                        </a:lnTo>
                        <a:lnTo>
                          <a:pt x="73" y="10"/>
                        </a:lnTo>
                        <a:lnTo>
                          <a:pt x="79" y="19"/>
                        </a:lnTo>
                        <a:lnTo>
                          <a:pt x="84" y="30"/>
                        </a:lnTo>
                        <a:lnTo>
                          <a:pt x="84" y="42"/>
                        </a:lnTo>
                        <a:lnTo>
                          <a:pt x="84" y="53"/>
                        </a:lnTo>
                        <a:lnTo>
                          <a:pt x="80" y="62"/>
                        </a:lnTo>
                        <a:lnTo>
                          <a:pt x="74" y="72"/>
                        </a:lnTo>
                        <a:lnTo>
                          <a:pt x="68" y="79"/>
                        </a:lnTo>
                        <a:lnTo>
                          <a:pt x="60" y="87"/>
                        </a:lnTo>
                        <a:lnTo>
                          <a:pt x="51" y="92"/>
                        </a:lnTo>
                        <a:lnTo>
                          <a:pt x="40" y="95"/>
                        </a:lnTo>
                        <a:lnTo>
                          <a:pt x="30" y="96"/>
                        </a:lnTo>
                        <a:lnTo>
                          <a:pt x="22" y="95"/>
                        </a:lnTo>
                        <a:lnTo>
                          <a:pt x="14" y="93"/>
                        </a:lnTo>
                        <a:lnTo>
                          <a:pt x="8" y="90"/>
                        </a:lnTo>
                        <a:lnTo>
                          <a:pt x="0" y="87"/>
                        </a:lnTo>
                        <a:lnTo>
                          <a:pt x="2" y="90"/>
                        </a:lnTo>
                        <a:lnTo>
                          <a:pt x="3" y="92"/>
                        </a:lnTo>
                        <a:lnTo>
                          <a:pt x="9" y="95"/>
                        </a:lnTo>
                        <a:lnTo>
                          <a:pt x="16" y="96"/>
                        </a:lnTo>
                        <a:lnTo>
                          <a:pt x="23" y="98"/>
                        </a:lnTo>
                        <a:lnTo>
                          <a:pt x="30" y="98"/>
                        </a:lnTo>
                        <a:lnTo>
                          <a:pt x="42" y="98"/>
                        </a:lnTo>
                        <a:lnTo>
                          <a:pt x="53" y="95"/>
                        </a:lnTo>
                        <a:lnTo>
                          <a:pt x="62" y="89"/>
                        </a:lnTo>
                        <a:lnTo>
                          <a:pt x="71" y="82"/>
                        </a:lnTo>
                        <a:lnTo>
                          <a:pt x="77" y="73"/>
                        </a:lnTo>
                        <a:lnTo>
                          <a:pt x="82" y="64"/>
                        </a:lnTo>
                        <a:lnTo>
                          <a:pt x="87" y="53"/>
                        </a:lnTo>
                        <a:lnTo>
                          <a:pt x="87" y="42"/>
                        </a:lnTo>
                        <a:close/>
                      </a:path>
                    </a:pathLst>
                  </a:custGeom>
                  <a:solidFill>
                    <a:srgbClr val="5567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71" name="Freeform 239"/>
                  <p:cNvSpPr>
                    <a:spLocks/>
                  </p:cNvSpPr>
                  <p:nvPr/>
                </p:nvSpPr>
                <p:spPr bwMode="auto">
                  <a:xfrm>
                    <a:off x="5701" y="1205"/>
                    <a:ext cx="85" cy="96"/>
                  </a:xfrm>
                  <a:custGeom>
                    <a:avLst/>
                    <a:gdLst/>
                    <a:ahLst/>
                    <a:cxnLst>
                      <a:cxn ang="0">
                        <a:pos x="85" y="42"/>
                      </a:cxn>
                      <a:cxn ang="0">
                        <a:pos x="85" y="30"/>
                      </a:cxn>
                      <a:cxn ang="0">
                        <a:pos x="80" y="19"/>
                      </a:cxn>
                      <a:cxn ang="0">
                        <a:pos x="76" y="10"/>
                      </a:cxn>
                      <a:cxn ang="0">
                        <a:pos x="68" y="2"/>
                      </a:cxn>
                      <a:cxn ang="0">
                        <a:pos x="67" y="0"/>
                      </a:cxn>
                      <a:cxn ang="0">
                        <a:pos x="64" y="0"/>
                      </a:cxn>
                      <a:cxn ang="0">
                        <a:pos x="71" y="10"/>
                      </a:cxn>
                      <a:cxn ang="0">
                        <a:pos x="77" y="19"/>
                      </a:cxn>
                      <a:cxn ang="0">
                        <a:pos x="80" y="30"/>
                      </a:cxn>
                      <a:cxn ang="0">
                        <a:pos x="82" y="42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4" y="72"/>
                      </a:cxn>
                      <a:cxn ang="0">
                        <a:pos x="67" y="79"/>
                      </a:cxn>
                      <a:cxn ang="0">
                        <a:pos x="59" y="85"/>
                      </a:cxn>
                      <a:cxn ang="0">
                        <a:pos x="51" y="90"/>
                      </a:cxn>
                      <a:cxn ang="0">
                        <a:pos x="40" y="93"/>
                      </a:cxn>
                      <a:cxn ang="0">
                        <a:pos x="30" y="95"/>
                      </a:cxn>
                      <a:cxn ang="0">
                        <a:pos x="22" y="93"/>
                      </a:cxn>
                      <a:cxn ang="0">
                        <a:pos x="14" y="92"/>
                      </a:cxn>
                      <a:cxn ang="0">
                        <a:pos x="6" y="89"/>
                      </a:cxn>
                      <a:cxn ang="0">
                        <a:pos x="0" y="84"/>
                      </a:cxn>
                      <a:cxn ang="0">
                        <a:pos x="0" y="87"/>
                      </a:cxn>
                      <a:cxn ang="0">
                        <a:pos x="2" y="90"/>
                      </a:cxn>
                      <a:cxn ang="0">
                        <a:pos x="8" y="93"/>
                      </a:cxn>
                      <a:cxn ang="0">
                        <a:pos x="16" y="95"/>
                      </a:cxn>
                      <a:cxn ang="0">
                        <a:pos x="22" y="96"/>
                      </a:cxn>
                      <a:cxn ang="0">
                        <a:pos x="30" y="96"/>
                      </a:cxn>
                      <a:cxn ang="0">
                        <a:pos x="42" y="96"/>
                      </a:cxn>
                      <a:cxn ang="0">
                        <a:pos x="51" y="93"/>
                      </a:cxn>
                      <a:cxn ang="0">
                        <a:pos x="60" y="87"/>
                      </a:cxn>
                      <a:cxn ang="0">
                        <a:pos x="70" y="81"/>
                      </a:cxn>
                      <a:cxn ang="0">
                        <a:pos x="76" y="73"/>
                      </a:cxn>
                      <a:cxn ang="0">
                        <a:pos x="82" y="64"/>
                      </a:cxn>
                      <a:cxn ang="0">
                        <a:pos x="85" y="53"/>
                      </a:cxn>
                      <a:cxn ang="0">
                        <a:pos x="85" y="42"/>
                      </a:cxn>
                    </a:cxnLst>
                    <a:rect l="0" t="0" r="r" b="b"/>
                    <a:pathLst>
                      <a:path w="85" h="96">
                        <a:moveTo>
                          <a:pt x="85" y="42"/>
                        </a:moveTo>
                        <a:lnTo>
                          <a:pt x="85" y="30"/>
                        </a:lnTo>
                        <a:lnTo>
                          <a:pt x="80" y="19"/>
                        </a:lnTo>
                        <a:lnTo>
                          <a:pt x="76" y="10"/>
                        </a:lnTo>
                        <a:lnTo>
                          <a:pt x="68" y="2"/>
                        </a:lnTo>
                        <a:lnTo>
                          <a:pt x="67" y="0"/>
                        </a:lnTo>
                        <a:lnTo>
                          <a:pt x="64" y="0"/>
                        </a:lnTo>
                        <a:lnTo>
                          <a:pt x="71" y="10"/>
                        </a:lnTo>
                        <a:lnTo>
                          <a:pt x="77" y="19"/>
                        </a:lnTo>
                        <a:lnTo>
                          <a:pt x="80" y="30"/>
                        </a:lnTo>
                        <a:lnTo>
                          <a:pt x="82" y="42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4" y="72"/>
                        </a:lnTo>
                        <a:lnTo>
                          <a:pt x="67" y="79"/>
                        </a:lnTo>
                        <a:lnTo>
                          <a:pt x="59" y="85"/>
                        </a:lnTo>
                        <a:lnTo>
                          <a:pt x="51" y="90"/>
                        </a:lnTo>
                        <a:lnTo>
                          <a:pt x="40" y="93"/>
                        </a:lnTo>
                        <a:lnTo>
                          <a:pt x="30" y="95"/>
                        </a:lnTo>
                        <a:lnTo>
                          <a:pt x="22" y="93"/>
                        </a:lnTo>
                        <a:lnTo>
                          <a:pt x="14" y="92"/>
                        </a:lnTo>
                        <a:lnTo>
                          <a:pt x="6" y="89"/>
                        </a:lnTo>
                        <a:lnTo>
                          <a:pt x="0" y="84"/>
                        </a:lnTo>
                        <a:lnTo>
                          <a:pt x="0" y="87"/>
                        </a:lnTo>
                        <a:lnTo>
                          <a:pt x="2" y="90"/>
                        </a:lnTo>
                        <a:lnTo>
                          <a:pt x="8" y="93"/>
                        </a:lnTo>
                        <a:lnTo>
                          <a:pt x="16" y="95"/>
                        </a:lnTo>
                        <a:lnTo>
                          <a:pt x="22" y="96"/>
                        </a:lnTo>
                        <a:lnTo>
                          <a:pt x="30" y="96"/>
                        </a:lnTo>
                        <a:lnTo>
                          <a:pt x="42" y="96"/>
                        </a:lnTo>
                        <a:lnTo>
                          <a:pt x="51" y="93"/>
                        </a:lnTo>
                        <a:lnTo>
                          <a:pt x="60" y="87"/>
                        </a:lnTo>
                        <a:lnTo>
                          <a:pt x="70" y="81"/>
                        </a:lnTo>
                        <a:lnTo>
                          <a:pt x="76" y="73"/>
                        </a:lnTo>
                        <a:lnTo>
                          <a:pt x="82" y="64"/>
                        </a:lnTo>
                        <a:lnTo>
                          <a:pt x="85" y="53"/>
                        </a:lnTo>
                        <a:lnTo>
                          <a:pt x="85" y="42"/>
                        </a:lnTo>
                        <a:close/>
                      </a:path>
                    </a:pathLst>
                  </a:custGeom>
                  <a:solidFill>
                    <a:srgbClr val="586AA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72" name="Freeform 240"/>
                  <p:cNvSpPr>
                    <a:spLocks/>
                  </p:cNvSpPr>
                  <p:nvPr/>
                </p:nvSpPr>
                <p:spPr bwMode="auto">
                  <a:xfrm>
                    <a:off x="5700" y="1205"/>
                    <a:ext cx="85" cy="96"/>
                  </a:xfrm>
                  <a:custGeom>
                    <a:avLst/>
                    <a:gdLst/>
                    <a:ahLst/>
                    <a:cxnLst>
                      <a:cxn ang="0">
                        <a:pos x="85" y="42"/>
                      </a:cxn>
                      <a:cxn ang="0">
                        <a:pos x="85" y="30"/>
                      </a:cxn>
                      <a:cxn ang="0">
                        <a:pos x="80" y="19"/>
                      </a:cxn>
                      <a:cxn ang="0">
                        <a:pos x="74" y="10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61" y="0"/>
                      </a:cxn>
                      <a:cxn ang="0">
                        <a:pos x="71" y="8"/>
                      </a:cxn>
                      <a:cxn ang="0">
                        <a:pos x="77" y="19"/>
                      </a:cxn>
                      <a:cxn ang="0">
                        <a:pos x="80" y="30"/>
                      </a:cxn>
                      <a:cxn ang="0">
                        <a:pos x="81" y="42"/>
                      </a:cxn>
                      <a:cxn ang="0">
                        <a:pos x="81" y="51"/>
                      </a:cxn>
                      <a:cxn ang="0">
                        <a:pos x="78" y="61"/>
                      </a:cxn>
                      <a:cxn ang="0">
                        <a:pos x="74" y="70"/>
                      </a:cxn>
                      <a:cxn ang="0">
                        <a:pos x="68" y="78"/>
                      </a:cxn>
                      <a:cxn ang="0">
                        <a:pos x="60" y="84"/>
                      </a:cxn>
                      <a:cxn ang="0">
                        <a:pos x="51" y="89"/>
                      </a:cxn>
                      <a:cxn ang="0">
                        <a:pos x="41" y="92"/>
                      </a:cxn>
                      <a:cxn ang="0">
                        <a:pos x="31" y="93"/>
                      </a:cxn>
                      <a:cxn ang="0">
                        <a:pos x="23" y="92"/>
                      </a:cxn>
                      <a:cxn ang="0">
                        <a:pos x="14" y="90"/>
                      </a:cxn>
                      <a:cxn ang="0">
                        <a:pos x="6" y="85"/>
                      </a:cxn>
                      <a:cxn ang="0">
                        <a:pos x="0" y="81"/>
                      </a:cxn>
                      <a:cxn ang="0">
                        <a:pos x="1" y="84"/>
                      </a:cxn>
                      <a:cxn ang="0">
                        <a:pos x="1" y="87"/>
                      </a:cxn>
                      <a:cxn ang="0">
                        <a:pos x="9" y="90"/>
                      </a:cxn>
                      <a:cxn ang="0">
                        <a:pos x="15" y="93"/>
                      </a:cxn>
                      <a:cxn ang="0">
                        <a:pos x="23" y="95"/>
                      </a:cxn>
                      <a:cxn ang="0">
                        <a:pos x="31" y="96"/>
                      </a:cxn>
                      <a:cxn ang="0">
                        <a:pos x="41" y="95"/>
                      </a:cxn>
                      <a:cxn ang="0">
                        <a:pos x="52" y="92"/>
                      </a:cxn>
                      <a:cxn ang="0">
                        <a:pos x="61" y="87"/>
                      </a:cxn>
                      <a:cxn ang="0">
                        <a:pos x="69" y="79"/>
                      </a:cxn>
                      <a:cxn ang="0">
                        <a:pos x="75" y="72"/>
                      </a:cxn>
                      <a:cxn ang="0">
                        <a:pos x="81" y="62"/>
                      </a:cxn>
                      <a:cxn ang="0">
                        <a:pos x="85" y="53"/>
                      </a:cxn>
                      <a:cxn ang="0">
                        <a:pos x="85" y="42"/>
                      </a:cxn>
                    </a:cxnLst>
                    <a:rect l="0" t="0" r="r" b="b"/>
                    <a:pathLst>
                      <a:path w="85" h="96">
                        <a:moveTo>
                          <a:pt x="85" y="42"/>
                        </a:moveTo>
                        <a:lnTo>
                          <a:pt x="85" y="30"/>
                        </a:lnTo>
                        <a:lnTo>
                          <a:pt x="80" y="19"/>
                        </a:lnTo>
                        <a:lnTo>
                          <a:pt x="74" y="10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61" y="0"/>
                        </a:lnTo>
                        <a:lnTo>
                          <a:pt x="71" y="8"/>
                        </a:lnTo>
                        <a:lnTo>
                          <a:pt x="77" y="19"/>
                        </a:lnTo>
                        <a:lnTo>
                          <a:pt x="80" y="30"/>
                        </a:lnTo>
                        <a:lnTo>
                          <a:pt x="81" y="42"/>
                        </a:lnTo>
                        <a:lnTo>
                          <a:pt x="81" y="51"/>
                        </a:lnTo>
                        <a:lnTo>
                          <a:pt x="78" y="61"/>
                        </a:lnTo>
                        <a:lnTo>
                          <a:pt x="74" y="70"/>
                        </a:lnTo>
                        <a:lnTo>
                          <a:pt x="68" y="78"/>
                        </a:lnTo>
                        <a:lnTo>
                          <a:pt x="60" y="84"/>
                        </a:lnTo>
                        <a:lnTo>
                          <a:pt x="51" y="89"/>
                        </a:lnTo>
                        <a:lnTo>
                          <a:pt x="41" y="92"/>
                        </a:lnTo>
                        <a:lnTo>
                          <a:pt x="31" y="93"/>
                        </a:lnTo>
                        <a:lnTo>
                          <a:pt x="23" y="92"/>
                        </a:lnTo>
                        <a:lnTo>
                          <a:pt x="14" y="90"/>
                        </a:lnTo>
                        <a:lnTo>
                          <a:pt x="6" y="85"/>
                        </a:lnTo>
                        <a:lnTo>
                          <a:pt x="0" y="81"/>
                        </a:lnTo>
                        <a:lnTo>
                          <a:pt x="1" y="84"/>
                        </a:lnTo>
                        <a:lnTo>
                          <a:pt x="1" y="87"/>
                        </a:lnTo>
                        <a:lnTo>
                          <a:pt x="9" y="90"/>
                        </a:lnTo>
                        <a:lnTo>
                          <a:pt x="15" y="93"/>
                        </a:lnTo>
                        <a:lnTo>
                          <a:pt x="23" y="95"/>
                        </a:lnTo>
                        <a:lnTo>
                          <a:pt x="31" y="96"/>
                        </a:lnTo>
                        <a:lnTo>
                          <a:pt x="41" y="95"/>
                        </a:lnTo>
                        <a:lnTo>
                          <a:pt x="52" y="92"/>
                        </a:lnTo>
                        <a:lnTo>
                          <a:pt x="61" y="87"/>
                        </a:lnTo>
                        <a:lnTo>
                          <a:pt x="69" y="79"/>
                        </a:lnTo>
                        <a:lnTo>
                          <a:pt x="75" y="72"/>
                        </a:lnTo>
                        <a:lnTo>
                          <a:pt x="81" y="62"/>
                        </a:lnTo>
                        <a:lnTo>
                          <a:pt x="85" y="53"/>
                        </a:lnTo>
                        <a:lnTo>
                          <a:pt x="85" y="42"/>
                        </a:lnTo>
                        <a:close/>
                      </a:path>
                    </a:pathLst>
                  </a:custGeom>
                  <a:solidFill>
                    <a:srgbClr val="5A6C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73" name="Freeform 241"/>
                  <p:cNvSpPr>
                    <a:spLocks/>
                  </p:cNvSpPr>
                  <p:nvPr/>
                </p:nvSpPr>
                <p:spPr bwMode="auto">
                  <a:xfrm>
                    <a:off x="5698" y="1205"/>
                    <a:ext cx="85" cy="95"/>
                  </a:xfrm>
                  <a:custGeom>
                    <a:avLst/>
                    <a:gdLst/>
                    <a:ahLst/>
                    <a:cxnLst>
                      <a:cxn ang="0">
                        <a:pos x="85" y="42"/>
                      </a:cxn>
                      <a:cxn ang="0">
                        <a:pos x="83" y="30"/>
                      </a:cxn>
                      <a:cxn ang="0">
                        <a:pos x="80" y="19"/>
                      </a:cxn>
                      <a:cxn ang="0">
                        <a:pos x="74" y="10"/>
                      </a:cxn>
                      <a:cxn ang="0">
                        <a:pos x="67" y="0"/>
                      </a:cxn>
                      <a:cxn ang="0">
                        <a:pos x="65" y="0"/>
                      </a:cxn>
                      <a:cxn ang="0">
                        <a:pos x="63" y="0"/>
                      </a:cxn>
                      <a:cxn ang="0">
                        <a:pos x="62" y="0"/>
                      </a:cxn>
                      <a:cxn ang="0">
                        <a:pos x="62" y="0"/>
                      </a:cxn>
                      <a:cxn ang="0">
                        <a:pos x="70" y="8"/>
                      </a:cxn>
                      <a:cxn ang="0">
                        <a:pos x="77" y="17"/>
                      </a:cxn>
                      <a:cxn ang="0">
                        <a:pos x="80" y="30"/>
                      </a:cxn>
                      <a:cxn ang="0">
                        <a:pos x="82" y="42"/>
                      </a:cxn>
                      <a:cxn ang="0">
                        <a:pos x="82" y="51"/>
                      </a:cxn>
                      <a:cxn ang="0">
                        <a:pos x="79" y="61"/>
                      </a:cxn>
                      <a:cxn ang="0">
                        <a:pos x="74" y="68"/>
                      </a:cxn>
                      <a:cxn ang="0">
                        <a:pos x="68" y="76"/>
                      </a:cxn>
                      <a:cxn ang="0">
                        <a:pos x="60" y="82"/>
                      </a:cxn>
                      <a:cxn ang="0">
                        <a:pos x="53" y="87"/>
                      </a:cxn>
                      <a:cxn ang="0">
                        <a:pos x="43" y="90"/>
                      </a:cxn>
                      <a:cxn ang="0">
                        <a:pos x="33" y="92"/>
                      </a:cxn>
                      <a:cxn ang="0">
                        <a:pos x="23" y="90"/>
                      </a:cxn>
                      <a:cxn ang="0">
                        <a:pos x="16" y="87"/>
                      </a:cxn>
                      <a:cxn ang="0">
                        <a:pos x="8" y="84"/>
                      </a:cxn>
                      <a:cxn ang="0">
                        <a:pos x="0" y="79"/>
                      </a:cxn>
                      <a:cxn ang="0">
                        <a:pos x="2" y="81"/>
                      </a:cxn>
                      <a:cxn ang="0">
                        <a:pos x="3" y="84"/>
                      </a:cxn>
                      <a:cxn ang="0">
                        <a:pos x="9" y="89"/>
                      </a:cxn>
                      <a:cxn ang="0">
                        <a:pos x="17" y="92"/>
                      </a:cxn>
                      <a:cxn ang="0">
                        <a:pos x="25" y="93"/>
                      </a:cxn>
                      <a:cxn ang="0">
                        <a:pos x="33" y="95"/>
                      </a:cxn>
                      <a:cxn ang="0">
                        <a:pos x="43" y="93"/>
                      </a:cxn>
                      <a:cxn ang="0">
                        <a:pos x="54" y="90"/>
                      </a:cxn>
                      <a:cxn ang="0">
                        <a:pos x="62" y="85"/>
                      </a:cxn>
                      <a:cxn ang="0">
                        <a:pos x="70" y="79"/>
                      </a:cxn>
                      <a:cxn ang="0">
                        <a:pos x="77" y="72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5" y="42"/>
                      </a:cxn>
                    </a:cxnLst>
                    <a:rect l="0" t="0" r="r" b="b"/>
                    <a:pathLst>
                      <a:path w="85" h="95">
                        <a:moveTo>
                          <a:pt x="85" y="42"/>
                        </a:moveTo>
                        <a:lnTo>
                          <a:pt x="83" y="30"/>
                        </a:lnTo>
                        <a:lnTo>
                          <a:pt x="80" y="19"/>
                        </a:lnTo>
                        <a:lnTo>
                          <a:pt x="74" y="10"/>
                        </a:lnTo>
                        <a:lnTo>
                          <a:pt x="67" y="0"/>
                        </a:lnTo>
                        <a:lnTo>
                          <a:pt x="65" y="0"/>
                        </a:lnTo>
                        <a:lnTo>
                          <a:pt x="63" y="0"/>
                        </a:lnTo>
                        <a:lnTo>
                          <a:pt x="62" y="0"/>
                        </a:lnTo>
                        <a:lnTo>
                          <a:pt x="62" y="0"/>
                        </a:lnTo>
                        <a:lnTo>
                          <a:pt x="70" y="8"/>
                        </a:lnTo>
                        <a:lnTo>
                          <a:pt x="77" y="17"/>
                        </a:lnTo>
                        <a:lnTo>
                          <a:pt x="80" y="30"/>
                        </a:lnTo>
                        <a:lnTo>
                          <a:pt x="82" y="42"/>
                        </a:lnTo>
                        <a:lnTo>
                          <a:pt x="82" y="51"/>
                        </a:lnTo>
                        <a:lnTo>
                          <a:pt x="79" y="61"/>
                        </a:lnTo>
                        <a:lnTo>
                          <a:pt x="74" y="68"/>
                        </a:lnTo>
                        <a:lnTo>
                          <a:pt x="68" y="76"/>
                        </a:lnTo>
                        <a:lnTo>
                          <a:pt x="60" y="82"/>
                        </a:lnTo>
                        <a:lnTo>
                          <a:pt x="53" y="87"/>
                        </a:lnTo>
                        <a:lnTo>
                          <a:pt x="43" y="90"/>
                        </a:lnTo>
                        <a:lnTo>
                          <a:pt x="33" y="92"/>
                        </a:lnTo>
                        <a:lnTo>
                          <a:pt x="23" y="90"/>
                        </a:lnTo>
                        <a:lnTo>
                          <a:pt x="16" y="87"/>
                        </a:lnTo>
                        <a:lnTo>
                          <a:pt x="8" y="84"/>
                        </a:lnTo>
                        <a:lnTo>
                          <a:pt x="0" y="79"/>
                        </a:lnTo>
                        <a:lnTo>
                          <a:pt x="2" y="81"/>
                        </a:lnTo>
                        <a:lnTo>
                          <a:pt x="3" y="84"/>
                        </a:lnTo>
                        <a:lnTo>
                          <a:pt x="9" y="89"/>
                        </a:lnTo>
                        <a:lnTo>
                          <a:pt x="17" y="92"/>
                        </a:lnTo>
                        <a:lnTo>
                          <a:pt x="25" y="93"/>
                        </a:lnTo>
                        <a:lnTo>
                          <a:pt x="33" y="95"/>
                        </a:lnTo>
                        <a:lnTo>
                          <a:pt x="43" y="93"/>
                        </a:lnTo>
                        <a:lnTo>
                          <a:pt x="54" y="90"/>
                        </a:lnTo>
                        <a:lnTo>
                          <a:pt x="62" y="85"/>
                        </a:lnTo>
                        <a:lnTo>
                          <a:pt x="70" y="79"/>
                        </a:lnTo>
                        <a:lnTo>
                          <a:pt x="77" y="72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5" y="42"/>
                        </a:lnTo>
                        <a:close/>
                      </a:path>
                    </a:pathLst>
                  </a:custGeom>
                  <a:solidFill>
                    <a:srgbClr val="5F70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74" name="Freeform 242"/>
                  <p:cNvSpPr>
                    <a:spLocks/>
                  </p:cNvSpPr>
                  <p:nvPr/>
                </p:nvSpPr>
                <p:spPr bwMode="auto">
                  <a:xfrm>
                    <a:off x="5698" y="1205"/>
                    <a:ext cx="83" cy="93"/>
                  </a:xfrm>
                  <a:custGeom>
                    <a:avLst/>
                    <a:gdLst/>
                    <a:ahLst/>
                    <a:cxnLst>
                      <a:cxn ang="0">
                        <a:pos x="83" y="42"/>
                      </a:cxn>
                      <a:cxn ang="0">
                        <a:pos x="82" y="30"/>
                      </a:cxn>
                      <a:cxn ang="0">
                        <a:pos x="79" y="19"/>
                      </a:cxn>
                      <a:cxn ang="0">
                        <a:pos x="73" y="8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0" y="0"/>
                      </a:cxn>
                      <a:cxn ang="0">
                        <a:pos x="59" y="0"/>
                      </a:cxn>
                      <a:cxn ang="0">
                        <a:pos x="68" y="8"/>
                      </a:cxn>
                      <a:cxn ang="0">
                        <a:pos x="74" y="17"/>
                      </a:cxn>
                      <a:cxn ang="0">
                        <a:pos x="77" y="24"/>
                      </a:cxn>
                      <a:cxn ang="0">
                        <a:pos x="79" y="30"/>
                      </a:cxn>
                      <a:cxn ang="0">
                        <a:pos x="80" y="34"/>
                      </a:cxn>
                      <a:cxn ang="0">
                        <a:pos x="80" y="42"/>
                      </a:cxn>
                      <a:cxn ang="0">
                        <a:pos x="80" y="51"/>
                      </a:cxn>
                      <a:cxn ang="0">
                        <a:pos x="77" y="61"/>
                      </a:cxn>
                      <a:cxn ang="0">
                        <a:pos x="73" y="68"/>
                      </a:cxn>
                      <a:cxn ang="0">
                        <a:pos x="67" y="75"/>
                      </a:cxn>
                      <a:cxn ang="0">
                        <a:pos x="60" y="81"/>
                      </a:cxn>
                      <a:cxn ang="0">
                        <a:pos x="51" y="85"/>
                      </a:cxn>
                      <a:cxn ang="0">
                        <a:pos x="43" y="89"/>
                      </a:cxn>
                      <a:cxn ang="0">
                        <a:pos x="33" y="90"/>
                      </a:cxn>
                      <a:cxn ang="0">
                        <a:pos x="23" y="89"/>
                      </a:cxn>
                      <a:cxn ang="0">
                        <a:pos x="16" y="85"/>
                      </a:cxn>
                      <a:cxn ang="0">
                        <a:pos x="6" y="81"/>
                      </a:cxn>
                      <a:cxn ang="0">
                        <a:pos x="0" y="76"/>
                      </a:cxn>
                      <a:cxn ang="0">
                        <a:pos x="0" y="79"/>
                      </a:cxn>
                      <a:cxn ang="0">
                        <a:pos x="2" y="81"/>
                      </a:cxn>
                      <a:cxn ang="0">
                        <a:pos x="8" y="85"/>
                      </a:cxn>
                      <a:cxn ang="0">
                        <a:pos x="16" y="90"/>
                      </a:cxn>
                      <a:cxn ang="0">
                        <a:pos x="25" y="92"/>
                      </a:cxn>
                      <a:cxn ang="0">
                        <a:pos x="33" y="93"/>
                      </a:cxn>
                      <a:cxn ang="0">
                        <a:pos x="43" y="92"/>
                      </a:cxn>
                      <a:cxn ang="0">
                        <a:pos x="53" y="89"/>
                      </a:cxn>
                      <a:cxn ang="0">
                        <a:pos x="62" y="84"/>
                      </a:cxn>
                      <a:cxn ang="0">
                        <a:pos x="70" y="78"/>
                      </a:cxn>
                      <a:cxn ang="0">
                        <a:pos x="76" y="70"/>
                      </a:cxn>
                      <a:cxn ang="0">
                        <a:pos x="80" y="61"/>
                      </a:cxn>
                      <a:cxn ang="0">
                        <a:pos x="83" y="51"/>
                      </a:cxn>
                      <a:cxn ang="0">
                        <a:pos x="83" y="42"/>
                      </a:cxn>
                    </a:cxnLst>
                    <a:rect l="0" t="0" r="r" b="b"/>
                    <a:pathLst>
                      <a:path w="83" h="93">
                        <a:moveTo>
                          <a:pt x="83" y="42"/>
                        </a:moveTo>
                        <a:lnTo>
                          <a:pt x="82" y="30"/>
                        </a:lnTo>
                        <a:lnTo>
                          <a:pt x="79" y="19"/>
                        </a:lnTo>
                        <a:lnTo>
                          <a:pt x="73" y="8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0" y="0"/>
                        </a:lnTo>
                        <a:lnTo>
                          <a:pt x="59" y="0"/>
                        </a:lnTo>
                        <a:lnTo>
                          <a:pt x="68" y="8"/>
                        </a:lnTo>
                        <a:lnTo>
                          <a:pt x="74" y="17"/>
                        </a:lnTo>
                        <a:lnTo>
                          <a:pt x="77" y="24"/>
                        </a:lnTo>
                        <a:lnTo>
                          <a:pt x="79" y="30"/>
                        </a:lnTo>
                        <a:lnTo>
                          <a:pt x="80" y="34"/>
                        </a:lnTo>
                        <a:lnTo>
                          <a:pt x="80" y="42"/>
                        </a:lnTo>
                        <a:lnTo>
                          <a:pt x="80" y="51"/>
                        </a:lnTo>
                        <a:lnTo>
                          <a:pt x="77" y="61"/>
                        </a:lnTo>
                        <a:lnTo>
                          <a:pt x="73" y="68"/>
                        </a:lnTo>
                        <a:lnTo>
                          <a:pt x="67" y="75"/>
                        </a:lnTo>
                        <a:lnTo>
                          <a:pt x="60" y="81"/>
                        </a:lnTo>
                        <a:lnTo>
                          <a:pt x="51" y="85"/>
                        </a:lnTo>
                        <a:lnTo>
                          <a:pt x="43" y="89"/>
                        </a:lnTo>
                        <a:lnTo>
                          <a:pt x="33" y="90"/>
                        </a:lnTo>
                        <a:lnTo>
                          <a:pt x="23" y="89"/>
                        </a:lnTo>
                        <a:lnTo>
                          <a:pt x="16" y="85"/>
                        </a:lnTo>
                        <a:lnTo>
                          <a:pt x="6" y="81"/>
                        </a:lnTo>
                        <a:lnTo>
                          <a:pt x="0" y="76"/>
                        </a:lnTo>
                        <a:lnTo>
                          <a:pt x="0" y="79"/>
                        </a:lnTo>
                        <a:lnTo>
                          <a:pt x="2" y="81"/>
                        </a:lnTo>
                        <a:lnTo>
                          <a:pt x="8" y="85"/>
                        </a:lnTo>
                        <a:lnTo>
                          <a:pt x="16" y="90"/>
                        </a:lnTo>
                        <a:lnTo>
                          <a:pt x="25" y="92"/>
                        </a:lnTo>
                        <a:lnTo>
                          <a:pt x="33" y="93"/>
                        </a:lnTo>
                        <a:lnTo>
                          <a:pt x="43" y="92"/>
                        </a:lnTo>
                        <a:lnTo>
                          <a:pt x="53" y="89"/>
                        </a:lnTo>
                        <a:lnTo>
                          <a:pt x="62" y="84"/>
                        </a:lnTo>
                        <a:lnTo>
                          <a:pt x="70" y="78"/>
                        </a:lnTo>
                        <a:lnTo>
                          <a:pt x="76" y="70"/>
                        </a:lnTo>
                        <a:lnTo>
                          <a:pt x="80" y="61"/>
                        </a:lnTo>
                        <a:lnTo>
                          <a:pt x="83" y="51"/>
                        </a:lnTo>
                        <a:lnTo>
                          <a:pt x="83" y="42"/>
                        </a:lnTo>
                        <a:close/>
                      </a:path>
                    </a:pathLst>
                  </a:custGeom>
                  <a:solidFill>
                    <a:srgbClr val="6272A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75" name="Freeform 243"/>
                  <p:cNvSpPr>
                    <a:spLocks/>
                  </p:cNvSpPr>
                  <p:nvPr/>
                </p:nvSpPr>
                <p:spPr bwMode="auto">
                  <a:xfrm>
                    <a:off x="5698" y="1205"/>
                    <a:ext cx="82" cy="92"/>
                  </a:xfrm>
                  <a:custGeom>
                    <a:avLst/>
                    <a:gdLst/>
                    <a:ahLst/>
                    <a:cxnLst>
                      <a:cxn ang="0">
                        <a:pos x="82" y="42"/>
                      </a:cxn>
                      <a:cxn ang="0">
                        <a:pos x="80" y="30"/>
                      </a:cxn>
                      <a:cxn ang="0">
                        <a:pos x="77" y="17"/>
                      </a:cxn>
                      <a:cxn ang="0">
                        <a:pos x="70" y="8"/>
                      </a:cxn>
                      <a:cxn ang="0">
                        <a:pos x="62" y="0"/>
                      </a:cxn>
                      <a:cxn ang="0">
                        <a:pos x="59" y="0"/>
                      </a:cxn>
                      <a:cxn ang="0">
                        <a:pos x="56" y="0"/>
                      </a:cxn>
                      <a:cxn ang="0">
                        <a:pos x="60" y="5"/>
                      </a:cxn>
                      <a:cxn ang="0">
                        <a:pos x="65" y="8"/>
                      </a:cxn>
                      <a:cxn ang="0">
                        <a:pos x="70" y="13"/>
                      </a:cxn>
                      <a:cxn ang="0">
                        <a:pos x="73" y="17"/>
                      </a:cxn>
                      <a:cxn ang="0">
                        <a:pos x="76" y="24"/>
                      </a:cxn>
                      <a:cxn ang="0">
                        <a:pos x="77" y="28"/>
                      </a:cxn>
                      <a:cxn ang="0">
                        <a:pos x="79" y="34"/>
                      </a:cxn>
                      <a:cxn ang="0">
                        <a:pos x="79" y="42"/>
                      </a:cxn>
                      <a:cxn ang="0">
                        <a:pos x="79" y="51"/>
                      </a:cxn>
                      <a:cxn ang="0">
                        <a:pos x="76" y="59"/>
                      </a:cxn>
                      <a:cxn ang="0">
                        <a:pos x="71" y="67"/>
                      </a:cxn>
                      <a:cxn ang="0">
                        <a:pos x="67" y="75"/>
                      </a:cxn>
                      <a:cxn ang="0">
                        <a:pos x="59" y="79"/>
                      </a:cxn>
                      <a:cxn ang="0">
                        <a:pos x="51" y="84"/>
                      </a:cxn>
                      <a:cxn ang="0">
                        <a:pos x="42" y="87"/>
                      </a:cxn>
                      <a:cxn ang="0">
                        <a:pos x="33" y="89"/>
                      </a:cxn>
                      <a:cxn ang="0">
                        <a:pos x="23" y="87"/>
                      </a:cxn>
                      <a:cxn ang="0">
                        <a:pos x="14" y="84"/>
                      </a:cxn>
                      <a:cxn ang="0">
                        <a:pos x="6" y="79"/>
                      </a:cxn>
                      <a:cxn ang="0">
                        <a:pos x="0" y="73"/>
                      </a:cxn>
                      <a:cxn ang="0">
                        <a:pos x="0" y="76"/>
                      </a:cxn>
                      <a:cxn ang="0">
                        <a:pos x="0" y="79"/>
                      </a:cxn>
                      <a:cxn ang="0">
                        <a:pos x="8" y="84"/>
                      </a:cxn>
                      <a:cxn ang="0">
                        <a:pos x="16" y="87"/>
                      </a:cxn>
                      <a:cxn ang="0">
                        <a:pos x="23" y="90"/>
                      </a:cxn>
                      <a:cxn ang="0">
                        <a:pos x="33" y="92"/>
                      </a:cxn>
                      <a:cxn ang="0">
                        <a:pos x="43" y="90"/>
                      </a:cxn>
                      <a:cxn ang="0">
                        <a:pos x="53" y="87"/>
                      </a:cxn>
                      <a:cxn ang="0">
                        <a:pos x="60" y="82"/>
                      </a:cxn>
                      <a:cxn ang="0">
                        <a:pos x="68" y="76"/>
                      </a:cxn>
                      <a:cxn ang="0">
                        <a:pos x="74" y="68"/>
                      </a:cxn>
                      <a:cxn ang="0">
                        <a:pos x="79" y="61"/>
                      </a:cxn>
                      <a:cxn ang="0">
                        <a:pos x="82" y="51"/>
                      </a:cxn>
                      <a:cxn ang="0">
                        <a:pos x="82" y="42"/>
                      </a:cxn>
                    </a:cxnLst>
                    <a:rect l="0" t="0" r="r" b="b"/>
                    <a:pathLst>
                      <a:path w="82" h="92">
                        <a:moveTo>
                          <a:pt x="82" y="42"/>
                        </a:moveTo>
                        <a:lnTo>
                          <a:pt x="80" y="30"/>
                        </a:lnTo>
                        <a:lnTo>
                          <a:pt x="77" y="17"/>
                        </a:lnTo>
                        <a:lnTo>
                          <a:pt x="70" y="8"/>
                        </a:lnTo>
                        <a:lnTo>
                          <a:pt x="62" y="0"/>
                        </a:lnTo>
                        <a:lnTo>
                          <a:pt x="59" y="0"/>
                        </a:lnTo>
                        <a:lnTo>
                          <a:pt x="56" y="0"/>
                        </a:lnTo>
                        <a:lnTo>
                          <a:pt x="60" y="5"/>
                        </a:lnTo>
                        <a:lnTo>
                          <a:pt x="65" y="8"/>
                        </a:lnTo>
                        <a:lnTo>
                          <a:pt x="70" y="13"/>
                        </a:lnTo>
                        <a:lnTo>
                          <a:pt x="73" y="17"/>
                        </a:lnTo>
                        <a:lnTo>
                          <a:pt x="76" y="24"/>
                        </a:lnTo>
                        <a:lnTo>
                          <a:pt x="77" y="28"/>
                        </a:lnTo>
                        <a:lnTo>
                          <a:pt x="79" y="34"/>
                        </a:lnTo>
                        <a:lnTo>
                          <a:pt x="79" y="42"/>
                        </a:lnTo>
                        <a:lnTo>
                          <a:pt x="79" y="51"/>
                        </a:lnTo>
                        <a:lnTo>
                          <a:pt x="76" y="59"/>
                        </a:lnTo>
                        <a:lnTo>
                          <a:pt x="71" y="67"/>
                        </a:lnTo>
                        <a:lnTo>
                          <a:pt x="67" y="75"/>
                        </a:lnTo>
                        <a:lnTo>
                          <a:pt x="59" y="79"/>
                        </a:lnTo>
                        <a:lnTo>
                          <a:pt x="51" y="84"/>
                        </a:lnTo>
                        <a:lnTo>
                          <a:pt x="42" y="87"/>
                        </a:lnTo>
                        <a:lnTo>
                          <a:pt x="33" y="89"/>
                        </a:lnTo>
                        <a:lnTo>
                          <a:pt x="23" y="87"/>
                        </a:lnTo>
                        <a:lnTo>
                          <a:pt x="14" y="84"/>
                        </a:lnTo>
                        <a:lnTo>
                          <a:pt x="6" y="79"/>
                        </a:lnTo>
                        <a:lnTo>
                          <a:pt x="0" y="73"/>
                        </a:lnTo>
                        <a:lnTo>
                          <a:pt x="0" y="76"/>
                        </a:lnTo>
                        <a:lnTo>
                          <a:pt x="0" y="79"/>
                        </a:lnTo>
                        <a:lnTo>
                          <a:pt x="8" y="84"/>
                        </a:lnTo>
                        <a:lnTo>
                          <a:pt x="16" y="87"/>
                        </a:lnTo>
                        <a:lnTo>
                          <a:pt x="23" y="90"/>
                        </a:lnTo>
                        <a:lnTo>
                          <a:pt x="33" y="92"/>
                        </a:lnTo>
                        <a:lnTo>
                          <a:pt x="43" y="90"/>
                        </a:lnTo>
                        <a:lnTo>
                          <a:pt x="53" y="87"/>
                        </a:lnTo>
                        <a:lnTo>
                          <a:pt x="60" y="82"/>
                        </a:lnTo>
                        <a:lnTo>
                          <a:pt x="68" y="76"/>
                        </a:lnTo>
                        <a:lnTo>
                          <a:pt x="74" y="68"/>
                        </a:lnTo>
                        <a:lnTo>
                          <a:pt x="79" y="61"/>
                        </a:lnTo>
                        <a:lnTo>
                          <a:pt x="82" y="51"/>
                        </a:lnTo>
                        <a:lnTo>
                          <a:pt x="82" y="42"/>
                        </a:lnTo>
                        <a:close/>
                      </a:path>
                    </a:pathLst>
                  </a:custGeom>
                  <a:solidFill>
                    <a:srgbClr val="6574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76" name="Freeform 244"/>
                  <p:cNvSpPr>
                    <a:spLocks/>
                  </p:cNvSpPr>
                  <p:nvPr/>
                </p:nvSpPr>
                <p:spPr bwMode="auto">
                  <a:xfrm>
                    <a:off x="5697" y="1205"/>
                    <a:ext cx="81" cy="90"/>
                  </a:xfrm>
                  <a:custGeom>
                    <a:avLst/>
                    <a:gdLst/>
                    <a:ahLst/>
                    <a:cxnLst>
                      <a:cxn ang="0">
                        <a:pos x="81" y="42"/>
                      </a:cxn>
                      <a:cxn ang="0">
                        <a:pos x="81" y="34"/>
                      </a:cxn>
                      <a:cxn ang="0">
                        <a:pos x="80" y="30"/>
                      </a:cxn>
                      <a:cxn ang="0">
                        <a:pos x="78" y="24"/>
                      </a:cxn>
                      <a:cxn ang="0">
                        <a:pos x="75" y="17"/>
                      </a:cxn>
                      <a:cxn ang="0">
                        <a:pos x="69" y="8"/>
                      </a:cxn>
                      <a:cxn ang="0">
                        <a:pos x="60" y="0"/>
                      </a:cxn>
                      <a:cxn ang="0">
                        <a:pos x="57" y="0"/>
                      </a:cxn>
                      <a:cxn ang="0">
                        <a:pos x="54" y="2"/>
                      </a:cxn>
                      <a:cxn ang="0">
                        <a:pos x="60" y="5"/>
                      </a:cxn>
                      <a:cxn ang="0">
                        <a:pos x="64" y="8"/>
                      </a:cxn>
                      <a:cxn ang="0">
                        <a:pos x="69" y="13"/>
                      </a:cxn>
                      <a:cxn ang="0">
                        <a:pos x="72" y="17"/>
                      </a:cxn>
                      <a:cxn ang="0">
                        <a:pos x="75" y="24"/>
                      </a:cxn>
                      <a:cxn ang="0">
                        <a:pos x="77" y="28"/>
                      </a:cxn>
                      <a:cxn ang="0">
                        <a:pos x="78" y="34"/>
                      </a:cxn>
                      <a:cxn ang="0">
                        <a:pos x="78" y="42"/>
                      </a:cxn>
                      <a:cxn ang="0">
                        <a:pos x="78" y="50"/>
                      </a:cxn>
                      <a:cxn ang="0">
                        <a:pos x="75" y="59"/>
                      </a:cxn>
                      <a:cxn ang="0">
                        <a:pos x="71" y="67"/>
                      </a:cxn>
                      <a:cxn ang="0">
                        <a:pos x="66" y="73"/>
                      </a:cxn>
                      <a:cxn ang="0">
                        <a:pos x="60" y="79"/>
                      </a:cxn>
                      <a:cxn ang="0">
                        <a:pos x="52" y="82"/>
                      </a:cxn>
                      <a:cxn ang="0">
                        <a:pos x="43" y="85"/>
                      </a:cxn>
                      <a:cxn ang="0">
                        <a:pos x="34" y="87"/>
                      </a:cxn>
                      <a:cxn ang="0">
                        <a:pos x="24" y="85"/>
                      </a:cxn>
                      <a:cxn ang="0">
                        <a:pos x="15" y="82"/>
                      </a:cxn>
                      <a:cxn ang="0">
                        <a:pos x="7" y="76"/>
                      </a:cxn>
                      <a:cxn ang="0">
                        <a:pos x="0" y="70"/>
                      </a:cxn>
                      <a:cxn ang="0">
                        <a:pos x="1" y="73"/>
                      </a:cxn>
                      <a:cxn ang="0">
                        <a:pos x="1" y="76"/>
                      </a:cxn>
                      <a:cxn ang="0">
                        <a:pos x="7" y="81"/>
                      </a:cxn>
                      <a:cxn ang="0">
                        <a:pos x="17" y="85"/>
                      </a:cxn>
                      <a:cxn ang="0">
                        <a:pos x="24" y="89"/>
                      </a:cxn>
                      <a:cxn ang="0">
                        <a:pos x="34" y="90"/>
                      </a:cxn>
                      <a:cxn ang="0">
                        <a:pos x="44" y="89"/>
                      </a:cxn>
                      <a:cxn ang="0">
                        <a:pos x="52" y="85"/>
                      </a:cxn>
                      <a:cxn ang="0">
                        <a:pos x="61" y="81"/>
                      </a:cxn>
                      <a:cxn ang="0">
                        <a:pos x="68" y="75"/>
                      </a:cxn>
                      <a:cxn ang="0">
                        <a:pos x="74" y="68"/>
                      </a:cxn>
                      <a:cxn ang="0">
                        <a:pos x="78" y="61"/>
                      </a:cxn>
                      <a:cxn ang="0">
                        <a:pos x="81" y="51"/>
                      </a:cxn>
                      <a:cxn ang="0">
                        <a:pos x="81" y="42"/>
                      </a:cxn>
                    </a:cxnLst>
                    <a:rect l="0" t="0" r="r" b="b"/>
                    <a:pathLst>
                      <a:path w="81" h="90">
                        <a:moveTo>
                          <a:pt x="81" y="42"/>
                        </a:moveTo>
                        <a:lnTo>
                          <a:pt x="81" y="34"/>
                        </a:lnTo>
                        <a:lnTo>
                          <a:pt x="80" y="30"/>
                        </a:lnTo>
                        <a:lnTo>
                          <a:pt x="78" y="24"/>
                        </a:lnTo>
                        <a:lnTo>
                          <a:pt x="75" y="17"/>
                        </a:lnTo>
                        <a:lnTo>
                          <a:pt x="69" y="8"/>
                        </a:lnTo>
                        <a:lnTo>
                          <a:pt x="60" y="0"/>
                        </a:lnTo>
                        <a:lnTo>
                          <a:pt x="57" y="0"/>
                        </a:lnTo>
                        <a:lnTo>
                          <a:pt x="54" y="2"/>
                        </a:lnTo>
                        <a:lnTo>
                          <a:pt x="60" y="5"/>
                        </a:lnTo>
                        <a:lnTo>
                          <a:pt x="64" y="8"/>
                        </a:lnTo>
                        <a:lnTo>
                          <a:pt x="69" y="13"/>
                        </a:lnTo>
                        <a:lnTo>
                          <a:pt x="72" y="17"/>
                        </a:lnTo>
                        <a:lnTo>
                          <a:pt x="75" y="24"/>
                        </a:lnTo>
                        <a:lnTo>
                          <a:pt x="77" y="28"/>
                        </a:lnTo>
                        <a:lnTo>
                          <a:pt x="78" y="34"/>
                        </a:lnTo>
                        <a:lnTo>
                          <a:pt x="78" y="42"/>
                        </a:lnTo>
                        <a:lnTo>
                          <a:pt x="78" y="50"/>
                        </a:lnTo>
                        <a:lnTo>
                          <a:pt x="75" y="59"/>
                        </a:lnTo>
                        <a:lnTo>
                          <a:pt x="71" y="67"/>
                        </a:lnTo>
                        <a:lnTo>
                          <a:pt x="66" y="73"/>
                        </a:lnTo>
                        <a:lnTo>
                          <a:pt x="60" y="79"/>
                        </a:lnTo>
                        <a:lnTo>
                          <a:pt x="52" y="82"/>
                        </a:lnTo>
                        <a:lnTo>
                          <a:pt x="43" y="85"/>
                        </a:lnTo>
                        <a:lnTo>
                          <a:pt x="34" y="87"/>
                        </a:lnTo>
                        <a:lnTo>
                          <a:pt x="24" y="85"/>
                        </a:lnTo>
                        <a:lnTo>
                          <a:pt x="15" y="82"/>
                        </a:lnTo>
                        <a:lnTo>
                          <a:pt x="7" y="76"/>
                        </a:lnTo>
                        <a:lnTo>
                          <a:pt x="0" y="70"/>
                        </a:lnTo>
                        <a:lnTo>
                          <a:pt x="1" y="73"/>
                        </a:lnTo>
                        <a:lnTo>
                          <a:pt x="1" y="76"/>
                        </a:lnTo>
                        <a:lnTo>
                          <a:pt x="7" y="81"/>
                        </a:lnTo>
                        <a:lnTo>
                          <a:pt x="17" y="85"/>
                        </a:lnTo>
                        <a:lnTo>
                          <a:pt x="24" y="89"/>
                        </a:lnTo>
                        <a:lnTo>
                          <a:pt x="34" y="90"/>
                        </a:lnTo>
                        <a:lnTo>
                          <a:pt x="44" y="89"/>
                        </a:lnTo>
                        <a:lnTo>
                          <a:pt x="52" y="85"/>
                        </a:lnTo>
                        <a:lnTo>
                          <a:pt x="61" y="81"/>
                        </a:lnTo>
                        <a:lnTo>
                          <a:pt x="68" y="75"/>
                        </a:lnTo>
                        <a:lnTo>
                          <a:pt x="74" y="68"/>
                        </a:lnTo>
                        <a:lnTo>
                          <a:pt x="78" y="61"/>
                        </a:lnTo>
                        <a:lnTo>
                          <a:pt x="81" y="51"/>
                        </a:lnTo>
                        <a:lnTo>
                          <a:pt x="81" y="42"/>
                        </a:lnTo>
                        <a:close/>
                      </a:path>
                    </a:pathLst>
                  </a:custGeom>
                  <a:solidFill>
                    <a:srgbClr val="6776B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77" name="Freeform 245"/>
                  <p:cNvSpPr>
                    <a:spLocks/>
                  </p:cNvSpPr>
                  <p:nvPr/>
                </p:nvSpPr>
                <p:spPr bwMode="auto">
                  <a:xfrm>
                    <a:off x="5697" y="1205"/>
                    <a:ext cx="80" cy="89"/>
                  </a:xfrm>
                  <a:custGeom>
                    <a:avLst/>
                    <a:gdLst/>
                    <a:ahLst/>
                    <a:cxnLst>
                      <a:cxn ang="0">
                        <a:pos x="80" y="42"/>
                      </a:cxn>
                      <a:cxn ang="0">
                        <a:pos x="80" y="34"/>
                      </a:cxn>
                      <a:cxn ang="0">
                        <a:pos x="78" y="28"/>
                      </a:cxn>
                      <a:cxn ang="0">
                        <a:pos x="77" y="24"/>
                      </a:cxn>
                      <a:cxn ang="0">
                        <a:pos x="74" y="17"/>
                      </a:cxn>
                      <a:cxn ang="0">
                        <a:pos x="71" y="13"/>
                      </a:cxn>
                      <a:cxn ang="0">
                        <a:pos x="66" y="8"/>
                      </a:cxn>
                      <a:cxn ang="0">
                        <a:pos x="61" y="5"/>
                      </a:cxn>
                      <a:cxn ang="0">
                        <a:pos x="57" y="0"/>
                      </a:cxn>
                      <a:cxn ang="0">
                        <a:pos x="54" y="2"/>
                      </a:cxn>
                      <a:cxn ang="0">
                        <a:pos x="52" y="2"/>
                      </a:cxn>
                      <a:cxn ang="0">
                        <a:pos x="57" y="5"/>
                      </a:cxn>
                      <a:cxn ang="0">
                        <a:pos x="61" y="8"/>
                      </a:cxn>
                      <a:cxn ang="0">
                        <a:pos x="66" y="13"/>
                      </a:cxn>
                      <a:cxn ang="0">
                        <a:pos x="71" y="17"/>
                      </a:cxn>
                      <a:cxn ang="0">
                        <a:pos x="74" y="24"/>
                      </a:cxn>
                      <a:cxn ang="0">
                        <a:pos x="75" y="28"/>
                      </a:cxn>
                      <a:cxn ang="0">
                        <a:pos x="77" y="34"/>
                      </a:cxn>
                      <a:cxn ang="0">
                        <a:pos x="77" y="42"/>
                      </a:cxn>
                      <a:cxn ang="0">
                        <a:pos x="77" y="50"/>
                      </a:cxn>
                      <a:cxn ang="0">
                        <a:pos x="74" y="58"/>
                      </a:cxn>
                      <a:cxn ang="0">
                        <a:pos x="71" y="65"/>
                      </a:cxn>
                      <a:cxn ang="0">
                        <a:pos x="64" y="72"/>
                      </a:cxn>
                      <a:cxn ang="0">
                        <a:pos x="58" y="78"/>
                      </a:cxn>
                      <a:cxn ang="0">
                        <a:pos x="51" y="81"/>
                      </a:cxn>
                      <a:cxn ang="0">
                        <a:pos x="43" y="84"/>
                      </a:cxn>
                      <a:cxn ang="0">
                        <a:pos x="34" y="85"/>
                      </a:cxn>
                      <a:cxn ang="0">
                        <a:pos x="24" y="84"/>
                      </a:cxn>
                      <a:cxn ang="0">
                        <a:pos x="15" y="79"/>
                      </a:cxn>
                      <a:cxn ang="0">
                        <a:pos x="6" y="75"/>
                      </a:cxn>
                      <a:cxn ang="0">
                        <a:pos x="0" y="67"/>
                      </a:cxn>
                      <a:cxn ang="0">
                        <a:pos x="0" y="70"/>
                      </a:cxn>
                      <a:cxn ang="0">
                        <a:pos x="1" y="73"/>
                      </a:cxn>
                      <a:cxn ang="0">
                        <a:pos x="7" y="79"/>
                      </a:cxn>
                      <a:cxn ang="0">
                        <a:pos x="15" y="84"/>
                      </a:cxn>
                      <a:cxn ang="0">
                        <a:pos x="24" y="87"/>
                      </a:cxn>
                      <a:cxn ang="0">
                        <a:pos x="34" y="89"/>
                      </a:cxn>
                      <a:cxn ang="0">
                        <a:pos x="43" y="87"/>
                      </a:cxn>
                      <a:cxn ang="0">
                        <a:pos x="52" y="84"/>
                      </a:cxn>
                      <a:cxn ang="0">
                        <a:pos x="60" y="79"/>
                      </a:cxn>
                      <a:cxn ang="0">
                        <a:pos x="68" y="75"/>
                      </a:cxn>
                      <a:cxn ang="0">
                        <a:pos x="72" y="67"/>
                      </a:cxn>
                      <a:cxn ang="0">
                        <a:pos x="77" y="59"/>
                      </a:cxn>
                      <a:cxn ang="0">
                        <a:pos x="80" y="51"/>
                      </a:cxn>
                      <a:cxn ang="0">
                        <a:pos x="80" y="42"/>
                      </a:cxn>
                    </a:cxnLst>
                    <a:rect l="0" t="0" r="r" b="b"/>
                    <a:pathLst>
                      <a:path w="80" h="89">
                        <a:moveTo>
                          <a:pt x="80" y="42"/>
                        </a:moveTo>
                        <a:lnTo>
                          <a:pt x="80" y="34"/>
                        </a:lnTo>
                        <a:lnTo>
                          <a:pt x="78" y="28"/>
                        </a:lnTo>
                        <a:lnTo>
                          <a:pt x="77" y="24"/>
                        </a:lnTo>
                        <a:lnTo>
                          <a:pt x="74" y="17"/>
                        </a:lnTo>
                        <a:lnTo>
                          <a:pt x="71" y="13"/>
                        </a:lnTo>
                        <a:lnTo>
                          <a:pt x="66" y="8"/>
                        </a:lnTo>
                        <a:lnTo>
                          <a:pt x="61" y="5"/>
                        </a:lnTo>
                        <a:lnTo>
                          <a:pt x="57" y="0"/>
                        </a:lnTo>
                        <a:lnTo>
                          <a:pt x="54" y="2"/>
                        </a:lnTo>
                        <a:lnTo>
                          <a:pt x="52" y="2"/>
                        </a:lnTo>
                        <a:lnTo>
                          <a:pt x="57" y="5"/>
                        </a:lnTo>
                        <a:lnTo>
                          <a:pt x="61" y="8"/>
                        </a:lnTo>
                        <a:lnTo>
                          <a:pt x="66" y="13"/>
                        </a:lnTo>
                        <a:lnTo>
                          <a:pt x="71" y="17"/>
                        </a:lnTo>
                        <a:lnTo>
                          <a:pt x="74" y="24"/>
                        </a:lnTo>
                        <a:lnTo>
                          <a:pt x="75" y="28"/>
                        </a:lnTo>
                        <a:lnTo>
                          <a:pt x="77" y="34"/>
                        </a:lnTo>
                        <a:lnTo>
                          <a:pt x="77" y="42"/>
                        </a:lnTo>
                        <a:lnTo>
                          <a:pt x="77" y="50"/>
                        </a:lnTo>
                        <a:lnTo>
                          <a:pt x="74" y="58"/>
                        </a:lnTo>
                        <a:lnTo>
                          <a:pt x="71" y="65"/>
                        </a:lnTo>
                        <a:lnTo>
                          <a:pt x="64" y="72"/>
                        </a:lnTo>
                        <a:lnTo>
                          <a:pt x="58" y="78"/>
                        </a:lnTo>
                        <a:lnTo>
                          <a:pt x="51" y="81"/>
                        </a:lnTo>
                        <a:lnTo>
                          <a:pt x="43" y="84"/>
                        </a:lnTo>
                        <a:lnTo>
                          <a:pt x="34" y="85"/>
                        </a:lnTo>
                        <a:lnTo>
                          <a:pt x="24" y="84"/>
                        </a:lnTo>
                        <a:lnTo>
                          <a:pt x="15" y="79"/>
                        </a:lnTo>
                        <a:lnTo>
                          <a:pt x="6" y="75"/>
                        </a:lnTo>
                        <a:lnTo>
                          <a:pt x="0" y="67"/>
                        </a:lnTo>
                        <a:lnTo>
                          <a:pt x="0" y="70"/>
                        </a:lnTo>
                        <a:lnTo>
                          <a:pt x="1" y="73"/>
                        </a:lnTo>
                        <a:lnTo>
                          <a:pt x="7" y="79"/>
                        </a:lnTo>
                        <a:lnTo>
                          <a:pt x="15" y="84"/>
                        </a:lnTo>
                        <a:lnTo>
                          <a:pt x="24" y="87"/>
                        </a:lnTo>
                        <a:lnTo>
                          <a:pt x="34" y="89"/>
                        </a:lnTo>
                        <a:lnTo>
                          <a:pt x="43" y="87"/>
                        </a:lnTo>
                        <a:lnTo>
                          <a:pt x="52" y="84"/>
                        </a:lnTo>
                        <a:lnTo>
                          <a:pt x="60" y="79"/>
                        </a:lnTo>
                        <a:lnTo>
                          <a:pt x="68" y="75"/>
                        </a:lnTo>
                        <a:lnTo>
                          <a:pt x="72" y="67"/>
                        </a:lnTo>
                        <a:lnTo>
                          <a:pt x="77" y="59"/>
                        </a:lnTo>
                        <a:lnTo>
                          <a:pt x="80" y="51"/>
                        </a:lnTo>
                        <a:lnTo>
                          <a:pt x="80" y="42"/>
                        </a:lnTo>
                        <a:close/>
                      </a:path>
                    </a:pathLst>
                  </a:custGeom>
                  <a:solidFill>
                    <a:srgbClr val="6A79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78" name="Freeform 246"/>
                  <p:cNvSpPr>
                    <a:spLocks/>
                  </p:cNvSpPr>
                  <p:nvPr/>
                </p:nvSpPr>
                <p:spPr bwMode="auto">
                  <a:xfrm>
                    <a:off x="5697" y="1207"/>
                    <a:ext cx="78" cy="85"/>
                  </a:xfrm>
                  <a:custGeom>
                    <a:avLst/>
                    <a:gdLst/>
                    <a:ahLst/>
                    <a:cxnLst>
                      <a:cxn ang="0">
                        <a:pos x="78" y="40"/>
                      </a:cxn>
                      <a:cxn ang="0">
                        <a:pos x="78" y="32"/>
                      </a:cxn>
                      <a:cxn ang="0">
                        <a:pos x="77" y="26"/>
                      </a:cxn>
                      <a:cxn ang="0">
                        <a:pos x="75" y="22"/>
                      </a:cxn>
                      <a:cxn ang="0">
                        <a:pos x="72" y="15"/>
                      </a:cxn>
                      <a:cxn ang="0">
                        <a:pos x="69" y="11"/>
                      </a:cxn>
                      <a:cxn ang="0">
                        <a:pos x="64" y="6"/>
                      </a:cxn>
                      <a:cxn ang="0">
                        <a:pos x="60" y="3"/>
                      </a:cxn>
                      <a:cxn ang="0">
                        <a:pos x="54" y="0"/>
                      </a:cxn>
                      <a:cxn ang="0">
                        <a:pos x="52" y="0"/>
                      </a:cxn>
                      <a:cxn ang="0">
                        <a:pos x="49" y="0"/>
                      </a:cxn>
                      <a:cxn ang="0">
                        <a:pos x="55" y="3"/>
                      </a:cxn>
                      <a:cxn ang="0">
                        <a:pos x="60" y="6"/>
                      </a:cxn>
                      <a:cxn ang="0">
                        <a:pos x="64" y="11"/>
                      </a:cxn>
                      <a:cxn ang="0">
                        <a:pos x="68" y="15"/>
                      </a:cxn>
                      <a:cxn ang="0">
                        <a:pos x="72" y="22"/>
                      </a:cxn>
                      <a:cxn ang="0">
                        <a:pos x="74" y="26"/>
                      </a:cxn>
                      <a:cxn ang="0">
                        <a:pos x="75" y="32"/>
                      </a:cxn>
                      <a:cxn ang="0">
                        <a:pos x="75" y="40"/>
                      </a:cxn>
                      <a:cxn ang="0">
                        <a:pos x="75" y="48"/>
                      </a:cxn>
                      <a:cxn ang="0">
                        <a:pos x="72" y="56"/>
                      </a:cxn>
                      <a:cxn ang="0">
                        <a:pos x="69" y="63"/>
                      </a:cxn>
                      <a:cxn ang="0">
                        <a:pos x="63" y="70"/>
                      </a:cxn>
                      <a:cxn ang="0">
                        <a:pos x="57" y="74"/>
                      </a:cxn>
                      <a:cxn ang="0">
                        <a:pos x="51" y="77"/>
                      </a:cxn>
                      <a:cxn ang="0">
                        <a:pos x="43" y="80"/>
                      </a:cxn>
                      <a:cxn ang="0">
                        <a:pos x="34" y="82"/>
                      </a:cxn>
                      <a:cxn ang="0">
                        <a:pos x="24" y="80"/>
                      </a:cxn>
                      <a:cxn ang="0">
                        <a:pos x="13" y="76"/>
                      </a:cxn>
                      <a:cxn ang="0">
                        <a:pos x="6" y="70"/>
                      </a:cxn>
                      <a:cxn ang="0">
                        <a:pos x="0" y="62"/>
                      </a:cxn>
                      <a:cxn ang="0">
                        <a:pos x="0" y="65"/>
                      </a:cxn>
                      <a:cxn ang="0">
                        <a:pos x="0" y="68"/>
                      </a:cxn>
                      <a:cxn ang="0">
                        <a:pos x="7" y="74"/>
                      </a:cxn>
                      <a:cxn ang="0">
                        <a:pos x="15" y="80"/>
                      </a:cxn>
                      <a:cxn ang="0">
                        <a:pos x="24" y="83"/>
                      </a:cxn>
                      <a:cxn ang="0">
                        <a:pos x="34" y="85"/>
                      </a:cxn>
                      <a:cxn ang="0">
                        <a:pos x="43" y="83"/>
                      </a:cxn>
                      <a:cxn ang="0">
                        <a:pos x="52" y="80"/>
                      </a:cxn>
                      <a:cxn ang="0">
                        <a:pos x="60" y="77"/>
                      </a:cxn>
                      <a:cxn ang="0">
                        <a:pos x="66" y="71"/>
                      </a:cxn>
                      <a:cxn ang="0">
                        <a:pos x="71" y="65"/>
                      </a:cxn>
                      <a:cxn ang="0">
                        <a:pos x="75" y="57"/>
                      </a:cxn>
                      <a:cxn ang="0">
                        <a:pos x="78" y="48"/>
                      </a:cxn>
                      <a:cxn ang="0">
                        <a:pos x="78" y="40"/>
                      </a:cxn>
                    </a:cxnLst>
                    <a:rect l="0" t="0" r="r" b="b"/>
                    <a:pathLst>
                      <a:path w="78" h="85">
                        <a:moveTo>
                          <a:pt x="78" y="40"/>
                        </a:moveTo>
                        <a:lnTo>
                          <a:pt x="78" y="32"/>
                        </a:lnTo>
                        <a:lnTo>
                          <a:pt x="77" y="26"/>
                        </a:lnTo>
                        <a:lnTo>
                          <a:pt x="75" y="22"/>
                        </a:lnTo>
                        <a:lnTo>
                          <a:pt x="72" y="15"/>
                        </a:lnTo>
                        <a:lnTo>
                          <a:pt x="69" y="11"/>
                        </a:lnTo>
                        <a:lnTo>
                          <a:pt x="64" y="6"/>
                        </a:lnTo>
                        <a:lnTo>
                          <a:pt x="60" y="3"/>
                        </a:lnTo>
                        <a:lnTo>
                          <a:pt x="54" y="0"/>
                        </a:lnTo>
                        <a:lnTo>
                          <a:pt x="52" y="0"/>
                        </a:lnTo>
                        <a:lnTo>
                          <a:pt x="49" y="0"/>
                        </a:lnTo>
                        <a:lnTo>
                          <a:pt x="55" y="3"/>
                        </a:lnTo>
                        <a:lnTo>
                          <a:pt x="60" y="6"/>
                        </a:lnTo>
                        <a:lnTo>
                          <a:pt x="64" y="11"/>
                        </a:lnTo>
                        <a:lnTo>
                          <a:pt x="68" y="15"/>
                        </a:lnTo>
                        <a:lnTo>
                          <a:pt x="72" y="22"/>
                        </a:lnTo>
                        <a:lnTo>
                          <a:pt x="74" y="26"/>
                        </a:lnTo>
                        <a:lnTo>
                          <a:pt x="75" y="32"/>
                        </a:lnTo>
                        <a:lnTo>
                          <a:pt x="75" y="40"/>
                        </a:lnTo>
                        <a:lnTo>
                          <a:pt x="75" y="48"/>
                        </a:lnTo>
                        <a:lnTo>
                          <a:pt x="72" y="56"/>
                        </a:lnTo>
                        <a:lnTo>
                          <a:pt x="69" y="63"/>
                        </a:lnTo>
                        <a:lnTo>
                          <a:pt x="63" y="70"/>
                        </a:lnTo>
                        <a:lnTo>
                          <a:pt x="57" y="74"/>
                        </a:lnTo>
                        <a:lnTo>
                          <a:pt x="51" y="77"/>
                        </a:lnTo>
                        <a:lnTo>
                          <a:pt x="43" y="80"/>
                        </a:lnTo>
                        <a:lnTo>
                          <a:pt x="34" y="82"/>
                        </a:lnTo>
                        <a:lnTo>
                          <a:pt x="24" y="80"/>
                        </a:lnTo>
                        <a:lnTo>
                          <a:pt x="13" y="76"/>
                        </a:lnTo>
                        <a:lnTo>
                          <a:pt x="6" y="70"/>
                        </a:lnTo>
                        <a:lnTo>
                          <a:pt x="0" y="62"/>
                        </a:lnTo>
                        <a:lnTo>
                          <a:pt x="0" y="65"/>
                        </a:lnTo>
                        <a:lnTo>
                          <a:pt x="0" y="68"/>
                        </a:lnTo>
                        <a:lnTo>
                          <a:pt x="7" y="74"/>
                        </a:lnTo>
                        <a:lnTo>
                          <a:pt x="15" y="80"/>
                        </a:lnTo>
                        <a:lnTo>
                          <a:pt x="24" y="83"/>
                        </a:lnTo>
                        <a:lnTo>
                          <a:pt x="34" y="85"/>
                        </a:lnTo>
                        <a:lnTo>
                          <a:pt x="43" y="83"/>
                        </a:lnTo>
                        <a:lnTo>
                          <a:pt x="52" y="80"/>
                        </a:lnTo>
                        <a:lnTo>
                          <a:pt x="60" y="77"/>
                        </a:lnTo>
                        <a:lnTo>
                          <a:pt x="66" y="71"/>
                        </a:lnTo>
                        <a:lnTo>
                          <a:pt x="71" y="65"/>
                        </a:lnTo>
                        <a:lnTo>
                          <a:pt x="75" y="57"/>
                        </a:lnTo>
                        <a:lnTo>
                          <a:pt x="78" y="48"/>
                        </a:lnTo>
                        <a:lnTo>
                          <a:pt x="78" y="40"/>
                        </a:lnTo>
                        <a:close/>
                      </a:path>
                    </a:pathLst>
                  </a:custGeom>
                  <a:solidFill>
                    <a:srgbClr val="717F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79" name="Freeform 247"/>
                  <p:cNvSpPr>
                    <a:spLocks/>
                  </p:cNvSpPr>
                  <p:nvPr/>
                </p:nvSpPr>
                <p:spPr bwMode="auto">
                  <a:xfrm>
                    <a:off x="5697" y="1207"/>
                    <a:ext cx="77" cy="83"/>
                  </a:xfrm>
                  <a:custGeom>
                    <a:avLst/>
                    <a:gdLst/>
                    <a:ahLst/>
                    <a:cxnLst>
                      <a:cxn ang="0">
                        <a:pos x="77" y="40"/>
                      </a:cxn>
                      <a:cxn ang="0">
                        <a:pos x="77" y="32"/>
                      </a:cxn>
                      <a:cxn ang="0">
                        <a:pos x="75" y="26"/>
                      </a:cxn>
                      <a:cxn ang="0">
                        <a:pos x="74" y="22"/>
                      </a:cxn>
                      <a:cxn ang="0">
                        <a:pos x="71" y="15"/>
                      </a:cxn>
                      <a:cxn ang="0">
                        <a:pos x="66" y="11"/>
                      </a:cxn>
                      <a:cxn ang="0">
                        <a:pos x="61" y="6"/>
                      </a:cxn>
                      <a:cxn ang="0">
                        <a:pos x="57" y="3"/>
                      </a:cxn>
                      <a:cxn ang="0">
                        <a:pos x="52" y="0"/>
                      </a:cxn>
                      <a:cxn ang="0">
                        <a:pos x="49" y="0"/>
                      </a:cxn>
                      <a:cxn ang="0">
                        <a:pos x="46" y="2"/>
                      </a:cxn>
                      <a:cxn ang="0">
                        <a:pos x="52" y="3"/>
                      </a:cxn>
                      <a:cxn ang="0">
                        <a:pos x="57" y="6"/>
                      </a:cxn>
                      <a:cxn ang="0">
                        <a:pos x="63" y="11"/>
                      </a:cxn>
                      <a:cxn ang="0">
                        <a:pos x="66" y="15"/>
                      </a:cxn>
                      <a:cxn ang="0">
                        <a:pos x="69" y="20"/>
                      </a:cxn>
                      <a:cxn ang="0">
                        <a:pos x="72" y="26"/>
                      </a:cxn>
                      <a:cxn ang="0">
                        <a:pos x="74" y="32"/>
                      </a:cxn>
                      <a:cxn ang="0">
                        <a:pos x="74" y="40"/>
                      </a:cxn>
                      <a:cxn ang="0">
                        <a:pos x="74" y="48"/>
                      </a:cxn>
                      <a:cxn ang="0">
                        <a:pos x="71" y="56"/>
                      </a:cxn>
                      <a:cxn ang="0">
                        <a:pos x="68" y="62"/>
                      </a:cxn>
                      <a:cxn ang="0">
                        <a:pos x="63" y="68"/>
                      </a:cxn>
                      <a:cxn ang="0">
                        <a:pos x="57" y="73"/>
                      </a:cxn>
                      <a:cxn ang="0">
                        <a:pos x="49" y="76"/>
                      </a:cxn>
                      <a:cxn ang="0">
                        <a:pos x="43" y="79"/>
                      </a:cxn>
                      <a:cxn ang="0">
                        <a:pos x="34" y="80"/>
                      </a:cxn>
                      <a:cxn ang="0">
                        <a:pos x="23" y="79"/>
                      </a:cxn>
                      <a:cxn ang="0">
                        <a:pos x="13" y="74"/>
                      </a:cxn>
                      <a:cxn ang="0">
                        <a:pos x="6" y="68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3"/>
                      </a:cxn>
                      <a:cxn ang="0">
                        <a:pos x="0" y="65"/>
                      </a:cxn>
                      <a:cxn ang="0">
                        <a:pos x="6" y="73"/>
                      </a:cxn>
                      <a:cxn ang="0">
                        <a:pos x="15" y="77"/>
                      </a:cxn>
                      <a:cxn ang="0">
                        <a:pos x="24" y="82"/>
                      </a:cxn>
                      <a:cxn ang="0">
                        <a:pos x="34" y="83"/>
                      </a:cxn>
                      <a:cxn ang="0">
                        <a:pos x="43" y="82"/>
                      </a:cxn>
                      <a:cxn ang="0">
                        <a:pos x="51" y="79"/>
                      </a:cxn>
                      <a:cxn ang="0">
                        <a:pos x="58" y="76"/>
                      </a:cxn>
                      <a:cxn ang="0">
                        <a:pos x="64" y="70"/>
                      </a:cxn>
                      <a:cxn ang="0">
                        <a:pos x="71" y="63"/>
                      </a:cxn>
                      <a:cxn ang="0">
                        <a:pos x="74" y="56"/>
                      </a:cxn>
                      <a:cxn ang="0">
                        <a:pos x="77" y="48"/>
                      </a:cxn>
                      <a:cxn ang="0">
                        <a:pos x="77" y="40"/>
                      </a:cxn>
                    </a:cxnLst>
                    <a:rect l="0" t="0" r="r" b="b"/>
                    <a:pathLst>
                      <a:path w="77" h="83">
                        <a:moveTo>
                          <a:pt x="77" y="40"/>
                        </a:moveTo>
                        <a:lnTo>
                          <a:pt x="77" y="32"/>
                        </a:lnTo>
                        <a:lnTo>
                          <a:pt x="75" y="26"/>
                        </a:lnTo>
                        <a:lnTo>
                          <a:pt x="74" y="22"/>
                        </a:lnTo>
                        <a:lnTo>
                          <a:pt x="71" y="15"/>
                        </a:lnTo>
                        <a:lnTo>
                          <a:pt x="66" y="11"/>
                        </a:lnTo>
                        <a:lnTo>
                          <a:pt x="61" y="6"/>
                        </a:lnTo>
                        <a:lnTo>
                          <a:pt x="57" y="3"/>
                        </a:lnTo>
                        <a:lnTo>
                          <a:pt x="52" y="0"/>
                        </a:lnTo>
                        <a:lnTo>
                          <a:pt x="49" y="0"/>
                        </a:lnTo>
                        <a:lnTo>
                          <a:pt x="46" y="2"/>
                        </a:lnTo>
                        <a:lnTo>
                          <a:pt x="52" y="3"/>
                        </a:lnTo>
                        <a:lnTo>
                          <a:pt x="57" y="6"/>
                        </a:lnTo>
                        <a:lnTo>
                          <a:pt x="63" y="11"/>
                        </a:lnTo>
                        <a:lnTo>
                          <a:pt x="66" y="15"/>
                        </a:lnTo>
                        <a:lnTo>
                          <a:pt x="69" y="20"/>
                        </a:lnTo>
                        <a:lnTo>
                          <a:pt x="72" y="26"/>
                        </a:lnTo>
                        <a:lnTo>
                          <a:pt x="74" y="32"/>
                        </a:lnTo>
                        <a:lnTo>
                          <a:pt x="74" y="40"/>
                        </a:lnTo>
                        <a:lnTo>
                          <a:pt x="74" y="48"/>
                        </a:lnTo>
                        <a:lnTo>
                          <a:pt x="71" y="56"/>
                        </a:lnTo>
                        <a:lnTo>
                          <a:pt x="68" y="62"/>
                        </a:lnTo>
                        <a:lnTo>
                          <a:pt x="63" y="68"/>
                        </a:lnTo>
                        <a:lnTo>
                          <a:pt x="57" y="73"/>
                        </a:lnTo>
                        <a:lnTo>
                          <a:pt x="49" y="76"/>
                        </a:lnTo>
                        <a:lnTo>
                          <a:pt x="43" y="79"/>
                        </a:lnTo>
                        <a:lnTo>
                          <a:pt x="34" y="80"/>
                        </a:lnTo>
                        <a:lnTo>
                          <a:pt x="23" y="79"/>
                        </a:lnTo>
                        <a:lnTo>
                          <a:pt x="13" y="74"/>
                        </a:lnTo>
                        <a:lnTo>
                          <a:pt x="6" y="68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3"/>
                        </a:lnTo>
                        <a:lnTo>
                          <a:pt x="0" y="65"/>
                        </a:lnTo>
                        <a:lnTo>
                          <a:pt x="6" y="73"/>
                        </a:lnTo>
                        <a:lnTo>
                          <a:pt x="15" y="77"/>
                        </a:lnTo>
                        <a:lnTo>
                          <a:pt x="24" y="82"/>
                        </a:lnTo>
                        <a:lnTo>
                          <a:pt x="34" y="83"/>
                        </a:lnTo>
                        <a:lnTo>
                          <a:pt x="43" y="82"/>
                        </a:lnTo>
                        <a:lnTo>
                          <a:pt x="51" y="79"/>
                        </a:lnTo>
                        <a:lnTo>
                          <a:pt x="58" y="76"/>
                        </a:lnTo>
                        <a:lnTo>
                          <a:pt x="64" y="70"/>
                        </a:lnTo>
                        <a:lnTo>
                          <a:pt x="71" y="63"/>
                        </a:lnTo>
                        <a:lnTo>
                          <a:pt x="74" y="56"/>
                        </a:lnTo>
                        <a:lnTo>
                          <a:pt x="77" y="48"/>
                        </a:lnTo>
                        <a:lnTo>
                          <a:pt x="77" y="40"/>
                        </a:lnTo>
                        <a:close/>
                      </a:path>
                    </a:pathLst>
                  </a:custGeom>
                  <a:solidFill>
                    <a:srgbClr val="7582B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80" name="Freeform 248"/>
                  <p:cNvSpPr>
                    <a:spLocks/>
                  </p:cNvSpPr>
                  <p:nvPr/>
                </p:nvSpPr>
                <p:spPr bwMode="auto">
                  <a:xfrm>
                    <a:off x="5697" y="1207"/>
                    <a:ext cx="75" cy="82"/>
                  </a:xfrm>
                  <a:custGeom>
                    <a:avLst/>
                    <a:gdLst/>
                    <a:ahLst/>
                    <a:cxnLst>
                      <a:cxn ang="0">
                        <a:pos x="75" y="40"/>
                      </a:cxn>
                      <a:cxn ang="0">
                        <a:pos x="75" y="32"/>
                      </a:cxn>
                      <a:cxn ang="0">
                        <a:pos x="74" y="26"/>
                      </a:cxn>
                      <a:cxn ang="0">
                        <a:pos x="72" y="22"/>
                      </a:cxn>
                      <a:cxn ang="0">
                        <a:pos x="68" y="15"/>
                      </a:cxn>
                      <a:cxn ang="0">
                        <a:pos x="64" y="11"/>
                      </a:cxn>
                      <a:cxn ang="0">
                        <a:pos x="60" y="6"/>
                      </a:cxn>
                      <a:cxn ang="0">
                        <a:pos x="55" y="3"/>
                      </a:cxn>
                      <a:cxn ang="0">
                        <a:pos x="49" y="0"/>
                      </a:cxn>
                      <a:cxn ang="0">
                        <a:pos x="46" y="2"/>
                      </a:cxn>
                      <a:cxn ang="0">
                        <a:pos x="43" y="2"/>
                      </a:cxn>
                      <a:cxn ang="0">
                        <a:pos x="49" y="5"/>
                      </a:cxn>
                      <a:cxn ang="0">
                        <a:pos x="55" y="8"/>
                      </a:cxn>
                      <a:cxn ang="0">
                        <a:pos x="60" y="11"/>
                      </a:cxn>
                      <a:cxn ang="0">
                        <a:pos x="64" y="15"/>
                      </a:cxn>
                      <a:cxn ang="0">
                        <a:pos x="68" y="20"/>
                      </a:cxn>
                      <a:cxn ang="0">
                        <a:pos x="71" y="26"/>
                      </a:cxn>
                      <a:cxn ang="0">
                        <a:pos x="72" y="32"/>
                      </a:cxn>
                      <a:cxn ang="0">
                        <a:pos x="72" y="40"/>
                      </a:cxn>
                      <a:cxn ang="0">
                        <a:pos x="72" y="48"/>
                      </a:cxn>
                      <a:cxn ang="0">
                        <a:pos x="69" y="54"/>
                      </a:cxn>
                      <a:cxn ang="0">
                        <a:pos x="66" y="62"/>
                      </a:cxn>
                      <a:cxn ang="0">
                        <a:pos x="61" y="66"/>
                      </a:cxn>
                      <a:cxn ang="0">
                        <a:pos x="55" y="71"/>
                      </a:cxn>
                      <a:cxn ang="0">
                        <a:pos x="49" y="76"/>
                      </a:cxn>
                      <a:cxn ang="0">
                        <a:pos x="41" y="77"/>
                      </a:cxn>
                      <a:cxn ang="0">
                        <a:pos x="34" y="79"/>
                      </a:cxn>
                      <a:cxn ang="0">
                        <a:pos x="23" y="77"/>
                      </a:cxn>
                      <a:cxn ang="0">
                        <a:pos x="13" y="73"/>
                      </a:cxn>
                      <a:cxn ang="0">
                        <a:pos x="6" y="65"/>
                      </a:cxn>
                      <a:cxn ang="0">
                        <a:pos x="0" y="57"/>
                      </a:cxn>
                      <a:cxn ang="0">
                        <a:pos x="0" y="59"/>
                      </a:cxn>
                      <a:cxn ang="0">
                        <a:pos x="0" y="60"/>
                      </a:cxn>
                      <a:cxn ang="0">
                        <a:pos x="0" y="62"/>
                      </a:cxn>
                      <a:cxn ang="0">
                        <a:pos x="0" y="62"/>
                      </a:cxn>
                      <a:cxn ang="0">
                        <a:pos x="6" y="70"/>
                      </a:cxn>
                      <a:cxn ang="0">
                        <a:pos x="13" y="76"/>
                      </a:cxn>
                      <a:cxn ang="0">
                        <a:pos x="24" y="80"/>
                      </a:cxn>
                      <a:cxn ang="0">
                        <a:pos x="34" y="82"/>
                      </a:cxn>
                      <a:cxn ang="0">
                        <a:pos x="43" y="80"/>
                      </a:cxn>
                      <a:cxn ang="0">
                        <a:pos x="51" y="77"/>
                      </a:cxn>
                      <a:cxn ang="0">
                        <a:pos x="57" y="74"/>
                      </a:cxn>
                      <a:cxn ang="0">
                        <a:pos x="63" y="70"/>
                      </a:cxn>
                      <a:cxn ang="0">
                        <a:pos x="69" y="63"/>
                      </a:cxn>
                      <a:cxn ang="0">
                        <a:pos x="72" y="56"/>
                      </a:cxn>
                      <a:cxn ang="0">
                        <a:pos x="75" y="48"/>
                      </a:cxn>
                      <a:cxn ang="0">
                        <a:pos x="75" y="40"/>
                      </a:cxn>
                    </a:cxnLst>
                    <a:rect l="0" t="0" r="r" b="b"/>
                    <a:pathLst>
                      <a:path w="75" h="82">
                        <a:moveTo>
                          <a:pt x="75" y="40"/>
                        </a:moveTo>
                        <a:lnTo>
                          <a:pt x="75" y="32"/>
                        </a:lnTo>
                        <a:lnTo>
                          <a:pt x="74" y="26"/>
                        </a:lnTo>
                        <a:lnTo>
                          <a:pt x="72" y="22"/>
                        </a:lnTo>
                        <a:lnTo>
                          <a:pt x="68" y="15"/>
                        </a:lnTo>
                        <a:lnTo>
                          <a:pt x="64" y="11"/>
                        </a:lnTo>
                        <a:lnTo>
                          <a:pt x="60" y="6"/>
                        </a:lnTo>
                        <a:lnTo>
                          <a:pt x="55" y="3"/>
                        </a:lnTo>
                        <a:lnTo>
                          <a:pt x="49" y="0"/>
                        </a:lnTo>
                        <a:lnTo>
                          <a:pt x="46" y="2"/>
                        </a:lnTo>
                        <a:lnTo>
                          <a:pt x="43" y="2"/>
                        </a:lnTo>
                        <a:lnTo>
                          <a:pt x="49" y="5"/>
                        </a:lnTo>
                        <a:lnTo>
                          <a:pt x="55" y="8"/>
                        </a:lnTo>
                        <a:lnTo>
                          <a:pt x="60" y="11"/>
                        </a:lnTo>
                        <a:lnTo>
                          <a:pt x="64" y="15"/>
                        </a:lnTo>
                        <a:lnTo>
                          <a:pt x="68" y="20"/>
                        </a:lnTo>
                        <a:lnTo>
                          <a:pt x="71" y="26"/>
                        </a:lnTo>
                        <a:lnTo>
                          <a:pt x="72" y="32"/>
                        </a:lnTo>
                        <a:lnTo>
                          <a:pt x="72" y="40"/>
                        </a:lnTo>
                        <a:lnTo>
                          <a:pt x="72" y="48"/>
                        </a:lnTo>
                        <a:lnTo>
                          <a:pt x="69" y="54"/>
                        </a:lnTo>
                        <a:lnTo>
                          <a:pt x="66" y="62"/>
                        </a:lnTo>
                        <a:lnTo>
                          <a:pt x="61" y="66"/>
                        </a:lnTo>
                        <a:lnTo>
                          <a:pt x="55" y="71"/>
                        </a:lnTo>
                        <a:lnTo>
                          <a:pt x="49" y="76"/>
                        </a:lnTo>
                        <a:lnTo>
                          <a:pt x="41" y="77"/>
                        </a:lnTo>
                        <a:lnTo>
                          <a:pt x="34" y="79"/>
                        </a:lnTo>
                        <a:lnTo>
                          <a:pt x="23" y="77"/>
                        </a:lnTo>
                        <a:lnTo>
                          <a:pt x="13" y="73"/>
                        </a:lnTo>
                        <a:lnTo>
                          <a:pt x="6" y="65"/>
                        </a:lnTo>
                        <a:lnTo>
                          <a:pt x="0" y="57"/>
                        </a:lnTo>
                        <a:lnTo>
                          <a:pt x="0" y="59"/>
                        </a:lnTo>
                        <a:lnTo>
                          <a:pt x="0" y="60"/>
                        </a:lnTo>
                        <a:lnTo>
                          <a:pt x="0" y="62"/>
                        </a:lnTo>
                        <a:lnTo>
                          <a:pt x="0" y="62"/>
                        </a:lnTo>
                        <a:lnTo>
                          <a:pt x="6" y="70"/>
                        </a:lnTo>
                        <a:lnTo>
                          <a:pt x="13" y="76"/>
                        </a:lnTo>
                        <a:lnTo>
                          <a:pt x="24" y="80"/>
                        </a:lnTo>
                        <a:lnTo>
                          <a:pt x="34" y="82"/>
                        </a:lnTo>
                        <a:lnTo>
                          <a:pt x="43" y="80"/>
                        </a:lnTo>
                        <a:lnTo>
                          <a:pt x="51" y="77"/>
                        </a:lnTo>
                        <a:lnTo>
                          <a:pt x="57" y="74"/>
                        </a:lnTo>
                        <a:lnTo>
                          <a:pt x="63" y="70"/>
                        </a:lnTo>
                        <a:lnTo>
                          <a:pt x="69" y="63"/>
                        </a:lnTo>
                        <a:lnTo>
                          <a:pt x="72" y="56"/>
                        </a:lnTo>
                        <a:lnTo>
                          <a:pt x="75" y="48"/>
                        </a:lnTo>
                        <a:lnTo>
                          <a:pt x="75" y="40"/>
                        </a:lnTo>
                        <a:close/>
                      </a:path>
                    </a:pathLst>
                  </a:custGeom>
                  <a:solidFill>
                    <a:srgbClr val="7986B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81" name="Freeform 249"/>
                  <p:cNvSpPr>
                    <a:spLocks/>
                  </p:cNvSpPr>
                  <p:nvPr/>
                </p:nvSpPr>
                <p:spPr bwMode="auto">
                  <a:xfrm>
                    <a:off x="5697" y="1209"/>
                    <a:ext cx="74" cy="78"/>
                  </a:xfrm>
                  <a:custGeom>
                    <a:avLst/>
                    <a:gdLst/>
                    <a:ahLst/>
                    <a:cxnLst>
                      <a:cxn ang="0">
                        <a:pos x="74" y="38"/>
                      </a:cxn>
                      <a:cxn ang="0">
                        <a:pos x="74" y="30"/>
                      </a:cxn>
                      <a:cxn ang="0">
                        <a:pos x="72" y="24"/>
                      </a:cxn>
                      <a:cxn ang="0">
                        <a:pos x="69" y="18"/>
                      </a:cxn>
                      <a:cxn ang="0">
                        <a:pos x="66" y="13"/>
                      </a:cxn>
                      <a:cxn ang="0">
                        <a:pos x="63" y="9"/>
                      </a:cxn>
                      <a:cxn ang="0">
                        <a:pos x="57" y="4"/>
                      </a:cxn>
                      <a:cxn ang="0">
                        <a:pos x="52" y="1"/>
                      </a:cxn>
                      <a:cxn ang="0">
                        <a:pos x="46" y="0"/>
                      </a:cxn>
                      <a:cxn ang="0">
                        <a:pos x="43" y="0"/>
                      </a:cxn>
                      <a:cxn ang="0">
                        <a:pos x="40" y="1"/>
                      </a:cxn>
                      <a:cxn ang="0">
                        <a:pos x="47" y="3"/>
                      </a:cxn>
                      <a:cxn ang="0">
                        <a:pos x="52" y="6"/>
                      </a:cxn>
                      <a:cxn ang="0">
                        <a:pos x="58" y="9"/>
                      </a:cxn>
                      <a:cxn ang="0">
                        <a:pos x="63" y="13"/>
                      </a:cxn>
                      <a:cxn ang="0">
                        <a:pos x="66" y="18"/>
                      </a:cxn>
                      <a:cxn ang="0">
                        <a:pos x="69" y="24"/>
                      </a:cxn>
                      <a:cxn ang="0">
                        <a:pos x="71" y="30"/>
                      </a:cxn>
                      <a:cxn ang="0">
                        <a:pos x="71" y="38"/>
                      </a:cxn>
                      <a:cxn ang="0">
                        <a:pos x="71" y="44"/>
                      </a:cxn>
                      <a:cxn ang="0">
                        <a:pos x="68" y="52"/>
                      </a:cxn>
                      <a:cxn ang="0">
                        <a:pos x="64" y="58"/>
                      </a:cxn>
                      <a:cxn ang="0">
                        <a:pos x="60" y="63"/>
                      </a:cxn>
                      <a:cxn ang="0">
                        <a:pos x="55" y="68"/>
                      </a:cxn>
                      <a:cxn ang="0">
                        <a:pos x="49" y="72"/>
                      </a:cxn>
                      <a:cxn ang="0">
                        <a:pos x="41" y="74"/>
                      </a:cxn>
                      <a:cxn ang="0">
                        <a:pos x="34" y="75"/>
                      </a:cxn>
                      <a:cxn ang="0">
                        <a:pos x="29" y="74"/>
                      </a:cxn>
                      <a:cxn ang="0">
                        <a:pos x="23" y="72"/>
                      </a:cxn>
                      <a:cxn ang="0">
                        <a:pos x="18" y="71"/>
                      </a:cxn>
                      <a:cxn ang="0">
                        <a:pos x="13" y="68"/>
                      </a:cxn>
                      <a:cxn ang="0">
                        <a:pos x="9" y="64"/>
                      </a:cxn>
                      <a:cxn ang="0">
                        <a:pos x="6" y="61"/>
                      </a:cxn>
                      <a:cxn ang="0">
                        <a:pos x="3" y="57"/>
                      </a:cxn>
                      <a:cxn ang="0">
                        <a:pos x="0" y="52"/>
                      </a:cxn>
                      <a:cxn ang="0">
                        <a:pos x="0" y="55"/>
                      </a:cxn>
                      <a:cxn ang="0">
                        <a:pos x="0" y="58"/>
                      </a:cxn>
                      <a:cxn ang="0">
                        <a:pos x="6" y="66"/>
                      </a:cxn>
                      <a:cxn ang="0">
                        <a:pos x="13" y="72"/>
                      </a:cxn>
                      <a:cxn ang="0">
                        <a:pos x="23" y="77"/>
                      </a:cxn>
                      <a:cxn ang="0">
                        <a:pos x="34" y="78"/>
                      </a:cxn>
                      <a:cxn ang="0">
                        <a:pos x="43" y="77"/>
                      </a:cxn>
                      <a:cxn ang="0">
                        <a:pos x="49" y="74"/>
                      </a:cxn>
                      <a:cxn ang="0">
                        <a:pos x="57" y="71"/>
                      </a:cxn>
                      <a:cxn ang="0">
                        <a:pos x="63" y="66"/>
                      </a:cxn>
                      <a:cxn ang="0">
                        <a:pos x="68" y="60"/>
                      </a:cxn>
                      <a:cxn ang="0">
                        <a:pos x="71" y="54"/>
                      </a:cxn>
                      <a:cxn ang="0">
                        <a:pos x="74" y="46"/>
                      </a:cxn>
                      <a:cxn ang="0">
                        <a:pos x="74" y="38"/>
                      </a:cxn>
                    </a:cxnLst>
                    <a:rect l="0" t="0" r="r" b="b"/>
                    <a:pathLst>
                      <a:path w="74" h="78">
                        <a:moveTo>
                          <a:pt x="74" y="38"/>
                        </a:moveTo>
                        <a:lnTo>
                          <a:pt x="74" y="30"/>
                        </a:lnTo>
                        <a:lnTo>
                          <a:pt x="72" y="24"/>
                        </a:lnTo>
                        <a:lnTo>
                          <a:pt x="69" y="18"/>
                        </a:lnTo>
                        <a:lnTo>
                          <a:pt x="66" y="13"/>
                        </a:lnTo>
                        <a:lnTo>
                          <a:pt x="63" y="9"/>
                        </a:lnTo>
                        <a:lnTo>
                          <a:pt x="57" y="4"/>
                        </a:lnTo>
                        <a:lnTo>
                          <a:pt x="52" y="1"/>
                        </a:lnTo>
                        <a:lnTo>
                          <a:pt x="46" y="0"/>
                        </a:lnTo>
                        <a:lnTo>
                          <a:pt x="43" y="0"/>
                        </a:lnTo>
                        <a:lnTo>
                          <a:pt x="40" y="1"/>
                        </a:lnTo>
                        <a:lnTo>
                          <a:pt x="47" y="3"/>
                        </a:lnTo>
                        <a:lnTo>
                          <a:pt x="52" y="6"/>
                        </a:lnTo>
                        <a:lnTo>
                          <a:pt x="58" y="9"/>
                        </a:lnTo>
                        <a:lnTo>
                          <a:pt x="63" y="13"/>
                        </a:lnTo>
                        <a:lnTo>
                          <a:pt x="66" y="18"/>
                        </a:lnTo>
                        <a:lnTo>
                          <a:pt x="69" y="24"/>
                        </a:lnTo>
                        <a:lnTo>
                          <a:pt x="71" y="30"/>
                        </a:lnTo>
                        <a:lnTo>
                          <a:pt x="71" y="38"/>
                        </a:lnTo>
                        <a:lnTo>
                          <a:pt x="71" y="44"/>
                        </a:lnTo>
                        <a:lnTo>
                          <a:pt x="68" y="52"/>
                        </a:lnTo>
                        <a:lnTo>
                          <a:pt x="64" y="58"/>
                        </a:lnTo>
                        <a:lnTo>
                          <a:pt x="60" y="63"/>
                        </a:lnTo>
                        <a:lnTo>
                          <a:pt x="55" y="68"/>
                        </a:lnTo>
                        <a:lnTo>
                          <a:pt x="49" y="72"/>
                        </a:lnTo>
                        <a:lnTo>
                          <a:pt x="41" y="74"/>
                        </a:lnTo>
                        <a:lnTo>
                          <a:pt x="34" y="75"/>
                        </a:lnTo>
                        <a:lnTo>
                          <a:pt x="29" y="74"/>
                        </a:lnTo>
                        <a:lnTo>
                          <a:pt x="23" y="72"/>
                        </a:lnTo>
                        <a:lnTo>
                          <a:pt x="18" y="71"/>
                        </a:lnTo>
                        <a:lnTo>
                          <a:pt x="13" y="68"/>
                        </a:lnTo>
                        <a:lnTo>
                          <a:pt x="9" y="64"/>
                        </a:lnTo>
                        <a:lnTo>
                          <a:pt x="6" y="61"/>
                        </a:lnTo>
                        <a:lnTo>
                          <a:pt x="3" y="57"/>
                        </a:lnTo>
                        <a:lnTo>
                          <a:pt x="0" y="52"/>
                        </a:lnTo>
                        <a:lnTo>
                          <a:pt x="0" y="55"/>
                        </a:lnTo>
                        <a:lnTo>
                          <a:pt x="0" y="58"/>
                        </a:lnTo>
                        <a:lnTo>
                          <a:pt x="6" y="66"/>
                        </a:lnTo>
                        <a:lnTo>
                          <a:pt x="13" y="72"/>
                        </a:lnTo>
                        <a:lnTo>
                          <a:pt x="23" y="77"/>
                        </a:lnTo>
                        <a:lnTo>
                          <a:pt x="34" y="78"/>
                        </a:lnTo>
                        <a:lnTo>
                          <a:pt x="43" y="77"/>
                        </a:lnTo>
                        <a:lnTo>
                          <a:pt x="49" y="74"/>
                        </a:lnTo>
                        <a:lnTo>
                          <a:pt x="57" y="71"/>
                        </a:lnTo>
                        <a:lnTo>
                          <a:pt x="63" y="66"/>
                        </a:lnTo>
                        <a:lnTo>
                          <a:pt x="68" y="60"/>
                        </a:lnTo>
                        <a:lnTo>
                          <a:pt x="71" y="54"/>
                        </a:lnTo>
                        <a:lnTo>
                          <a:pt x="74" y="46"/>
                        </a:lnTo>
                        <a:lnTo>
                          <a:pt x="74" y="38"/>
                        </a:lnTo>
                        <a:close/>
                      </a:path>
                    </a:pathLst>
                  </a:custGeom>
                  <a:solidFill>
                    <a:srgbClr val="7D89B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82" name="Freeform 250"/>
                  <p:cNvSpPr>
                    <a:spLocks/>
                  </p:cNvSpPr>
                  <p:nvPr/>
                </p:nvSpPr>
                <p:spPr bwMode="auto">
                  <a:xfrm>
                    <a:off x="5697" y="1209"/>
                    <a:ext cx="72" cy="77"/>
                  </a:xfrm>
                  <a:custGeom>
                    <a:avLst/>
                    <a:gdLst/>
                    <a:ahLst/>
                    <a:cxnLst>
                      <a:cxn ang="0">
                        <a:pos x="72" y="38"/>
                      </a:cxn>
                      <a:cxn ang="0">
                        <a:pos x="72" y="30"/>
                      </a:cxn>
                      <a:cxn ang="0">
                        <a:pos x="71" y="24"/>
                      </a:cxn>
                      <a:cxn ang="0">
                        <a:pos x="68" y="18"/>
                      </a:cxn>
                      <a:cxn ang="0">
                        <a:pos x="64" y="13"/>
                      </a:cxn>
                      <a:cxn ang="0">
                        <a:pos x="60" y="9"/>
                      </a:cxn>
                      <a:cxn ang="0">
                        <a:pos x="55" y="6"/>
                      </a:cxn>
                      <a:cxn ang="0">
                        <a:pos x="49" y="3"/>
                      </a:cxn>
                      <a:cxn ang="0">
                        <a:pos x="43" y="0"/>
                      </a:cxn>
                      <a:cxn ang="0">
                        <a:pos x="40" y="1"/>
                      </a:cxn>
                      <a:cxn ang="0">
                        <a:pos x="38" y="3"/>
                      </a:cxn>
                      <a:cxn ang="0">
                        <a:pos x="44" y="3"/>
                      </a:cxn>
                      <a:cxn ang="0">
                        <a:pos x="51" y="6"/>
                      </a:cxn>
                      <a:cxn ang="0">
                        <a:pos x="55" y="9"/>
                      </a:cxn>
                      <a:cxn ang="0">
                        <a:pos x="60" y="13"/>
                      </a:cxn>
                      <a:cxn ang="0">
                        <a:pos x="64" y="18"/>
                      </a:cxn>
                      <a:cxn ang="0">
                        <a:pos x="68" y="24"/>
                      </a:cxn>
                      <a:cxn ang="0">
                        <a:pos x="69" y="30"/>
                      </a:cxn>
                      <a:cxn ang="0">
                        <a:pos x="69" y="38"/>
                      </a:cxn>
                      <a:cxn ang="0">
                        <a:pos x="69" y="44"/>
                      </a:cxn>
                      <a:cxn ang="0">
                        <a:pos x="68" y="51"/>
                      </a:cxn>
                      <a:cxn ang="0">
                        <a:pos x="63" y="57"/>
                      </a:cxn>
                      <a:cxn ang="0">
                        <a:pos x="60" y="63"/>
                      </a:cxn>
                      <a:cxn ang="0">
                        <a:pos x="54" y="68"/>
                      </a:cxn>
                      <a:cxn ang="0">
                        <a:pos x="47" y="71"/>
                      </a:cxn>
                      <a:cxn ang="0">
                        <a:pos x="41" y="72"/>
                      </a:cxn>
                      <a:cxn ang="0">
                        <a:pos x="34" y="74"/>
                      </a:cxn>
                      <a:cxn ang="0">
                        <a:pos x="29" y="72"/>
                      </a:cxn>
                      <a:cxn ang="0">
                        <a:pos x="23" y="71"/>
                      </a:cxn>
                      <a:cxn ang="0">
                        <a:pos x="18" y="69"/>
                      </a:cxn>
                      <a:cxn ang="0">
                        <a:pos x="13" y="66"/>
                      </a:cxn>
                      <a:cxn ang="0">
                        <a:pos x="9" y="63"/>
                      </a:cxn>
                      <a:cxn ang="0">
                        <a:pos x="6" y="58"/>
                      </a:cxn>
                      <a:cxn ang="0">
                        <a:pos x="3" y="54"/>
                      </a:cxn>
                      <a:cxn ang="0">
                        <a:pos x="0" y="49"/>
                      </a:cxn>
                      <a:cxn ang="0">
                        <a:pos x="0" y="52"/>
                      </a:cxn>
                      <a:cxn ang="0">
                        <a:pos x="0" y="55"/>
                      </a:cxn>
                      <a:cxn ang="0">
                        <a:pos x="6" y="63"/>
                      </a:cxn>
                      <a:cxn ang="0">
                        <a:pos x="13" y="71"/>
                      </a:cxn>
                      <a:cxn ang="0">
                        <a:pos x="23" y="75"/>
                      </a:cxn>
                      <a:cxn ang="0">
                        <a:pos x="34" y="77"/>
                      </a:cxn>
                      <a:cxn ang="0">
                        <a:pos x="41" y="75"/>
                      </a:cxn>
                      <a:cxn ang="0">
                        <a:pos x="49" y="74"/>
                      </a:cxn>
                      <a:cxn ang="0">
                        <a:pos x="55" y="69"/>
                      </a:cxn>
                      <a:cxn ang="0">
                        <a:pos x="61" y="64"/>
                      </a:cxn>
                      <a:cxn ang="0">
                        <a:pos x="66" y="60"/>
                      </a:cxn>
                      <a:cxn ang="0">
                        <a:pos x="69" y="52"/>
                      </a:cxn>
                      <a:cxn ang="0">
                        <a:pos x="72" y="46"/>
                      </a:cxn>
                      <a:cxn ang="0">
                        <a:pos x="72" y="38"/>
                      </a:cxn>
                    </a:cxnLst>
                    <a:rect l="0" t="0" r="r" b="b"/>
                    <a:pathLst>
                      <a:path w="72" h="77">
                        <a:moveTo>
                          <a:pt x="72" y="38"/>
                        </a:moveTo>
                        <a:lnTo>
                          <a:pt x="72" y="30"/>
                        </a:lnTo>
                        <a:lnTo>
                          <a:pt x="71" y="24"/>
                        </a:lnTo>
                        <a:lnTo>
                          <a:pt x="68" y="18"/>
                        </a:lnTo>
                        <a:lnTo>
                          <a:pt x="64" y="13"/>
                        </a:lnTo>
                        <a:lnTo>
                          <a:pt x="60" y="9"/>
                        </a:lnTo>
                        <a:lnTo>
                          <a:pt x="55" y="6"/>
                        </a:lnTo>
                        <a:lnTo>
                          <a:pt x="49" y="3"/>
                        </a:lnTo>
                        <a:lnTo>
                          <a:pt x="43" y="0"/>
                        </a:lnTo>
                        <a:lnTo>
                          <a:pt x="40" y="1"/>
                        </a:lnTo>
                        <a:lnTo>
                          <a:pt x="38" y="3"/>
                        </a:lnTo>
                        <a:lnTo>
                          <a:pt x="44" y="3"/>
                        </a:lnTo>
                        <a:lnTo>
                          <a:pt x="51" y="6"/>
                        </a:lnTo>
                        <a:lnTo>
                          <a:pt x="55" y="9"/>
                        </a:lnTo>
                        <a:lnTo>
                          <a:pt x="60" y="13"/>
                        </a:lnTo>
                        <a:lnTo>
                          <a:pt x="64" y="18"/>
                        </a:lnTo>
                        <a:lnTo>
                          <a:pt x="68" y="24"/>
                        </a:lnTo>
                        <a:lnTo>
                          <a:pt x="69" y="30"/>
                        </a:lnTo>
                        <a:lnTo>
                          <a:pt x="69" y="38"/>
                        </a:lnTo>
                        <a:lnTo>
                          <a:pt x="69" y="44"/>
                        </a:lnTo>
                        <a:lnTo>
                          <a:pt x="68" y="51"/>
                        </a:lnTo>
                        <a:lnTo>
                          <a:pt x="63" y="57"/>
                        </a:lnTo>
                        <a:lnTo>
                          <a:pt x="60" y="63"/>
                        </a:lnTo>
                        <a:lnTo>
                          <a:pt x="54" y="68"/>
                        </a:lnTo>
                        <a:lnTo>
                          <a:pt x="47" y="71"/>
                        </a:lnTo>
                        <a:lnTo>
                          <a:pt x="41" y="72"/>
                        </a:lnTo>
                        <a:lnTo>
                          <a:pt x="34" y="74"/>
                        </a:lnTo>
                        <a:lnTo>
                          <a:pt x="29" y="72"/>
                        </a:lnTo>
                        <a:lnTo>
                          <a:pt x="23" y="71"/>
                        </a:lnTo>
                        <a:lnTo>
                          <a:pt x="18" y="69"/>
                        </a:lnTo>
                        <a:lnTo>
                          <a:pt x="13" y="66"/>
                        </a:lnTo>
                        <a:lnTo>
                          <a:pt x="9" y="63"/>
                        </a:lnTo>
                        <a:lnTo>
                          <a:pt x="6" y="58"/>
                        </a:lnTo>
                        <a:lnTo>
                          <a:pt x="3" y="54"/>
                        </a:lnTo>
                        <a:lnTo>
                          <a:pt x="0" y="49"/>
                        </a:lnTo>
                        <a:lnTo>
                          <a:pt x="0" y="52"/>
                        </a:lnTo>
                        <a:lnTo>
                          <a:pt x="0" y="55"/>
                        </a:lnTo>
                        <a:lnTo>
                          <a:pt x="6" y="63"/>
                        </a:lnTo>
                        <a:lnTo>
                          <a:pt x="13" y="71"/>
                        </a:lnTo>
                        <a:lnTo>
                          <a:pt x="23" y="75"/>
                        </a:lnTo>
                        <a:lnTo>
                          <a:pt x="34" y="77"/>
                        </a:lnTo>
                        <a:lnTo>
                          <a:pt x="41" y="75"/>
                        </a:lnTo>
                        <a:lnTo>
                          <a:pt x="49" y="74"/>
                        </a:lnTo>
                        <a:lnTo>
                          <a:pt x="55" y="69"/>
                        </a:lnTo>
                        <a:lnTo>
                          <a:pt x="61" y="64"/>
                        </a:lnTo>
                        <a:lnTo>
                          <a:pt x="66" y="60"/>
                        </a:lnTo>
                        <a:lnTo>
                          <a:pt x="69" y="52"/>
                        </a:lnTo>
                        <a:lnTo>
                          <a:pt x="72" y="46"/>
                        </a:lnTo>
                        <a:lnTo>
                          <a:pt x="72" y="38"/>
                        </a:lnTo>
                        <a:close/>
                      </a:path>
                    </a:pathLst>
                  </a:custGeom>
                  <a:solidFill>
                    <a:srgbClr val="8490C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83" name="Freeform 251"/>
                  <p:cNvSpPr>
                    <a:spLocks/>
                  </p:cNvSpPr>
                  <p:nvPr/>
                </p:nvSpPr>
                <p:spPr bwMode="auto">
                  <a:xfrm>
                    <a:off x="5697" y="1210"/>
                    <a:ext cx="71" cy="74"/>
                  </a:xfrm>
                  <a:custGeom>
                    <a:avLst/>
                    <a:gdLst/>
                    <a:ahLst/>
                    <a:cxnLst>
                      <a:cxn ang="0">
                        <a:pos x="71" y="37"/>
                      </a:cxn>
                      <a:cxn ang="0">
                        <a:pos x="71" y="29"/>
                      </a:cxn>
                      <a:cxn ang="0">
                        <a:pos x="69" y="23"/>
                      </a:cxn>
                      <a:cxn ang="0">
                        <a:pos x="66" y="17"/>
                      </a:cxn>
                      <a:cxn ang="0">
                        <a:pos x="63" y="12"/>
                      </a:cxn>
                      <a:cxn ang="0">
                        <a:pos x="58" y="8"/>
                      </a:cxn>
                      <a:cxn ang="0">
                        <a:pos x="52" y="5"/>
                      </a:cxn>
                      <a:cxn ang="0">
                        <a:pos x="47" y="2"/>
                      </a:cxn>
                      <a:cxn ang="0">
                        <a:pos x="40" y="0"/>
                      </a:cxn>
                      <a:cxn ang="0">
                        <a:pos x="38" y="2"/>
                      </a:cxn>
                      <a:cxn ang="0">
                        <a:pos x="35" y="3"/>
                      </a:cxn>
                      <a:cxn ang="0">
                        <a:pos x="41" y="3"/>
                      </a:cxn>
                      <a:cxn ang="0">
                        <a:pos x="47" y="5"/>
                      </a:cxn>
                      <a:cxn ang="0">
                        <a:pos x="54" y="8"/>
                      </a:cxn>
                      <a:cxn ang="0">
                        <a:pos x="58" y="12"/>
                      </a:cxn>
                      <a:cxn ang="0">
                        <a:pos x="63" y="17"/>
                      </a:cxn>
                      <a:cxn ang="0">
                        <a:pos x="66" y="23"/>
                      </a:cxn>
                      <a:cxn ang="0">
                        <a:pos x="68" y="29"/>
                      </a:cxn>
                      <a:cxn ang="0">
                        <a:pos x="68" y="37"/>
                      </a:cxn>
                      <a:cxn ang="0">
                        <a:pos x="68" y="43"/>
                      </a:cxn>
                      <a:cxn ang="0">
                        <a:pos x="66" y="50"/>
                      </a:cxn>
                      <a:cxn ang="0">
                        <a:pos x="63" y="56"/>
                      </a:cxn>
                      <a:cxn ang="0">
                        <a:pos x="58" y="60"/>
                      </a:cxn>
                      <a:cxn ang="0">
                        <a:pos x="54" y="65"/>
                      </a:cxn>
                      <a:cxn ang="0">
                        <a:pos x="47" y="68"/>
                      </a:cxn>
                      <a:cxn ang="0">
                        <a:pos x="41" y="70"/>
                      </a:cxn>
                      <a:cxn ang="0">
                        <a:pos x="34" y="71"/>
                      </a:cxn>
                      <a:cxn ang="0">
                        <a:pos x="29" y="70"/>
                      </a:cxn>
                      <a:cxn ang="0">
                        <a:pos x="23" y="68"/>
                      </a:cxn>
                      <a:cxn ang="0">
                        <a:pos x="18" y="67"/>
                      </a:cxn>
                      <a:cxn ang="0">
                        <a:pos x="13" y="63"/>
                      </a:cxn>
                      <a:cxn ang="0">
                        <a:pos x="9" y="59"/>
                      </a:cxn>
                      <a:cxn ang="0">
                        <a:pos x="6" y="54"/>
                      </a:cxn>
                      <a:cxn ang="0">
                        <a:pos x="3" y="50"/>
                      </a:cxn>
                      <a:cxn ang="0">
                        <a:pos x="1" y="43"/>
                      </a:cxn>
                      <a:cxn ang="0">
                        <a:pos x="0" y="46"/>
                      </a:cxn>
                      <a:cxn ang="0">
                        <a:pos x="0" y="51"/>
                      </a:cxn>
                      <a:cxn ang="0">
                        <a:pos x="3" y="56"/>
                      </a:cxn>
                      <a:cxn ang="0">
                        <a:pos x="6" y="60"/>
                      </a:cxn>
                      <a:cxn ang="0">
                        <a:pos x="9" y="63"/>
                      </a:cxn>
                      <a:cxn ang="0">
                        <a:pos x="13" y="67"/>
                      </a:cxn>
                      <a:cxn ang="0">
                        <a:pos x="18" y="70"/>
                      </a:cxn>
                      <a:cxn ang="0">
                        <a:pos x="23" y="71"/>
                      </a:cxn>
                      <a:cxn ang="0">
                        <a:pos x="29" y="73"/>
                      </a:cxn>
                      <a:cxn ang="0">
                        <a:pos x="34" y="74"/>
                      </a:cxn>
                      <a:cxn ang="0">
                        <a:pos x="41" y="73"/>
                      </a:cxn>
                      <a:cxn ang="0">
                        <a:pos x="49" y="71"/>
                      </a:cxn>
                      <a:cxn ang="0">
                        <a:pos x="55" y="67"/>
                      </a:cxn>
                      <a:cxn ang="0">
                        <a:pos x="60" y="62"/>
                      </a:cxn>
                      <a:cxn ang="0">
                        <a:pos x="64" y="57"/>
                      </a:cxn>
                      <a:cxn ang="0">
                        <a:pos x="68" y="51"/>
                      </a:cxn>
                      <a:cxn ang="0">
                        <a:pos x="71" y="43"/>
                      </a:cxn>
                      <a:cxn ang="0">
                        <a:pos x="71" y="37"/>
                      </a:cxn>
                    </a:cxnLst>
                    <a:rect l="0" t="0" r="r" b="b"/>
                    <a:pathLst>
                      <a:path w="71" h="74">
                        <a:moveTo>
                          <a:pt x="71" y="37"/>
                        </a:moveTo>
                        <a:lnTo>
                          <a:pt x="71" y="29"/>
                        </a:lnTo>
                        <a:lnTo>
                          <a:pt x="69" y="23"/>
                        </a:lnTo>
                        <a:lnTo>
                          <a:pt x="66" y="17"/>
                        </a:lnTo>
                        <a:lnTo>
                          <a:pt x="63" y="12"/>
                        </a:lnTo>
                        <a:lnTo>
                          <a:pt x="58" y="8"/>
                        </a:lnTo>
                        <a:lnTo>
                          <a:pt x="52" y="5"/>
                        </a:lnTo>
                        <a:lnTo>
                          <a:pt x="47" y="2"/>
                        </a:lnTo>
                        <a:lnTo>
                          <a:pt x="40" y="0"/>
                        </a:lnTo>
                        <a:lnTo>
                          <a:pt x="38" y="2"/>
                        </a:lnTo>
                        <a:lnTo>
                          <a:pt x="35" y="3"/>
                        </a:lnTo>
                        <a:lnTo>
                          <a:pt x="41" y="3"/>
                        </a:lnTo>
                        <a:lnTo>
                          <a:pt x="47" y="5"/>
                        </a:lnTo>
                        <a:lnTo>
                          <a:pt x="54" y="8"/>
                        </a:lnTo>
                        <a:lnTo>
                          <a:pt x="58" y="12"/>
                        </a:lnTo>
                        <a:lnTo>
                          <a:pt x="63" y="17"/>
                        </a:lnTo>
                        <a:lnTo>
                          <a:pt x="66" y="23"/>
                        </a:lnTo>
                        <a:lnTo>
                          <a:pt x="68" y="29"/>
                        </a:lnTo>
                        <a:lnTo>
                          <a:pt x="68" y="37"/>
                        </a:lnTo>
                        <a:lnTo>
                          <a:pt x="68" y="43"/>
                        </a:lnTo>
                        <a:lnTo>
                          <a:pt x="66" y="50"/>
                        </a:lnTo>
                        <a:lnTo>
                          <a:pt x="63" y="56"/>
                        </a:lnTo>
                        <a:lnTo>
                          <a:pt x="58" y="60"/>
                        </a:lnTo>
                        <a:lnTo>
                          <a:pt x="54" y="65"/>
                        </a:lnTo>
                        <a:lnTo>
                          <a:pt x="47" y="68"/>
                        </a:lnTo>
                        <a:lnTo>
                          <a:pt x="41" y="70"/>
                        </a:lnTo>
                        <a:lnTo>
                          <a:pt x="34" y="71"/>
                        </a:lnTo>
                        <a:lnTo>
                          <a:pt x="29" y="70"/>
                        </a:lnTo>
                        <a:lnTo>
                          <a:pt x="23" y="68"/>
                        </a:lnTo>
                        <a:lnTo>
                          <a:pt x="18" y="67"/>
                        </a:lnTo>
                        <a:lnTo>
                          <a:pt x="13" y="63"/>
                        </a:lnTo>
                        <a:lnTo>
                          <a:pt x="9" y="59"/>
                        </a:lnTo>
                        <a:lnTo>
                          <a:pt x="6" y="54"/>
                        </a:lnTo>
                        <a:lnTo>
                          <a:pt x="3" y="50"/>
                        </a:lnTo>
                        <a:lnTo>
                          <a:pt x="1" y="43"/>
                        </a:lnTo>
                        <a:lnTo>
                          <a:pt x="0" y="46"/>
                        </a:lnTo>
                        <a:lnTo>
                          <a:pt x="0" y="51"/>
                        </a:lnTo>
                        <a:lnTo>
                          <a:pt x="3" y="56"/>
                        </a:lnTo>
                        <a:lnTo>
                          <a:pt x="6" y="60"/>
                        </a:lnTo>
                        <a:lnTo>
                          <a:pt x="9" y="63"/>
                        </a:lnTo>
                        <a:lnTo>
                          <a:pt x="13" y="67"/>
                        </a:lnTo>
                        <a:lnTo>
                          <a:pt x="18" y="70"/>
                        </a:lnTo>
                        <a:lnTo>
                          <a:pt x="23" y="71"/>
                        </a:lnTo>
                        <a:lnTo>
                          <a:pt x="29" y="73"/>
                        </a:lnTo>
                        <a:lnTo>
                          <a:pt x="34" y="74"/>
                        </a:lnTo>
                        <a:lnTo>
                          <a:pt x="41" y="73"/>
                        </a:lnTo>
                        <a:lnTo>
                          <a:pt x="49" y="71"/>
                        </a:lnTo>
                        <a:lnTo>
                          <a:pt x="55" y="67"/>
                        </a:lnTo>
                        <a:lnTo>
                          <a:pt x="60" y="62"/>
                        </a:lnTo>
                        <a:lnTo>
                          <a:pt x="64" y="57"/>
                        </a:lnTo>
                        <a:lnTo>
                          <a:pt x="68" y="51"/>
                        </a:lnTo>
                        <a:lnTo>
                          <a:pt x="71" y="43"/>
                        </a:lnTo>
                        <a:lnTo>
                          <a:pt x="71" y="37"/>
                        </a:lnTo>
                        <a:close/>
                      </a:path>
                    </a:pathLst>
                  </a:custGeom>
                  <a:solidFill>
                    <a:srgbClr val="8894C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84" name="Freeform 252"/>
                  <p:cNvSpPr>
                    <a:spLocks/>
                  </p:cNvSpPr>
                  <p:nvPr/>
                </p:nvSpPr>
                <p:spPr bwMode="auto">
                  <a:xfrm>
                    <a:off x="5697" y="1212"/>
                    <a:ext cx="69" cy="71"/>
                  </a:xfrm>
                  <a:custGeom>
                    <a:avLst/>
                    <a:gdLst/>
                    <a:ahLst/>
                    <a:cxnLst>
                      <a:cxn ang="0">
                        <a:pos x="69" y="35"/>
                      </a:cxn>
                      <a:cxn ang="0">
                        <a:pos x="69" y="27"/>
                      </a:cxn>
                      <a:cxn ang="0">
                        <a:pos x="68" y="21"/>
                      </a:cxn>
                      <a:cxn ang="0">
                        <a:pos x="64" y="15"/>
                      </a:cxn>
                      <a:cxn ang="0">
                        <a:pos x="60" y="10"/>
                      </a:cxn>
                      <a:cxn ang="0">
                        <a:pos x="55" y="6"/>
                      </a:cxn>
                      <a:cxn ang="0">
                        <a:pos x="51" y="3"/>
                      </a:cxn>
                      <a:cxn ang="0">
                        <a:pos x="44" y="0"/>
                      </a:cxn>
                      <a:cxn ang="0">
                        <a:pos x="38" y="0"/>
                      </a:cxn>
                      <a:cxn ang="0">
                        <a:pos x="35" y="1"/>
                      </a:cxn>
                      <a:cxn ang="0">
                        <a:pos x="32" y="3"/>
                      </a:cxn>
                      <a:cxn ang="0">
                        <a:pos x="32" y="3"/>
                      </a:cxn>
                      <a:cxn ang="0">
                        <a:pos x="34" y="3"/>
                      </a:cxn>
                      <a:cxn ang="0">
                        <a:pos x="41" y="3"/>
                      </a:cxn>
                      <a:cxn ang="0">
                        <a:pos x="47" y="4"/>
                      </a:cxn>
                      <a:cxn ang="0">
                        <a:pos x="52" y="7"/>
                      </a:cxn>
                      <a:cxn ang="0">
                        <a:pos x="57" y="12"/>
                      </a:cxn>
                      <a:cxn ang="0">
                        <a:pos x="61" y="17"/>
                      </a:cxn>
                      <a:cxn ang="0">
                        <a:pos x="64" y="21"/>
                      </a:cxn>
                      <a:cxn ang="0">
                        <a:pos x="66" y="27"/>
                      </a:cxn>
                      <a:cxn ang="0">
                        <a:pos x="66" y="35"/>
                      </a:cxn>
                      <a:cxn ang="0">
                        <a:pos x="66" y="41"/>
                      </a:cxn>
                      <a:cxn ang="0">
                        <a:pos x="64" y="48"/>
                      </a:cxn>
                      <a:cxn ang="0">
                        <a:pos x="61" y="52"/>
                      </a:cxn>
                      <a:cxn ang="0">
                        <a:pos x="57" y="57"/>
                      </a:cxn>
                      <a:cxn ang="0">
                        <a:pos x="52" y="61"/>
                      </a:cxn>
                      <a:cxn ang="0">
                        <a:pos x="47" y="65"/>
                      </a:cxn>
                      <a:cxn ang="0">
                        <a:pos x="41" y="66"/>
                      </a:cxn>
                      <a:cxn ang="0">
                        <a:pos x="34" y="68"/>
                      </a:cxn>
                      <a:cxn ang="0">
                        <a:pos x="27" y="66"/>
                      </a:cxn>
                      <a:cxn ang="0">
                        <a:pos x="23" y="65"/>
                      </a:cxn>
                      <a:cxn ang="0">
                        <a:pos x="17" y="61"/>
                      </a:cxn>
                      <a:cxn ang="0">
                        <a:pos x="12" y="58"/>
                      </a:cxn>
                      <a:cxn ang="0">
                        <a:pos x="9" y="54"/>
                      </a:cxn>
                      <a:cxn ang="0">
                        <a:pos x="6" y="49"/>
                      </a:cxn>
                      <a:cxn ang="0">
                        <a:pos x="3" y="44"/>
                      </a:cxn>
                      <a:cxn ang="0">
                        <a:pos x="3" y="38"/>
                      </a:cxn>
                      <a:cxn ang="0">
                        <a:pos x="1" y="41"/>
                      </a:cxn>
                      <a:cxn ang="0">
                        <a:pos x="0" y="46"/>
                      </a:cxn>
                      <a:cxn ang="0">
                        <a:pos x="3" y="51"/>
                      </a:cxn>
                      <a:cxn ang="0">
                        <a:pos x="6" y="55"/>
                      </a:cxn>
                      <a:cxn ang="0">
                        <a:pos x="9" y="60"/>
                      </a:cxn>
                      <a:cxn ang="0">
                        <a:pos x="13" y="63"/>
                      </a:cxn>
                      <a:cxn ang="0">
                        <a:pos x="18" y="66"/>
                      </a:cxn>
                      <a:cxn ang="0">
                        <a:pos x="23" y="68"/>
                      </a:cxn>
                      <a:cxn ang="0">
                        <a:pos x="29" y="69"/>
                      </a:cxn>
                      <a:cxn ang="0">
                        <a:pos x="34" y="71"/>
                      </a:cxn>
                      <a:cxn ang="0">
                        <a:pos x="41" y="69"/>
                      </a:cxn>
                      <a:cxn ang="0">
                        <a:pos x="47" y="68"/>
                      </a:cxn>
                      <a:cxn ang="0">
                        <a:pos x="54" y="65"/>
                      </a:cxn>
                      <a:cxn ang="0">
                        <a:pos x="60" y="60"/>
                      </a:cxn>
                      <a:cxn ang="0">
                        <a:pos x="63" y="54"/>
                      </a:cxn>
                      <a:cxn ang="0">
                        <a:pos x="68" y="48"/>
                      </a:cxn>
                      <a:cxn ang="0">
                        <a:pos x="69" y="41"/>
                      </a:cxn>
                      <a:cxn ang="0">
                        <a:pos x="69" y="35"/>
                      </a:cxn>
                    </a:cxnLst>
                    <a:rect l="0" t="0" r="r" b="b"/>
                    <a:pathLst>
                      <a:path w="69" h="71">
                        <a:moveTo>
                          <a:pt x="69" y="35"/>
                        </a:moveTo>
                        <a:lnTo>
                          <a:pt x="69" y="27"/>
                        </a:lnTo>
                        <a:lnTo>
                          <a:pt x="68" y="21"/>
                        </a:lnTo>
                        <a:lnTo>
                          <a:pt x="64" y="15"/>
                        </a:lnTo>
                        <a:lnTo>
                          <a:pt x="60" y="10"/>
                        </a:lnTo>
                        <a:lnTo>
                          <a:pt x="55" y="6"/>
                        </a:lnTo>
                        <a:lnTo>
                          <a:pt x="51" y="3"/>
                        </a:lnTo>
                        <a:lnTo>
                          <a:pt x="44" y="0"/>
                        </a:lnTo>
                        <a:lnTo>
                          <a:pt x="38" y="0"/>
                        </a:lnTo>
                        <a:lnTo>
                          <a:pt x="35" y="1"/>
                        </a:lnTo>
                        <a:lnTo>
                          <a:pt x="32" y="3"/>
                        </a:lnTo>
                        <a:lnTo>
                          <a:pt x="32" y="3"/>
                        </a:lnTo>
                        <a:lnTo>
                          <a:pt x="34" y="3"/>
                        </a:lnTo>
                        <a:lnTo>
                          <a:pt x="41" y="3"/>
                        </a:lnTo>
                        <a:lnTo>
                          <a:pt x="47" y="4"/>
                        </a:lnTo>
                        <a:lnTo>
                          <a:pt x="52" y="7"/>
                        </a:lnTo>
                        <a:lnTo>
                          <a:pt x="57" y="12"/>
                        </a:lnTo>
                        <a:lnTo>
                          <a:pt x="61" y="17"/>
                        </a:lnTo>
                        <a:lnTo>
                          <a:pt x="64" y="21"/>
                        </a:lnTo>
                        <a:lnTo>
                          <a:pt x="66" y="27"/>
                        </a:lnTo>
                        <a:lnTo>
                          <a:pt x="66" y="35"/>
                        </a:lnTo>
                        <a:lnTo>
                          <a:pt x="66" y="41"/>
                        </a:lnTo>
                        <a:lnTo>
                          <a:pt x="64" y="48"/>
                        </a:lnTo>
                        <a:lnTo>
                          <a:pt x="61" y="52"/>
                        </a:lnTo>
                        <a:lnTo>
                          <a:pt x="57" y="57"/>
                        </a:lnTo>
                        <a:lnTo>
                          <a:pt x="52" y="61"/>
                        </a:lnTo>
                        <a:lnTo>
                          <a:pt x="47" y="65"/>
                        </a:lnTo>
                        <a:lnTo>
                          <a:pt x="41" y="66"/>
                        </a:lnTo>
                        <a:lnTo>
                          <a:pt x="34" y="68"/>
                        </a:lnTo>
                        <a:lnTo>
                          <a:pt x="27" y="66"/>
                        </a:lnTo>
                        <a:lnTo>
                          <a:pt x="23" y="65"/>
                        </a:lnTo>
                        <a:lnTo>
                          <a:pt x="17" y="61"/>
                        </a:lnTo>
                        <a:lnTo>
                          <a:pt x="12" y="58"/>
                        </a:lnTo>
                        <a:lnTo>
                          <a:pt x="9" y="54"/>
                        </a:lnTo>
                        <a:lnTo>
                          <a:pt x="6" y="49"/>
                        </a:lnTo>
                        <a:lnTo>
                          <a:pt x="3" y="44"/>
                        </a:lnTo>
                        <a:lnTo>
                          <a:pt x="3" y="38"/>
                        </a:lnTo>
                        <a:lnTo>
                          <a:pt x="1" y="41"/>
                        </a:lnTo>
                        <a:lnTo>
                          <a:pt x="0" y="46"/>
                        </a:lnTo>
                        <a:lnTo>
                          <a:pt x="3" y="51"/>
                        </a:lnTo>
                        <a:lnTo>
                          <a:pt x="6" y="55"/>
                        </a:lnTo>
                        <a:lnTo>
                          <a:pt x="9" y="60"/>
                        </a:lnTo>
                        <a:lnTo>
                          <a:pt x="13" y="63"/>
                        </a:lnTo>
                        <a:lnTo>
                          <a:pt x="18" y="66"/>
                        </a:lnTo>
                        <a:lnTo>
                          <a:pt x="23" y="68"/>
                        </a:lnTo>
                        <a:lnTo>
                          <a:pt x="29" y="69"/>
                        </a:lnTo>
                        <a:lnTo>
                          <a:pt x="34" y="71"/>
                        </a:lnTo>
                        <a:lnTo>
                          <a:pt x="41" y="69"/>
                        </a:lnTo>
                        <a:lnTo>
                          <a:pt x="47" y="68"/>
                        </a:lnTo>
                        <a:lnTo>
                          <a:pt x="54" y="65"/>
                        </a:lnTo>
                        <a:lnTo>
                          <a:pt x="60" y="60"/>
                        </a:lnTo>
                        <a:lnTo>
                          <a:pt x="63" y="54"/>
                        </a:lnTo>
                        <a:lnTo>
                          <a:pt x="68" y="48"/>
                        </a:lnTo>
                        <a:lnTo>
                          <a:pt x="69" y="41"/>
                        </a:lnTo>
                        <a:lnTo>
                          <a:pt x="69" y="35"/>
                        </a:lnTo>
                        <a:close/>
                      </a:path>
                    </a:pathLst>
                  </a:custGeom>
                  <a:solidFill>
                    <a:srgbClr val="8B97C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85" name="Freeform 253"/>
                  <p:cNvSpPr>
                    <a:spLocks/>
                  </p:cNvSpPr>
                  <p:nvPr/>
                </p:nvSpPr>
                <p:spPr bwMode="auto">
                  <a:xfrm>
                    <a:off x="5698" y="1213"/>
                    <a:ext cx="67" cy="68"/>
                  </a:xfrm>
                  <a:custGeom>
                    <a:avLst/>
                    <a:gdLst/>
                    <a:ahLst/>
                    <a:cxnLst>
                      <a:cxn ang="0">
                        <a:pos x="67" y="34"/>
                      </a:cxn>
                      <a:cxn ang="0">
                        <a:pos x="67" y="26"/>
                      </a:cxn>
                      <a:cxn ang="0">
                        <a:pos x="65" y="20"/>
                      </a:cxn>
                      <a:cxn ang="0">
                        <a:pos x="62" y="14"/>
                      </a:cxn>
                      <a:cxn ang="0">
                        <a:pos x="57" y="9"/>
                      </a:cxn>
                      <a:cxn ang="0">
                        <a:pos x="53" y="5"/>
                      </a:cxn>
                      <a:cxn ang="0">
                        <a:pos x="46" y="2"/>
                      </a:cxn>
                      <a:cxn ang="0">
                        <a:pos x="40" y="0"/>
                      </a:cxn>
                      <a:cxn ang="0">
                        <a:pos x="34" y="0"/>
                      </a:cxn>
                      <a:cxn ang="0">
                        <a:pos x="29" y="2"/>
                      </a:cxn>
                      <a:cxn ang="0">
                        <a:pos x="26" y="3"/>
                      </a:cxn>
                      <a:cxn ang="0">
                        <a:pos x="29" y="3"/>
                      </a:cxn>
                      <a:cxn ang="0">
                        <a:pos x="33" y="3"/>
                      </a:cxn>
                      <a:cxn ang="0">
                        <a:pos x="39" y="3"/>
                      </a:cxn>
                      <a:cxn ang="0">
                        <a:pos x="45" y="5"/>
                      </a:cxn>
                      <a:cxn ang="0">
                        <a:pos x="51" y="8"/>
                      </a:cxn>
                      <a:cxn ang="0">
                        <a:pos x="54" y="11"/>
                      </a:cxn>
                      <a:cxn ang="0">
                        <a:pos x="59" y="16"/>
                      </a:cxn>
                      <a:cxn ang="0">
                        <a:pos x="62" y="22"/>
                      </a:cxn>
                      <a:cxn ang="0">
                        <a:pos x="63" y="28"/>
                      </a:cxn>
                      <a:cxn ang="0">
                        <a:pos x="63" y="34"/>
                      </a:cxn>
                      <a:cxn ang="0">
                        <a:pos x="63" y="40"/>
                      </a:cxn>
                      <a:cxn ang="0">
                        <a:pos x="62" y="45"/>
                      </a:cxn>
                      <a:cxn ang="0">
                        <a:pos x="59" y="51"/>
                      </a:cxn>
                      <a:cxn ang="0">
                        <a:pos x="54" y="56"/>
                      </a:cxn>
                      <a:cxn ang="0">
                        <a:pos x="51" y="59"/>
                      </a:cxn>
                      <a:cxn ang="0">
                        <a:pos x="45" y="62"/>
                      </a:cxn>
                      <a:cxn ang="0">
                        <a:pos x="39" y="64"/>
                      </a:cxn>
                      <a:cxn ang="0">
                        <a:pos x="33" y="65"/>
                      </a:cxn>
                      <a:cxn ang="0">
                        <a:pos x="26" y="64"/>
                      </a:cxn>
                      <a:cxn ang="0">
                        <a:pos x="22" y="62"/>
                      </a:cxn>
                      <a:cxn ang="0">
                        <a:pos x="16" y="59"/>
                      </a:cxn>
                      <a:cxn ang="0">
                        <a:pos x="11" y="56"/>
                      </a:cxn>
                      <a:cxn ang="0">
                        <a:pos x="8" y="51"/>
                      </a:cxn>
                      <a:cxn ang="0">
                        <a:pos x="5" y="45"/>
                      </a:cxn>
                      <a:cxn ang="0">
                        <a:pos x="3" y="40"/>
                      </a:cxn>
                      <a:cxn ang="0">
                        <a:pos x="2" y="34"/>
                      </a:cxn>
                      <a:cxn ang="0">
                        <a:pos x="2" y="34"/>
                      </a:cxn>
                      <a:cxn ang="0">
                        <a:pos x="2" y="34"/>
                      </a:cxn>
                      <a:cxn ang="0">
                        <a:pos x="2" y="37"/>
                      </a:cxn>
                      <a:cxn ang="0">
                        <a:pos x="0" y="40"/>
                      </a:cxn>
                      <a:cxn ang="0">
                        <a:pos x="2" y="47"/>
                      </a:cxn>
                      <a:cxn ang="0">
                        <a:pos x="5" y="51"/>
                      </a:cxn>
                      <a:cxn ang="0">
                        <a:pos x="8" y="56"/>
                      </a:cxn>
                      <a:cxn ang="0">
                        <a:pos x="12" y="60"/>
                      </a:cxn>
                      <a:cxn ang="0">
                        <a:pos x="17" y="64"/>
                      </a:cxn>
                      <a:cxn ang="0">
                        <a:pos x="22" y="65"/>
                      </a:cxn>
                      <a:cxn ang="0">
                        <a:pos x="28" y="67"/>
                      </a:cxn>
                      <a:cxn ang="0">
                        <a:pos x="33" y="68"/>
                      </a:cxn>
                      <a:cxn ang="0">
                        <a:pos x="40" y="67"/>
                      </a:cxn>
                      <a:cxn ang="0">
                        <a:pos x="46" y="65"/>
                      </a:cxn>
                      <a:cxn ang="0">
                        <a:pos x="53" y="62"/>
                      </a:cxn>
                      <a:cxn ang="0">
                        <a:pos x="57" y="57"/>
                      </a:cxn>
                      <a:cxn ang="0">
                        <a:pos x="62" y="53"/>
                      </a:cxn>
                      <a:cxn ang="0">
                        <a:pos x="65" y="47"/>
                      </a:cxn>
                      <a:cxn ang="0">
                        <a:pos x="67" y="40"/>
                      </a:cxn>
                      <a:cxn ang="0">
                        <a:pos x="67" y="34"/>
                      </a:cxn>
                    </a:cxnLst>
                    <a:rect l="0" t="0" r="r" b="b"/>
                    <a:pathLst>
                      <a:path w="67" h="68">
                        <a:moveTo>
                          <a:pt x="67" y="34"/>
                        </a:moveTo>
                        <a:lnTo>
                          <a:pt x="67" y="26"/>
                        </a:lnTo>
                        <a:lnTo>
                          <a:pt x="65" y="20"/>
                        </a:lnTo>
                        <a:lnTo>
                          <a:pt x="62" y="14"/>
                        </a:lnTo>
                        <a:lnTo>
                          <a:pt x="57" y="9"/>
                        </a:lnTo>
                        <a:lnTo>
                          <a:pt x="53" y="5"/>
                        </a:lnTo>
                        <a:lnTo>
                          <a:pt x="46" y="2"/>
                        </a:lnTo>
                        <a:lnTo>
                          <a:pt x="40" y="0"/>
                        </a:lnTo>
                        <a:lnTo>
                          <a:pt x="34" y="0"/>
                        </a:lnTo>
                        <a:lnTo>
                          <a:pt x="29" y="2"/>
                        </a:lnTo>
                        <a:lnTo>
                          <a:pt x="26" y="3"/>
                        </a:lnTo>
                        <a:lnTo>
                          <a:pt x="29" y="3"/>
                        </a:lnTo>
                        <a:lnTo>
                          <a:pt x="33" y="3"/>
                        </a:lnTo>
                        <a:lnTo>
                          <a:pt x="39" y="3"/>
                        </a:lnTo>
                        <a:lnTo>
                          <a:pt x="45" y="5"/>
                        </a:lnTo>
                        <a:lnTo>
                          <a:pt x="51" y="8"/>
                        </a:lnTo>
                        <a:lnTo>
                          <a:pt x="54" y="11"/>
                        </a:lnTo>
                        <a:lnTo>
                          <a:pt x="59" y="16"/>
                        </a:lnTo>
                        <a:lnTo>
                          <a:pt x="62" y="22"/>
                        </a:lnTo>
                        <a:lnTo>
                          <a:pt x="63" y="28"/>
                        </a:lnTo>
                        <a:lnTo>
                          <a:pt x="63" y="34"/>
                        </a:lnTo>
                        <a:lnTo>
                          <a:pt x="63" y="40"/>
                        </a:lnTo>
                        <a:lnTo>
                          <a:pt x="62" y="45"/>
                        </a:lnTo>
                        <a:lnTo>
                          <a:pt x="59" y="51"/>
                        </a:lnTo>
                        <a:lnTo>
                          <a:pt x="54" y="56"/>
                        </a:lnTo>
                        <a:lnTo>
                          <a:pt x="51" y="59"/>
                        </a:lnTo>
                        <a:lnTo>
                          <a:pt x="45" y="62"/>
                        </a:lnTo>
                        <a:lnTo>
                          <a:pt x="39" y="64"/>
                        </a:lnTo>
                        <a:lnTo>
                          <a:pt x="33" y="65"/>
                        </a:lnTo>
                        <a:lnTo>
                          <a:pt x="26" y="64"/>
                        </a:lnTo>
                        <a:lnTo>
                          <a:pt x="22" y="62"/>
                        </a:lnTo>
                        <a:lnTo>
                          <a:pt x="16" y="59"/>
                        </a:lnTo>
                        <a:lnTo>
                          <a:pt x="11" y="56"/>
                        </a:lnTo>
                        <a:lnTo>
                          <a:pt x="8" y="51"/>
                        </a:lnTo>
                        <a:lnTo>
                          <a:pt x="5" y="45"/>
                        </a:lnTo>
                        <a:lnTo>
                          <a:pt x="3" y="40"/>
                        </a:lnTo>
                        <a:lnTo>
                          <a:pt x="2" y="34"/>
                        </a:lnTo>
                        <a:lnTo>
                          <a:pt x="2" y="34"/>
                        </a:lnTo>
                        <a:lnTo>
                          <a:pt x="2" y="34"/>
                        </a:lnTo>
                        <a:lnTo>
                          <a:pt x="2" y="37"/>
                        </a:lnTo>
                        <a:lnTo>
                          <a:pt x="0" y="40"/>
                        </a:lnTo>
                        <a:lnTo>
                          <a:pt x="2" y="47"/>
                        </a:lnTo>
                        <a:lnTo>
                          <a:pt x="5" y="51"/>
                        </a:lnTo>
                        <a:lnTo>
                          <a:pt x="8" y="56"/>
                        </a:lnTo>
                        <a:lnTo>
                          <a:pt x="12" y="60"/>
                        </a:lnTo>
                        <a:lnTo>
                          <a:pt x="17" y="64"/>
                        </a:lnTo>
                        <a:lnTo>
                          <a:pt x="22" y="65"/>
                        </a:lnTo>
                        <a:lnTo>
                          <a:pt x="28" y="67"/>
                        </a:lnTo>
                        <a:lnTo>
                          <a:pt x="33" y="68"/>
                        </a:lnTo>
                        <a:lnTo>
                          <a:pt x="40" y="67"/>
                        </a:lnTo>
                        <a:lnTo>
                          <a:pt x="46" y="65"/>
                        </a:lnTo>
                        <a:lnTo>
                          <a:pt x="53" y="62"/>
                        </a:lnTo>
                        <a:lnTo>
                          <a:pt x="57" y="57"/>
                        </a:lnTo>
                        <a:lnTo>
                          <a:pt x="62" y="53"/>
                        </a:lnTo>
                        <a:lnTo>
                          <a:pt x="65" y="47"/>
                        </a:lnTo>
                        <a:lnTo>
                          <a:pt x="67" y="40"/>
                        </a:lnTo>
                        <a:lnTo>
                          <a:pt x="67" y="34"/>
                        </a:lnTo>
                        <a:close/>
                      </a:path>
                    </a:pathLst>
                  </a:custGeom>
                  <a:solidFill>
                    <a:srgbClr val="909BC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86" name="Freeform 254"/>
                  <p:cNvSpPr>
                    <a:spLocks/>
                  </p:cNvSpPr>
                  <p:nvPr/>
                </p:nvSpPr>
                <p:spPr bwMode="auto">
                  <a:xfrm>
                    <a:off x="5700" y="1215"/>
                    <a:ext cx="63" cy="65"/>
                  </a:xfrm>
                  <a:custGeom>
                    <a:avLst/>
                    <a:gdLst/>
                    <a:ahLst/>
                    <a:cxnLst>
                      <a:cxn ang="0">
                        <a:pos x="63" y="32"/>
                      </a:cxn>
                      <a:cxn ang="0">
                        <a:pos x="63" y="24"/>
                      </a:cxn>
                      <a:cxn ang="0">
                        <a:pos x="61" y="18"/>
                      </a:cxn>
                      <a:cxn ang="0">
                        <a:pos x="58" y="14"/>
                      </a:cxn>
                      <a:cxn ang="0">
                        <a:pos x="54" y="9"/>
                      </a:cxn>
                      <a:cxn ang="0">
                        <a:pos x="49" y="4"/>
                      </a:cxn>
                      <a:cxn ang="0">
                        <a:pos x="44" y="1"/>
                      </a:cxn>
                      <a:cxn ang="0">
                        <a:pos x="38" y="0"/>
                      </a:cxn>
                      <a:cxn ang="0">
                        <a:pos x="31" y="0"/>
                      </a:cxn>
                      <a:cxn ang="0">
                        <a:pos x="29" y="0"/>
                      </a:cxn>
                      <a:cxn ang="0">
                        <a:pos x="29" y="0"/>
                      </a:cxn>
                      <a:cxn ang="0">
                        <a:pos x="24" y="1"/>
                      </a:cxn>
                      <a:cxn ang="0">
                        <a:pos x="21" y="4"/>
                      </a:cxn>
                      <a:cxn ang="0">
                        <a:pos x="26" y="3"/>
                      </a:cxn>
                      <a:cxn ang="0">
                        <a:pos x="31" y="3"/>
                      </a:cxn>
                      <a:cxn ang="0">
                        <a:pos x="37" y="3"/>
                      </a:cxn>
                      <a:cxn ang="0">
                        <a:pos x="43" y="4"/>
                      </a:cxn>
                      <a:cxn ang="0">
                        <a:pos x="48" y="7"/>
                      </a:cxn>
                      <a:cxn ang="0">
                        <a:pos x="52" y="11"/>
                      </a:cxn>
                      <a:cxn ang="0">
                        <a:pos x="55" y="15"/>
                      </a:cxn>
                      <a:cxn ang="0">
                        <a:pos x="58" y="20"/>
                      </a:cxn>
                      <a:cxn ang="0">
                        <a:pos x="60" y="26"/>
                      </a:cxn>
                      <a:cxn ang="0">
                        <a:pos x="60" y="32"/>
                      </a:cxn>
                      <a:cxn ang="0">
                        <a:pos x="60" y="37"/>
                      </a:cxn>
                      <a:cxn ang="0">
                        <a:pos x="58" y="43"/>
                      </a:cxn>
                      <a:cxn ang="0">
                        <a:pos x="55" y="48"/>
                      </a:cxn>
                      <a:cxn ang="0">
                        <a:pos x="52" y="52"/>
                      </a:cxn>
                      <a:cxn ang="0">
                        <a:pos x="48" y="55"/>
                      </a:cxn>
                      <a:cxn ang="0">
                        <a:pos x="43" y="58"/>
                      </a:cxn>
                      <a:cxn ang="0">
                        <a:pos x="37" y="60"/>
                      </a:cxn>
                      <a:cxn ang="0">
                        <a:pos x="31" y="62"/>
                      </a:cxn>
                      <a:cxn ang="0">
                        <a:pos x="26" y="60"/>
                      </a:cxn>
                      <a:cxn ang="0">
                        <a:pos x="20" y="58"/>
                      </a:cxn>
                      <a:cxn ang="0">
                        <a:pos x="15" y="55"/>
                      </a:cxn>
                      <a:cxn ang="0">
                        <a:pos x="10" y="52"/>
                      </a:cxn>
                      <a:cxn ang="0">
                        <a:pos x="7" y="48"/>
                      </a:cxn>
                      <a:cxn ang="0">
                        <a:pos x="4" y="43"/>
                      </a:cxn>
                      <a:cxn ang="0">
                        <a:pos x="3" y="37"/>
                      </a:cxn>
                      <a:cxn ang="0">
                        <a:pos x="1" y="32"/>
                      </a:cxn>
                      <a:cxn ang="0">
                        <a:pos x="1" y="29"/>
                      </a:cxn>
                      <a:cxn ang="0">
                        <a:pos x="3" y="28"/>
                      </a:cxn>
                      <a:cxn ang="0">
                        <a:pos x="0" y="31"/>
                      </a:cxn>
                      <a:cxn ang="0">
                        <a:pos x="0" y="35"/>
                      </a:cxn>
                      <a:cxn ang="0">
                        <a:pos x="0" y="41"/>
                      </a:cxn>
                      <a:cxn ang="0">
                        <a:pos x="3" y="46"/>
                      </a:cxn>
                      <a:cxn ang="0">
                        <a:pos x="6" y="51"/>
                      </a:cxn>
                      <a:cxn ang="0">
                        <a:pos x="9" y="55"/>
                      </a:cxn>
                      <a:cxn ang="0">
                        <a:pos x="14" y="58"/>
                      </a:cxn>
                      <a:cxn ang="0">
                        <a:pos x="20" y="62"/>
                      </a:cxn>
                      <a:cxn ang="0">
                        <a:pos x="24" y="63"/>
                      </a:cxn>
                      <a:cxn ang="0">
                        <a:pos x="31" y="65"/>
                      </a:cxn>
                      <a:cxn ang="0">
                        <a:pos x="38" y="63"/>
                      </a:cxn>
                      <a:cxn ang="0">
                        <a:pos x="44" y="62"/>
                      </a:cxn>
                      <a:cxn ang="0">
                        <a:pos x="49" y="58"/>
                      </a:cxn>
                      <a:cxn ang="0">
                        <a:pos x="54" y="54"/>
                      </a:cxn>
                      <a:cxn ang="0">
                        <a:pos x="58" y="49"/>
                      </a:cxn>
                      <a:cxn ang="0">
                        <a:pos x="61" y="45"/>
                      </a:cxn>
                      <a:cxn ang="0">
                        <a:pos x="63" y="38"/>
                      </a:cxn>
                      <a:cxn ang="0">
                        <a:pos x="63" y="32"/>
                      </a:cxn>
                    </a:cxnLst>
                    <a:rect l="0" t="0" r="r" b="b"/>
                    <a:pathLst>
                      <a:path w="63" h="65">
                        <a:moveTo>
                          <a:pt x="63" y="32"/>
                        </a:moveTo>
                        <a:lnTo>
                          <a:pt x="63" y="24"/>
                        </a:lnTo>
                        <a:lnTo>
                          <a:pt x="61" y="18"/>
                        </a:lnTo>
                        <a:lnTo>
                          <a:pt x="58" y="14"/>
                        </a:lnTo>
                        <a:lnTo>
                          <a:pt x="54" y="9"/>
                        </a:lnTo>
                        <a:lnTo>
                          <a:pt x="49" y="4"/>
                        </a:lnTo>
                        <a:lnTo>
                          <a:pt x="44" y="1"/>
                        </a:lnTo>
                        <a:lnTo>
                          <a:pt x="38" y="0"/>
                        </a:lnTo>
                        <a:lnTo>
                          <a:pt x="31" y="0"/>
                        </a:lnTo>
                        <a:lnTo>
                          <a:pt x="29" y="0"/>
                        </a:lnTo>
                        <a:lnTo>
                          <a:pt x="29" y="0"/>
                        </a:lnTo>
                        <a:lnTo>
                          <a:pt x="24" y="1"/>
                        </a:lnTo>
                        <a:lnTo>
                          <a:pt x="21" y="4"/>
                        </a:lnTo>
                        <a:lnTo>
                          <a:pt x="26" y="3"/>
                        </a:lnTo>
                        <a:lnTo>
                          <a:pt x="31" y="3"/>
                        </a:lnTo>
                        <a:lnTo>
                          <a:pt x="37" y="3"/>
                        </a:lnTo>
                        <a:lnTo>
                          <a:pt x="43" y="4"/>
                        </a:lnTo>
                        <a:lnTo>
                          <a:pt x="48" y="7"/>
                        </a:lnTo>
                        <a:lnTo>
                          <a:pt x="52" y="11"/>
                        </a:lnTo>
                        <a:lnTo>
                          <a:pt x="55" y="15"/>
                        </a:lnTo>
                        <a:lnTo>
                          <a:pt x="58" y="20"/>
                        </a:lnTo>
                        <a:lnTo>
                          <a:pt x="60" y="26"/>
                        </a:lnTo>
                        <a:lnTo>
                          <a:pt x="60" y="32"/>
                        </a:lnTo>
                        <a:lnTo>
                          <a:pt x="60" y="37"/>
                        </a:lnTo>
                        <a:lnTo>
                          <a:pt x="58" y="43"/>
                        </a:lnTo>
                        <a:lnTo>
                          <a:pt x="55" y="48"/>
                        </a:lnTo>
                        <a:lnTo>
                          <a:pt x="52" y="52"/>
                        </a:lnTo>
                        <a:lnTo>
                          <a:pt x="48" y="55"/>
                        </a:lnTo>
                        <a:lnTo>
                          <a:pt x="43" y="58"/>
                        </a:lnTo>
                        <a:lnTo>
                          <a:pt x="37" y="60"/>
                        </a:lnTo>
                        <a:lnTo>
                          <a:pt x="31" y="62"/>
                        </a:lnTo>
                        <a:lnTo>
                          <a:pt x="26" y="60"/>
                        </a:lnTo>
                        <a:lnTo>
                          <a:pt x="20" y="58"/>
                        </a:lnTo>
                        <a:lnTo>
                          <a:pt x="15" y="55"/>
                        </a:lnTo>
                        <a:lnTo>
                          <a:pt x="10" y="52"/>
                        </a:lnTo>
                        <a:lnTo>
                          <a:pt x="7" y="48"/>
                        </a:lnTo>
                        <a:lnTo>
                          <a:pt x="4" y="43"/>
                        </a:lnTo>
                        <a:lnTo>
                          <a:pt x="3" y="37"/>
                        </a:lnTo>
                        <a:lnTo>
                          <a:pt x="1" y="32"/>
                        </a:lnTo>
                        <a:lnTo>
                          <a:pt x="1" y="29"/>
                        </a:lnTo>
                        <a:lnTo>
                          <a:pt x="3" y="28"/>
                        </a:lnTo>
                        <a:lnTo>
                          <a:pt x="0" y="31"/>
                        </a:lnTo>
                        <a:lnTo>
                          <a:pt x="0" y="35"/>
                        </a:lnTo>
                        <a:lnTo>
                          <a:pt x="0" y="41"/>
                        </a:lnTo>
                        <a:lnTo>
                          <a:pt x="3" y="46"/>
                        </a:lnTo>
                        <a:lnTo>
                          <a:pt x="6" y="51"/>
                        </a:lnTo>
                        <a:lnTo>
                          <a:pt x="9" y="55"/>
                        </a:lnTo>
                        <a:lnTo>
                          <a:pt x="14" y="58"/>
                        </a:lnTo>
                        <a:lnTo>
                          <a:pt x="20" y="62"/>
                        </a:lnTo>
                        <a:lnTo>
                          <a:pt x="24" y="63"/>
                        </a:lnTo>
                        <a:lnTo>
                          <a:pt x="31" y="65"/>
                        </a:lnTo>
                        <a:lnTo>
                          <a:pt x="38" y="63"/>
                        </a:lnTo>
                        <a:lnTo>
                          <a:pt x="44" y="62"/>
                        </a:lnTo>
                        <a:lnTo>
                          <a:pt x="49" y="58"/>
                        </a:lnTo>
                        <a:lnTo>
                          <a:pt x="54" y="54"/>
                        </a:lnTo>
                        <a:lnTo>
                          <a:pt x="58" y="49"/>
                        </a:lnTo>
                        <a:lnTo>
                          <a:pt x="61" y="45"/>
                        </a:lnTo>
                        <a:lnTo>
                          <a:pt x="63" y="38"/>
                        </a:lnTo>
                        <a:lnTo>
                          <a:pt x="63" y="32"/>
                        </a:lnTo>
                        <a:close/>
                      </a:path>
                    </a:pathLst>
                  </a:custGeom>
                  <a:solidFill>
                    <a:srgbClr val="98A2C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87" name="Freeform 255"/>
                  <p:cNvSpPr>
                    <a:spLocks/>
                  </p:cNvSpPr>
                  <p:nvPr/>
                </p:nvSpPr>
                <p:spPr bwMode="auto">
                  <a:xfrm>
                    <a:off x="5700" y="1216"/>
                    <a:ext cx="61" cy="62"/>
                  </a:xfrm>
                  <a:custGeom>
                    <a:avLst/>
                    <a:gdLst/>
                    <a:ahLst/>
                    <a:cxnLst>
                      <a:cxn ang="0">
                        <a:pos x="61" y="31"/>
                      </a:cxn>
                      <a:cxn ang="0">
                        <a:pos x="61" y="25"/>
                      </a:cxn>
                      <a:cxn ang="0">
                        <a:pos x="60" y="19"/>
                      </a:cxn>
                      <a:cxn ang="0">
                        <a:pos x="57" y="13"/>
                      </a:cxn>
                      <a:cxn ang="0">
                        <a:pos x="52" y="8"/>
                      </a:cxn>
                      <a:cxn ang="0">
                        <a:pos x="49" y="5"/>
                      </a:cxn>
                      <a:cxn ang="0">
                        <a:pos x="43" y="2"/>
                      </a:cxn>
                      <a:cxn ang="0">
                        <a:pos x="37" y="0"/>
                      </a:cxn>
                      <a:cxn ang="0">
                        <a:pos x="31" y="0"/>
                      </a:cxn>
                      <a:cxn ang="0">
                        <a:pos x="27" y="0"/>
                      </a:cxn>
                      <a:cxn ang="0">
                        <a:pos x="24" y="0"/>
                      </a:cxn>
                      <a:cxn ang="0">
                        <a:pos x="20" y="3"/>
                      </a:cxn>
                      <a:cxn ang="0">
                        <a:pos x="17" y="6"/>
                      </a:cxn>
                      <a:cxn ang="0">
                        <a:pos x="23" y="3"/>
                      </a:cxn>
                      <a:cxn ang="0">
                        <a:pos x="31" y="3"/>
                      </a:cxn>
                      <a:cxn ang="0">
                        <a:pos x="37" y="3"/>
                      </a:cxn>
                      <a:cxn ang="0">
                        <a:pos x="41" y="5"/>
                      </a:cxn>
                      <a:cxn ang="0">
                        <a:pos x="46" y="8"/>
                      </a:cxn>
                      <a:cxn ang="0">
                        <a:pos x="51" y="11"/>
                      </a:cxn>
                      <a:cxn ang="0">
                        <a:pos x="54" y="14"/>
                      </a:cxn>
                      <a:cxn ang="0">
                        <a:pos x="57" y="20"/>
                      </a:cxn>
                      <a:cxn ang="0">
                        <a:pos x="58" y="25"/>
                      </a:cxn>
                      <a:cxn ang="0">
                        <a:pos x="58" y="31"/>
                      </a:cxn>
                      <a:cxn ang="0">
                        <a:pos x="58" y="36"/>
                      </a:cxn>
                      <a:cxn ang="0">
                        <a:pos x="57" y="42"/>
                      </a:cxn>
                      <a:cxn ang="0">
                        <a:pos x="54" y="47"/>
                      </a:cxn>
                      <a:cxn ang="0">
                        <a:pos x="51" y="50"/>
                      </a:cxn>
                      <a:cxn ang="0">
                        <a:pos x="46" y="53"/>
                      </a:cxn>
                      <a:cxn ang="0">
                        <a:pos x="41" y="56"/>
                      </a:cxn>
                      <a:cxn ang="0">
                        <a:pos x="37" y="57"/>
                      </a:cxn>
                      <a:cxn ang="0">
                        <a:pos x="31" y="59"/>
                      </a:cxn>
                      <a:cxn ang="0">
                        <a:pos x="26" y="57"/>
                      </a:cxn>
                      <a:cxn ang="0">
                        <a:pos x="20" y="56"/>
                      </a:cxn>
                      <a:cxn ang="0">
                        <a:pos x="15" y="53"/>
                      </a:cxn>
                      <a:cxn ang="0">
                        <a:pos x="12" y="50"/>
                      </a:cxn>
                      <a:cxn ang="0">
                        <a:pos x="7" y="47"/>
                      </a:cxn>
                      <a:cxn ang="0">
                        <a:pos x="6" y="42"/>
                      </a:cxn>
                      <a:cxn ang="0">
                        <a:pos x="4" y="36"/>
                      </a:cxn>
                      <a:cxn ang="0">
                        <a:pos x="3" y="31"/>
                      </a:cxn>
                      <a:cxn ang="0">
                        <a:pos x="4" y="25"/>
                      </a:cxn>
                      <a:cxn ang="0">
                        <a:pos x="6" y="20"/>
                      </a:cxn>
                      <a:cxn ang="0">
                        <a:pos x="3" y="25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1" y="37"/>
                      </a:cxn>
                      <a:cxn ang="0">
                        <a:pos x="3" y="42"/>
                      </a:cxn>
                      <a:cxn ang="0">
                        <a:pos x="6" y="48"/>
                      </a:cxn>
                      <a:cxn ang="0">
                        <a:pos x="9" y="53"/>
                      </a:cxn>
                      <a:cxn ang="0">
                        <a:pos x="14" y="56"/>
                      </a:cxn>
                      <a:cxn ang="0">
                        <a:pos x="20" y="59"/>
                      </a:cxn>
                      <a:cxn ang="0">
                        <a:pos x="24" y="61"/>
                      </a:cxn>
                      <a:cxn ang="0">
                        <a:pos x="31" y="62"/>
                      </a:cxn>
                      <a:cxn ang="0">
                        <a:pos x="37" y="61"/>
                      </a:cxn>
                      <a:cxn ang="0">
                        <a:pos x="43" y="59"/>
                      </a:cxn>
                      <a:cxn ang="0">
                        <a:pos x="49" y="56"/>
                      </a:cxn>
                      <a:cxn ang="0">
                        <a:pos x="52" y="53"/>
                      </a:cxn>
                      <a:cxn ang="0">
                        <a:pos x="57" y="48"/>
                      </a:cxn>
                      <a:cxn ang="0">
                        <a:pos x="60" y="42"/>
                      </a:cxn>
                      <a:cxn ang="0">
                        <a:pos x="61" y="37"/>
                      </a:cxn>
                      <a:cxn ang="0">
                        <a:pos x="61" y="31"/>
                      </a:cxn>
                    </a:cxnLst>
                    <a:rect l="0" t="0" r="r" b="b"/>
                    <a:pathLst>
                      <a:path w="61" h="62">
                        <a:moveTo>
                          <a:pt x="61" y="31"/>
                        </a:moveTo>
                        <a:lnTo>
                          <a:pt x="61" y="25"/>
                        </a:lnTo>
                        <a:lnTo>
                          <a:pt x="60" y="19"/>
                        </a:lnTo>
                        <a:lnTo>
                          <a:pt x="57" y="13"/>
                        </a:lnTo>
                        <a:lnTo>
                          <a:pt x="52" y="8"/>
                        </a:lnTo>
                        <a:lnTo>
                          <a:pt x="49" y="5"/>
                        </a:lnTo>
                        <a:lnTo>
                          <a:pt x="43" y="2"/>
                        </a:lnTo>
                        <a:lnTo>
                          <a:pt x="37" y="0"/>
                        </a:lnTo>
                        <a:lnTo>
                          <a:pt x="31" y="0"/>
                        </a:lnTo>
                        <a:lnTo>
                          <a:pt x="27" y="0"/>
                        </a:lnTo>
                        <a:lnTo>
                          <a:pt x="24" y="0"/>
                        </a:lnTo>
                        <a:lnTo>
                          <a:pt x="20" y="3"/>
                        </a:lnTo>
                        <a:lnTo>
                          <a:pt x="17" y="6"/>
                        </a:lnTo>
                        <a:lnTo>
                          <a:pt x="23" y="3"/>
                        </a:lnTo>
                        <a:lnTo>
                          <a:pt x="31" y="3"/>
                        </a:lnTo>
                        <a:lnTo>
                          <a:pt x="37" y="3"/>
                        </a:lnTo>
                        <a:lnTo>
                          <a:pt x="41" y="5"/>
                        </a:lnTo>
                        <a:lnTo>
                          <a:pt x="46" y="8"/>
                        </a:lnTo>
                        <a:lnTo>
                          <a:pt x="51" y="11"/>
                        </a:lnTo>
                        <a:lnTo>
                          <a:pt x="54" y="14"/>
                        </a:lnTo>
                        <a:lnTo>
                          <a:pt x="57" y="20"/>
                        </a:lnTo>
                        <a:lnTo>
                          <a:pt x="58" y="25"/>
                        </a:lnTo>
                        <a:lnTo>
                          <a:pt x="58" y="31"/>
                        </a:lnTo>
                        <a:lnTo>
                          <a:pt x="58" y="36"/>
                        </a:lnTo>
                        <a:lnTo>
                          <a:pt x="57" y="42"/>
                        </a:lnTo>
                        <a:lnTo>
                          <a:pt x="54" y="47"/>
                        </a:lnTo>
                        <a:lnTo>
                          <a:pt x="51" y="50"/>
                        </a:lnTo>
                        <a:lnTo>
                          <a:pt x="46" y="53"/>
                        </a:lnTo>
                        <a:lnTo>
                          <a:pt x="41" y="56"/>
                        </a:lnTo>
                        <a:lnTo>
                          <a:pt x="37" y="57"/>
                        </a:lnTo>
                        <a:lnTo>
                          <a:pt x="31" y="59"/>
                        </a:lnTo>
                        <a:lnTo>
                          <a:pt x="26" y="57"/>
                        </a:lnTo>
                        <a:lnTo>
                          <a:pt x="20" y="56"/>
                        </a:lnTo>
                        <a:lnTo>
                          <a:pt x="15" y="53"/>
                        </a:lnTo>
                        <a:lnTo>
                          <a:pt x="12" y="50"/>
                        </a:lnTo>
                        <a:lnTo>
                          <a:pt x="7" y="47"/>
                        </a:lnTo>
                        <a:lnTo>
                          <a:pt x="6" y="42"/>
                        </a:lnTo>
                        <a:lnTo>
                          <a:pt x="4" y="36"/>
                        </a:lnTo>
                        <a:lnTo>
                          <a:pt x="3" y="31"/>
                        </a:lnTo>
                        <a:lnTo>
                          <a:pt x="4" y="25"/>
                        </a:lnTo>
                        <a:lnTo>
                          <a:pt x="6" y="20"/>
                        </a:lnTo>
                        <a:lnTo>
                          <a:pt x="3" y="25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1" y="37"/>
                        </a:lnTo>
                        <a:lnTo>
                          <a:pt x="3" y="42"/>
                        </a:lnTo>
                        <a:lnTo>
                          <a:pt x="6" y="48"/>
                        </a:lnTo>
                        <a:lnTo>
                          <a:pt x="9" y="53"/>
                        </a:lnTo>
                        <a:lnTo>
                          <a:pt x="14" y="56"/>
                        </a:lnTo>
                        <a:lnTo>
                          <a:pt x="20" y="59"/>
                        </a:lnTo>
                        <a:lnTo>
                          <a:pt x="24" y="61"/>
                        </a:lnTo>
                        <a:lnTo>
                          <a:pt x="31" y="62"/>
                        </a:lnTo>
                        <a:lnTo>
                          <a:pt x="37" y="61"/>
                        </a:lnTo>
                        <a:lnTo>
                          <a:pt x="43" y="59"/>
                        </a:lnTo>
                        <a:lnTo>
                          <a:pt x="49" y="56"/>
                        </a:lnTo>
                        <a:lnTo>
                          <a:pt x="52" y="53"/>
                        </a:lnTo>
                        <a:lnTo>
                          <a:pt x="57" y="48"/>
                        </a:lnTo>
                        <a:lnTo>
                          <a:pt x="60" y="42"/>
                        </a:lnTo>
                        <a:lnTo>
                          <a:pt x="61" y="37"/>
                        </a:lnTo>
                        <a:lnTo>
                          <a:pt x="61" y="31"/>
                        </a:lnTo>
                        <a:close/>
                      </a:path>
                    </a:pathLst>
                  </a:custGeom>
                  <a:solidFill>
                    <a:srgbClr val="9BA6D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88" name="Freeform 256"/>
                  <p:cNvSpPr>
                    <a:spLocks noEditPoints="1"/>
                  </p:cNvSpPr>
                  <p:nvPr/>
                </p:nvSpPr>
                <p:spPr bwMode="auto">
                  <a:xfrm>
                    <a:off x="5701" y="1218"/>
                    <a:ext cx="59" cy="59"/>
                  </a:xfrm>
                  <a:custGeom>
                    <a:avLst/>
                    <a:gdLst/>
                    <a:ahLst/>
                    <a:cxnLst>
                      <a:cxn ang="0">
                        <a:pos x="59" y="23"/>
                      </a:cxn>
                      <a:cxn ang="0">
                        <a:pos x="54" y="12"/>
                      </a:cxn>
                      <a:cxn ang="0">
                        <a:pos x="47" y="4"/>
                      </a:cxn>
                      <a:cxn ang="0">
                        <a:pos x="36" y="0"/>
                      </a:cxn>
                      <a:cxn ang="0">
                        <a:pos x="25" y="0"/>
                      </a:cxn>
                      <a:cxn ang="0">
                        <a:pos x="14" y="6"/>
                      </a:cxn>
                      <a:cxn ang="0">
                        <a:pos x="5" y="17"/>
                      </a:cxn>
                      <a:cxn ang="0">
                        <a:pos x="0" y="26"/>
                      </a:cxn>
                      <a:cxn ang="0">
                        <a:pos x="2" y="34"/>
                      </a:cxn>
                      <a:cxn ang="0">
                        <a:pos x="6" y="45"/>
                      </a:cxn>
                      <a:cxn ang="0">
                        <a:pos x="14" y="52"/>
                      </a:cxn>
                      <a:cxn ang="0">
                        <a:pos x="25" y="57"/>
                      </a:cxn>
                      <a:cxn ang="0">
                        <a:pos x="36" y="57"/>
                      </a:cxn>
                      <a:cxn ang="0">
                        <a:pos x="47" y="52"/>
                      </a:cxn>
                      <a:cxn ang="0">
                        <a:pos x="54" y="45"/>
                      </a:cxn>
                      <a:cxn ang="0">
                        <a:pos x="59" y="34"/>
                      </a:cxn>
                      <a:cxn ang="0">
                        <a:pos x="56" y="29"/>
                      </a:cxn>
                      <a:cxn ang="0">
                        <a:pos x="54" y="38"/>
                      </a:cxn>
                      <a:cxn ang="0">
                        <a:pos x="48" y="48"/>
                      </a:cxn>
                      <a:cxn ang="0">
                        <a:pos x="40" y="52"/>
                      </a:cxn>
                      <a:cxn ang="0">
                        <a:pos x="30" y="55"/>
                      </a:cxn>
                      <a:cxn ang="0">
                        <a:pos x="20" y="52"/>
                      </a:cxn>
                      <a:cxn ang="0">
                        <a:pos x="11" y="48"/>
                      </a:cxn>
                      <a:cxn ang="0">
                        <a:pos x="6" y="38"/>
                      </a:cxn>
                      <a:cxn ang="0">
                        <a:pos x="3" y="29"/>
                      </a:cxn>
                      <a:cxn ang="0">
                        <a:pos x="6" y="18"/>
                      </a:cxn>
                      <a:cxn ang="0">
                        <a:pos x="11" y="11"/>
                      </a:cxn>
                      <a:cxn ang="0">
                        <a:pos x="20" y="4"/>
                      </a:cxn>
                      <a:cxn ang="0">
                        <a:pos x="30" y="3"/>
                      </a:cxn>
                      <a:cxn ang="0">
                        <a:pos x="40" y="4"/>
                      </a:cxn>
                      <a:cxn ang="0">
                        <a:pos x="48" y="11"/>
                      </a:cxn>
                      <a:cxn ang="0">
                        <a:pos x="54" y="18"/>
                      </a:cxn>
                      <a:cxn ang="0">
                        <a:pos x="56" y="29"/>
                      </a:cxn>
                    </a:cxnLst>
                    <a:rect l="0" t="0" r="r" b="b"/>
                    <a:pathLst>
                      <a:path w="59" h="59">
                        <a:moveTo>
                          <a:pt x="59" y="29"/>
                        </a:moveTo>
                        <a:lnTo>
                          <a:pt x="59" y="23"/>
                        </a:lnTo>
                        <a:lnTo>
                          <a:pt x="57" y="17"/>
                        </a:lnTo>
                        <a:lnTo>
                          <a:pt x="54" y="12"/>
                        </a:lnTo>
                        <a:lnTo>
                          <a:pt x="51" y="8"/>
                        </a:lnTo>
                        <a:lnTo>
                          <a:pt x="47" y="4"/>
                        </a:lnTo>
                        <a:lnTo>
                          <a:pt x="42" y="1"/>
                        </a:lnTo>
                        <a:lnTo>
                          <a:pt x="36" y="0"/>
                        </a:lnTo>
                        <a:lnTo>
                          <a:pt x="30" y="0"/>
                        </a:lnTo>
                        <a:lnTo>
                          <a:pt x="25" y="0"/>
                        </a:lnTo>
                        <a:lnTo>
                          <a:pt x="20" y="1"/>
                        </a:lnTo>
                        <a:lnTo>
                          <a:pt x="14" y="6"/>
                        </a:lnTo>
                        <a:lnTo>
                          <a:pt x="9" y="11"/>
                        </a:lnTo>
                        <a:lnTo>
                          <a:pt x="5" y="17"/>
                        </a:lnTo>
                        <a:lnTo>
                          <a:pt x="2" y="25"/>
                        </a:lnTo>
                        <a:lnTo>
                          <a:pt x="0" y="26"/>
                        </a:lnTo>
                        <a:lnTo>
                          <a:pt x="0" y="29"/>
                        </a:lnTo>
                        <a:lnTo>
                          <a:pt x="2" y="34"/>
                        </a:lnTo>
                        <a:lnTo>
                          <a:pt x="3" y="40"/>
                        </a:lnTo>
                        <a:lnTo>
                          <a:pt x="6" y="45"/>
                        </a:lnTo>
                        <a:lnTo>
                          <a:pt x="9" y="49"/>
                        </a:lnTo>
                        <a:lnTo>
                          <a:pt x="14" y="52"/>
                        </a:lnTo>
                        <a:lnTo>
                          <a:pt x="19" y="55"/>
                        </a:lnTo>
                        <a:lnTo>
                          <a:pt x="25" y="57"/>
                        </a:lnTo>
                        <a:lnTo>
                          <a:pt x="30" y="59"/>
                        </a:lnTo>
                        <a:lnTo>
                          <a:pt x="36" y="57"/>
                        </a:lnTo>
                        <a:lnTo>
                          <a:pt x="42" y="55"/>
                        </a:lnTo>
                        <a:lnTo>
                          <a:pt x="47" y="52"/>
                        </a:lnTo>
                        <a:lnTo>
                          <a:pt x="51" y="49"/>
                        </a:lnTo>
                        <a:lnTo>
                          <a:pt x="54" y="45"/>
                        </a:lnTo>
                        <a:lnTo>
                          <a:pt x="57" y="40"/>
                        </a:lnTo>
                        <a:lnTo>
                          <a:pt x="59" y="34"/>
                        </a:lnTo>
                        <a:lnTo>
                          <a:pt x="59" y="29"/>
                        </a:lnTo>
                        <a:close/>
                        <a:moveTo>
                          <a:pt x="56" y="29"/>
                        </a:moveTo>
                        <a:lnTo>
                          <a:pt x="56" y="34"/>
                        </a:lnTo>
                        <a:lnTo>
                          <a:pt x="54" y="38"/>
                        </a:lnTo>
                        <a:lnTo>
                          <a:pt x="51" y="43"/>
                        </a:lnTo>
                        <a:lnTo>
                          <a:pt x="48" y="48"/>
                        </a:lnTo>
                        <a:lnTo>
                          <a:pt x="45" y="51"/>
                        </a:lnTo>
                        <a:lnTo>
                          <a:pt x="40" y="52"/>
                        </a:lnTo>
                        <a:lnTo>
                          <a:pt x="36" y="54"/>
                        </a:lnTo>
                        <a:lnTo>
                          <a:pt x="30" y="55"/>
                        </a:lnTo>
                        <a:lnTo>
                          <a:pt x="25" y="54"/>
                        </a:lnTo>
                        <a:lnTo>
                          <a:pt x="20" y="52"/>
                        </a:lnTo>
                        <a:lnTo>
                          <a:pt x="16" y="51"/>
                        </a:lnTo>
                        <a:lnTo>
                          <a:pt x="11" y="48"/>
                        </a:lnTo>
                        <a:lnTo>
                          <a:pt x="8" y="43"/>
                        </a:lnTo>
                        <a:lnTo>
                          <a:pt x="6" y="38"/>
                        </a:lnTo>
                        <a:lnTo>
                          <a:pt x="5" y="34"/>
                        </a:lnTo>
                        <a:lnTo>
                          <a:pt x="3" y="29"/>
                        </a:lnTo>
                        <a:lnTo>
                          <a:pt x="5" y="23"/>
                        </a:lnTo>
                        <a:lnTo>
                          <a:pt x="6" y="18"/>
                        </a:lnTo>
                        <a:lnTo>
                          <a:pt x="8" y="14"/>
                        </a:lnTo>
                        <a:lnTo>
                          <a:pt x="11" y="11"/>
                        </a:lnTo>
                        <a:lnTo>
                          <a:pt x="16" y="6"/>
                        </a:lnTo>
                        <a:lnTo>
                          <a:pt x="20" y="4"/>
                        </a:lnTo>
                        <a:lnTo>
                          <a:pt x="25" y="3"/>
                        </a:lnTo>
                        <a:lnTo>
                          <a:pt x="30" y="3"/>
                        </a:lnTo>
                        <a:lnTo>
                          <a:pt x="36" y="3"/>
                        </a:lnTo>
                        <a:lnTo>
                          <a:pt x="40" y="4"/>
                        </a:lnTo>
                        <a:lnTo>
                          <a:pt x="45" y="6"/>
                        </a:lnTo>
                        <a:lnTo>
                          <a:pt x="48" y="11"/>
                        </a:lnTo>
                        <a:lnTo>
                          <a:pt x="51" y="14"/>
                        </a:lnTo>
                        <a:lnTo>
                          <a:pt x="54" y="18"/>
                        </a:lnTo>
                        <a:lnTo>
                          <a:pt x="56" y="23"/>
                        </a:lnTo>
                        <a:lnTo>
                          <a:pt x="56" y="29"/>
                        </a:lnTo>
                        <a:close/>
                      </a:path>
                    </a:pathLst>
                  </a:custGeom>
                  <a:solidFill>
                    <a:srgbClr val="9EAAD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89" name="Freeform 257"/>
                  <p:cNvSpPr>
                    <a:spLocks noEditPoints="1"/>
                  </p:cNvSpPr>
                  <p:nvPr/>
                </p:nvSpPr>
                <p:spPr bwMode="auto">
                  <a:xfrm>
                    <a:off x="5703" y="1219"/>
                    <a:ext cx="55" cy="56"/>
                  </a:xfrm>
                  <a:custGeom>
                    <a:avLst/>
                    <a:gdLst/>
                    <a:ahLst/>
                    <a:cxnLst>
                      <a:cxn ang="0">
                        <a:pos x="55" y="22"/>
                      </a:cxn>
                      <a:cxn ang="0">
                        <a:pos x="51" y="11"/>
                      </a:cxn>
                      <a:cxn ang="0">
                        <a:pos x="43" y="5"/>
                      </a:cxn>
                      <a:cxn ang="0">
                        <a:pos x="34" y="0"/>
                      </a:cxn>
                      <a:cxn ang="0">
                        <a:pos x="20" y="0"/>
                      </a:cxn>
                      <a:cxn ang="0">
                        <a:pos x="7" y="10"/>
                      </a:cxn>
                      <a:cxn ang="0">
                        <a:pos x="1" y="22"/>
                      </a:cxn>
                      <a:cxn ang="0">
                        <a:pos x="1" y="33"/>
                      </a:cxn>
                      <a:cxn ang="0">
                        <a:pos x="4" y="44"/>
                      </a:cxn>
                      <a:cxn ang="0">
                        <a:pos x="12" y="50"/>
                      </a:cxn>
                      <a:cxn ang="0">
                        <a:pos x="23" y="54"/>
                      </a:cxn>
                      <a:cxn ang="0">
                        <a:pos x="34" y="54"/>
                      </a:cxn>
                      <a:cxn ang="0">
                        <a:pos x="43" y="50"/>
                      </a:cxn>
                      <a:cxn ang="0">
                        <a:pos x="51" y="44"/>
                      </a:cxn>
                      <a:cxn ang="0">
                        <a:pos x="55" y="33"/>
                      </a:cxn>
                      <a:cxn ang="0">
                        <a:pos x="52" y="28"/>
                      </a:cxn>
                      <a:cxn ang="0">
                        <a:pos x="51" y="37"/>
                      </a:cxn>
                      <a:cxn ang="0">
                        <a:pos x="46" y="45"/>
                      </a:cxn>
                      <a:cxn ang="0">
                        <a:pos x="38" y="50"/>
                      </a:cxn>
                      <a:cxn ang="0">
                        <a:pos x="28" y="53"/>
                      </a:cxn>
                      <a:cxn ang="0">
                        <a:pos x="18" y="50"/>
                      </a:cxn>
                      <a:cxn ang="0">
                        <a:pos x="11" y="45"/>
                      </a:cxn>
                      <a:cxn ang="0">
                        <a:pos x="6" y="37"/>
                      </a:cxn>
                      <a:cxn ang="0">
                        <a:pos x="3" y="28"/>
                      </a:cxn>
                      <a:cxn ang="0">
                        <a:pos x="6" y="17"/>
                      </a:cxn>
                      <a:cxn ang="0">
                        <a:pos x="11" y="10"/>
                      </a:cxn>
                      <a:cxn ang="0">
                        <a:pos x="18" y="5"/>
                      </a:cxn>
                      <a:cxn ang="0">
                        <a:pos x="28" y="3"/>
                      </a:cxn>
                      <a:cxn ang="0">
                        <a:pos x="38" y="5"/>
                      </a:cxn>
                      <a:cxn ang="0">
                        <a:pos x="46" y="10"/>
                      </a:cxn>
                      <a:cxn ang="0">
                        <a:pos x="51" y="17"/>
                      </a:cxn>
                      <a:cxn ang="0">
                        <a:pos x="52" y="28"/>
                      </a:cxn>
                    </a:cxnLst>
                    <a:rect l="0" t="0" r="r" b="b"/>
                    <a:pathLst>
                      <a:path w="55" h="56">
                        <a:moveTo>
                          <a:pt x="55" y="28"/>
                        </a:moveTo>
                        <a:lnTo>
                          <a:pt x="55" y="22"/>
                        </a:lnTo>
                        <a:lnTo>
                          <a:pt x="54" y="17"/>
                        </a:lnTo>
                        <a:lnTo>
                          <a:pt x="51" y="11"/>
                        </a:lnTo>
                        <a:lnTo>
                          <a:pt x="48" y="8"/>
                        </a:lnTo>
                        <a:lnTo>
                          <a:pt x="43" y="5"/>
                        </a:lnTo>
                        <a:lnTo>
                          <a:pt x="38" y="2"/>
                        </a:lnTo>
                        <a:lnTo>
                          <a:pt x="34" y="0"/>
                        </a:lnTo>
                        <a:lnTo>
                          <a:pt x="28" y="0"/>
                        </a:lnTo>
                        <a:lnTo>
                          <a:pt x="20" y="0"/>
                        </a:lnTo>
                        <a:lnTo>
                          <a:pt x="14" y="3"/>
                        </a:lnTo>
                        <a:lnTo>
                          <a:pt x="7" y="10"/>
                        </a:lnTo>
                        <a:lnTo>
                          <a:pt x="3" y="17"/>
                        </a:lnTo>
                        <a:lnTo>
                          <a:pt x="1" y="22"/>
                        </a:lnTo>
                        <a:lnTo>
                          <a:pt x="0" y="28"/>
                        </a:lnTo>
                        <a:lnTo>
                          <a:pt x="1" y="33"/>
                        </a:lnTo>
                        <a:lnTo>
                          <a:pt x="3" y="39"/>
                        </a:lnTo>
                        <a:lnTo>
                          <a:pt x="4" y="44"/>
                        </a:lnTo>
                        <a:lnTo>
                          <a:pt x="9" y="47"/>
                        </a:lnTo>
                        <a:lnTo>
                          <a:pt x="12" y="50"/>
                        </a:lnTo>
                        <a:lnTo>
                          <a:pt x="17" y="53"/>
                        </a:lnTo>
                        <a:lnTo>
                          <a:pt x="23" y="54"/>
                        </a:lnTo>
                        <a:lnTo>
                          <a:pt x="28" y="56"/>
                        </a:lnTo>
                        <a:lnTo>
                          <a:pt x="34" y="54"/>
                        </a:lnTo>
                        <a:lnTo>
                          <a:pt x="38" y="53"/>
                        </a:lnTo>
                        <a:lnTo>
                          <a:pt x="43" y="50"/>
                        </a:lnTo>
                        <a:lnTo>
                          <a:pt x="48" y="47"/>
                        </a:lnTo>
                        <a:lnTo>
                          <a:pt x="51" y="44"/>
                        </a:lnTo>
                        <a:lnTo>
                          <a:pt x="54" y="39"/>
                        </a:lnTo>
                        <a:lnTo>
                          <a:pt x="55" y="33"/>
                        </a:lnTo>
                        <a:lnTo>
                          <a:pt x="55" y="28"/>
                        </a:lnTo>
                        <a:close/>
                        <a:moveTo>
                          <a:pt x="52" y="28"/>
                        </a:moveTo>
                        <a:lnTo>
                          <a:pt x="52" y="33"/>
                        </a:lnTo>
                        <a:lnTo>
                          <a:pt x="51" y="37"/>
                        </a:lnTo>
                        <a:lnTo>
                          <a:pt x="49" y="41"/>
                        </a:lnTo>
                        <a:lnTo>
                          <a:pt x="46" y="45"/>
                        </a:lnTo>
                        <a:lnTo>
                          <a:pt x="41" y="48"/>
                        </a:lnTo>
                        <a:lnTo>
                          <a:pt x="38" y="50"/>
                        </a:lnTo>
                        <a:lnTo>
                          <a:pt x="34" y="51"/>
                        </a:lnTo>
                        <a:lnTo>
                          <a:pt x="28" y="53"/>
                        </a:lnTo>
                        <a:lnTo>
                          <a:pt x="23" y="51"/>
                        </a:lnTo>
                        <a:lnTo>
                          <a:pt x="18" y="50"/>
                        </a:lnTo>
                        <a:lnTo>
                          <a:pt x="14" y="48"/>
                        </a:lnTo>
                        <a:lnTo>
                          <a:pt x="11" y="45"/>
                        </a:lnTo>
                        <a:lnTo>
                          <a:pt x="7" y="41"/>
                        </a:lnTo>
                        <a:lnTo>
                          <a:pt x="6" y="37"/>
                        </a:lnTo>
                        <a:lnTo>
                          <a:pt x="4" y="33"/>
                        </a:lnTo>
                        <a:lnTo>
                          <a:pt x="3" y="28"/>
                        </a:lnTo>
                        <a:lnTo>
                          <a:pt x="4" y="22"/>
                        </a:lnTo>
                        <a:lnTo>
                          <a:pt x="6" y="17"/>
                        </a:lnTo>
                        <a:lnTo>
                          <a:pt x="7" y="14"/>
                        </a:lnTo>
                        <a:lnTo>
                          <a:pt x="11" y="10"/>
                        </a:lnTo>
                        <a:lnTo>
                          <a:pt x="14" y="7"/>
                        </a:lnTo>
                        <a:lnTo>
                          <a:pt x="18" y="5"/>
                        </a:lnTo>
                        <a:lnTo>
                          <a:pt x="23" y="3"/>
                        </a:lnTo>
                        <a:lnTo>
                          <a:pt x="28" y="3"/>
                        </a:lnTo>
                        <a:lnTo>
                          <a:pt x="34" y="3"/>
                        </a:lnTo>
                        <a:lnTo>
                          <a:pt x="38" y="5"/>
                        </a:lnTo>
                        <a:lnTo>
                          <a:pt x="41" y="7"/>
                        </a:lnTo>
                        <a:lnTo>
                          <a:pt x="46" y="10"/>
                        </a:lnTo>
                        <a:lnTo>
                          <a:pt x="49" y="14"/>
                        </a:lnTo>
                        <a:lnTo>
                          <a:pt x="51" y="17"/>
                        </a:lnTo>
                        <a:lnTo>
                          <a:pt x="52" y="22"/>
                        </a:lnTo>
                        <a:lnTo>
                          <a:pt x="52" y="28"/>
                        </a:lnTo>
                        <a:close/>
                      </a:path>
                    </a:pathLst>
                  </a:custGeom>
                  <a:solidFill>
                    <a:srgbClr val="A2ADD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90" name="Freeform 258"/>
                  <p:cNvSpPr>
                    <a:spLocks noEditPoints="1"/>
                  </p:cNvSpPr>
                  <p:nvPr/>
                </p:nvSpPr>
                <p:spPr bwMode="auto">
                  <a:xfrm>
                    <a:off x="5704" y="1221"/>
                    <a:ext cx="53" cy="52"/>
                  </a:xfrm>
                  <a:custGeom>
                    <a:avLst/>
                    <a:gdLst/>
                    <a:ahLst/>
                    <a:cxnLst>
                      <a:cxn ang="0">
                        <a:pos x="53" y="20"/>
                      </a:cxn>
                      <a:cxn ang="0">
                        <a:pos x="48" y="11"/>
                      </a:cxn>
                      <a:cxn ang="0">
                        <a:pos x="42" y="3"/>
                      </a:cxn>
                      <a:cxn ang="0">
                        <a:pos x="33" y="0"/>
                      </a:cxn>
                      <a:cxn ang="0">
                        <a:pos x="22" y="0"/>
                      </a:cxn>
                      <a:cxn ang="0">
                        <a:pos x="13" y="3"/>
                      </a:cxn>
                      <a:cxn ang="0">
                        <a:pos x="5" y="11"/>
                      </a:cxn>
                      <a:cxn ang="0">
                        <a:pos x="2" y="20"/>
                      </a:cxn>
                      <a:cxn ang="0">
                        <a:pos x="2" y="31"/>
                      </a:cxn>
                      <a:cxn ang="0">
                        <a:pos x="5" y="40"/>
                      </a:cxn>
                      <a:cxn ang="0">
                        <a:pos x="13" y="48"/>
                      </a:cxn>
                      <a:cxn ang="0">
                        <a:pos x="22" y="51"/>
                      </a:cxn>
                      <a:cxn ang="0">
                        <a:pos x="33" y="51"/>
                      </a:cxn>
                      <a:cxn ang="0">
                        <a:pos x="42" y="48"/>
                      </a:cxn>
                      <a:cxn ang="0">
                        <a:pos x="48" y="40"/>
                      </a:cxn>
                      <a:cxn ang="0">
                        <a:pos x="53" y="31"/>
                      </a:cxn>
                      <a:cxn ang="0">
                        <a:pos x="50" y="26"/>
                      </a:cxn>
                      <a:cxn ang="0">
                        <a:pos x="48" y="34"/>
                      </a:cxn>
                      <a:cxn ang="0">
                        <a:pos x="44" y="42"/>
                      </a:cxn>
                      <a:cxn ang="0">
                        <a:pos x="36" y="46"/>
                      </a:cxn>
                      <a:cxn ang="0">
                        <a:pos x="27" y="49"/>
                      </a:cxn>
                      <a:cxn ang="0">
                        <a:pos x="19" y="46"/>
                      </a:cxn>
                      <a:cxn ang="0">
                        <a:pos x="11" y="42"/>
                      </a:cxn>
                      <a:cxn ang="0">
                        <a:pos x="6" y="34"/>
                      </a:cxn>
                      <a:cxn ang="0">
                        <a:pos x="3" y="26"/>
                      </a:cxn>
                      <a:cxn ang="0">
                        <a:pos x="6" y="17"/>
                      </a:cxn>
                      <a:cxn ang="0">
                        <a:pos x="11" y="9"/>
                      </a:cxn>
                      <a:cxn ang="0">
                        <a:pos x="19" y="5"/>
                      </a:cxn>
                      <a:cxn ang="0">
                        <a:pos x="27" y="3"/>
                      </a:cxn>
                      <a:cxn ang="0">
                        <a:pos x="36" y="5"/>
                      </a:cxn>
                      <a:cxn ang="0">
                        <a:pos x="44" y="9"/>
                      </a:cxn>
                      <a:cxn ang="0">
                        <a:pos x="48" y="17"/>
                      </a:cxn>
                      <a:cxn ang="0">
                        <a:pos x="50" y="26"/>
                      </a:cxn>
                    </a:cxnLst>
                    <a:rect l="0" t="0" r="r" b="b"/>
                    <a:pathLst>
                      <a:path w="53" h="52">
                        <a:moveTo>
                          <a:pt x="53" y="26"/>
                        </a:moveTo>
                        <a:lnTo>
                          <a:pt x="53" y="20"/>
                        </a:lnTo>
                        <a:lnTo>
                          <a:pt x="51" y="15"/>
                        </a:lnTo>
                        <a:lnTo>
                          <a:pt x="48" y="11"/>
                        </a:lnTo>
                        <a:lnTo>
                          <a:pt x="45" y="8"/>
                        </a:lnTo>
                        <a:lnTo>
                          <a:pt x="42" y="3"/>
                        </a:lnTo>
                        <a:lnTo>
                          <a:pt x="37" y="1"/>
                        </a:lnTo>
                        <a:lnTo>
                          <a:pt x="33" y="0"/>
                        </a:lnTo>
                        <a:lnTo>
                          <a:pt x="27" y="0"/>
                        </a:lnTo>
                        <a:lnTo>
                          <a:pt x="22" y="0"/>
                        </a:lnTo>
                        <a:lnTo>
                          <a:pt x="17" y="1"/>
                        </a:lnTo>
                        <a:lnTo>
                          <a:pt x="13" y="3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3" y="15"/>
                        </a:lnTo>
                        <a:lnTo>
                          <a:pt x="2" y="20"/>
                        </a:lnTo>
                        <a:lnTo>
                          <a:pt x="0" y="26"/>
                        </a:lnTo>
                        <a:lnTo>
                          <a:pt x="2" y="31"/>
                        </a:lnTo>
                        <a:lnTo>
                          <a:pt x="3" y="35"/>
                        </a:lnTo>
                        <a:lnTo>
                          <a:pt x="5" y="40"/>
                        </a:lnTo>
                        <a:lnTo>
                          <a:pt x="8" y="45"/>
                        </a:lnTo>
                        <a:lnTo>
                          <a:pt x="13" y="48"/>
                        </a:lnTo>
                        <a:lnTo>
                          <a:pt x="17" y="49"/>
                        </a:lnTo>
                        <a:lnTo>
                          <a:pt x="22" y="51"/>
                        </a:lnTo>
                        <a:lnTo>
                          <a:pt x="27" y="52"/>
                        </a:lnTo>
                        <a:lnTo>
                          <a:pt x="33" y="51"/>
                        </a:lnTo>
                        <a:lnTo>
                          <a:pt x="37" y="49"/>
                        </a:lnTo>
                        <a:lnTo>
                          <a:pt x="42" y="48"/>
                        </a:lnTo>
                        <a:lnTo>
                          <a:pt x="45" y="45"/>
                        </a:lnTo>
                        <a:lnTo>
                          <a:pt x="48" y="40"/>
                        </a:lnTo>
                        <a:lnTo>
                          <a:pt x="51" y="35"/>
                        </a:lnTo>
                        <a:lnTo>
                          <a:pt x="53" y="31"/>
                        </a:lnTo>
                        <a:lnTo>
                          <a:pt x="53" y="26"/>
                        </a:lnTo>
                        <a:close/>
                        <a:moveTo>
                          <a:pt x="50" y="26"/>
                        </a:moveTo>
                        <a:lnTo>
                          <a:pt x="50" y="31"/>
                        </a:lnTo>
                        <a:lnTo>
                          <a:pt x="48" y="34"/>
                        </a:lnTo>
                        <a:lnTo>
                          <a:pt x="47" y="39"/>
                        </a:lnTo>
                        <a:lnTo>
                          <a:pt x="44" y="42"/>
                        </a:lnTo>
                        <a:lnTo>
                          <a:pt x="40" y="45"/>
                        </a:lnTo>
                        <a:lnTo>
                          <a:pt x="36" y="46"/>
                        </a:lnTo>
                        <a:lnTo>
                          <a:pt x="31" y="48"/>
                        </a:lnTo>
                        <a:lnTo>
                          <a:pt x="27" y="49"/>
                        </a:lnTo>
                        <a:lnTo>
                          <a:pt x="22" y="48"/>
                        </a:lnTo>
                        <a:lnTo>
                          <a:pt x="19" y="46"/>
                        </a:lnTo>
                        <a:lnTo>
                          <a:pt x="14" y="45"/>
                        </a:lnTo>
                        <a:lnTo>
                          <a:pt x="11" y="42"/>
                        </a:lnTo>
                        <a:lnTo>
                          <a:pt x="8" y="39"/>
                        </a:lnTo>
                        <a:lnTo>
                          <a:pt x="6" y="34"/>
                        </a:lnTo>
                        <a:lnTo>
                          <a:pt x="5" y="31"/>
                        </a:lnTo>
                        <a:lnTo>
                          <a:pt x="3" y="26"/>
                        </a:lnTo>
                        <a:lnTo>
                          <a:pt x="5" y="22"/>
                        </a:lnTo>
                        <a:lnTo>
                          <a:pt x="6" y="17"/>
                        </a:lnTo>
                        <a:lnTo>
                          <a:pt x="8" y="12"/>
                        </a:lnTo>
                        <a:lnTo>
                          <a:pt x="11" y="9"/>
                        </a:lnTo>
                        <a:lnTo>
                          <a:pt x="14" y="6"/>
                        </a:lnTo>
                        <a:lnTo>
                          <a:pt x="19" y="5"/>
                        </a:lnTo>
                        <a:lnTo>
                          <a:pt x="22" y="3"/>
                        </a:lnTo>
                        <a:lnTo>
                          <a:pt x="27" y="3"/>
                        </a:lnTo>
                        <a:lnTo>
                          <a:pt x="31" y="3"/>
                        </a:lnTo>
                        <a:lnTo>
                          <a:pt x="36" y="5"/>
                        </a:lnTo>
                        <a:lnTo>
                          <a:pt x="40" y="6"/>
                        </a:lnTo>
                        <a:lnTo>
                          <a:pt x="44" y="9"/>
                        </a:lnTo>
                        <a:lnTo>
                          <a:pt x="47" y="12"/>
                        </a:lnTo>
                        <a:lnTo>
                          <a:pt x="48" y="17"/>
                        </a:lnTo>
                        <a:lnTo>
                          <a:pt x="50" y="22"/>
                        </a:lnTo>
                        <a:lnTo>
                          <a:pt x="50" y="26"/>
                        </a:lnTo>
                        <a:close/>
                      </a:path>
                    </a:pathLst>
                  </a:custGeom>
                  <a:solidFill>
                    <a:srgbClr val="AAB4D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91" name="Freeform 259"/>
                  <p:cNvSpPr>
                    <a:spLocks noEditPoints="1"/>
                  </p:cNvSpPr>
                  <p:nvPr/>
                </p:nvSpPr>
                <p:spPr bwMode="auto">
                  <a:xfrm>
                    <a:off x="5706" y="1222"/>
                    <a:ext cx="49" cy="50"/>
                  </a:xfrm>
                  <a:custGeom>
                    <a:avLst/>
                    <a:gdLst/>
                    <a:ahLst/>
                    <a:cxnLst>
                      <a:cxn ang="0">
                        <a:pos x="49" y="19"/>
                      </a:cxn>
                      <a:cxn ang="0">
                        <a:pos x="46" y="11"/>
                      </a:cxn>
                      <a:cxn ang="0">
                        <a:pos x="38" y="4"/>
                      </a:cxn>
                      <a:cxn ang="0">
                        <a:pos x="31" y="0"/>
                      </a:cxn>
                      <a:cxn ang="0">
                        <a:pos x="20" y="0"/>
                      </a:cxn>
                      <a:cxn ang="0">
                        <a:pos x="11" y="4"/>
                      </a:cxn>
                      <a:cxn ang="0">
                        <a:pos x="4" y="11"/>
                      </a:cxn>
                      <a:cxn ang="0">
                        <a:pos x="1" y="19"/>
                      </a:cxn>
                      <a:cxn ang="0">
                        <a:pos x="1" y="30"/>
                      </a:cxn>
                      <a:cxn ang="0">
                        <a:pos x="4" y="38"/>
                      </a:cxn>
                      <a:cxn ang="0">
                        <a:pos x="11" y="45"/>
                      </a:cxn>
                      <a:cxn ang="0">
                        <a:pos x="20" y="48"/>
                      </a:cxn>
                      <a:cxn ang="0">
                        <a:pos x="31" y="48"/>
                      </a:cxn>
                      <a:cxn ang="0">
                        <a:pos x="38" y="45"/>
                      </a:cxn>
                      <a:cxn ang="0">
                        <a:pos x="46" y="38"/>
                      </a:cxn>
                      <a:cxn ang="0">
                        <a:pos x="49" y="30"/>
                      </a:cxn>
                      <a:cxn ang="0">
                        <a:pos x="46" y="25"/>
                      </a:cxn>
                      <a:cxn ang="0">
                        <a:pos x="45" y="33"/>
                      </a:cxn>
                      <a:cxn ang="0">
                        <a:pos x="40" y="39"/>
                      </a:cxn>
                      <a:cxn ang="0">
                        <a:pos x="34" y="44"/>
                      </a:cxn>
                      <a:cxn ang="0">
                        <a:pos x="25" y="47"/>
                      </a:cxn>
                      <a:cxn ang="0">
                        <a:pos x="17" y="44"/>
                      </a:cxn>
                      <a:cxn ang="0">
                        <a:pos x="9" y="39"/>
                      </a:cxn>
                      <a:cxn ang="0">
                        <a:pos x="4" y="33"/>
                      </a:cxn>
                      <a:cxn ang="0">
                        <a:pos x="3" y="25"/>
                      </a:cxn>
                      <a:cxn ang="0">
                        <a:pos x="4" y="16"/>
                      </a:cxn>
                      <a:cxn ang="0">
                        <a:pos x="9" y="10"/>
                      </a:cxn>
                      <a:cxn ang="0">
                        <a:pos x="17" y="5"/>
                      </a:cxn>
                      <a:cxn ang="0">
                        <a:pos x="25" y="4"/>
                      </a:cxn>
                      <a:cxn ang="0">
                        <a:pos x="34" y="5"/>
                      </a:cxn>
                      <a:cxn ang="0">
                        <a:pos x="40" y="10"/>
                      </a:cxn>
                      <a:cxn ang="0">
                        <a:pos x="45" y="16"/>
                      </a:cxn>
                      <a:cxn ang="0">
                        <a:pos x="46" y="25"/>
                      </a:cxn>
                    </a:cxnLst>
                    <a:rect l="0" t="0" r="r" b="b"/>
                    <a:pathLst>
                      <a:path w="49" h="50">
                        <a:moveTo>
                          <a:pt x="49" y="25"/>
                        </a:moveTo>
                        <a:lnTo>
                          <a:pt x="49" y="19"/>
                        </a:lnTo>
                        <a:lnTo>
                          <a:pt x="48" y="14"/>
                        </a:lnTo>
                        <a:lnTo>
                          <a:pt x="46" y="11"/>
                        </a:lnTo>
                        <a:lnTo>
                          <a:pt x="43" y="7"/>
                        </a:lnTo>
                        <a:lnTo>
                          <a:pt x="38" y="4"/>
                        </a:lnTo>
                        <a:lnTo>
                          <a:pt x="35" y="2"/>
                        </a:lnTo>
                        <a:lnTo>
                          <a:pt x="31" y="0"/>
                        </a:lnTo>
                        <a:lnTo>
                          <a:pt x="25" y="0"/>
                        </a:lnTo>
                        <a:lnTo>
                          <a:pt x="20" y="0"/>
                        </a:lnTo>
                        <a:lnTo>
                          <a:pt x="15" y="2"/>
                        </a:lnTo>
                        <a:lnTo>
                          <a:pt x="11" y="4"/>
                        </a:lnTo>
                        <a:lnTo>
                          <a:pt x="8" y="7"/>
                        </a:lnTo>
                        <a:lnTo>
                          <a:pt x="4" y="11"/>
                        </a:lnTo>
                        <a:lnTo>
                          <a:pt x="3" y="14"/>
                        </a:lnTo>
                        <a:lnTo>
                          <a:pt x="1" y="19"/>
                        </a:lnTo>
                        <a:lnTo>
                          <a:pt x="0" y="25"/>
                        </a:lnTo>
                        <a:lnTo>
                          <a:pt x="1" y="30"/>
                        </a:lnTo>
                        <a:lnTo>
                          <a:pt x="3" y="34"/>
                        </a:lnTo>
                        <a:lnTo>
                          <a:pt x="4" y="38"/>
                        </a:lnTo>
                        <a:lnTo>
                          <a:pt x="8" y="42"/>
                        </a:lnTo>
                        <a:lnTo>
                          <a:pt x="11" y="45"/>
                        </a:lnTo>
                        <a:lnTo>
                          <a:pt x="15" y="47"/>
                        </a:lnTo>
                        <a:lnTo>
                          <a:pt x="20" y="48"/>
                        </a:lnTo>
                        <a:lnTo>
                          <a:pt x="25" y="50"/>
                        </a:lnTo>
                        <a:lnTo>
                          <a:pt x="31" y="48"/>
                        </a:lnTo>
                        <a:lnTo>
                          <a:pt x="35" y="47"/>
                        </a:lnTo>
                        <a:lnTo>
                          <a:pt x="38" y="45"/>
                        </a:lnTo>
                        <a:lnTo>
                          <a:pt x="43" y="42"/>
                        </a:lnTo>
                        <a:lnTo>
                          <a:pt x="46" y="38"/>
                        </a:lnTo>
                        <a:lnTo>
                          <a:pt x="48" y="34"/>
                        </a:lnTo>
                        <a:lnTo>
                          <a:pt x="49" y="30"/>
                        </a:lnTo>
                        <a:lnTo>
                          <a:pt x="49" y="25"/>
                        </a:lnTo>
                        <a:close/>
                        <a:moveTo>
                          <a:pt x="46" y="25"/>
                        </a:moveTo>
                        <a:lnTo>
                          <a:pt x="46" y="28"/>
                        </a:lnTo>
                        <a:lnTo>
                          <a:pt x="45" y="33"/>
                        </a:lnTo>
                        <a:lnTo>
                          <a:pt x="43" y="36"/>
                        </a:lnTo>
                        <a:lnTo>
                          <a:pt x="40" y="39"/>
                        </a:lnTo>
                        <a:lnTo>
                          <a:pt x="37" y="42"/>
                        </a:lnTo>
                        <a:lnTo>
                          <a:pt x="34" y="44"/>
                        </a:lnTo>
                        <a:lnTo>
                          <a:pt x="29" y="45"/>
                        </a:lnTo>
                        <a:lnTo>
                          <a:pt x="25" y="47"/>
                        </a:lnTo>
                        <a:lnTo>
                          <a:pt x="21" y="45"/>
                        </a:lnTo>
                        <a:lnTo>
                          <a:pt x="17" y="44"/>
                        </a:lnTo>
                        <a:lnTo>
                          <a:pt x="14" y="42"/>
                        </a:lnTo>
                        <a:lnTo>
                          <a:pt x="9" y="39"/>
                        </a:lnTo>
                        <a:lnTo>
                          <a:pt x="8" y="36"/>
                        </a:lnTo>
                        <a:lnTo>
                          <a:pt x="4" y="33"/>
                        </a:lnTo>
                        <a:lnTo>
                          <a:pt x="4" y="28"/>
                        </a:lnTo>
                        <a:lnTo>
                          <a:pt x="3" y="25"/>
                        </a:lnTo>
                        <a:lnTo>
                          <a:pt x="4" y="21"/>
                        </a:lnTo>
                        <a:lnTo>
                          <a:pt x="4" y="16"/>
                        </a:lnTo>
                        <a:lnTo>
                          <a:pt x="8" y="13"/>
                        </a:lnTo>
                        <a:lnTo>
                          <a:pt x="9" y="10"/>
                        </a:lnTo>
                        <a:lnTo>
                          <a:pt x="14" y="7"/>
                        </a:lnTo>
                        <a:lnTo>
                          <a:pt x="17" y="5"/>
                        </a:lnTo>
                        <a:lnTo>
                          <a:pt x="21" y="4"/>
                        </a:lnTo>
                        <a:lnTo>
                          <a:pt x="25" y="4"/>
                        </a:lnTo>
                        <a:lnTo>
                          <a:pt x="29" y="4"/>
                        </a:lnTo>
                        <a:lnTo>
                          <a:pt x="34" y="5"/>
                        </a:lnTo>
                        <a:lnTo>
                          <a:pt x="37" y="7"/>
                        </a:lnTo>
                        <a:lnTo>
                          <a:pt x="40" y="10"/>
                        </a:lnTo>
                        <a:lnTo>
                          <a:pt x="43" y="13"/>
                        </a:lnTo>
                        <a:lnTo>
                          <a:pt x="45" y="16"/>
                        </a:lnTo>
                        <a:lnTo>
                          <a:pt x="46" y="21"/>
                        </a:lnTo>
                        <a:lnTo>
                          <a:pt x="46" y="25"/>
                        </a:lnTo>
                        <a:close/>
                      </a:path>
                    </a:pathLst>
                  </a:custGeom>
                  <a:solidFill>
                    <a:srgbClr val="ADB8D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92" name="Freeform 260"/>
                  <p:cNvSpPr>
                    <a:spLocks noEditPoints="1"/>
                  </p:cNvSpPr>
                  <p:nvPr/>
                </p:nvSpPr>
                <p:spPr bwMode="auto">
                  <a:xfrm>
                    <a:off x="5707" y="1224"/>
                    <a:ext cx="47" cy="46"/>
                  </a:xfrm>
                  <a:custGeom>
                    <a:avLst/>
                    <a:gdLst/>
                    <a:ahLst/>
                    <a:cxnLst>
                      <a:cxn ang="0">
                        <a:pos x="47" y="23"/>
                      </a:cxn>
                      <a:cxn ang="0">
                        <a:pos x="47" y="19"/>
                      </a:cxn>
                      <a:cxn ang="0">
                        <a:pos x="45" y="14"/>
                      </a:cxn>
                      <a:cxn ang="0">
                        <a:pos x="44" y="9"/>
                      </a:cxn>
                      <a:cxn ang="0">
                        <a:pos x="41" y="6"/>
                      </a:cxn>
                      <a:cxn ang="0">
                        <a:pos x="37" y="3"/>
                      </a:cxn>
                      <a:cxn ang="0">
                        <a:pos x="33" y="2"/>
                      </a:cxn>
                      <a:cxn ang="0">
                        <a:pos x="28" y="0"/>
                      </a:cxn>
                      <a:cxn ang="0">
                        <a:pos x="24" y="0"/>
                      </a:cxn>
                      <a:cxn ang="0">
                        <a:pos x="19" y="0"/>
                      </a:cxn>
                      <a:cxn ang="0">
                        <a:pos x="16" y="2"/>
                      </a:cxn>
                      <a:cxn ang="0">
                        <a:pos x="11" y="3"/>
                      </a:cxn>
                      <a:cxn ang="0">
                        <a:pos x="8" y="6"/>
                      </a:cxn>
                      <a:cxn ang="0">
                        <a:pos x="5" y="9"/>
                      </a:cxn>
                      <a:cxn ang="0">
                        <a:pos x="3" y="14"/>
                      </a:cxn>
                      <a:cxn ang="0">
                        <a:pos x="2" y="19"/>
                      </a:cxn>
                      <a:cxn ang="0">
                        <a:pos x="0" y="23"/>
                      </a:cxn>
                      <a:cxn ang="0">
                        <a:pos x="2" y="28"/>
                      </a:cxn>
                      <a:cxn ang="0">
                        <a:pos x="3" y="31"/>
                      </a:cxn>
                      <a:cxn ang="0">
                        <a:pos x="5" y="36"/>
                      </a:cxn>
                      <a:cxn ang="0">
                        <a:pos x="8" y="39"/>
                      </a:cxn>
                      <a:cxn ang="0">
                        <a:pos x="11" y="42"/>
                      </a:cxn>
                      <a:cxn ang="0">
                        <a:pos x="16" y="43"/>
                      </a:cxn>
                      <a:cxn ang="0">
                        <a:pos x="19" y="45"/>
                      </a:cxn>
                      <a:cxn ang="0">
                        <a:pos x="24" y="46"/>
                      </a:cxn>
                      <a:cxn ang="0">
                        <a:pos x="28" y="45"/>
                      </a:cxn>
                      <a:cxn ang="0">
                        <a:pos x="33" y="43"/>
                      </a:cxn>
                      <a:cxn ang="0">
                        <a:pos x="37" y="42"/>
                      </a:cxn>
                      <a:cxn ang="0">
                        <a:pos x="41" y="39"/>
                      </a:cxn>
                      <a:cxn ang="0">
                        <a:pos x="44" y="36"/>
                      </a:cxn>
                      <a:cxn ang="0">
                        <a:pos x="45" y="31"/>
                      </a:cxn>
                      <a:cxn ang="0">
                        <a:pos x="47" y="28"/>
                      </a:cxn>
                      <a:cxn ang="0">
                        <a:pos x="47" y="23"/>
                      </a:cxn>
                      <a:cxn ang="0">
                        <a:pos x="44" y="23"/>
                      </a:cxn>
                      <a:cxn ang="0">
                        <a:pos x="42" y="31"/>
                      </a:cxn>
                      <a:cxn ang="0">
                        <a:pos x="39" y="37"/>
                      </a:cxn>
                      <a:cxn ang="0">
                        <a:pos x="31" y="42"/>
                      </a:cxn>
                      <a:cxn ang="0">
                        <a:pos x="24" y="43"/>
                      </a:cxn>
                      <a:cxn ang="0">
                        <a:pos x="16" y="42"/>
                      </a:cxn>
                      <a:cxn ang="0">
                        <a:pos x="10" y="37"/>
                      </a:cxn>
                      <a:cxn ang="0">
                        <a:pos x="5" y="31"/>
                      </a:cxn>
                      <a:cxn ang="0">
                        <a:pos x="3" y="23"/>
                      </a:cxn>
                      <a:cxn ang="0">
                        <a:pos x="5" y="14"/>
                      </a:cxn>
                      <a:cxn ang="0">
                        <a:pos x="10" y="8"/>
                      </a:cxn>
                      <a:cxn ang="0">
                        <a:pos x="16" y="5"/>
                      </a:cxn>
                      <a:cxn ang="0">
                        <a:pos x="24" y="3"/>
                      </a:cxn>
                      <a:cxn ang="0">
                        <a:pos x="31" y="5"/>
                      </a:cxn>
                      <a:cxn ang="0">
                        <a:pos x="39" y="8"/>
                      </a:cxn>
                      <a:cxn ang="0">
                        <a:pos x="42" y="14"/>
                      </a:cxn>
                      <a:cxn ang="0">
                        <a:pos x="44" y="23"/>
                      </a:cxn>
                    </a:cxnLst>
                    <a:rect l="0" t="0" r="r" b="b"/>
                    <a:pathLst>
                      <a:path w="47" h="46">
                        <a:moveTo>
                          <a:pt x="47" y="23"/>
                        </a:moveTo>
                        <a:lnTo>
                          <a:pt x="47" y="19"/>
                        </a:lnTo>
                        <a:lnTo>
                          <a:pt x="45" y="14"/>
                        </a:lnTo>
                        <a:lnTo>
                          <a:pt x="44" y="9"/>
                        </a:lnTo>
                        <a:lnTo>
                          <a:pt x="41" y="6"/>
                        </a:lnTo>
                        <a:lnTo>
                          <a:pt x="37" y="3"/>
                        </a:lnTo>
                        <a:lnTo>
                          <a:pt x="33" y="2"/>
                        </a:lnTo>
                        <a:lnTo>
                          <a:pt x="28" y="0"/>
                        </a:lnTo>
                        <a:lnTo>
                          <a:pt x="24" y="0"/>
                        </a:lnTo>
                        <a:lnTo>
                          <a:pt x="19" y="0"/>
                        </a:lnTo>
                        <a:lnTo>
                          <a:pt x="16" y="2"/>
                        </a:lnTo>
                        <a:lnTo>
                          <a:pt x="11" y="3"/>
                        </a:lnTo>
                        <a:lnTo>
                          <a:pt x="8" y="6"/>
                        </a:lnTo>
                        <a:lnTo>
                          <a:pt x="5" y="9"/>
                        </a:lnTo>
                        <a:lnTo>
                          <a:pt x="3" y="14"/>
                        </a:lnTo>
                        <a:lnTo>
                          <a:pt x="2" y="19"/>
                        </a:lnTo>
                        <a:lnTo>
                          <a:pt x="0" y="23"/>
                        </a:lnTo>
                        <a:lnTo>
                          <a:pt x="2" y="28"/>
                        </a:lnTo>
                        <a:lnTo>
                          <a:pt x="3" y="31"/>
                        </a:lnTo>
                        <a:lnTo>
                          <a:pt x="5" y="36"/>
                        </a:lnTo>
                        <a:lnTo>
                          <a:pt x="8" y="39"/>
                        </a:lnTo>
                        <a:lnTo>
                          <a:pt x="11" y="42"/>
                        </a:lnTo>
                        <a:lnTo>
                          <a:pt x="16" y="43"/>
                        </a:lnTo>
                        <a:lnTo>
                          <a:pt x="19" y="45"/>
                        </a:lnTo>
                        <a:lnTo>
                          <a:pt x="24" y="46"/>
                        </a:lnTo>
                        <a:lnTo>
                          <a:pt x="28" y="45"/>
                        </a:lnTo>
                        <a:lnTo>
                          <a:pt x="33" y="43"/>
                        </a:lnTo>
                        <a:lnTo>
                          <a:pt x="37" y="42"/>
                        </a:lnTo>
                        <a:lnTo>
                          <a:pt x="41" y="39"/>
                        </a:lnTo>
                        <a:lnTo>
                          <a:pt x="44" y="36"/>
                        </a:lnTo>
                        <a:lnTo>
                          <a:pt x="45" y="31"/>
                        </a:lnTo>
                        <a:lnTo>
                          <a:pt x="47" y="28"/>
                        </a:lnTo>
                        <a:lnTo>
                          <a:pt x="47" y="23"/>
                        </a:lnTo>
                        <a:close/>
                        <a:moveTo>
                          <a:pt x="44" y="23"/>
                        </a:moveTo>
                        <a:lnTo>
                          <a:pt x="42" y="31"/>
                        </a:lnTo>
                        <a:lnTo>
                          <a:pt x="39" y="37"/>
                        </a:lnTo>
                        <a:lnTo>
                          <a:pt x="31" y="42"/>
                        </a:lnTo>
                        <a:lnTo>
                          <a:pt x="24" y="43"/>
                        </a:lnTo>
                        <a:lnTo>
                          <a:pt x="16" y="42"/>
                        </a:lnTo>
                        <a:lnTo>
                          <a:pt x="10" y="37"/>
                        </a:lnTo>
                        <a:lnTo>
                          <a:pt x="5" y="31"/>
                        </a:lnTo>
                        <a:lnTo>
                          <a:pt x="3" y="23"/>
                        </a:lnTo>
                        <a:lnTo>
                          <a:pt x="5" y="14"/>
                        </a:lnTo>
                        <a:lnTo>
                          <a:pt x="10" y="8"/>
                        </a:lnTo>
                        <a:lnTo>
                          <a:pt x="16" y="5"/>
                        </a:lnTo>
                        <a:lnTo>
                          <a:pt x="24" y="3"/>
                        </a:lnTo>
                        <a:lnTo>
                          <a:pt x="31" y="5"/>
                        </a:lnTo>
                        <a:lnTo>
                          <a:pt x="39" y="8"/>
                        </a:lnTo>
                        <a:lnTo>
                          <a:pt x="42" y="14"/>
                        </a:lnTo>
                        <a:lnTo>
                          <a:pt x="44" y="23"/>
                        </a:lnTo>
                        <a:close/>
                      </a:path>
                    </a:pathLst>
                  </a:custGeom>
                  <a:solidFill>
                    <a:srgbClr val="B1BBD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93" name="Freeform 261"/>
                  <p:cNvSpPr>
                    <a:spLocks noEditPoints="1"/>
                  </p:cNvSpPr>
                  <p:nvPr/>
                </p:nvSpPr>
                <p:spPr bwMode="auto">
                  <a:xfrm>
                    <a:off x="5709" y="1226"/>
                    <a:ext cx="43" cy="43"/>
                  </a:xfrm>
                  <a:custGeom>
                    <a:avLst/>
                    <a:gdLst/>
                    <a:ahLst/>
                    <a:cxnLst>
                      <a:cxn ang="0">
                        <a:pos x="43" y="21"/>
                      </a:cxn>
                      <a:cxn ang="0">
                        <a:pos x="43" y="17"/>
                      </a:cxn>
                      <a:cxn ang="0">
                        <a:pos x="42" y="12"/>
                      </a:cxn>
                      <a:cxn ang="0">
                        <a:pos x="40" y="9"/>
                      </a:cxn>
                      <a:cxn ang="0">
                        <a:pos x="37" y="6"/>
                      </a:cxn>
                      <a:cxn ang="0">
                        <a:pos x="34" y="3"/>
                      </a:cxn>
                      <a:cxn ang="0">
                        <a:pos x="31" y="1"/>
                      </a:cxn>
                      <a:cxn ang="0">
                        <a:pos x="26" y="0"/>
                      </a:cxn>
                      <a:cxn ang="0">
                        <a:pos x="22" y="0"/>
                      </a:cxn>
                      <a:cxn ang="0">
                        <a:pos x="18" y="0"/>
                      </a:cxn>
                      <a:cxn ang="0">
                        <a:pos x="14" y="1"/>
                      </a:cxn>
                      <a:cxn ang="0">
                        <a:pos x="11" y="3"/>
                      </a:cxn>
                      <a:cxn ang="0">
                        <a:pos x="6" y="6"/>
                      </a:cxn>
                      <a:cxn ang="0">
                        <a:pos x="5" y="9"/>
                      </a:cxn>
                      <a:cxn ang="0">
                        <a:pos x="1" y="12"/>
                      </a:cxn>
                      <a:cxn ang="0">
                        <a:pos x="1" y="17"/>
                      </a:cxn>
                      <a:cxn ang="0">
                        <a:pos x="0" y="21"/>
                      </a:cxn>
                      <a:cxn ang="0">
                        <a:pos x="1" y="24"/>
                      </a:cxn>
                      <a:cxn ang="0">
                        <a:pos x="1" y="29"/>
                      </a:cxn>
                      <a:cxn ang="0">
                        <a:pos x="5" y="32"/>
                      </a:cxn>
                      <a:cxn ang="0">
                        <a:pos x="6" y="35"/>
                      </a:cxn>
                      <a:cxn ang="0">
                        <a:pos x="11" y="38"/>
                      </a:cxn>
                      <a:cxn ang="0">
                        <a:pos x="14" y="40"/>
                      </a:cxn>
                      <a:cxn ang="0">
                        <a:pos x="18" y="41"/>
                      </a:cxn>
                      <a:cxn ang="0">
                        <a:pos x="22" y="43"/>
                      </a:cxn>
                      <a:cxn ang="0">
                        <a:pos x="26" y="41"/>
                      </a:cxn>
                      <a:cxn ang="0">
                        <a:pos x="31" y="40"/>
                      </a:cxn>
                      <a:cxn ang="0">
                        <a:pos x="34" y="38"/>
                      </a:cxn>
                      <a:cxn ang="0">
                        <a:pos x="37" y="35"/>
                      </a:cxn>
                      <a:cxn ang="0">
                        <a:pos x="40" y="32"/>
                      </a:cxn>
                      <a:cxn ang="0">
                        <a:pos x="42" y="29"/>
                      </a:cxn>
                      <a:cxn ang="0">
                        <a:pos x="43" y="24"/>
                      </a:cxn>
                      <a:cxn ang="0">
                        <a:pos x="43" y="21"/>
                      </a:cxn>
                      <a:cxn ang="0">
                        <a:pos x="40" y="21"/>
                      </a:cxn>
                      <a:cxn ang="0">
                        <a:pos x="39" y="27"/>
                      </a:cxn>
                      <a:cxn ang="0">
                        <a:pos x="35" y="34"/>
                      </a:cxn>
                      <a:cxn ang="0">
                        <a:pos x="29" y="38"/>
                      </a:cxn>
                      <a:cxn ang="0">
                        <a:pos x="22" y="40"/>
                      </a:cxn>
                      <a:cxn ang="0">
                        <a:pos x="15" y="38"/>
                      </a:cxn>
                      <a:cxn ang="0">
                        <a:pos x="9" y="34"/>
                      </a:cxn>
                      <a:cxn ang="0">
                        <a:pos x="5" y="27"/>
                      </a:cxn>
                      <a:cxn ang="0">
                        <a:pos x="3" y="21"/>
                      </a:cxn>
                      <a:cxn ang="0">
                        <a:pos x="5" y="13"/>
                      </a:cxn>
                      <a:cxn ang="0">
                        <a:pos x="9" y="7"/>
                      </a:cxn>
                      <a:cxn ang="0">
                        <a:pos x="15" y="4"/>
                      </a:cxn>
                      <a:cxn ang="0">
                        <a:pos x="22" y="3"/>
                      </a:cxn>
                      <a:cxn ang="0">
                        <a:pos x="29" y="4"/>
                      </a:cxn>
                      <a:cxn ang="0">
                        <a:pos x="35" y="7"/>
                      </a:cxn>
                      <a:cxn ang="0">
                        <a:pos x="39" y="13"/>
                      </a:cxn>
                      <a:cxn ang="0">
                        <a:pos x="40" y="21"/>
                      </a:cxn>
                    </a:cxnLst>
                    <a:rect l="0" t="0" r="r" b="b"/>
                    <a:pathLst>
                      <a:path w="43" h="43">
                        <a:moveTo>
                          <a:pt x="43" y="21"/>
                        </a:moveTo>
                        <a:lnTo>
                          <a:pt x="43" y="17"/>
                        </a:lnTo>
                        <a:lnTo>
                          <a:pt x="42" y="12"/>
                        </a:lnTo>
                        <a:lnTo>
                          <a:pt x="40" y="9"/>
                        </a:lnTo>
                        <a:lnTo>
                          <a:pt x="37" y="6"/>
                        </a:lnTo>
                        <a:lnTo>
                          <a:pt x="34" y="3"/>
                        </a:lnTo>
                        <a:lnTo>
                          <a:pt x="31" y="1"/>
                        </a:lnTo>
                        <a:lnTo>
                          <a:pt x="26" y="0"/>
                        </a:lnTo>
                        <a:lnTo>
                          <a:pt x="22" y="0"/>
                        </a:lnTo>
                        <a:lnTo>
                          <a:pt x="18" y="0"/>
                        </a:lnTo>
                        <a:lnTo>
                          <a:pt x="14" y="1"/>
                        </a:lnTo>
                        <a:lnTo>
                          <a:pt x="11" y="3"/>
                        </a:lnTo>
                        <a:lnTo>
                          <a:pt x="6" y="6"/>
                        </a:lnTo>
                        <a:lnTo>
                          <a:pt x="5" y="9"/>
                        </a:lnTo>
                        <a:lnTo>
                          <a:pt x="1" y="12"/>
                        </a:lnTo>
                        <a:lnTo>
                          <a:pt x="1" y="17"/>
                        </a:lnTo>
                        <a:lnTo>
                          <a:pt x="0" y="21"/>
                        </a:lnTo>
                        <a:lnTo>
                          <a:pt x="1" y="24"/>
                        </a:lnTo>
                        <a:lnTo>
                          <a:pt x="1" y="29"/>
                        </a:lnTo>
                        <a:lnTo>
                          <a:pt x="5" y="32"/>
                        </a:lnTo>
                        <a:lnTo>
                          <a:pt x="6" y="35"/>
                        </a:lnTo>
                        <a:lnTo>
                          <a:pt x="11" y="38"/>
                        </a:lnTo>
                        <a:lnTo>
                          <a:pt x="14" y="40"/>
                        </a:lnTo>
                        <a:lnTo>
                          <a:pt x="18" y="41"/>
                        </a:lnTo>
                        <a:lnTo>
                          <a:pt x="22" y="43"/>
                        </a:lnTo>
                        <a:lnTo>
                          <a:pt x="26" y="41"/>
                        </a:lnTo>
                        <a:lnTo>
                          <a:pt x="31" y="40"/>
                        </a:lnTo>
                        <a:lnTo>
                          <a:pt x="34" y="38"/>
                        </a:lnTo>
                        <a:lnTo>
                          <a:pt x="37" y="35"/>
                        </a:lnTo>
                        <a:lnTo>
                          <a:pt x="40" y="32"/>
                        </a:lnTo>
                        <a:lnTo>
                          <a:pt x="42" y="29"/>
                        </a:lnTo>
                        <a:lnTo>
                          <a:pt x="43" y="24"/>
                        </a:lnTo>
                        <a:lnTo>
                          <a:pt x="43" y="21"/>
                        </a:lnTo>
                        <a:close/>
                        <a:moveTo>
                          <a:pt x="40" y="21"/>
                        </a:moveTo>
                        <a:lnTo>
                          <a:pt x="39" y="27"/>
                        </a:lnTo>
                        <a:lnTo>
                          <a:pt x="35" y="34"/>
                        </a:lnTo>
                        <a:lnTo>
                          <a:pt x="29" y="38"/>
                        </a:lnTo>
                        <a:lnTo>
                          <a:pt x="22" y="40"/>
                        </a:lnTo>
                        <a:lnTo>
                          <a:pt x="15" y="38"/>
                        </a:lnTo>
                        <a:lnTo>
                          <a:pt x="9" y="34"/>
                        </a:lnTo>
                        <a:lnTo>
                          <a:pt x="5" y="27"/>
                        </a:lnTo>
                        <a:lnTo>
                          <a:pt x="3" y="21"/>
                        </a:lnTo>
                        <a:lnTo>
                          <a:pt x="5" y="13"/>
                        </a:lnTo>
                        <a:lnTo>
                          <a:pt x="9" y="7"/>
                        </a:lnTo>
                        <a:lnTo>
                          <a:pt x="15" y="4"/>
                        </a:lnTo>
                        <a:lnTo>
                          <a:pt x="22" y="3"/>
                        </a:lnTo>
                        <a:lnTo>
                          <a:pt x="29" y="4"/>
                        </a:lnTo>
                        <a:lnTo>
                          <a:pt x="35" y="7"/>
                        </a:lnTo>
                        <a:lnTo>
                          <a:pt x="39" y="13"/>
                        </a:lnTo>
                        <a:lnTo>
                          <a:pt x="40" y="21"/>
                        </a:lnTo>
                        <a:close/>
                      </a:path>
                    </a:pathLst>
                  </a:custGeom>
                  <a:solidFill>
                    <a:srgbClr val="B5BF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94" name="Freeform 262"/>
                  <p:cNvSpPr>
                    <a:spLocks noEditPoints="1"/>
                  </p:cNvSpPr>
                  <p:nvPr/>
                </p:nvSpPr>
                <p:spPr bwMode="auto">
                  <a:xfrm>
                    <a:off x="5710" y="1227"/>
                    <a:ext cx="41" cy="40"/>
                  </a:xfrm>
                  <a:custGeom>
                    <a:avLst/>
                    <a:gdLst/>
                    <a:ahLst/>
                    <a:cxnLst>
                      <a:cxn ang="0">
                        <a:pos x="41" y="20"/>
                      </a:cxn>
                      <a:cxn ang="0">
                        <a:pos x="39" y="11"/>
                      </a:cxn>
                      <a:cxn ang="0">
                        <a:pos x="36" y="5"/>
                      </a:cxn>
                      <a:cxn ang="0">
                        <a:pos x="28" y="2"/>
                      </a:cxn>
                      <a:cxn ang="0">
                        <a:pos x="21" y="0"/>
                      </a:cxn>
                      <a:cxn ang="0">
                        <a:pos x="13" y="2"/>
                      </a:cxn>
                      <a:cxn ang="0">
                        <a:pos x="7" y="5"/>
                      </a:cxn>
                      <a:cxn ang="0">
                        <a:pos x="2" y="11"/>
                      </a:cxn>
                      <a:cxn ang="0">
                        <a:pos x="0" y="20"/>
                      </a:cxn>
                      <a:cxn ang="0">
                        <a:pos x="2" y="28"/>
                      </a:cxn>
                      <a:cxn ang="0">
                        <a:pos x="7" y="34"/>
                      </a:cxn>
                      <a:cxn ang="0">
                        <a:pos x="13" y="39"/>
                      </a:cxn>
                      <a:cxn ang="0">
                        <a:pos x="21" y="40"/>
                      </a:cxn>
                      <a:cxn ang="0">
                        <a:pos x="28" y="39"/>
                      </a:cxn>
                      <a:cxn ang="0">
                        <a:pos x="36" y="34"/>
                      </a:cxn>
                      <a:cxn ang="0">
                        <a:pos x="39" y="28"/>
                      </a:cxn>
                      <a:cxn ang="0">
                        <a:pos x="41" y="20"/>
                      </a:cxn>
                      <a:cxn ang="0">
                        <a:pos x="38" y="20"/>
                      </a:cxn>
                      <a:cxn ang="0">
                        <a:pos x="36" y="26"/>
                      </a:cxn>
                      <a:cxn ang="0">
                        <a:pos x="33" y="31"/>
                      </a:cxn>
                      <a:cxn ang="0">
                        <a:pos x="28" y="36"/>
                      </a:cxn>
                      <a:cxn ang="0">
                        <a:pos x="21" y="37"/>
                      </a:cxn>
                      <a:cxn ang="0">
                        <a:pos x="14" y="36"/>
                      </a:cxn>
                      <a:cxn ang="0">
                        <a:pos x="10" y="31"/>
                      </a:cxn>
                      <a:cxn ang="0">
                        <a:pos x="5" y="26"/>
                      </a:cxn>
                      <a:cxn ang="0">
                        <a:pos x="4" y="20"/>
                      </a:cxn>
                      <a:cxn ang="0">
                        <a:pos x="5" y="12"/>
                      </a:cxn>
                      <a:cxn ang="0">
                        <a:pos x="10" y="8"/>
                      </a:cxn>
                      <a:cxn ang="0">
                        <a:pos x="14" y="3"/>
                      </a:cxn>
                      <a:cxn ang="0">
                        <a:pos x="21" y="3"/>
                      </a:cxn>
                      <a:cxn ang="0">
                        <a:pos x="28" y="3"/>
                      </a:cxn>
                      <a:cxn ang="0">
                        <a:pos x="33" y="8"/>
                      </a:cxn>
                      <a:cxn ang="0">
                        <a:pos x="36" y="12"/>
                      </a:cxn>
                      <a:cxn ang="0">
                        <a:pos x="38" y="20"/>
                      </a:cxn>
                    </a:cxnLst>
                    <a:rect l="0" t="0" r="r" b="b"/>
                    <a:pathLst>
                      <a:path w="41" h="40">
                        <a:moveTo>
                          <a:pt x="41" y="20"/>
                        </a:moveTo>
                        <a:lnTo>
                          <a:pt x="39" y="11"/>
                        </a:lnTo>
                        <a:lnTo>
                          <a:pt x="36" y="5"/>
                        </a:lnTo>
                        <a:lnTo>
                          <a:pt x="28" y="2"/>
                        </a:lnTo>
                        <a:lnTo>
                          <a:pt x="21" y="0"/>
                        </a:lnTo>
                        <a:lnTo>
                          <a:pt x="13" y="2"/>
                        </a:lnTo>
                        <a:lnTo>
                          <a:pt x="7" y="5"/>
                        </a:lnTo>
                        <a:lnTo>
                          <a:pt x="2" y="11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7" y="34"/>
                        </a:lnTo>
                        <a:lnTo>
                          <a:pt x="13" y="39"/>
                        </a:lnTo>
                        <a:lnTo>
                          <a:pt x="21" y="40"/>
                        </a:lnTo>
                        <a:lnTo>
                          <a:pt x="28" y="39"/>
                        </a:lnTo>
                        <a:lnTo>
                          <a:pt x="36" y="34"/>
                        </a:lnTo>
                        <a:lnTo>
                          <a:pt x="39" y="28"/>
                        </a:lnTo>
                        <a:lnTo>
                          <a:pt x="41" y="20"/>
                        </a:lnTo>
                        <a:close/>
                        <a:moveTo>
                          <a:pt x="38" y="20"/>
                        </a:moveTo>
                        <a:lnTo>
                          <a:pt x="36" y="26"/>
                        </a:lnTo>
                        <a:lnTo>
                          <a:pt x="33" y="31"/>
                        </a:lnTo>
                        <a:lnTo>
                          <a:pt x="28" y="36"/>
                        </a:lnTo>
                        <a:lnTo>
                          <a:pt x="21" y="37"/>
                        </a:lnTo>
                        <a:lnTo>
                          <a:pt x="14" y="36"/>
                        </a:lnTo>
                        <a:lnTo>
                          <a:pt x="10" y="31"/>
                        </a:lnTo>
                        <a:lnTo>
                          <a:pt x="5" y="26"/>
                        </a:lnTo>
                        <a:lnTo>
                          <a:pt x="4" y="20"/>
                        </a:lnTo>
                        <a:lnTo>
                          <a:pt x="5" y="12"/>
                        </a:lnTo>
                        <a:lnTo>
                          <a:pt x="10" y="8"/>
                        </a:lnTo>
                        <a:lnTo>
                          <a:pt x="14" y="3"/>
                        </a:lnTo>
                        <a:lnTo>
                          <a:pt x="21" y="3"/>
                        </a:lnTo>
                        <a:lnTo>
                          <a:pt x="28" y="3"/>
                        </a:lnTo>
                        <a:lnTo>
                          <a:pt x="33" y="8"/>
                        </a:lnTo>
                        <a:lnTo>
                          <a:pt x="36" y="12"/>
                        </a:lnTo>
                        <a:lnTo>
                          <a:pt x="38" y="20"/>
                        </a:lnTo>
                        <a:close/>
                      </a:path>
                    </a:pathLst>
                  </a:custGeom>
                  <a:solidFill>
                    <a:srgbClr val="B9C2E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95" name="Freeform 263"/>
                  <p:cNvSpPr>
                    <a:spLocks noEditPoints="1"/>
                  </p:cNvSpPr>
                  <p:nvPr/>
                </p:nvSpPr>
                <p:spPr bwMode="auto">
                  <a:xfrm>
                    <a:off x="5712" y="1229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36" y="10"/>
                      </a:cxn>
                      <a:cxn ang="0">
                        <a:pos x="32" y="4"/>
                      </a:cxn>
                      <a:cxn ang="0">
                        <a:pos x="26" y="1"/>
                      </a:cxn>
                      <a:cxn ang="0">
                        <a:pos x="19" y="0"/>
                      </a:cxn>
                      <a:cxn ang="0">
                        <a:pos x="12" y="1"/>
                      </a:cxn>
                      <a:cxn ang="0">
                        <a:pos x="6" y="4"/>
                      </a:cxn>
                      <a:cxn ang="0">
                        <a:pos x="2" y="10"/>
                      </a:cxn>
                      <a:cxn ang="0">
                        <a:pos x="0" y="18"/>
                      </a:cxn>
                      <a:cxn ang="0">
                        <a:pos x="2" y="24"/>
                      </a:cxn>
                      <a:cxn ang="0">
                        <a:pos x="6" y="31"/>
                      </a:cxn>
                      <a:cxn ang="0">
                        <a:pos x="12" y="35"/>
                      </a:cxn>
                      <a:cxn ang="0">
                        <a:pos x="19" y="37"/>
                      </a:cxn>
                      <a:cxn ang="0">
                        <a:pos x="26" y="35"/>
                      </a:cxn>
                      <a:cxn ang="0">
                        <a:pos x="32" y="31"/>
                      </a:cxn>
                      <a:cxn ang="0">
                        <a:pos x="36" y="24"/>
                      </a:cxn>
                      <a:cxn ang="0">
                        <a:pos x="37" y="18"/>
                      </a:cxn>
                      <a:cxn ang="0">
                        <a:pos x="34" y="18"/>
                      </a:cxn>
                      <a:cxn ang="0">
                        <a:pos x="34" y="23"/>
                      </a:cxn>
                      <a:cxn ang="0">
                        <a:pos x="29" y="29"/>
                      </a:cxn>
                      <a:cxn ang="0">
                        <a:pos x="25" y="32"/>
                      </a:cxn>
                      <a:cxn ang="0">
                        <a:pos x="19" y="34"/>
                      </a:cxn>
                      <a:cxn ang="0">
                        <a:pos x="12" y="32"/>
                      </a:cxn>
                      <a:cxn ang="0">
                        <a:pos x="8" y="29"/>
                      </a:cxn>
                      <a:cxn ang="0">
                        <a:pos x="5" y="23"/>
                      </a:cxn>
                      <a:cxn ang="0">
                        <a:pos x="3" y="18"/>
                      </a:cxn>
                      <a:cxn ang="0">
                        <a:pos x="5" y="12"/>
                      </a:cxn>
                      <a:cxn ang="0">
                        <a:pos x="8" y="6"/>
                      </a:cxn>
                      <a:cxn ang="0">
                        <a:pos x="12" y="3"/>
                      </a:cxn>
                      <a:cxn ang="0">
                        <a:pos x="19" y="3"/>
                      </a:cxn>
                      <a:cxn ang="0">
                        <a:pos x="25" y="3"/>
                      </a:cxn>
                      <a:cxn ang="0">
                        <a:pos x="29" y="6"/>
                      </a:cxn>
                      <a:cxn ang="0">
                        <a:pos x="34" y="12"/>
                      </a:cxn>
                      <a:cxn ang="0">
                        <a:pos x="34" y="18"/>
                      </a:cxn>
                    </a:cxnLst>
                    <a:rect l="0" t="0" r="r" b="b"/>
                    <a:pathLst>
                      <a:path w="37" h="37">
                        <a:moveTo>
                          <a:pt x="37" y="18"/>
                        </a:moveTo>
                        <a:lnTo>
                          <a:pt x="36" y="10"/>
                        </a:lnTo>
                        <a:lnTo>
                          <a:pt x="32" y="4"/>
                        </a:lnTo>
                        <a:lnTo>
                          <a:pt x="26" y="1"/>
                        </a:lnTo>
                        <a:lnTo>
                          <a:pt x="19" y="0"/>
                        </a:lnTo>
                        <a:lnTo>
                          <a:pt x="12" y="1"/>
                        </a:lnTo>
                        <a:lnTo>
                          <a:pt x="6" y="4"/>
                        </a:lnTo>
                        <a:lnTo>
                          <a:pt x="2" y="10"/>
                        </a:lnTo>
                        <a:lnTo>
                          <a:pt x="0" y="18"/>
                        </a:lnTo>
                        <a:lnTo>
                          <a:pt x="2" y="24"/>
                        </a:lnTo>
                        <a:lnTo>
                          <a:pt x="6" y="31"/>
                        </a:lnTo>
                        <a:lnTo>
                          <a:pt x="12" y="35"/>
                        </a:lnTo>
                        <a:lnTo>
                          <a:pt x="19" y="37"/>
                        </a:lnTo>
                        <a:lnTo>
                          <a:pt x="26" y="35"/>
                        </a:lnTo>
                        <a:lnTo>
                          <a:pt x="32" y="31"/>
                        </a:lnTo>
                        <a:lnTo>
                          <a:pt x="36" y="24"/>
                        </a:lnTo>
                        <a:lnTo>
                          <a:pt x="37" y="18"/>
                        </a:lnTo>
                        <a:close/>
                        <a:moveTo>
                          <a:pt x="34" y="18"/>
                        </a:moveTo>
                        <a:lnTo>
                          <a:pt x="34" y="23"/>
                        </a:lnTo>
                        <a:lnTo>
                          <a:pt x="29" y="29"/>
                        </a:lnTo>
                        <a:lnTo>
                          <a:pt x="25" y="32"/>
                        </a:lnTo>
                        <a:lnTo>
                          <a:pt x="19" y="34"/>
                        </a:lnTo>
                        <a:lnTo>
                          <a:pt x="12" y="32"/>
                        </a:lnTo>
                        <a:lnTo>
                          <a:pt x="8" y="29"/>
                        </a:lnTo>
                        <a:lnTo>
                          <a:pt x="5" y="23"/>
                        </a:lnTo>
                        <a:lnTo>
                          <a:pt x="3" y="18"/>
                        </a:lnTo>
                        <a:lnTo>
                          <a:pt x="5" y="12"/>
                        </a:lnTo>
                        <a:lnTo>
                          <a:pt x="8" y="6"/>
                        </a:lnTo>
                        <a:lnTo>
                          <a:pt x="12" y="3"/>
                        </a:lnTo>
                        <a:lnTo>
                          <a:pt x="19" y="3"/>
                        </a:lnTo>
                        <a:lnTo>
                          <a:pt x="25" y="3"/>
                        </a:lnTo>
                        <a:lnTo>
                          <a:pt x="29" y="6"/>
                        </a:lnTo>
                        <a:lnTo>
                          <a:pt x="34" y="12"/>
                        </a:lnTo>
                        <a:lnTo>
                          <a:pt x="34" y="18"/>
                        </a:lnTo>
                        <a:close/>
                      </a:path>
                    </a:pathLst>
                  </a:custGeom>
                  <a:solidFill>
                    <a:srgbClr val="C0C9E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96" name="Freeform 264"/>
                  <p:cNvSpPr>
                    <a:spLocks noEditPoints="1"/>
                  </p:cNvSpPr>
                  <p:nvPr/>
                </p:nvSpPr>
                <p:spPr bwMode="auto">
                  <a:xfrm>
                    <a:off x="5714" y="1230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2" y="9"/>
                      </a:cxn>
                      <a:cxn ang="0">
                        <a:pos x="29" y="5"/>
                      </a:cxn>
                      <a:cxn ang="0">
                        <a:pos x="24" y="0"/>
                      </a:cxn>
                      <a:cxn ang="0">
                        <a:pos x="17" y="0"/>
                      </a:cxn>
                      <a:cxn ang="0">
                        <a:pos x="10" y="0"/>
                      </a:cxn>
                      <a:cxn ang="0">
                        <a:pos x="6" y="5"/>
                      </a:cxn>
                      <a:cxn ang="0">
                        <a:pos x="1" y="9"/>
                      </a:cxn>
                      <a:cxn ang="0">
                        <a:pos x="0" y="17"/>
                      </a:cxn>
                      <a:cxn ang="0">
                        <a:pos x="1" y="23"/>
                      </a:cxn>
                      <a:cxn ang="0">
                        <a:pos x="6" y="28"/>
                      </a:cxn>
                      <a:cxn ang="0">
                        <a:pos x="10" y="33"/>
                      </a:cxn>
                      <a:cxn ang="0">
                        <a:pos x="17" y="34"/>
                      </a:cxn>
                      <a:cxn ang="0">
                        <a:pos x="24" y="33"/>
                      </a:cxn>
                      <a:cxn ang="0">
                        <a:pos x="29" y="28"/>
                      </a:cxn>
                      <a:cxn ang="0">
                        <a:pos x="32" y="23"/>
                      </a:cxn>
                      <a:cxn ang="0">
                        <a:pos x="34" y="17"/>
                      </a:cxn>
                      <a:cxn ang="0">
                        <a:pos x="30" y="17"/>
                      </a:cxn>
                      <a:cxn ang="0">
                        <a:pos x="30" y="22"/>
                      </a:cxn>
                      <a:cxn ang="0">
                        <a:pos x="27" y="26"/>
                      </a:cxn>
                      <a:cxn ang="0">
                        <a:pos x="23" y="30"/>
                      </a:cxn>
                      <a:cxn ang="0">
                        <a:pos x="17" y="31"/>
                      </a:cxn>
                      <a:cxn ang="0">
                        <a:pos x="12" y="30"/>
                      </a:cxn>
                      <a:cxn ang="0">
                        <a:pos x="7" y="26"/>
                      </a:cxn>
                      <a:cxn ang="0">
                        <a:pos x="4" y="22"/>
                      </a:cxn>
                      <a:cxn ang="0">
                        <a:pos x="3" y="17"/>
                      </a:cxn>
                      <a:cxn ang="0">
                        <a:pos x="4" y="11"/>
                      </a:cxn>
                      <a:cxn ang="0">
                        <a:pos x="7" y="6"/>
                      </a:cxn>
                      <a:cxn ang="0">
                        <a:pos x="12" y="3"/>
                      </a:cxn>
                      <a:cxn ang="0">
                        <a:pos x="17" y="3"/>
                      </a:cxn>
                      <a:cxn ang="0">
                        <a:pos x="23" y="3"/>
                      </a:cxn>
                      <a:cxn ang="0">
                        <a:pos x="27" y="6"/>
                      </a:cxn>
                      <a:cxn ang="0">
                        <a:pos x="30" y="11"/>
                      </a:cxn>
                      <a:cxn ang="0">
                        <a:pos x="30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2" y="9"/>
                        </a:lnTo>
                        <a:lnTo>
                          <a:pt x="29" y="5"/>
                        </a:lnTo>
                        <a:lnTo>
                          <a:pt x="24" y="0"/>
                        </a:lnTo>
                        <a:lnTo>
                          <a:pt x="17" y="0"/>
                        </a:lnTo>
                        <a:lnTo>
                          <a:pt x="10" y="0"/>
                        </a:lnTo>
                        <a:lnTo>
                          <a:pt x="6" y="5"/>
                        </a:lnTo>
                        <a:lnTo>
                          <a:pt x="1" y="9"/>
                        </a:lnTo>
                        <a:lnTo>
                          <a:pt x="0" y="17"/>
                        </a:lnTo>
                        <a:lnTo>
                          <a:pt x="1" y="23"/>
                        </a:lnTo>
                        <a:lnTo>
                          <a:pt x="6" y="28"/>
                        </a:lnTo>
                        <a:lnTo>
                          <a:pt x="10" y="33"/>
                        </a:lnTo>
                        <a:lnTo>
                          <a:pt x="17" y="34"/>
                        </a:lnTo>
                        <a:lnTo>
                          <a:pt x="24" y="33"/>
                        </a:lnTo>
                        <a:lnTo>
                          <a:pt x="29" y="28"/>
                        </a:lnTo>
                        <a:lnTo>
                          <a:pt x="32" y="23"/>
                        </a:lnTo>
                        <a:lnTo>
                          <a:pt x="34" y="17"/>
                        </a:lnTo>
                        <a:close/>
                        <a:moveTo>
                          <a:pt x="30" y="17"/>
                        </a:moveTo>
                        <a:lnTo>
                          <a:pt x="30" y="22"/>
                        </a:lnTo>
                        <a:lnTo>
                          <a:pt x="27" y="26"/>
                        </a:lnTo>
                        <a:lnTo>
                          <a:pt x="23" y="30"/>
                        </a:lnTo>
                        <a:lnTo>
                          <a:pt x="17" y="31"/>
                        </a:lnTo>
                        <a:lnTo>
                          <a:pt x="12" y="30"/>
                        </a:lnTo>
                        <a:lnTo>
                          <a:pt x="7" y="26"/>
                        </a:lnTo>
                        <a:lnTo>
                          <a:pt x="4" y="22"/>
                        </a:lnTo>
                        <a:lnTo>
                          <a:pt x="3" y="17"/>
                        </a:lnTo>
                        <a:lnTo>
                          <a:pt x="4" y="11"/>
                        </a:lnTo>
                        <a:lnTo>
                          <a:pt x="7" y="6"/>
                        </a:lnTo>
                        <a:lnTo>
                          <a:pt x="12" y="3"/>
                        </a:lnTo>
                        <a:lnTo>
                          <a:pt x="17" y="3"/>
                        </a:lnTo>
                        <a:lnTo>
                          <a:pt x="23" y="3"/>
                        </a:lnTo>
                        <a:lnTo>
                          <a:pt x="27" y="6"/>
                        </a:lnTo>
                        <a:lnTo>
                          <a:pt x="30" y="11"/>
                        </a:lnTo>
                        <a:lnTo>
                          <a:pt x="30" y="17"/>
                        </a:lnTo>
                        <a:close/>
                      </a:path>
                    </a:pathLst>
                  </a:custGeom>
                  <a:solidFill>
                    <a:srgbClr val="C4CCE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97" name="Freeform 265"/>
                  <p:cNvSpPr>
                    <a:spLocks noEditPoints="1"/>
                  </p:cNvSpPr>
                  <p:nvPr/>
                </p:nvSpPr>
                <p:spPr bwMode="auto">
                  <a:xfrm>
                    <a:off x="5715" y="1232"/>
                    <a:ext cx="31" cy="31"/>
                  </a:xfrm>
                  <a:custGeom>
                    <a:avLst/>
                    <a:gdLst/>
                    <a:ahLst/>
                    <a:cxnLst>
                      <a:cxn ang="0">
                        <a:pos x="31" y="15"/>
                      </a:cxn>
                      <a:cxn ang="0">
                        <a:pos x="31" y="9"/>
                      </a:cxn>
                      <a:cxn ang="0">
                        <a:pos x="26" y="3"/>
                      </a:cxn>
                      <a:cxn ang="0">
                        <a:pos x="22" y="0"/>
                      </a:cxn>
                      <a:cxn ang="0">
                        <a:pos x="16" y="0"/>
                      </a:cxn>
                      <a:cxn ang="0">
                        <a:pos x="9" y="0"/>
                      </a:cxn>
                      <a:cxn ang="0">
                        <a:pos x="5" y="3"/>
                      </a:cxn>
                      <a:cxn ang="0">
                        <a:pos x="2" y="9"/>
                      </a:cxn>
                      <a:cxn ang="0">
                        <a:pos x="0" y="15"/>
                      </a:cxn>
                      <a:cxn ang="0">
                        <a:pos x="2" y="20"/>
                      </a:cxn>
                      <a:cxn ang="0">
                        <a:pos x="5" y="26"/>
                      </a:cxn>
                      <a:cxn ang="0">
                        <a:pos x="9" y="29"/>
                      </a:cxn>
                      <a:cxn ang="0">
                        <a:pos x="16" y="31"/>
                      </a:cxn>
                      <a:cxn ang="0">
                        <a:pos x="22" y="29"/>
                      </a:cxn>
                      <a:cxn ang="0">
                        <a:pos x="26" y="26"/>
                      </a:cxn>
                      <a:cxn ang="0">
                        <a:pos x="31" y="20"/>
                      </a:cxn>
                      <a:cxn ang="0">
                        <a:pos x="31" y="15"/>
                      </a:cxn>
                      <a:cxn ang="0">
                        <a:pos x="28" y="15"/>
                      </a:cxn>
                      <a:cxn ang="0">
                        <a:pos x="28" y="20"/>
                      </a:cxn>
                      <a:cxn ang="0">
                        <a:pos x="25" y="23"/>
                      </a:cxn>
                      <a:cxn ang="0">
                        <a:pos x="20" y="26"/>
                      </a:cxn>
                      <a:cxn ang="0">
                        <a:pos x="16" y="28"/>
                      </a:cxn>
                      <a:cxn ang="0">
                        <a:pos x="11" y="26"/>
                      </a:cxn>
                      <a:cxn ang="0">
                        <a:pos x="8" y="23"/>
                      </a:cxn>
                      <a:cxn ang="0">
                        <a:pos x="5" y="20"/>
                      </a:cxn>
                      <a:cxn ang="0">
                        <a:pos x="3" y="15"/>
                      </a:cxn>
                      <a:cxn ang="0">
                        <a:pos x="5" y="9"/>
                      </a:cxn>
                      <a:cxn ang="0">
                        <a:pos x="8" y="6"/>
                      </a:cxn>
                      <a:cxn ang="0">
                        <a:pos x="11" y="3"/>
                      </a:cxn>
                      <a:cxn ang="0">
                        <a:pos x="16" y="3"/>
                      </a:cxn>
                      <a:cxn ang="0">
                        <a:pos x="20" y="3"/>
                      </a:cxn>
                      <a:cxn ang="0">
                        <a:pos x="25" y="6"/>
                      </a:cxn>
                      <a:cxn ang="0">
                        <a:pos x="28" y="9"/>
                      </a:cxn>
                      <a:cxn ang="0">
                        <a:pos x="28" y="15"/>
                      </a:cxn>
                    </a:cxnLst>
                    <a:rect l="0" t="0" r="r" b="b"/>
                    <a:pathLst>
                      <a:path w="31" h="31">
                        <a:moveTo>
                          <a:pt x="31" y="15"/>
                        </a:moveTo>
                        <a:lnTo>
                          <a:pt x="31" y="9"/>
                        </a:lnTo>
                        <a:lnTo>
                          <a:pt x="26" y="3"/>
                        </a:lnTo>
                        <a:lnTo>
                          <a:pt x="22" y="0"/>
                        </a:lnTo>
                        <a:lnTo>
                          <a:pt x="16" y="0"/>
                        </a:lnTo>
                        <a:lnTo>
                          <a:pt x="9" y="0"/>
                        </a:lnTo>
                        <a:lnTo>
                          <a:pt x="5" y="3"/>
                        </a:lnTo>
                        <a:lnTo>
                          <a:pt x="2" y="9"/>
                        </a:lnTo>
                        <a:lnTo>
                          <a:pt x="0" y="15"/>
                        </a:lnTo>
                        <a:lnTo>
                          <a:pt x="2" y="20"/>
                        </a:lnTo>
                        <a:lnTo>
                          <a:pt x="5" y="26"/>
                        </a:lnTo>
                        <a:lnTo>
                          <a:pt x="9" y="29"/>
                        </a:lnTo>
                        <a:lnTo>
                          <a:pt x="16" y="31"/>
                        </a:lnTo>
                        <a:lnTo>
                          <a:pt x="22" y="29"/>
                        </a:lnTo>
                        <a:lnTo>
                          <a:pt x="26" y="26"/>
                        </a:lnTo>
                        <a:lnTo>
                          <a:pt x="31" y="20"/>
                        </a:lnTo>
                        <a:lnTo>
                          <a:pt x="31" y="15"/>
                        </a:lnTo>
                        <a:close/>
                        <a:moveTo>
                          <a:pt x="28" y="15"/>
                        </a:moveTo>
                        <a:lnTo>
                          <a:pt x="28" y="20"/>
                        </a:lnTo>
                        <a:lnTo>
                          <a:pt x="25" y="23"/>
                        </a:lnTo>
                        <a:lnTo>
                          <a:pt x="20" y="26"/>
                        </a:lnTo>
                        <a:lnTo>
                          <a:pt x="16" y="28"/>
                        </a:lnTo>
                        <a:lnTo>
                          <a:pt x="11" y="26"/>
                        </a:lnTo>
                        <a:lnTo>
                          <a:pt x="8" y="23"/>
                        </a:lnTo>
                        <a:lnTo>
                          <a:pt x="5" y="20"/>
                        </a:lnTo>
                        <a:lnTo>
                          <a:pt x="3" y="15"/>
                        </a:lnTo>
                        <a:lnTo>
                          <a:pt x="5" y="9"/>
                        </a:lnTo>
                        <a:lnTo>
                          <a:pt x="8" y="6"/>
                        </a:lnTo>
                        <a:lnTo>
                          <a:pt x="11" y="3"/>
                        </a:lnTo>
                        <a:lnTo>
                          <a:pt x="16" y="3"/>
                        </a:lnTo>
                        <a:lnTo>
                          <a:pt x="20" y="3"/>
                        </a:lnTo>
                        <a:lnTo>
                          <a:pt x="25" y="6"/>
                        </a:lnTo>
                        <a:lnTo>
                          <a:pt x="28" y="9"/>
                        </a:lnTo>
                        <a:lnTo>
                          <a:pt x="28" y="15"/>
                        </a:lnTo>
                        <a:close/>
                      </a:path>
                    </a:pathLst>
                  </a:custGeom>
                  <a:solidFill>
                    <a:srgbClr val="C8D0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98" name="Freeform 266"/>
                  <p:cNvSpPr>
                    <a:spLocks noEditPoints="1"/>
                  </p:cNvSpPr>
                  <p:nvPr/>
                </p:nvSpPr>
                <p:spPr bwMode="auto">
                  <a:xfrm>
                    <a:off x="5717" y="1233"/>
                    <a:ext cx="27" cy="28"/>
                  </a:xfrm>
                  <a:custGeom>
                    <a:avLst/>
                    <a:gdLst/>
                    <a:ahLst/>
                    <a:cxnLst>
                      <a:cxn ang="0">
                        <a:pos x="27" y="14"/>
                      </a:cxn>
                      <a:cxn ang="0">
                        <a:pos x="27" y="8"/>
                      </a:cxn>
                      <a:cxn ang="0">
                        <a:pos x="24" y="3"/>
                      </a:cxn>
                      <a:cxn ang="0">
                        <a:pos x="20" y="0"/>
                      </a:cxn>
                      <a:cxn ang="0">
                        <a:pos x="14" y="0"/>
                      </a:cxn>
                      <a:cxn ang="0">
                        <a:pos x="9" y="0"/>
                      </a:cxn>
                      <a:cxn ang="0">
                        <a:pos x="4" y="3"/>
                      </a:cxn>
                      <a:cxn ang="0">
                        <a:pos x="1" y="8"/>
                      </a:cxn>
                      <a:cxn ang="0">
                        <a:pos x="0" y="14"/>
                      </a:cxn>
                      <a:cxn ang="0">
                        <a:pos x="1" y="19"/>
                      </a:cxn>
                      <a:cxn ang="0">
                        <a:pos x="4" y="23"/>
                      </a:cxn>
                      <a:cxn ang="0">
                        <a:pos x="9" y="27"/>
                      </a:cxn>
                      <a:cxn ang="0">
                        <a:pos x="14" y="28"/>
                      </a:cxn>
                      <a:cxn ang="0">
                        <a:pos x="20" y="27"/>
                      </a:cxn>
                      <a:cxn ang="0">
                        <a:pos x="24" y="23"/>
                      </a:cxn>
                      <a:cxn ang="0">
                        <a:pos x="27" y="19"/>
                      </a:cxn>
                      <a:cxn ang="0">
                        <a:pos x="27" y="14"/>
                      </a:cxn>
                      <a:cxn ang="0">
                        <a:pos x="24" y="14"/>
                      </a:cxn>
                      <a:cxn ang="0">
                        <a:pos x="24" y="17"/>
                      </a:cxn>
                      <a:cxn ang="0">
                        <a:pos x="21" y="20"/>
                      </a:cxn>
                      <a:cxn ang="0">
                        <a:pos x="18" y="23"/>
                      </a:cxn>
                      <a:cxn ang="0">
                        <a:pos x="14" y="25"/>
                      </a:cxn>
                      <a:cxn ang="0">
                        <a:pos x="10" y="23"/>
                      </a:cxn>
                      <a:cxn ang="0">
                        <a:pos x="6" y="20"/>
                      </a:cxn>
                      <a:cxn ang="0">
                        <a:pos x="4" y="17"/>
                      </a:cxn>
                      <a:cxn ang="0">
                        <a:pos x="3" y="14"/>
                      </a:cxn>
                      <a:cxn ang="0">
                        <a:pos x="4" y="10"/>
                      </a:cxn>
                      <a:cxn ang="0">
                        <a:pos x="6" y="6"/>
                      </a:cxn>
                      <a:cxn ang="0">
                        <a:pos x="10" y="3"/>
                      </a:cxn>
                      <a:cxn ang="0">
                        <a:pos x="14" y="3"/>
                      </a:cxn>
                      <a:cxn ang="0">
                        <a:pos x="18" y="3"/>
                      </a:cxn>
                      <a:cxn ang="0">
                        <a:pos x="21" y="6"/>
                      </a:cxn>
                      <a:cxn ang="0">
                        <a:pos x="24" y="10"/>
                      </a:cxn>
                      <a:cxn ang="0">
                        <a:pos x="24" y="14"/>
                      </a:cxn>
                    </a:cxnLst>
                    <a:rect l="0" t="0" r="r" b="b"/>
                    <a:pathLst>
                      <a:path w="27" h="28">
                        <a:moveTo>
                          <a:pt x="27" y="14"/>
                        </a:moveTo>
                        <a:lnTo>
                          <a:pt x="27" y="8"/>
                        </a:lnTo>
                        <a:lnTo>
                          <a:pt x="24" y="3"/>
                        </a:lnTo>
                        <a:lnTo>
                          <a:pt x="20" y="0"/>
                        </a:lnTo>
                        <a:lnTo>
                          <a:pt x="14" y="0"/>
                        </a:lnTo>
                        <a:lnTo>
                          <a:pt x="9" y="0"/>
                        </a:lnTo>
                        <a:lnTo>
                          <a:pt x="4" y="3"/>
                        </a:lnTo>
                        <a:lnTo>
                          <a:pt x="1" y="8"/>
                        </a:lnTo>
                        <a:lnTo>
                          <a:pt x="0" y="14"/>
                        </a:lnTo>
                        <a:lnTo>
                          <a:pt x="1" y="19"/>
                        </a:lnTo>
                        <a:lnTo>
                          <a:pt x="4" y="23"/>
                        </a:lnTo>
                        <a:lnTo>
                          <a:pt x="9" y="27"/>
                        </a:lnTo>
                        <a:lnTo>
                          <a:pt x="14" y="28"/>
                        </a:lnTo>
                        <a:lnTo>
                          <a:pt x="20" y="27"/>
                        </a:lnTo>
                        <a:lnTo>
                          <a:pt x="24" y="23"/>
                        </a:lnTo>
                        <a:lnTo>
                          <a:pt x="27" y="19"/>
                        </a:lnTo>
                        <a:lnTo>
                          <a:pt x="27" y="14"/>
                        </a:lnTo>
                        <a:close/>
                        <a:moveTo>
                          <a:pt x="24" y="14"/>
                        </a:moveTo>
                        <a:lnTo>
                          <a:pt x="24" y="17"/>
                        </a:lnTo>
                        <a:lnTo>
                          <a:pt x="21" y="20"/>
                        </a:lnTo>
                        <a:lnTo>
                          <a:pt x="18" y="23"/>
                        </a:lnTo>
                        <a:lnTo>
                          <a:pt x="14" y="25"/>
                        </a:lnTo>
                        <a:lnTo>
                          <a:pt x="10" y="23"/>
                        </a:lnTo>
                        <a:lnTo>
                          <a:pt x="6" y="20"/>
                        </a:lnTo>
                        <a:lnTo>
                          <a:pt x="4" y="17"/>
                        </a:lnTo>
                        <a:lnTo>
                          <a:pt x="3" y="14"/>
                        </a:lnTo>
                        <a:lnTo>
                          <a:pt x="4" y="10"/>
                        </a:lnTo>
                        <a:lnTo>
                          <a:pt x="6" y="6"/>
                        </a:lnTo>
                        <a:lnTo>
                          <a:pt x="10" y="3"/>
                        </a:lnTo>
                        <a:lnTo>
                          <a:pt x="14" y="3"/>
                        </a:lnTo>
                        <a:lnTo>
                          <a:pt x="18" y="3"/>
                        </a:lnTo>
                        <a:lnTo>
                          <a:pt x="21" y="6"/>
                        </a:lnTo>
                        <a:lnTo>
                          <a:pt x="24" y="10"/>
                        </a:lnTo>
                        <a:lnTo>
                          <a:pt x="24" y="14"/>
                        </a:lnTo>
                        <a:close/>
                      </a:path>
                    </a:pathLst>
                  </a:custGeom>
                  <a:solidFill>
                    <a:srgbClr val="CBD3E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99" name="Freeform 267"/>
                  <p:cNvSpPr>
                    <a:spLocks noEditPoints="1"/>
                  </p:cNvSpPr>
                  <p:nvPr/>
                </p:nvSpPr>
                <p:spPr bwMode="auto">
                  <a:xfrm>
                    <a:off x="5718" y="1235"/>
                    <a:ext cx="25" cy="25"/>
                  </a:xfrm>
                  <a:custGeom>
                    <a:avLst/>
                    <a:gdLst/>
                    <a:ahLst/>
                    <a:cxnLst>
                      <a:cxn ang="0">
                        <a:pos x="25" y="12"/>
                      </a:cxn>
                      <a:cxn ang="0">
                        <a:pos x="25" y="6"/>
                      </a:cxn>
                      <a:cxn ang="0">
                        <a:pos x="22" y="3"/>
                      </a:cxn>
                      <a:cxn ang="0">
                        <a:pos x="17" y="0"/>
                      </a:cxn>
                      <a:cxn ang="0">
                        <a:pos x="13" y="0"/>
                      </a:cxn>
                      <a:cxn ang="0">
                        <a:pos x="8" y="0"/>
                      </a:cxn>
                      <a:cxn ang="0">
                        <a:pos x="5" y="3"/>
                      </a:cxn>
                      <a:cxn ang="0">
                        <a:pos x="2" y="6"/>
                      </a:cxn>
                      <a:cxn ang="0">
                        <a:pos x="0" y="12"/>
                      </a:cxn>
                      <a:cxn ang="0">
                        <a:pos x="2" y="17"/>
                      </a:cxn>
                      <a:cxn ang="0">
                        <a:pos x="5" y="20"/>
                      </a:cxn>
                      <a:cxn ang="0">
                        <a:pos x="8" y="23"/>
                      </a:cxn>
                      <a:cxn ang="0">
                        <a:pos x="13" y="25"/>
                      </a:cxn>
                      <a:cxn ang="0">
                        <a:pos x="17" y="23"/>
                      </a:cxn>
                      <a:cxn ang="0">
                        <a:pos x="22" y="20"/>
                      </a:cxn>
                      <a:cxn ang="0">
                        <a:pos x="25" y="17"/>
                      </a:cxn>
                      <a:cxn ang="0">
                        <a:pos x="25" y="12"/>
                      </a:cxn>
                      <a:cxn ang="0">
                        <a:pos x="22" y="12"/>
                      </a:cxn>
                      <a:cxn ang="0">
                        <a:pos x="22" y="15"/>
                      </a:cxn>
                      <a:cxn ang="0">
                        <a:pos x="20" y="18"/>
                      </a:cxn>
                      <a:cxn ang="0">
                        <a:pos x="17" y="20"/>
                      </a:cxn>
                      <a:cxn ang="0">
                        <a:pos x="13" y="21"/>
                      </a:cxn>
                      <a:cxn ang="0">
                        <a:pos x="9" y="20"/>
                      </a:cxn>
                      <a:cxn ang="0">
                        <a:pos x="6" y="18"/>
                      </a:cxn>
                      <a:cxn ang="0">
                        <a:pos x="5" y="15"/>
                      </a:cxn>
                      <a:cxn ang="0">
                        <a:pos x="3" y="12"/>
                      </a:cxn>
                      <a:cxn ang="0">
                        <a:pos x="5" y="8"/>
                      </a:cxn>
                      <a:cxn ang="0">
                        <a:pos x="6" y="4"/>
                      </a:cxn>
                      <a:cxn ang="0">
                        <a:pos x="9" y="3"/>
                      </a:cxn>
                      <a:cxn ang="0">
                        <a:pos x="13" y="3"/>
                      </a:cxn>
                      <a:cxn ang="0">
                        <a:pos x="17" y="3"/>
                      </a:cxn>
                      <a:cxn ang="0">
                        <a:pos x="20" y="4"/>
                      </a:cxn>
                      <a:cxn ang="0">
                        <a:pos x="22" y="8"/>
                      </a:cxn>
                      <a:cxn ang="0">
                        <a:pos x="22" y="12"/>
                      </a:cxn>
                    </a:cxnLst>
                    <a:rect l="0" t="0" r="r" b="b"/>
                    <a:pathLst>
                      <a:path w="25" h="25">
                        <a:moveTo>
                          <a:pt x="25" y="12"/>
                        </a:moveTo>
                        <a:lnTo>
                          <a:pt x="25" y="6"/>
                        </a:lnTo>
                        <a:lnTo>
                          <a:pt x="22" y="3"/>
                        </a:lnTo>
                        <a:lnTo>
                          <a:pt x="17" y="0"/>
                        </a:lnTo>
                        <a:lnTo>
                          <a:pt x="13" y="0"/>
                        </a:lnTo>
                        <a:lnTo>
                          <a:pt x="8" y="0"/>
                        </a:lnTo>
                        <a:lnTo>
                          <a:pt x="5" y="3"/>
                        </a:lnTo>
                        <a:lnTo>
                          <a:pt x="2" y="6"/>
                        </a:lnTo>
                        <a:lnTo>
                          <a:pt x="0" y="12"/>
                        </a:lnTo>
                        <a:lnTo>
                          <a:pt x="2" y="17"/>
                        </a:lnTo>
                        <a:lnTo>
                          <a:pt x="5" y="20"/>
                        </a:lnTo>
                        <a:lnTo>
                          <a:pt x="8" y="23"/>
                        </a:lnTo>
                        <a:lnTo>
                          <a:pt x="13" y="25"/>
                        </a:lnTo>
                        <a:lnTo>
                          <a:pt x="17" y="23"/>
                        </a:lnTo>
                        <a:lnTo>
                          <a:pt x="22" y="20"/>
                        </a:lnTo>
                        <a:lnTo>
                          <a:pt x="25" y="17"/>
                        </a:lnTo>
                        <a:lnTo>
                          <a:pt x="25" y="12"/>
                        </a:lnTo>
                        <a:close/>
                        <a:moveTo>
                          <a:pt x="22" y="12"/>
                        </a:moveTo>
                        <a:lnTo>
                          <a:pt x="22" y="15"/>
                        </a:lnTo>
                        <a:lnTo>
                          <a:pt x="20" y="18"/>
                        </a:lnTo>
                        <a:lnTo>
                          <a:pt x="17" y="20"/>
                        </a:lnTo>
                        <a:lnTo>
                          <a:pt x="13" y="21"/>
                        </a:lnTo>
                        <a:lnTo>
                          <a:pt x="9" y="20"/>
                        </a:lnTo>
                        <a:lnTo>
                          <a:pt x="6" y="18"/>
                        </a:lnTo>
                        <a:lnTo>
                          <a:pt x="5" y="15"/>
                        </a:lnTo>
                        <a:lnTo>
                          <a:pt x="3" y="12"/>
                        </a:lnTo>
                        <a:lnTo>
                          <a:pt x="5" y="8"/>
                        </a:lnTo>
                        <a:lnTo>
                          <a:pt x="6" y="4"/>
                        </a:lnTo>
                        <a:lnTo>
                          <a:pt x="9" y="3"/>
                        </a:lnTo>
                        <a:lnTo>
                          <a:pt x="13" y="3"/>
                        </a:lnTo>
                        <a:lnTo>
                          <a:pt x="17" y="3"/>
                        </a:lnTo>
                        <a:lnTo>
                          <a:pt x="20" y="4"/>
                        </a:lnTo>
                        <a:lnTo>
                          <a:pt x="22" y="8"/>
                        </a:lnTo>
                        <a:lnTo>
                          <a:pt x="22" y="12"/>
                        </a:lnTo>
                        <a:close/>
                      </a:path>
                    </a:pathLst>
                  </a:custGeom>
                  <a:solidFill>
                    <a:srgbClr val="D4DA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00" name="Freeform 268"/>
                  <p:cNvSpPr>
                    <a:spLocks noEditPoints="1"/>
                  </p:cNvSpPr>
                  <p:nvPr/>
                </p:nvSpPr>
                <p:spPr bwMode="auto">
                  <a:xfrm>
                    <a:off x="5720" y="1236"/>
                    <a:ext cx="21" cy="22"/>
                  </a:xfrm>
                  <a:custGeom>
                    <a:avLst/>
                    <a:gdLst/>
                    <a:ahLst/>
                    <a:cxnLst>
                      <a:cxn ang="0">
                        <a:pos x="21" y="11"/>
                      </a:cxn>
                      <a:cxn ang="0">
                        <a:pos x="21" y="7"/>
                      </a:cxn>
                      <a:cxn ang="0">
                        <a:pos x="18" y="3"/>
                      </a:cxn>
                      <a:cxn ang="0">
                        <a:pos x="15" y="0"/>
                      </a:cxn>
                      <a:cxn ang="0">
                        <a:pos x="11" y="0"/>
                      </a:cxn>
                      <a:cxn ang="0">
                        <a:pos x="7" y="0"/>
                      </a:cxn>
                      <a:cxn ang="0">
                        <a:pos x="3" y="3"/>
                      </a:cxn>
                      <a:cxn ang="0">
                        <a:pos x="1" y="7"/>
                      </a:cxn>
                      <a:cxn ang="0">
                        <a:pos x="0" y="11"/>
                      </a:cxn>
                      <a:cxn ang="0">
                        <a:pos x="1" y="14"/>
                      </a:cxn>
                      <a:cxn ang="0">
                        <a:pos x="3" y="17"/>
                      </a:cxn>
                      <a:cxn ang="0">
                        <a:pos x="7" y="20"/>
                      </a:cxn>
                      <a:cxn ang="0">
                        <a:pos x="11" y="22"/>
                      </a:cxn>
                      <a:cxn ang="0">
                        <a:pos x="15" y="20"/>
                      </a:cxn>
                      <a:cxn ang="0">
                        <a:pos x="18" y="17"/>
                      </a:cxn>
                      <a:cxn ang="0">
                        <a:pos x="21" y="14"/>
                      </a:cxn>
                      <a:cxn ang="0">
                        <a:pos x="21" y="11"/>
                      </a:cxn>
                      <a:cxn ang="0">
                        <a:pos x="18" y="11"/>
                      </a:cxn>
                      <a:cxn ang="0">
                        <a:pos x="18" y="13"/>
                      </a:cxn>
                      <a:cxn ang="0">
                        <a:pos x="17" y="16"/>
                      </a:cxn>
                      <a:cxn ang="0">
                        <a:pos x="14" y="17"/>
                      </a:cxn>
                      <a:cxn ang="0">
                        <a:pos x="11" y="19"/>
                      </a:cxn>
                      <a:cxn ang="0">
                        <a:pos x="7" y="17"/>
                      </a:cxn>
                      <a:cxn ang="0">
                        <a:pos x="6" y="16"/>
                      </a:cxn>
                      <a:cxn ang="0">
                        <a:pos x="4" y="13"/>
                      </a:cxn>
                      <a:cxn ang="0">
                        <a:pos x="3" y="11"/>
                      </a:cxn>
                      <a:cxn ang="0">
                        <a:pos x="4" y="8"/>
                      </a:cxn>
                      <a:cxn ang="0">
                        <a:pos x="6" y="5"/>
                      </a:cxn>
                      <a:cxn ang="0">
                        <a:pos x="7" y="3"/>
                      </a:cxn>
                      <a:cxn ang="0">
                        <a:pos x="11" y="3"/>
                      </a:cxn>
                      <a:cxn ang="0">
                        <a:pos x="14" y="3"/>
                      </a:cxn>
                      <a:cxn ang="0">
                        <a:pos x="17" y="5"/>
                      </a:cxn>
                      <a:cxn ang="0">
                        <a:pos x="18" y="8"/>
                      </a:cxn>
                      <a:cxn ang="0">
                        <a:pos x="18" y="11"/>
                      </a:cxn>
                    </a:cxnLst>
                    <a:rect l="0" t="0" r="r" b="b"/>
                    <a:pathLst>
                      <a:path w="21" h="22">
                        <a:moveTo>
                          <a:pt x="21" y="11"/>
                        </a:moveTo>
                        <a:lnTo>
                          <a:pt x="21" y="7"/>
                        </a:lnTo>
                        <a:lnTo>
                          <a:pt x="18" y="3"/>
                        </a:lnTo>
                        <a:lnTo>
                          <a:pt x="15" y="0"/>
                        </a:lnTo>
                        <a:lnTo>
                          <a:pt x="11" y="0"/>
                        </a:lnTo>
                        <a:lnTo>
                          <a:pt x="7" y="0"/>
                        </a:lnTo>
                        <a:lnTo>
                          <a:pt x="3" y="3"/>
                        </a:lnTo>
                        <a:lnTo>
                          <a:pt x="1" y="7"/>
                        </a:lnTo>
                        <a:lnTo>
                          <a:pt x="0" y="11"/>
                        </a:lnTo>
                        <a:lnTo>
                          <a:pt x="1" y="14"/>
                        </a:lnTo>
                        <a:lnTo>
                          <a:pt x="3" y="17"/>
                        </a:lnTo>
                        <a:lnTo>
                          <a:pt x="7" y="20"/>
                        </a:lnTo>
                        <a:lnTo>
                          <a:pt x="11" y="22"/>
                        </a:lnTo>
                        <a:lnTo>
                          <a:pt x="15" y="20"/>
                        </a:lnTo>
                        <a:lnTo>
                          <a:pt x="18" y="17"/>
                        </a:lnTo>
                        <a:lnTo>
                          <a:pt x="21" y="14"/>
                        </a:lnTo>
                        <a:lnTo>
                          <a:pt x="21" y="11"/>
                        </a:lnTo>
                        <a:close/>
                        <a:moveTo>
                          <a:pt x="18" y="11"/>
                        </a:moveTo>
                        <a:lnTo>
                          <a:pt x="18" y="13"/>
                        </a:lnTo>
                        <a:lnTo>
                          <a:pt x="17" y="16"/>
                        </a:lnTo>
                        <a:lnTo>
                          <a:pt x="14" y="17"/>
                        </a:lnTo>
                        <a:lnTo>
                          <a:pt x="11" y="19"/>
                        </a:lnTo>
                        <a:lnTo>
                          <a:pt x="7" y="17"/>
                        </a:lnTo>
                        <a:lnTo>
                          <a:pt x="6" y="16"/>
                        </a:lnTo>
                        <a:lnTo>
                          <a:pt x="4" y="13"/>
                        </a:lnTo>
                        <a:lnTo>
                          <a:pt x="3" y="11"/>
                        </a:lnTo>
                        <a:lnTo>
                          <a:pt x="4" y="8"/>
                        </a:lnTo>
                        <a:lnTo>
                          <a:pt x="6" y="5"/>
                        </a:lnTo>
                        <a:lnTo>
                          <a:pt x="7" y="3"/>
                        </a:lnTo>
                        <a:lnTo>
                          <a:pt x="11" y="3"/>
                        </a:lnTo>
                        <a:lnTo>
                          <a:pt x="14" y="3"/>
                        </a:lnTo>
                        <a:lnTo>
                          <a:pt x="17" y="5"/>
                        </a:lnTo>
                        <a:lnTo>
                          <a:pt x="18" y="8"/>
                        </a:lnTo>
                        <a:lnTo>
                          <a:pt x="18" y="11"/>
                        </a:lnTo>
                        <a:close/>
                      </a:path>
                    </a:pathLst>
                  </a:custGeom>
                  <a:solidFill>
                    <a:srgbClr val="D8DEE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01" name="Freeform 269"/>
                  <p:cNvSpPr>
                    <a:spLocks noEditPoints="1"/>
                  </p:cNvSpPr>
                  <p:nvPr/>
                </p:nvSpPr>
                <p:spPr bwMode="auto">
                  <a:xfrm>
                    <a:off x="5721" y="1238"/>
                    <a:ext cx="19" cy="18"/>
                  </a:xfrm>
                  <a:custGeom>
                    <a:avLst/>
                    <a:gdLst/>
                    <a:ahLst/>
                    <a:cxnLst>
                      <a:cxn ang="0">
                        <a:pos x="19" y="9"/>
                      </a:cxn>
                      <a:cxn ang="0">
                        <a:pos x="19" y="5"/>
                      </a:cxn>
                      <a:cxn ang="0">
                        <a:pos x="17" y="1"/>
                      </a:cxn>
                      <a:cxn ang="0">
                        <a:pos x="14" y="0"/>
                      </a:cxn>
                      <a:cxn ang="0">
                        <a:pos x="10" y="0"/>
                      </a:cxn>
                      <a:cxn ang="0">
                        <a:pos x="6" y="0"/>
                      </a:cxn>
                      <a:cxn ang="0">
                        <a:pos x="3" y="1"/>
                      </a:cxn>
                      <a:cxn ang="0">
                        <a:pos x="2" y="5"/>
                      </a:cxn>
                      <a:cxn ang="0">
                        <a:pos x="0" y="9"/>
                      </a:cxn>
                      <a:cxn ang="0">
                        <a:pos x="2" y="12"/>
                      </a:cxn>
                      <a:cxn ang="0">
                        <a:pos x="3" y="15"/>
                      </a:cxn>
                      <a:cxn ang="0">
                        <a:pos x="6" y="17"/>
                      </a:cxn>
                      <a:cxn ang="0">
                        <a:pos x="10" y="18"/>
                      </a:cxn>
                      <a:cxn ang="0">
                        <a:pos x="14" y="17"/>
                      </a:cxn>
                      <a:cxn ang="0">
                        <a:pos x="17" y="15"/>
                      </a:cxn>
                      <a:cxn ang="0">
                        <a:pos x="19" y="12"/>
                      </a:cxn>
                      <a:cxn ang="0">
                        <a:pos x="19" y="9"/>
                      </a:cxn>
                      <a:cxn ang="0">
                        <a:pos x="16" y="9"/>
                      </a:cxn>
                      <a:cxn ang="0">
                        <a:pos x="16" y="11"/>
                      </a:cxn>
                      <a:cxn ang="0">
                        <a:pos x="14" y="12"/>
                      </a:cxn>
                      <a:cxn ang="0">
                        <a:pos x="13" y="14"/>
                      </a:cxn>
                      <a:cxn ang="0">
                        <a:pos x="10" y="15"/>
                      </a:cxn>
                      <a:cxn ang="0">
                        <a:pos x="8" y="14"/>
                      </a:cxn>
                      <a:cxn ang="0">
                        <a:pos x="6" y="12"/>
                      </a:cxn>
                      <a:cxn ang="0">
                        <a:pos x="5" y="11"/>
                      </a:cxn>
                      <a:cxn ang="0">
                        <a:pos x="3" y="9"/>
                      </a:cxn>
                      <a:cxn ang="0">
                        <a:pos x="5" y="6"/>
                      </a:cxn>
                      <a:cxn ang="0">
                        <a:pos x="6" y="5"/>
                      </a:cxn>
                      <a:cxn ang="0">
                        <a:pos x="8" y="3"/>
                      </a:cxn>
                      <a:cxn ang="0">
                        <a:pos x="10" y="3"/>
                      </a:cxn>
                      <a:cxn ang="0">
                        <a:pos x="13" y="3"/>
                      </a:cxn>
                      <a:cxn ang="0">
                        <a:pos x="14" y="5"/>
                      </a:cxn>
                      <a:cxn ang="0">
                        <a:pos x="16" y="6"/>
                      </a:cxn>
                      <a:cxn ang="0">
                        <a:pos x="16" y="9"/>
                      </a:cxn>
                    </a:cxnLst>
                    <a:rect l="0" t="0" r="r" b="b"/>
                    <a:pathLst>
                      <a:path w="19" h="18">
                        <a:moveTo>
                          <a:pt x="19" y="9"/>
                        </a:moveTo>
                        <a:lnTo>
                          <a:pt x="19" y="5"/>
                        </a:lnTo>
                        <a:lnTo>
                          <a:pt x="17" y="1"/>
                        </a:lnTo>
                        <a:lnTo>
                          <a:pt x="14" y="0"/>
                        </a:lnTo>
                        <a:lnTo>
                          <a:pt x="10" y="0"/>
                        </a:lnTo>
                        <a:lnTo>
                          <a:pt x="6" y="0"/>
                        </a:lnTo>
                        <a:lnTo>
                          <a:pt x="3" y="1"/>
                        </a:lnTo>
                        <a:lnTo>
                          <a:pt x="2" y="5"/>
                        </a:lnTo>
                        <a:lnTo>
                          <a:pt x="0" y="9"/>
                        </a:lnTo>
                        <a:lnTo>
                          <a:pt x="2" y="12"/>
                        </a:lnTo>
                        <a:lnTo>
                          <a:pt x="3" y="15"/>
                        </a:lnTo>
                        <a:lnTo>
                          <a:pt x="6" y="17"/>
                        </a:lnTo>
                        <a:lnTo>
                          <a:pt x="10" y="18"/>
                        </a:lnTo>
                        <a:lnTo>
                          <a:pt x="14" y="17"/>
                        </a:lnTo>
                        <a:lnTo>
                          <a:pt x="17" y="15"/>
                        </a:lnTo>
                        <a:lnTo>
                          <a:pt x="19" y="12"/>
                        </a:lnTo>
                        <a:lnTo>
                          <a:pt x="19" y="9"/>
                        </a:lnTo>
                        <a:close/>
                        <a:moveTo>
                          <a:pt x="16" y="9"/>
                        </a:moveTo>
                        <a:lnTo>
                          <a:pt x="16" y="11"/>
                        </a:lnTo>
                        <a:lnTo>
                          <a:pt x="14" y="12"/>
                        </a:lnTo>
                        <a:lnTo>
                          <a:pt x="13" y="14"/>
                        </a:lnTo>
                        <a:lnTo>
                          <a:pt x="10" y="15"/>
                        </a:lnTo>
                        <a:lnTo>
                          <a:pt x="8" y="14"/>
                        </a:lnTo>
                        <a:lnTo>
                          <a:pt x="6" y="12"/>
                        </a:lnTo>
                        <a:lnTo>
                          <a:pt x="5" y="11"/>
                        </a:lnTo>
                        <a:lnTo>
                          <a:pt x="3" y="9"/>
                        </a:lnTo>
                        <a:lnTo>
                          <a:pt x="5" y="6"/>
                        </a:lnTo>
                        <a:lnTo>
                          <a:pt x="6" y="5"/>
                        </a:lnTo>
                        <a:lnTo>
                          <a:pt x="8" y="3"/>
                        </a:lnTo>
                        <a:lnTo>
                          <a:pt x="10" y="3"/>
                        </a:lnTo>
                        <a:lnTo>
                          <a:pt x="13" y="3"/>
                        </a:lnTo>
                        <a:lnTo>
                          <a:pt x="14" y="5"/>
                        </a:lnTo>
                        <a:lnTo>
                          <a:pt x="16" y="6"/>
                        </a:lnTo>
                        <a:lnTo>
                          <a:pt x="16" y="9"/>
                        </a:lnTo>
                        <a:close/>
                      </a:path>
                    </a:pathLst>
                  </a:custGeom>
                  <a:solidFill>
                    <a:srgbClr val="DCE1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02" name="Freeform 270"/>
                  <p:cNvSpPr>
                    <a:spLocks noEditPoints="1"/>
                  </p:cNvSpPr>
                  <p:nvPr/>
                </p:nvSpPr>
                <p:spPr bwMode="auto">
                  <a:xfrm>
                    <a:off x="5723" y="1239"/>
                    <a:ext cx="15" cy="16"/>
                  </a:xfrm>
                  <a:custGeom>
                    <a:avLst/>
                    <a:gdLst/>
                    <a:ahLst/>
                    <a:cxnLst>
                      <a:cxn ang="0">
                        <a:pos x="15" y="8"/>
                      </a:cxn>
                      <a:cxn ang="0">
                        <a:pos x="15" y="5"/>
                      </a:cxn>
                      <a:cxn ang="0">
                        <a:pos x="14" y="2"/>
                      </a:cxn>
                      <a:cxn ang="0">
                        <a:pos x="11" y="0"/>
                      </a:cxn>
                      <a:cxn ang="0">
                        <a:pos x="8" y="0"/>
                      </a:cxn>
                      <a:cxn ang="0">
                        <a:pos x="4" y="0"/>
                      </a:cxn>
                      <a:cxn ang="0">
                        <a:pos x="3" y="2"/>
                      </a:cxn>
                      <a:cxn ang="0">
                        <a:pos x="1" y="5"/>
                      </a:cxn>
                      <a:cxn ang="0">
                        <a:pos x="0" y="8"/>
                      </a:cxn>
                      <a:cxn ang="0">
                        <a:pos x="1" y="10"/>
                      </a:cxn>
                      <a:cxn ang="0">
                        <a:pos x="3" y="13"/>
                      </a:cxn>
                      <a:cxn ang="0">
                        <a:pos x="4" y="14"/>
                      </a:cxn>
                      <a:cxn ang="0">
                        <a:pos x="8" y="16"/>
                      </a:cxn>
                      <a:cxn ang="0">
                        <a:pos x="11" y="14"/>
                      </a:cxn>
                      <a:cxn ang="0">
                        <a:pos x="14" y="13"/>
                      </a:cxn>
                      <a:cxn ang="0">
                        <a:pos x="15" y="10"/>
                      </a:cxn>
                      <a:cxn ang="0">
                        <a:pos x="15" y="8"/>
                      </a:cxn>
                      <a:cxn ang="0">
                        <a:pos x="12" y="8"/>
                      </a:cxn>
                      <a:cxn ang="0">
                        <a:pos x="11" y="11"/>
                      </a:cxn>
                      <a:cxn ang="0">
                        <a:pos x="8" y="13"/>
                      </a:cxn>
                      <a:cxn ang="0">
                        <a:pos x="4" y="11"/>
                      </a:cxn>
                      <a:cxn ang="0">
                        <a:pos x="3" y="8"/>
                      </a:cxn>
                      <a:cxn ang="0">
                        <a:pos x="4" y="4"/>
                      </a:cxn>
                      <a:cxn ang="0">
                        <a:pos x="8" y="4"/>
                      </a:cxn>
                      <a:cxn ang="0">
                        <a:pos x="11" y="4"/>
                      </a:cxn>
                      <a:cxn ang="0">
                        <a:pos x="12" y="8"/>
                      </a:cxn>
                    </a:cxnLst>
                    <a:rect l="0" t="0" r="r" b="b"/>
                    <a:pathLst>
                      <a:path w="15" h="16">
                        <a:moveTo>
                          <a:pt x="15" y="8"/>
                        </a:moveTo>
                        <a:lnTo>
                          <a:pt x="15" y="5"/>
                        </a:lnTo>
                        <a:lnTo>
                          <a:pt x="14" y="2"/>
                        </a:lnTo>
                        <a:lnTo>
                          <a:pt x="11" y="0"/>
                        </a:lnTo>
                        <a:lnTo>
                          <a:pt x="8" y="0"/>
                        </a:lnTo>
                        <a:lnTo>
                          <a:pt x="4" y="0"/>
                        </a:lnTo>
                        <a:lnTo>
                          <a:pt x="3" y="2"/>
                        </a:lnTo>
                        <a:lnTo>
                          <a:pt x="1" y="5"/>
                        </a:lnTo>
                        <a:lnTo>
                          <a:pt x="0" y="8"/>
                        </a:lnTo>
                        <a:lnTo>
                          <a:pt x="1" y="10"/>
                        </a:lnTo>
                        <a:lnTo>
                          <a:pt x="3" y="13"/>
                        </a:lnTo>
                        <a:lnTo>
                          <a:pt x="4" y="14"/>
                        </a:lnTo>
                        <a:lnTo>
                          <a:pt x="8" y="16"/>
                        </a:lnTo>
                        <a:lnTo>
                          <a:pt x="11" y="14"/>
                        </a:lnTo>
                        <a:lnTo>
                          <a:pt x="14" y="13"/>
                        </a:lnTo>
                        <a:lnTo>
                          <a:pt x="15" y="10"/>
                        </a:lnTo>
                        <a:lnTo>
                          <a:pt x="15" y="8"/>
                        </a:lnTo>
                        <a:close/>
                        <a:moveTo>
                          <a:pt x="12" y="8"/>
                        </a:moveTo>
                        <a:lnTo>
                          <a:pt x="11" y="11"/>
                        </a:lnTo>
                        <a:lnTo>
                          <a:pt x="8" y="13"/>
                        </a:lnTo>
                        <a:lnTo>
                          <a:pt x="4" y="11"/>
                        </a:lnTo>
                        <a:lnTo>
                          <a:pt x="3" y="8"/>
                        </a:lnTo>
                        <a:lnTo>
                          <a:pt x="4" y="4"/>
                        </a:lnTo>
                        <a:lnTo>
                          <a:pt x="8" y="4"/>
                        </a:lnTo>
                        <a:lnTo>
                          <a:pt x="11" y="4"/>
                        </a:lnTo>
                        <a:lnTo>
                          <a:pt x="12" y="8"/>
                        </a:lnTo>
                        <a:close/>
                      </a:path>
                    </a:pathLst>
                  </a:custGeom>
                  <a:solidFill>
                    <a:srgbClr val="E0E4E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03" name="Freeform 271"/>
                  <p:cNvSpPr>
                    <a:spLocks noEditPoints="1"/>
                  </p:cNvSpPr>
                  <p:nvPr/>
                </p:nvSpPr>
                <p:spPr bwMode="auto">
                  <a:xfrm>
                    <a:off x="5724" y="1241"/>
                    <a:ext cx="13" cy="12"/>
                  </a:xfrm>
                  <a:custGeom>
                    <a:avLst/>
                    <a:gdLst/>
                    <a:ahLst/>
                    <a:cxnLst>
                      <a:cxn ang="0">
                        <a:pos x="13" y="6"/>
                      </a:cxn>
                      <a:cxn ang="0">
                        <a:pos x="13" y="3"/>
                      </a:cxn>
                      <a:cxn ang="0">
                        <a:pos x="11" y="2"/>
                      </a:cxn>
                      <a:cxn ang="0">
                        <a:pos x="10" y="0"/>
                      </a:cxn>
                      <a:cxn ang="0">
                        <a:pos x="7" y="0"/>
                      </a:cxn>
                      <a:cxn ang="0">
                        <a:pos x="5" y="0"/>
                      </a:cxn>
                      <a:cxn ang="0">
                        <a:pos x="3" y="2"/>
                      </a:cxn>
                      <a:cxn ang="0">
                        <a:pos x="2" y="3"/>
                      </a:cxn>
                      <a:cxn ang="0">
                        <a:pos x="0" y="6"/>
                      </a:cxn>
                      <a:cxn ang="0">
                        <a:pos x="2" y="8"/>
                      </a:cxn>
                      <a:cxn ang="0">
                        <a:pos x="3" y="9"/>
                      </a:cxn>
                      <a:cxn ang="0">
                        <a:pos x="5" y="11"/>
                      </a:cxn>
                      <a:cxn ang="0">
                        <a:pos x="7" y="12"/>
                      </a:cxn>
                      <a:cxn ang="0">
                        <a:pos x="10" y="11"/>
                      </a:cxn>
                      <a:cxn ang="0">
                        <a:pos x="11" y="9"/>
                      </a:cxn>
                      <a:cxn ang="0">
                        <a:pos x="13" y="8"/>
                      </a:cxn>
                      <a:cxn ang="0">
                        <a:pos x="13" y="6"/>
                      </a:cxn>
                      <a:cxn ang="0">
                        <a:pos x="10" y="6"/>
                      </a:cxn>
                      <a:cxn ang="0">
                        <a:pos x="10" y="8"/>
                      </a:cxn>
                      <a:cxn ang="0">
                        <a:pos x="7" y="9"/>
                      </a:cxn>
                      <a:cxn ang="0">
                        <a:pos x="5" y="8"/>
                      </a:cxn>
                      <a:cxn ang="0">
                        <a:pos x="3" y="6"/>
                      </a:cxn>
                      <a:cxn ang="0">
                        <a:pos x="5" y="3"/>
                      </a:cxn>
                      <a:cxn ang="0">
                        <a:pos x="7" y="3"/>
                      </a:cxn>
                      <a:cxn ang="0">
                        <a:pos x="10" y="3"/>
                      </a:cxn>
                      <a:cxn ang="0">
                        <a:pos x="10" y="6"/>
                      </a:cxn>
                    </a:cxnLst>
                    <a:rect l="0" t="0" r="r" b="b"/>
                    <a:pathLst>
                      <a:path w="13" h="12">
                        <a:moveTo>
                          <a:pt x="13" y="6"/>
                        </a:moveTo>
                        <a:lnTo>
                          <a:pt x="13" y="3"/>
                        </a:lnTo>
                        <a:lnTo>
                          <a:pt x="11" y="2"/>
                        </a:lnTo>
                        <a:lnTo>
                          <a:pt x="10" y="0"/>
                        </a:lnTo>
                        <a:lnTo>
                          <a:pt x="7" y="0"/>
                        </a:lnTo>
                        <a:lnTo>
                          <a:pt x="5" y="0"/>
                        </a:lnTo>
                        <a:lnTo>
                          <a:pt x="3" y="2"/>
                        </a:lnTo>
                        <a:lnTo>
                          <a:pt x="2" y="3"/>
                        </a:lnTo>
                        <a:lnTo>
                          <a:pt x="0" y="6"/>
                        </a:lnTo>
                        <a:lnTo>
                          <a:pt x="2" y="8"/>
                        </a:lnTo>
                        <a:lnTo>
                          <a:pt x="3" y="9"/>
                        </a:lnTo>
                        <a:lnTo>
                          <a:pt x="5" y="11"/>
                        </a:lnTo>
                        <a:lnTo>
                          <a:pt x="7" y="12"/>
                        </a:lnTo>
                        <a:lnTo>
                          <a:pt x="10" y="11"/>
                        </a:lnTo>
                        <a:lnTo>
                          <a:pt x="11" y="9"/>
                        </a:lnTo>
                        <a:lnTo>
                          <a:pt x="13" y="8"/>
                        </a:lnTo>
                        <a:lnTo>
                          <a:pt x="13" y="6"/>
                        </a:lnTo>
                        <a:close/>
                        <a:moveTo>
                          <a:pt x="10" y="6"/>
                        </a:moveTo>
                        <a:lnTo>
                          <a:pt x="10" y="8"/>
                        </a:lnTo>
                        <a:lnTo>
                          <a:pt x="7" y="9"/>
                        </a:lnTo>
                        <a:lnTo>
                          <a:pt x="5" y="8"/>
                        </a:lnTo>
                        <a:lnTo>
                          <a:pt x="3" y="6"/>
                        </a:lnTo>
                        <a:lnTo>
                          <a:pt x="5" y="3"/>
                        </a:lnTo>
                        <a:lnTo>
                          <a:pt x="7" y="3"/>
                        </a:lnTo>
                        <a:lnTo>
                          <a:pt x="10" y="3"/>
                        </a:lnTo>
                        <a:lnTo>
                          <a:pt x="10" y="6"/>
                        </a:lnTo>
                        <a:close/>
                      </a:path>
                    </a:pathLst>
                  </a:custGeom>
                  <a:solidFill>
                    <a:srgbClr val="E9EBF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04" name="Freeform 272"/>
                  <p:cNvSpPr>
                    <a:spLocks/>
                  </p:cNvSpPr>
                  <p:nvPr/>
                </p:nvSpPr>
                <p:spPr bwMode="auto">
                  <a:xfrm>
                    <a:off x="5726" y="1243"/>
                    <a:ext cx="9" cy="9"/>
                  </a:xfrm>
                  <a:custGeom>
                    <a:avLst/>
                    <a:gdLst/>
                    <a:ahLst/>
                    <a:cxnLst>
                      <a:cxn ang="0">
                        <a:pos x="9" y="4"/>
                      </a:cxn>
                      <a:cxn ang="0">
                        <a:pos x="8" y="0"/>
                      </a:cxn>
                      <a:cxn ang="0">
                        <a:pos x="5" y="0"/>
                      </a:cxn>
                      <a:cxn ang="0">
                        <a:pos x="1" y="0"/>
                      </a:cxn>
                      <a:cxn ang="0">
                        <a:pos x="0" y="4"/>
                      </a:cxn>
                      <a:cxn ang="0">
                        <a:pos x="1" y="7"/>
                      </a:cxn>
                      <a:cxn ang="0">
                        <a:pos x="5" y="9"/>
                      </a:cxn>
                      <a:cxn ang="0">
                        <a:pos x="8" y="7"/>
                      </a:cxn>
                      <a:cxn ang="0">
                        <a:pos x="9" y="4"/>
                      </a:cxn>
                    </a:cxnLst>
                    <a:rect l="0" t="0" r="r" b="b"/>
                    <a:pathLst>
                      <a:path w="9" h="9">
                        <a:moveTo>
                          <a:pt x="9" y="4"/>
                        </a:moveTo>
                        <a:lnTo>
                          <a:pt x="8" y="0"/>
                        </a:lnTo>
                        <a:lnTo>
                          <a:pt x="5" y="0"/>
                        </a:lnTo>
                        <a:lnTo>
                          <a:pt x="1" y="0"/>
                        </a:lnTo>
                        <a:lnTo>
                          <a:pt x="0" y="4"/>
                        </a:lnTo>
                        <a:lnTo>
                          <a:pt x="1" y="7"/>
                        </a:lnTo>
                        <a:lnTo>
                          <a:pt x="5" y="9"/>
                        </a:lnTo>
                        <a:lnTo>
                          <a:pt x="8" y="7"/>
                        </a:lnTo>
                        <a:lnTo>
                          <a:pt x="9" y="4"/>
                        </a:lnTo>
                        <a:close/>
                      </a:path>
                    </a:pathLst>
                  </a:custGeom>
                  <a:solidFill>
                    <a:srgbClr val="EEEFF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05" name="Freeform 273"/>
                  <p:cNvSpPr>
                    <a:spLocks/>
                  </p:cNvSpPr>
                  <p:nvPr/>
                </p:nvSpPr>
                <p:spPr bwMode="auto">
                  <a:xfrm>
                    <a:off x="5727" y="1244"/>
                    <a:ext cx="7" cy="6"/>
                  </a:xfrm>
                  <a:custGeom>
                    <a:avLst/>
                    <a:gdLst/>
                    <a:ahLst/>
                    <a:cxnLst>
                      <a:cxn ang="0">
                        <a:pos x="7" y="3"/>
                      </a:cxn>
                      <a:cxn ang="0">
                        <a:pos x="7" y="0"/>
                      </a:cxn>
                      <a:cxn ang="0">
                        <a:pos x="4" y="0"/>
                      </a:cxn>
                      <a:cxn ang="0">
                        <a:pos x="2" y="0"/>
                      </a:cxn>
                      <a:cxn ang="0">
                        <a:pos x="0" y="3"/>
                      </a:cxn>
                      <a:cxn ang="0">
                        <a:pos x="2" y="5"/>
                      </a:cxn>
                      <a:cxn ang="0">
                        <a:pos x="4" y="6"/>
                      </a:cxn>
                      <a:cxn ang="0">
                        <a:pos x="7" y="5"/>
                      </a:cxn>
                      <a:cxn ang="0">
                        <a:pos x="7" y="3"/>
                      </a:cxn>
                    </a:cxnLst>
                    <a:rect l="0" t="0" r="r" b="b"/>
                    <a:pathLst>
                      <a:path w="7" h="6">
                        <a:moveTo>
                          <a:pt x="7" y="3"/>
                        </a:moveTo>
                        <a:lnTo>
                          <a:pt x="7" y="0"/>
                        </a:lnTo>
                        <a:lnTo>
                          <a:pt x="4" y="0"/>
                        </a:lnTo>
                        <a:lnTo>
                          <a:pt x="2" y="0"/>
                        </a:lnTo>
                        <a:lnTo>
                          <a:pt x="0" y="3"/>
                        </a:lnTo>
                        <a:lnTo>
                          <a:pt x="2" y="5"/>
                        </a:lnTo>
                        <a:lnTo>
                          <a:pt x="4" y="6"/>
                        </a:lnTo>
                        <a:lnTo>
                          <a:pt x="7" y="5"/>
                        </a:lnTo>
                        <a:lnTo>
                          <a:pt x="7" y="3"/>
                        </a:lnTo>
                        <a:close/>
                      </a:path>
                    </a:pathLst>
                  </a:custGeom>
                  <a:solidFill>
                    <a:srgbClr val="F2F3F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06" name="Freeform 274"/>
                  <p:cNvSpPr>
                    <a:spLocks/>
                  </p:cNvSpPr>
                  <p:nvPr/>
                </p:nvSpPr>
                <p:spPr bwMode="auto">
                  <a:xfrm>
                    <a:off x="5729" y="1246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1"/>
                      </a:cxn>
                      <a:cxn ang="0">
                        <a:pos x="3" y="0"/>
                      </a:cxn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1"/>
                      </a:cxn>
                      <a:cxn ang="0">
                        <a:pos x="2" y="1"/>
                      </a:cxn>
                      <a:cxn ang="0">
                        <a:pos x="2" y="3"/>
                      </a:cxn>
                      <a:cxn ang="0">
                        <a:pos x="3" y="1"/>
                      </a:cxn>
                      <a:cxn ang="0">
                        <a:pos x="3" y="1"/>
                      </a:cxn>
                    </a:cxnLst>
                    <a:rect l="0" t="0" r="r" b="b"/>
                    <a:pathLst>
                      <a:path w="3" h="3">
                        <a:moveTo>
                          <a:pt x="3" y="1"/>
                        </a:moveTo>
                        <a:lnTo>
                          <a:pt x="3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1"/>
                        </a:lnTo>
                        <a:lnTo>
                          <a:pt x="2" y="1"/>
                        </a:lnTo>
                        <a:lnTo>
                          <a:pt x="2" y="3"/>
                        </a:lnTo>
                        <a:lnTo>
                          <a:pt x="3" y="1"/>
                        </a:lnTo>
                        <a:lnTo>
                          <a:pt x="3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07" name="Freeform 275"/>
                  <p:cNvSpPr>
                    <a:spLocks/>
                  </p:cNvSpPr>
                  <p:nvPr/>
                </p:nvSpPr>
                <p:spPr bwMode="auto">
                  <a:xfrm>
                    <a:off x="5697" y="1205"/>
                    <a:ext cx="128" cy="124"/>
                  </a:xfrm>
                  <a:custGeom>
                    <a:avLst/>
                    <a:gdLst/>
                    <a:ahLst/>
                    <a:cxnLst>
                      <a:cxn ang="0">
                        <a:pos x="64" y="0"/>
                      </a:cxn>
                      <a:cxn ang="0">
                        <a:pos x="77" y="2"/>
                      </a:cxn>
                      <a:cxn ang="0">
                        <a:pos x="89" y="5"/>
                      </a:cxn>
                      <a:cxn ang="0">
                        <a:pos x="100" y="11"/>
                      </a:cxn>
                      <a:cxn ang="0">
                        <a:pos x="109" y="19"/>
                      </a:cxn>
                      <a:cxn ang="0">
                        <a:pos x="117" y="28"/>
                      </a:cxn>
                      <a:cxn ang="0">
                        <a:pos x="123" y="39"/>
                      </a:cxn>
                      <a:cxn ang="0">
                        <a:pos x="126" y="50"/>
                      </a:cxn>
                      <a:cxn ang="0">
                        <a:pos x="128" y="62"/>
                      </a:cxn>
                      <a:cxn ang="0">
                        <a:pos x="126" y="75"/>
                      </a:cxn>
                      <a:cxn ang="0">
                        <a:pos x="123" y="87"/>
                      </a:cxn>
                      <a:cxn ang="0">
                        <a:pos x="117" y="96"/>
                      </a:cxn>
                      <a:cxn ang="0">
                        <a:pos x="109" y="106"/>
                      </a:cxn>
                      <a:cxn ang="0">
                        <a:pos x="100" y="113"/>
                      </a:cxn>
                      <a:cxn ang="0">
                        <a:pos x="89" y="119"/>
                      </a:cxn>
                      <a:cxn ang="0">
                        <a:pos x="77" y="123"/>
                      </a:cxn>
                      <a:cxn ang="0">
                        <a:pos x="64" y="124"/>
                      </a:cxn>
                      <a:cxn ang="0">
                        <a:pos x="51" y="123"/>
                      </a:cxn>
                      <a:cxn ang="0">
                        <a:pos x="38" y="119"/>
                      </a:cxn>
                      <a:cxn ang="0">
                        <a:pos x="27" y="113"/>
                      </a:cxn>
                      <a:cxn ang="0">
                        <a:pos x="18" y="106"/>
                      </a:cxn>
                      <a:cxn ang="0">
                        <a:pos x="10" y="96"/>
                      </a:cxn>
                      <a:cxn ang="0">
                        <a:pos x="4" y="87"/>
                      </a:cxn>
                      <a:cxn ang="0">
                        <a:pos x="1" y="75"/>
                      </a:cxn>
                      <a:cxn ang="0">
                        <a:pos x="0" y="62"/>
                      </a:cxn>
                      <a:cxn ang="0">
                        <a:pos x="1" y="50"/>
                      </a:cxn>
                      <a:cxn ang="0">
                        <a:pos x="4" y="39"/>
                      </a:cxn>
                      <a:cxn ang="0">
                        <a:pos x="10" y="28"/>
                      </a:cxn>
                      <a:cxn ang="0">
                        <a:pos x="18" y="19"/>
                      </a:cxn>
                      <a:cxn ang="0">
                        <a:pos x="27" y="11"/>
                      </a:cxn>
                      <a:cxn ang="0">
                        <a:pos x="38" y="5"/>
                      </a:cxn>
                      <a:cxn ang="0">
                        <a:pos x="51" y="2"/>
                      </a:cxn>
                      <a:cxn ang="0">
                        <a:pos x="64" y="0"/>
                      </a:cxn>
                    </a:cxnLst>
                    <a:rect l="0" t="0" r="r" b="b"/>
                    <a:pathLst>
                      <a:path w="128" h="124">
                        <a:moveTo>
                          <a:pt x="64" y="0"/>
                        </a:moveTo>
                        <a:lnTo>
                          <a:pt x="77" y="2"/>
                        </a:lnTo>
                        <a:lnTo>
                          <a:pt x="89" y="5"/>
                        </a:lnTo>
                        <a:lnTo>
                          <a:pt x="100" y="11"/>
                        </a:lnTo>
                        <a:lnTo>
                          <a:pt x="109" y="19"/>
                        </a:lnTo>
                        <a:lnTo>
                          <a:pt x="117" y="28"/>
                        </a:lnTo>
                        <a:lnTo>
                          <a:pt x="123" y="39"/>
                        </a:lnTo>
                        <a:lnTo>
                          <a:pt x="126" y="50"/>
                        </a:lnTo>
                        <a:lnTo>
                          <a:pt x="128" y="62"/>
                        </a:lnTo>
                        <a:lnTo>
                          <a:pt x="126" y="75"/>
                        </a:lnTo>
                        <a:lnTo>
                          <a:pt x="123" y="87"/>
                        </a:lnTo>
                        <a:lnTo>
                          <a:pt x="117" y="96"/>
                        </a:lnTo>
                        <a:lnTo>
                          <a:pt x="109" y="106"/>
                        </a:lnTo>
                        <a:lnTo>
                          <a:pt x="100" y="113"/>
                        </a:lnTo>
                        <a:lnTo>
                          <a:pt x="89" y="119"/>
                        </a:lnTo>
                        <a:lnTo>
                          <a:pt x="77" y="123"/>
                        </a:lnTo>
                        <a:lnTo>
                          <a:pt x="64" y="124"/>
                        </a:lnTo>
                        <a:lnTo>
                          <a:pt x="51" y="123"/>
                        </a:lnTo>
                        <a:lnTo>
                          <a:pt x="38" y="119"/>
                        </a:lnTo>
                        <a:lnTo>
                          <a:pt x="27" y="113"/>
                        </a:lnTo>
                        <a:lnTo>
                          <a:pt x="18" y="106"/>
                        </a:lnTo>
                        <a:lnTo>
                          <a:pt x="10" y="96"/>
                        </a:lnTo>
                        <a:lnTo>
                          <a:pt x="4" y="87"/>
                        </a:lnTo>
                        <a:lnTo>
                          <a:pt x="1" y="75"/>
                        </a:lnTo>
                        <a:lnTo>
                          <a:pt x="0" y="62"/>
                        </a:lnTo>
                        <a:lnTo>
                          <a:pt x="1" y="50"/>
                        </a:lnTo>
                        <a:lnTo>
                          <a:pt x="4" y="39"/>
                        </a:lnTo>
                        <a:lnTo>
                          <a:pt x="10" y="28"/>
                        </a:lnTo>
                        <a:lnTo>
                          <a:pt x="18" y="19"/>
                        </a:lnTo>
                        <a:lnTo>
                          <a:pt x="27" y="11"/>
                        </a:lnTo>
                        <a:lnTo>
                          <a:pt x="38" y="5"/>
                        </a:lnTo>
                        <a:lnTo>
                          <a:pt x="51" y="2"/>
                        </a:lnTo>
                        <a:lnTo>
                          <a:pt x="64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08" name="Freeform 276"/>
                  <p:cNvSpPr>
                    <a:spLocks/>
                  </p:cNvSpPr>
                  <p:nvPr/>
                </p:nvSpPr>
                <p:spPr bwMode="auto">
                  <a:xfrm>
                    <a:off x="5755" y="1205"/>
                    <a:ext cx="17" cy="28"/>
                  </a:xfrm>
                  <a:custGeom>
                    <a:avLst/>
                    <a:gdLst/>
                    <a:ahLst/>
                    <a:cxnLst>
                      <a:cxn ang="0">
                        <a:pos x="17" y="0"/>
                      </a:cxn>
                      <a:cxn ang="0">
                        <a:pos x="14" y="8"/>
                      </a:cxn>
                      <a:cxn ang="0">
                        <a:pos x="11" y="16"/>
                      </a:cxn>
                      <a:cxn ang="0">
                        <a:pos x="5" y="22"/>
                      </a:cxn>
                      <a:cxn ang="0">
                        <a:pos x="0" y="28"/>
                      </a:cxn>
                      <a:cxn ang="0">
                        <a:pos x="10" y="14"/>
                      </a:cxn>
                      <a:cxn ang="0">
                        <a:pos x="17" y="0"/>
                      </a:cxn>
                    </a:cxnLst>
                    <a:rect l="0" t="0" r="r" b="b"/>
                    <a:pathLst>
                      <a:path w="17" h="28">
                        <a:moveTo>
                          <a:pt x="17" y="0"/>
                        </a:moveTo>
                        <a:lnTo>
                          <a:pt x="14" y="8"/>
                        </a:lnTo>
                        <a:lnTo>
                          <a:pt x="11" y="16"/>
                        </a:lnTo>
                        <a:lnTo>
                          <a:pt x="5" y="22"/>
                        </a:lnTo>
                        <a:lnTo>
                          <a:pt x="0" y="28"/>
                        </a:lnTo>
                        <a:lnTo>
                          <a:pt x="10" y="14"/>
                        </a:ln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2E3C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09" name="Freeform 277"/>
                  <p:cNvSpPr>
                    <a:spLocks/>
                  </p:cNvSpPr>
                  <p:nvPr/>
                </p:nvSpPr>
                <p:spPr bwMode="auto">
                  <a:xfrm>
                    <a:off x="5746" y="1195"/>
                    <a:ext cx="28" cy="46"/>
                  </a:xfrm>
                  <a:custGeom>
                    <a:avLst/>
                    <a:gdLst/>
                    <a:ahLst/>
                    <a:cxnLst>
                      <a:cxn ang="0">
                        <a:pos x="28" y="0"/>
                      </a:cxn>
                      <a:cxn ang="0">
                        <a:pos x="28" y="7"/>
                      </a:cxn>
                      <a:cxn ang="0">
                        <a:pos x="25" y="14"/>
                      </a:cxn>
                      <a:cxn ang="0">
                        <a:pos x="23" y="20"/>
                      </a:cxn>
                      <a:cxn ang="0">
                        <a:pos x="20" y="26"/>
                      </a:cxn>
                      <a:cxn ang="0">
                        <a:pos x="11" y="37"/>
                      </a:cxn>
                      <a:cxn ang="0">
                        <a:pos x="0" y="46"/>
                      </a:cxn>
                      <a:cxn ang="0">
                        <a:pos x="9" y="35"/>
                      </a:cxn>
                      <a:cxn ang="0">
                        <a:pos x="17" y="24"/>
                      </a:cxn>
                      <a:cxn ang="0">
                        <a:pos x="23" y="12"/>
                      </a:cxn>
                      <a:cxn ang="0">
                        <a:pos x="28" y="0"/>
                      </a:cxn>
                    </a:cxnLst>
                    <a:rect l="0" t="0" r="r" b="b"/>
                    <a:pathLst>
                      <a:path w="28" h="46">
                        <a:moveTo>
                          <a:pt x="28" y="0"/>
                        </a:moveTo>
                        <a:lnTo>
                          <a:pt x="28" y="7"/>
                        </a:lnTo>
                        <a:lnTo>
                          <a:pt x="25" y="14"/>
                        </a:lnTo>
                        <a:lnTo>
                          <a:pt x="23" y="20"/>
                        </a:lnTo>
                        <a:lnTo>
                          <a:pt x="20" y="26"/>
                        </a:lnTo>
                        <a:lnTo>
                          <a:pt x="11" y="37"/>
                        </a:lnTo>
                        <a:lnTo>
                          <a:pt x="0" y="46"/>
                        </a:lnTo>
                        <a:lnTo>
                          <a:pt x="9" y="35"/>
                        </a:lnTo>
                        <a:lnTo>
                          <a:pt x="17" y="24"/>
                        </a:lnTo>
                        <a:lnTo>
                          <a:pt x="23" y="12"/>
                        </a:lnTo>
                        <a:lnTo>
                          <a:pt x="28" y="0"/>
                        </a:lnTo>
                        <a:close/>
                      </a:path>
                    </a:pathLst>
                  </a:custGeom>
                  <a:solidFill>
                    <a:srgbClr val="2E3C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10" name="Freeform 278"/>
                  <p:cNvSpPr>
                    <a:spLocks/>
                  </p:cNvSpPr>
                  <p:nvPr/>
                </p:nvSpPr>
                <p:spPr bwMode="auto">
                  <a:xfrm>
                    <a:off x="5738" y="1187"/>
                    <a:ext cx="37" cy="57"/>
                  </a:xfrm>
                  <a:custGeom>
                    <a:avLst/>
                    <a:gdLst/>
                    <a:ahLst/>
                    <a:cxnLst>
                      <a:cxn ang="0">
                        <a:pos x="17" y="46"/>
                      </a:cxn>
                      <a:cxn ang="0">
                        <a:pos x="27" y="32"/>
                      </a:cxn>
                      <a:cxn ang="0">
                        <a:pos x="34" y="18"/>
                      </a:cxn>
                      <a:cxn ang="0">
                        <a:pos x="36" y="11"/>
                      </a:cxn>
                      <a:cxn ang="0">
                        <a:pos x="37" y="1"/>
                      </a:cxn>
                      <a:cxn ang="0">
                        <a:pos x="37" y="1"/>
                      </a:cxn>
                      <a:cxn ang="0">
                        <a:pos x="37" y="0"/>
                      </a:cxn>
                      <a:cxn ang="0">
                        <a:pos x="34" y="9"/>
                      </a:cxn>
                      <a:cxn ang="0">
                        <a:pos x="31" y="17"/>
                      </a:cxn>
                      <a:cxn ang="0">
                        <a:pos x="28" y="25"/>
                      </a:cxn>
                      <a:cxn ang="0">
                        <a:pos x="23" y="32"/>
                      </a:cxn>
                      <a:cxn ang="0">
                        <a:pos x="13" y="46"/>
                      </a:cxn>
                      <a:cxn ang="0">
                        <a:pos x="0" y="57"/>
                      </a:cxn>
                      <a:cxn ang="0">
                        <a:pos x="10" y="52"/>
                      </a:cxn>
                      <a:cxn ang="0">
                        <a:pos x="17" y="46"/>
                      </a:cxn>
                    </a:cxnLst>
                    <a:rect l="0" t="0" r="r" b="b"/>
                    <a:pathLst>
                      <a:path w="37" h="57">
                        <a:moveTo>
                          <a:pt x="17" y="46"/>
                        </a:moveTo>
                        <a:lnTo>
                          <a:pt x="27" y="32"/>
                        </a:lnTo>
                        <a:lnTo>
                          <a:pt x="34" y="18"/>
                        </a:lnTo>
                        <a:lnTo>
                          <a:pt x="36" y="11"/>
                        </a:lnTo>
                        <a:lnTo>
                          <a:pt x="37" y="1"/>
                        </a:lnTo>
                        <a:lnTo>
                          <a:pt x="37" y="1"/>
                        </a:lnTo>
                        <a:lnTo>
                          <a:pt x="37" y="0"/>
                        </a:lnTo>
                        <a:lnTo>
                          <a:pt x="34" y="9"/>
                        </a:lnTo>
                        <a:lnTo>
                          <a:pt x="31" y="17"/>
                        </a:lnTo>
                        <a:lnTo>
                          <a:pt x="28" y="25"/>
                        </a:lnTo>
                        <a:lnTo>
                          <a:pt x="23" y="32"/>
                        </a:lnTo>
                        <a:lnTo>
                          <a:pt x="13" y="46"/>
                        </a:lnTo>
                        <a:lnTo>
                          <a:pt x="0" y="57"/>
                        </a:lnTo>
                        <a:lnTo>
                          <a:pt x="10" y="52"/>
                        </a:lnTo>
                        <a:lnTo>
                          <a:pt x="17" y="46"/>
                        </a:lnTo>
                        <a:close/>
                      </a:path>
                    </a:pathLst>
                  </a:custGeom>
                  <a:solidFill>
                    <a:srgbClr val="2E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11" name="Freeform 279"/>
                  <p:cNvSpPr>
                    <a:spLocks/>
                  </p:cNvSpPr>
                  <p:nvPr/>
                </p:nvSpPr>
                <p:spPr bwMode="auto">
                  <a:xfrm>
                    <a:off x="5732" y="1181"/>
                    <a:ext cx="43" cy="66"/>
                  </a:xfrm>
                  <a:custGeom>
                    <a:avLst/>
                    <a:gdLst/>
                    <a:ahLst/>
                    <a:cxnLst>
                      <a:cxn ang="0">
                        <a:pos x="14" y="60"/>
                      </a:cxn>
                      <a:cxn ang="0">
                        <a:pos x="23" y="49"/>
                      </a:cxn>
                      <a:cxn ang="0">
                        <a:pos x="31" y="38"/>
                      </a:cxn>
                      <a:cxn ang="0">
                        <a:pos x="37" y="26"/>
                      </a:cxn>
                      <a:cxn ang="0">
                        <a:pos x="42" y="14"/>
                      </a:cxn>
                      <a:cxn ang="0">
                        <a:pos x="42" y="10"/>
                      </a:cxn>
                      <a:cxn ang="0">
                        <a:pos x="43" y="7"/>
                      </a:cxn>
                      <a:cxn ang="0">
                        <a:pos x="42" y="4"/>
                      </a:cxn>
                      <a:cxn ang="0">
                        <a:pos x="42" y="0"/>
                      </a:cxn>
                      <a:cxn ang="0">
                        <a:pos x="40" y="10"/>
                      </a:cxn>
                      <a:cxn ang="0">
                        <a:pos x="37" y="20"/>
                      </a:cxn>
                      <a:cxn ang="0">
                        <a:pos x="33" y="29"/>
                      </a:cxn>
                      <a:cxn ang="0">
                        <a:pos x="28" y="38"/>
                      </a:cxn>
                      <a:cxn ang="0">
                        <a:pos x="22" y="46"/>
                      </a:cxn>
                      <a:cxn ang="0">
                        <a:pos x="16" y="54"/>
                      </a:cxn>
                      <a:cxn ang="0">
                        <a:pos x="8" y="60"/>
                      </a:cxn>
                      <a:cxn ang="0">
                        <a:pos x="0" y="66"/>
                      </a:cxn>
                      <a:cxn ang="0">
                        <a:pos x="8" y="63"/>
                      </a:cxn>
                      <a:cxn ang="0">
                        <a:pos x="14" y="60"/>
                      </a:cxn>
                    </a:cxnLst>
                    <a:rect l="0" t="0" r="r" b="b"/>
                    <a:pathLst>
                      <a:path w="43" h="66">
                        <a:moveTo>
                          <a:pt x="14" y="60"/>
                        </a:moveTo>
                        <a:lnTo>
                          <a:pt x="23" y="49"/>
                        </a:lnTo>
                        <a:lnTo>
                          <a:pt x="31" y="38"/>
                        </a:lnTo>
                        <a:lnTo>
                          <a:pt x="37" y="26"/>
                        </a:lnTo>
                        <a:lnTo>
                          <a:pt x="42" y="14"/>
                        </a:lnTo>
                        <a:lnTo>
                          <a:pt x="42" y="10"/>
                        </a:lnTo>
                        <a:lnTo>
                          <a:pt x="43" y="7"/>
                        </a:lnTo>
                        <a:lnTo>
                          <a:pt x="42" y="4"/>
                        </a:lnTo>
                        <a:lnTo>
                          <a:pt x="42" y="0"/>
                        </a:lnTo>
                        <a:lnTo>
                          <a:pt x="40" y="10"/>
                        </a:lnTo>
                        <a:lnTo>
                          <a:pt x="37" y="20"/>
                        </a:lnTo>
                        <a:lnTo>
                          <a:pt x="33" y="29"/>
                        </a:lnTo>
                        <a:lnTo>
                          <a:pt x="28" y="38"/>
                        </a:lnTo>
                        <a:lnTo>
                          <a:pt x="22" y="46"/>
                        </a:lnTo>
                        <a:lnTo>
                          <a:pt x="16" y="54"/>
                        </a:lnTo>
                        <a:lnTo>
                          <a:pt x="8" y="60"/>
                        </a:lnTo>
                        <a:lnTo>
                          <a:pt x="0" y="66"/>
                        </a:lnTo>
                        <a:lnTo>
                          <a:pt x="8" y="63"/>
                        </a:lnTo>
                        <a:lnTo>
                          <a:pt x="14" y="60"/>
                        </a:lnTo>
                        <a:close/>
                      </a:path>
                    </a:pathLst>
                  </a:custGeom>
                  <a:solidFill>
                    <a:srgbClr val="30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12" name="Freeform 280"/>
                  <p:cNvSpPr>
                    <a:spLocks/>
                  </p:cNvSpPr>
                  <p:nvPr/>
                </p:nvSpPr>
                <p:spPr bwMode="auto">
                  <a:xfrm>
                    <a:off x="5726" y="1176"/>
                    <a:ext cx="49" cy="73"/>
                  </a:xfrm>
                  <a:custGeom>
                    <a:avLst/>
                    <a:gdLst/>
                    <a:ahLst/>
                    <a:cxnLst>
                      <a:cxn ang="0">
                        <a:pos x="12" y="68"/>
                      </a:cxn>
                      <a:cxn ang="0">
                        <a:pos x="25" y="57"/>
                      </a:cxn>
                      <a:cxn ang="0">
                        <a:pos x="35" y="43"/>
                      </a:cxn>
                      <a:cxn ang="0">
                        <a:pos x="40" y="36"/>
                      </a:cxn>
                      <a:cxn ang="0">
                        <a:pos x="43" y="28"/>
                      </a:cxn>
                      <a:cxn ang="0">
                        <a:pos x="46" y="20"/>
                      </a:cxn>
                      <a:cxn ang="0">
                        <a:pos x="49" y="11"/>
                      </a:cxn>
                      <a:cxn ang="0">
                        <a:pos x="48" y="5"/>
                      </a:cxn>
                      <a:cxn ang="0">
                        <a:pos x="48" y="0"/>
                      </a:cxn>
                      <a:cxn ang="0">
                        <a:pos x="45" y="11"/>
                      </a:cxn>
                      <a:cxn ang="0">
                        <a:pos x="42" y="22"/>
                      </a:cxn>
                      <a:cxn ang="0">
                        <a:pos x="39" y="33"/>
                      </a:cxn>
                      <a:cxn ang="0">
                        <a:pos x="32" y="42"/>
                      </a:cxn>
                      <a:cxn ang="0">
                        <a:pos x="26" y="51"/>
                      </a:cxn>
                      <a:cxn ang="0">
                        <a:pos x="18" y="60"/>
                      </a:cxn>
                      <a:cxn ang="0">
                        <a:pos x="9" y="67"/>
                      </a:cxn>
                      <a:cxn ang="0">
                        <a:pos x="0" y="73"/>
                      </a:cxn>
                      <a:cxn ang="0">
                        <a:pos x="6" y="71"/>
                      </a:cxn>
                      <a:cxn ang="0">
                        <a:pos x="12" y="68"/>
                      </a:cxn>
                    </a:cxnLst>
                    <a:rect l="0" t="0" r="r" b="b"/>
                    <a:pathLst>
                      <a:path w="49" h="73">
                        <a:moveTo>
                          <a:pt x="12" y="68"/>
                        </a:moveTo>
                        <a:lnTo>
                          <a:pt x="25" y="57"/>
                        </a:lnTo>
                        <a:lnTo>
                          <a:pt x="35" y="43"/>
                        </a:lnTo>
                        <a:lnTo>
                          <a:pt x="40" y="36"/>
                        </a:lnTo>
                        <a:lnTo>
                          <a:pt x="43" y="28"/>
                        </a:lnTo>
                        <a:lnTo>
                          <a:pt x="46" y="20"/>
                        </a:lnTo>
                        <a:lnTo>
                          <a:pt x="49" y="11"/>
                        </a:lnTo>
                        <a:lnTo>
                          <a:pt x="48" y="5"/>
                        </a:lnTo>
                        <a:lnTo>
                          <a:pt x="48" y="0"/>
                        </a:lnTo>
                        <a:lnTo>
                          <a:pt x="45" y="11"/>
                        </a:lnTo>
                        <a:lnTo>
                          <a:pt x="42" y="22"/>
                        </a:lnTo>
                        <a:lnTo>
                          <a:pt x="39" y="33"/>
                        </a:lnTo>
                        <a:lnTo>
                          <a:pt x="32" y="42"/>
                        </a:lnTo>
                        <a:lnTo>
                          <a:pt x="26" y="51"/>
                        </a:lnTo>
                        <a:lnTo>
                          <a:pt x="18" y="60"/>
                        </a:lnTo>
                        <a:lnTo>
                          <a:pt x="9" y="67"/>
                        </a:lnTo>
                        <a:lnTo>
                          <a:pt x="0" y="73"/>
                        </a:lnTo>
                        <a:lnTo>
                          <a:pt x="6" y="71"/>
                        </a:lnTo>
                        <a:lnTo>
                          <a:pt x="12" y="68"/>
                        </a:lnTo>
                        <a:close/>
                      </a:path>
                    </a:pathLst>
                  </a:custGeom>
                  <a:solidFill>
                    <a:srgbClr val="313E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13" name="Freeform 281"/>
                  <p:cNvSpPr>
                    <a:spLocks/>
                  </p:cNvSpPr>
                  <p:nvPr/>
                </p:nvSpPr>
                <p:spPr bwMode="auto">
                  <a:xfrm>
                    <a:off x="5721" y="1171"/>
                    <a:ext cx="53" cy="79"/>
                  </a:xfrm>
                  <a:custGeom>
                    <a:avLst/>
                    <a:gdLst/>
                    <a:ahLst/>
                    <a:cxnLst>
                      <a:cxn ang="0">
                        <a:pos x="11" y="76"/>
                      </a:cxn>
                      <a:cxn ang="0">
                        <a:pos x="19" y="70"/>
                      </a:cxn>
                      <a:cxn ang="0">
                        <a:pos x="27" y="64"/>
                      </a:cxn>
                      <a:cxn ang="0">
                        <a:pos x="33" y="56"/>
                      </a:cxn>
                      <a:cxn ang="0">
                        <a:pos x="39" y="48"/>
                      </a:cxn>
                      <a:cxn ang="0">
                        <a:pos x="44" y="39"/>
                      </a:cxn>
                      <a:cxn ang="0">
                        <a:pos x="48" y="30"/>
                      </a:cxn>
                      <a:cxn ang="0">
                        <a:pos x="51" y="20"/>
                      </a:cxn>
                      <a:cxn ang="0">
                        <a:pos x="53" y="10"/>
                      </a:cxn>
                      <a:cxn ang="0">
                        <a:pos x="53" y="5"/>
                      </a:cxn>
                      <a:cxn ang="0">
                        <a:pos x="51" y="0"/>
                      </a:cxn>
                      <a:cxn ang="0">
                        <a:pos x="50" y="13"/>
                      </a:cxn>
                      <a:cxn ang="0">
                        <a:pos x="47" y="25"/>
                      </a:cxn>
                      <a:cxn ang="0">
                        <a:pos x="42" y="36"/>
                      </a:cxn>
                      <a:cxn ang="0">
                        <a:pos x="36" y="47"/>
                      </a:cxn>
                      <a:cxn ang="0">
                        <a:pos x="28" y="56"/>
                      </a:cxn>
                      <a:cxn ang="0">
                        <a:pos x="20" y="65"/>
                      </a:cxn>
                      <a:cxn ang="0">
                        <a:pos x="11" y="73"/>
                      </a:cxn>
                      <a:cxn ang="0">
                        <a:pos x="0" y="79"/>
                      </a:cxn>
                      <a:cxn ang="0">
                        <a:pos x="5" y="78"/>
                      </a:cxn>
                      <a:cxn ang="0">
                        <a:pos x="11" y="76"/>
                      </a:cxn>
                    </a:cxnLst>
                    <a:rect l="0" t="0" r="r" b="b"/>
                    <a:pathLst>
                      <a:path w="53" h="79">
                        <a:moveTo>
                          <a:pt x="11" y="76"/>
                        </a:moveTo>
                        <a:lnTo>
                          <a:pt x="19" y="70"/>
                        </a:lnTo>
                        <a:lnTo>
                          <a:pt x="27" y="64"/>
                        </a:lnTo>
                        <a:lnTo>
                          <a:pt x="33" y="56"/>
                        </a:lnTo>
                        <a:lnTo>
                          <a:pt x="39" y="48"/>
                        </a:lnTo>
                        <a:lnTo>
                          <a:pt x="44" y="39"/>
                        </a:lnTo>
                        <a:lnTo>
                          <a:pt x="48" y="30"/>
                        </a:lnTo>
                        <a:lnTo>
                          <a:pt x="51" y="20"/>
                        </a:lnTo>
                        <a:lnTo>
                          <a:pt x="53" y="10"/>
                        </a:lnTo>
                        <a:lnTo>
                          <a:pt x="53" y="5"/>
                        </a:lnTo>
                        <a:lnTo>
                          <a:pt x="51" y="0"/>
                        </a:lnTo>
                        <a:lnTo>
                          <a:pt x="50" y="13"/>
                        </a:lnTo>
                        <a:lnTo>
                          <a:pt x="47" y="25"/>
                        </a:lnTo>
                        <a:lnTo>
                          <a:pt x="42" y="36"/>
                        </a:lnTo>
                        <a:lnTo>
                          <a:pt x="36" y="47"/>
                        </a:lnTo>
                        <a:lnTo>
                          <a:pt x="28" y="56"/>
                        </a:lnTo>
                        <a:lnTo>
                          <a:pt x="20" y="65"/>
                        </a:lnTo>
                        <a:lnTo>
                          <a:pt x="11" y="73"/>
                        </a:lnTo>
                        <a:lnTo>
                          <a:pt x="0" y="79"/>
                        </a:lnTo>
                        <a:lnTo>
                          <a:pt x="5" y="78"/>
                        </a:lnTo>
                        <a:lnTo>
                          <a:pt x="11" y="76"/>
                        </a:lnTo>
                        <a:close/>
                      </a:path>
                    </a:pathLst>
                  </a:custGeom>
                  <a:solidFill>
                    <a:srgbClr val="323E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14" name="Freeform 282"/>
                  <p:cNvSpPr>
                    <a:spLocks/>
                  </p:cNvSpPr>
                  <p:nvPr/>
                </p:nvSpPr>
                <p:spPr bwMode="auto">
                  <a:xfrm>
                    <a:off x="5717" y="1167"/>
                    <a:ext cx="57" cy="83"/>
                  </a:xfrm>
                  <a:custGeom>
                    <a:avLst/>
                    <a:gdLst/>
                    <a:ahLst/>
                    <a:cxnLst>
                      <a:cxn ang="0">
                        <a:pos x="9" y="82"/>
                      </a:cxn>
                      <a:cxn ang="0">
                        <a:pos x="18" y="76"/>
                      </a:cxn>
                      <a:cxn ang="0">
                        <a:pos x="27" y="69"/>
                      </a:cxn>
                      <a:cxn ang="0">
                        <a:pos x="35" y="60"/>
                      </a:cxn>
                      <a:cxn ang="0">
                        <a:pos x="41" y="51"/>
                      </a:cxn>
                      <a:cxn ang="0">
                        <a:pos x="48" y="42"/>
                      </a:cxn>
                      <a:cxn ang="0">
                        <a:pos x="51" y="31"/>
                      </a:cxn>
                      <a:cxn ang="0">
                        <a:pos x="54" y="20"/>
                      </a:cxn>
                      <a:cxn ang="0">
                        <a:pos x="57" y="9"/>
                      </a:cxn>
                      <a:cxn ang="0">
                        <a:pos x="55" y="4"/>
                      </a:cxn>
                      <a:cxn ang="0">
                        <a:pos x="54" y="0"/>
                      </a:cxn>
                      <a:cxn ang="0">
                        <a:pos x="54" y="0"/>
                      </a:cxn>
                      <a:cxn ang="0">
                        <a:pos x="54" y="1"/>
                      </a:cxn>
                      <a:cxn ang="0">
                        <a:pos x="52" y="15"/>
                      </a:cxn>
                      <a:cxn ang="0">
                        <a:pos x="49" y="28"/>
                      </a:cxn>
                      <a:cxn ang="0">
                        <a:pos x="44" y="40"/>
                      </a:cxn>
                      <a:cxn ang="0">
                        <a:pos x="38" y="51"/>
                      </a:cxn>
                      <a:cxn ang="0">
                        <a:pos x="31" y="62"/>
                      </a:cxn>
                      <a:cxn ang="0">
                        <a:pos x="21" y="69"/>
                      </a:cxn>
                      <a:cxn ang="0">
                        <a:pos x="10" y="77"/>
                      </a:cxn>
                      <a:cxn ang="0">
                        <a:pos x="0" y="83"/>
                      </a:cxn>
                      <a:cxn ang="0">
                        <a:pos x="4" y="83"/>
                      </a:cxn>
                      <a:cxn ang="0">
                        <a:pos x="9" y="82"/>
                      </a:cxn>
                    </a:cxnLst>
                    <a:rect l="0" t="0" r="r" b="b"/>
                    <a:pathLst>
                      <a:path w="57" h="83">
                        <a:moveTo>
                          <a:pt x="9" y="82"/>
                        </a:moveTo>
                        <a:lnTo>
                          <a:pt x="18" y="76"/>
                        </a:lnTo>
                        <a:lnTo>
                          <a:pt x="27" y="69"/>
                        </a:lnTo>
                        <a:lnTo>
                          <a:pt x="35" y="60"/>
                        </a:lnTo>
                        <a:lnTo>
                          <a:pt x="41" y="51"/>
                        </a:lnTo>
                        <a:lnTo>
                          <a:pt x="48" y="42"/>
                        </a:lnTo>
                        <a:lnTo>
                          <a:pt x="51" y="31"/>
                        </a:lnTo>
                        <a:lnTo>
                          <a:pt x="54" y="20"/>
                        </a:lnTo>
                        <a:lnTo>
                          <a:pt x="57" y="9"/>
                        </a:lnTo>
                        <a:lnTo>
                          <a:pt x="55" y="4"/>
                        </a:lnTo>
                        <a:lnTo>
                          <a:pt x="54" y="0"/>
                        </a:lnTo>
                        <a:lnTo>
                          <a:pt x="54" y="0"/>
                        </a:lnTo>
                        <a:lnTo>
                          <a:pt x="54" y="1"/>
                        </a:lnTo>
                        <a:lnTo>
                          <a:pt x="52" y="15"/>
                        </a:lnTo>
                        <a:lnTo>
                          <a:pt x="49" y="28"/>
                        </a:lnTo>
                        <a:lnTo>
                          <a:pt x="44" y="40"/>
                        </a:lnTo>
                        <a:lnTo>
                          <a:pt x="38" y="51"/>
                        </a:lnTo>
                        <a:lnTo>
                          <a:pt x="31" y="62"/>
                        </a:lnTo>
                        <a:lnTo>
                          <a:pt x="21" y="69"/>
                        </a:lnTo>
                        <a:lnTo>
                          <a:pt x="10" y="77"/>
                        </a:lnTo>
                        <a:lnTo>
                          <a:pt x="0" y="83"/>
                        </a:lnTo>
                        <a:lnTo>
                          <a:pt x="4" y="83"/>
                        </a:lnTo>
                        <a:lnTo>
                          <a:pt x="9" y="82"/>
                        </a:lnTo>
                        <a:close/>
                      </a:path>
                    </a:pathLst>
                  </a:custGeom>
                  <a:solidFill>
                    <a:srgbClr val="333F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15" name="Freeform 283"/>
                  <p:cNvSpPr>
                    <a:spLocks/>
                  </p:cNvSpPr>
                  <p:nvPr/>
                </p:nvSpPr>
                <p:spPr bwMode="auto">
                  <a:xfrm>
                    <a:off x="5712" y="1164"/>
                    <a:ext cx="60" cy="86"/>
                  </a:xfrm>
                  <a:custGeom>
                    <a:avLst/>
                    <a:gdLst/>
                    <a:ahLst/>
                    <a:cxnLst>
                      <a:cxn ang="0">
                        <a:pos x="9" y="86"/>
                      </a:cxn>
                      <a:cxn ang="0">
                        <a:pos x="20" y="80"/>
                      </a:cxn>
                      <a:cxn ang="0">
                        <a:pos x="29" y="72"/>
                      </a:cxn>
                      <a:cxn ang="0">
                        <a:pos x="37" y="63"/>
                      </a:cxn>
                      <a:cxn ang="0">
                        <a:pos x="45" y="54"/>
                      </a:cxn>
                      <a:cxn ang="0">
                        <a:pos x="51" y="43"/>
                      </a:cxn>
                      <a:cxn ang="0">
                        <a:pos x="56" y="32"/>
                      </a:cxn>
                      <a:cxn ang="0">
                        <a:pos x="59" y="20"/>
                      </a:cxn>
                      <a:cxn ang="0">
                        <a:pos x="60" y="7"/>
                      </a:cxn>
                      <a:cxn ang="0">
                        <a:pos x="59" y="3"/>
                      </a:cxn>
                      <a:cxn ang="0">
                        <a:pos x="57" y="0"/>
                      </a:cxn>
                      <a:cxn ang="0">
                        <a:pos x="57" y="1"/>
                      </a:cxn>
                      <a:cxn ang="0">
                        <a:pos x="57" y="4"/>
                      </a:cxn>
                      <a:cxn ang="0">
                        <a:pos x="56" y="18"/>
                      </a:cxn>
                      <a:cxn ang="0">
                        <a:pos x="53" y="31"/>
                      </a:cxn>
                      <a:cxn ang="0">
                        <a:pos x="48" y="43"/>
                      </a:cxn>
                      <a:cxn ang="0">
                        <a:pos x="40" y="55"/>
                      </a:cxn>
                      <a:cxn ang="0">
                        <a:pos x="32" y="65"/>
                      </a:cxn>
                      <a:cxn ang="0">
                        <a:pos x="22" y="74"/>
                      </a:cxn>
                      <a:cxn ang="0">
                        <a:pos x="11" y="82"/>
                      </a:cxn>
                      <a:cxn ang="0">
                        <a:pos x="0" y="86"/>
                      </a:cxn>
                      <a:cxn ang="0">
                        <a:pos x="5" y="86"/>
                      </a:cxn>
                      <a:cxn ang="0">
                        <a:pos x="9" y="86"/>
                      </a:cxn>
                    </a:cxnLst>
                    <a:rect l="0" t="0" r="r" b="b"/>
                    <a:pathLst>
                      <a:path w="60" h="86">
                        <a:moveTo>
                          <a:pt x="9" y="86"/>
                        </a:moveTo>
                        <a:lnTo>
                          <a:pt x="20" y="80"/>
                        </a:lnTo>
                        <a:lnTo>
                          <a:pt x="29" y="72"/>
                        </a:lnTo>
                        <a:lnTo>
                          <a:pt x="37" y="63"/>
                        </a:lnTo>
                        <a:lnTo>
                          <a:pt x="45" y="54"/>
                        </a:lnTo>
                        <a:lnTo>
                          <a:pt x="51" y="43"/>
                        </a:lnTo>
                        <a:lnTo>
                          <a:pt x="56" y="32"/>
                        </a:lnTo>
                        <a:lnTo>
                          <a:pt x="59" y="20"/>
                        </a:lnTo>
                        <a:lnTo>
                          <a:pt x="60" y="7"/>
                        </a:lnTo>
                        <a:lnTo>
                          <a:pt x="59" y="3"/>
                        </a:lnTo>
                        <a:lnTo>
                          <a:pt x="57" y="0"/>
                        </a:lnTo>
                        <a:lnTo>
                          <a:pt x="57" y="1"/>
                        </a:lnTo>
                        <a:lnTo>
                          <a:pt x="57" y="4"/>
                        </a:lnTo>
                        <a:lnTo>
                          <a:pt x="56" y="18"/>
                        </a:lnTo>
                        <a:lnTo>
                          <a:pt x="53" y="31"/>
                        </a:lnTo>
                        <a:lnTo>
                          <a:pt x="48" y="43"/>
                        </a:lnTo>
                        <a:lnTo>
                          <a:pt x="40" y="55"/>
                        </a:lnTo>
                        <a:lnTo>
                          <a:pt x="32" y="65"/>
                        </a:lnTo>
                        <a:lnTo>
                          <a:pt x="22" y="74"/>
                        </a:lnTo>
                        <a:lnTo>
                          <a:pt x="11" y="82"/>
                        </a:lnTo>
                        <a:lnTo>
                          <a:pt x="0" y="86"/>
                        </a:lnTo>
                        <a:lnTo>
                          <a:pt x="5" y="86"/>
                        </a:lnTo>
                        <a:lnTo>
                          <a:pt x="9" y="86"/>
                        </a:lnTo>
                        <a:close/>
                      </a:path>
                    </a:pathLst>
                  </a:custGeom>
                  <a:solidFill>
                    <a:srgbClr val="34408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16" name="Freeform 284"/>
                  <p:cNvSpPr>
                    <a:spLocks/>
                  </p:cNvSpPr>
                  <p:nvPr/>
                </p:nvSpPr>
                <p:spPr bwMode="auto">
                  <a:xfrm>
                    <a:off x="5707" y="1159"/>
                    <a:ext cx="64" cy="91"/>
                  </a:xfrm>
                  <a:custGeom>
                    <a:avLst/>
                    <a:gdLst/>
                    <a:ahLst/>
                    <a:cxnLst>
                      <a:cxn ang="0">
                        <a:pos x="64" y="9"/>
                      </a:cxn>
                      <a:cxn ang="0">
                        <a:pos x="64" y="8"/>
                      </a:cxn>
                      <a:cxn ang="0">
                        <a:pos x="64" y="8"/>
                      </a:cxn>
                      <a:cxn ang="0">
                        <a:pos x="62" y="5"/>
                      </a:cxn>
                      <a:cxn ang="0">
                        <a:pos x="59" y="0"/>
                      </a:cxn>
                      <a:cxn ang="0">
                        <a:pos x="61" y="5"/>
                      </a:cxn>
                      <a:cxn ang="0">
                        <a:pos x="61" y="9"/>
                      </a:cxn>
                      <a:cxn ang="0">
                        <a:pos x="59" y="23"/>
                      </a:cxn>
                      <a:cxn ang="0">
                        <a:pos x="56" y="37"/>
                      </a:cxn>
                      <a:cxn ang="0">
                        <a:pos x="50" y="50"/>
                      </a:cxn>
                      <a:cxn ang="0">
                        <a:pos x="44" y="60"/>
                      </a:cxn>
                      <a:cxn ang="0">
                        <a:pos x="34" y="71"/>
                      </a:cxn>
                      <a:cxn ang="0">
                        <a:pos x="24" y="79"/>
                      </a:cxn>
                      <a:cxn ang="0">
                        <a:pos x="13" y="87"/>
                      </a:cxn>
                      <a:cxn ang="0">
                        <a:pos x="0" y="91"/>
                      </a:cxn>
                      <a:cxn ang="0">
                        <a:pos x="2" y="91"/>
                      </a:cxn>
                      <a:cxn ang="0">
                        <a:pos x="3" y="91"/>
                      </a:cxn>
                      <a:cxn ang="0">
                        <a:pos x="7" y="91"/>
                      </a:cxn>
                      <a:cxn ang="0">
                        <a:pos x="10" y="91"/>
                      </a:cxn>
                      <a:cxn ang="0">
                        <a:pos x="20" y="85"/>
                      </a:cxn>
                      <a:cxn ang="0">
                        <a:pos x="31" y="77"/>
                      </a:cxn>
                      <a:cxn ang="0">
                        <a:pos x="41" y="70"/>
                      </a:cxn>
                      <a:cxn ang="0">
                        <a:pos x="48" y="59"/>
                      </a:cxn>
                      <a:cxn ang="0">
                        <a:pos x="54" y="48"/>
                      </a:cxn>
                      <a:cxn ang="0">
                        <a:pos x="59" y="36"/>
                      </a:cxn>
                      <a:cxn ang="0">
                        <a:pos x="62" y="23"/>
                      </a:cxn>
                      <a:cxn ang="0">
                        <a:pos x="64" y="9"/>
                      </a:cxn>
                    </a:cxnLst>
                    <a:rect l="0" t="0" r="r" b="b"/>
                    <a:pathLst>
                      <a:path w="64" h="91">
                        <a:moveTo>
                          <a:pt x="64" y="9"/>
                        </a:moveTo>
                        <a:lnTo>
                          <a:pt x="64" y="8"/>
                        </a:lnTo>
                        <a:lnTo>
                          <a:pt x="64" y="8"/>
                        </a:lnTo>
                        <a:lnTo>
                          <a:pt x="62" y="5"/>
                        </a:lnTo>
                        <a:lnTo>
                          <a:pt x="59" y="0"/>
                        </a:lnTo>
                        <a:lnTo>
                          <a:pt x="61" y="5"/>
                        </a:lnTo>
                        <a:lnTo>
                          <a:pt x="61" y="9"/>
                        </a:lnTo>
                        <a:lnTo>
                          <a:pt x="59" y="23"/>
                        </a:lnTo>
                        <a:lnTo>
                          <a:pt x="56" y="37"/>
                        </a:lnTo>
                        <a:lnTo>
                          <a:pt x="50" y="50"/>
                        </a:lnTo>
                        <a:lnTo>
                          <a:pt x="44" y="60"/>
                        </a:lnTo>
                        <a:lnTo>
                          <a:pt x="34" y="71"/>
                        </a:lnTo>
                        <a:lnTo>
                          <a:pt x="24" y="79"/>
                        </a:lnTo>
                        <a:lnTo>
                          <a:pt x="13" y="87"/>
                        </a:lnTo>
                        <a:lnTo>
                          <a:pt x="0" y="91"/>
                        </a:lnTo>
                        <a:lnTo>
                          <a:pt x="2" y="91"/>
                        </a:lnTo>
                        <a:lnTo>
                          <a:pt x="3" y="91"/>
                        </a:lnTo>
                        <a:lnTo>
                          <a:pt x="7" y="91"/>
                        </a:lnTo>
                        <a:lnTo>
                          <a:pt x="10" y="91"/>
                        </a:lnTo>
                        <a:lnTo>
                          <a:pt x="20" y="85"/>
                        </a:lnTo>
                        <a:lnTo>
                          <a:pt x="31" y="77"/>
                        </a:lnTo>
                        <a:lnTo>
                          <a:pt x="41" y="70"/>
                        </a:lnTo>
                        <a:lnTo>
                          <a:pt x="48" y="59"/>
                        </a:lnTo>
                        <a:lnTo>
                          <a:pt x="54" y="48"/>
                        </a:lnTo>
                        <a:lnTo>
                          <a:pt x="59" y="36"/>
                        </a:lnTo>
                        <a:lnTo>
                          <a:pt x="62" y="23"/>
                        </a:lnTo>
                        <a:lnTo>
                          <a:pt x="64" y="9"/>
                        </a:lnTo>
                        <a:close/>
                      </a:path>
                    </a:pathLst>
                  </a:custGeom>
                  <a:solidFill>
                    <a:srgbClr val="34428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17" name="Freeform 285"/>
                  <p:cNvSpPr>
                    <a:spLocks/>
                  </p:cNvSpPr>
                  <p:nvPr/>
                </p:nvSpPr>
                <p:spPr bwMode="auto">
                  <a:xfrm>
                    <a:off x="5703" y="1156"/>
                    <a:ext cx="66" cy="94"/>
                  </a:xfrm>
                  <a:custGeom>
                    <a:avLst/>
                    <a:gdLst/>
                    <a:ahLst/>
                    <a:cxnLst>
                      <a:cxn ang="0">
                        <a:pos x="66" y="12"/>
                      </a:cxn>
                      <a:cxn ang="0">
                        <a:pos x="66" y="9"/>
                      </a:cxn>
                      <a:cxn ang="0">
                        <a:pos x="66" y="8"/>
                      </a:cxn>
                      <a:cxn ang="0">
                        <a:pos x="63" y="3"/>
                      </a:cxn>
                      <a:cxn ang="0">
                        <a:pos x="62" y="0"/>
                      </a:cxn>
                      <a:cxn ang="0">
                        <a:pos x="63" y="6"/>
                      </a:cxn>
                      <a:cxn ang="0">
                        <a:pos x="63" y="12"/>
                      </a:cxn>
                      <a:cxn ang="0">
                        <a:pos x="62" y="26"/>
                      </a:cxn>
                      <a:cxn ang="0">
                        <a:pos x="58" y="40"/>
                      </a:cxn>
                      <a:cxn ang="0">
                        <a:pos x="52" y="53"/>
                      </a:cxn>
                      <a:cxn ang="0">
                        <a:pos x="45" y="65"/>
                      </a:cxn>
                      <a:cxn ang="0">
                        <a:pos x="35" y="74"/>
                      </a:cxn>
                      <a:cxn ang="0">
                        <a:pos x="24" y="83"/>
                      </a:cxn>
                      <a:cxn ang="0">
                        <a:pos x="12" y="90"/>
                      </a:cxn>
                      <a:cxn ang="0">
                        <a:pos x="0" y="94"/>
                      </a:cxn>
                      <a:cxn ang="0">
                        <a:pos x="3" y="94"/>
                      </a:cxn>
                      <a:cxn ang="0">
                        <a:pos x="7" y="94"/>
                      </a:cxn>
                      <a:cxn ang="0">
                        <a:pos x="7" y="94"/>
                      </a:cxn>
                      <a:cxn ang="0">
                        <a:pos x="9" y="94"/>
                      </a:cxn>
                      <a:cxn ang="0">
                        <a:pos x="20" y="90"/>
                      </a:cxn>
                      <a:cxn ang="0">
                        <a:pos x="31" y="82"/>
                      </a:cxn>
                      <a:cxn ang="0">
                        <a:pos x="41" y="73"/>
                      </a:cxn>
                      <a:cxn ang="0">
                        <a:pos x="49" y="63"/>
                      </a:cxn>
                      <a:cxn ang="0">
                        <a:pos x="57" y="51"/>
                      </a:cxn>
                      <a:cxn ang="0">
                        <a:pos x="62" y="39"/>
                      </a:cxn>
                      <a:cxn ang="0">
                        <a:pos x="65" y="26"/>
                      </a:cxn>
                      <a:cxn ang="0">
                        <a:pos x="66" y="12"/>
                      </a:cxn>
                    </a:cxnLst>
                    <a:rect l="0" t="0" r="r" b="b"/>
                    <a:pathLst>
                      <a:path w="66" h="94">
                        <a:moveTo>
                          <a:pt x="66" y="12"/>
                        </a:moveTo>
                        <a:lnTo>
                          <a:pt x="66" y="9"/>
                        </a:lnTo>
                        <a:lnTo>
                          <a:pt x="66" y="8"/>
                        </a:lnTo>
                        <a:lnTo>
                          <a:pt x="63" y="3"/>
                        </a:lnTo>
                        <a:lnTo>
                          <a:pt x="62" y="0"/>
                        </a:lnTo>
                        <a:lnTo>
                          <a:pt x="63" y="6"/>
                        </a:lnTo>
                        <a:lnTo>
                          <a:pt x="63" y="12"/>
                        </a:lnTo>
                        <a:lnTo>
                          <a:pt x="62" y="26"/>
                        </a:lnTo>
                        <a:lnTo>
                          <a:pt x="58" y="40"/>
                        </a:lnTo>
                        <a:lnTo>
                          <a:pt x="52" y="53"/>
                        </a:lnTo>
                        <a:lnTo>
                          <a:pt x="45" y="65"/>
                        </a:lnTo>
                        <a:lnTo>
                          <a:pt x="35" y="74"/>
                        </a:lnTo>
                        <a:lnTo>
                          <a:pt x="24" y="83"/>
                        </a:lnTo>
                        <a:lnTo>
                          <a:pt x="12" y="90"/>
                        </a:lnTo>
                        <a:lnTo>
                          <a:pt x="0" y="94"/>
                        </a:lnTo>
                        <a:lnTo>
                          <a:pt x="3" y="94"/>
                        </a:lnTo>
                        <a:lnTo>
                          <a:pt x="7" y="94"/>
                        </a:lnTo>
                        <a:lnTo>
                          <a:pt x="7" y="94"/>
                        </a:lnTo>
                        <a:lnTo>
                          <a:pt x="9" y="94"/>
                        </a:lnTo>
                        <a:lnTo>
                          <a:pt x="20" y="90"/>
                        </a:lnTo>
                        <a:lnTo>
                          <a:pt x="31" y="82"/>
                        </a:lnTo>
                        <a:lnTo>
                          <a:pt x="41" y="73"/>
                        </a:lnTo>
                        <a:lnTo>
                          <a:pt x="49" y="63"/>
                        </a:lnTo>
                        <a:lnTo>
                          <a:pt x="57" y="51"/>
                        </a:lnTo>
                        <a:lnTo>
                          <a:pt x="62" y="39"/>
                        </a:lnTo>
                        <a:lnTo>
                          <a:pt x="65" y="26"/>
                        </a:lnTo>
                        <a:lnTo>
                          <a:pt x="66" y="12"/>
                        </a:lnTo>
                        <a:close/>
                      </a:path>
                    </a:pathLst>
                  </a:custGeom>
                  <a:solidFill>
                    <a:srgbClr val="3443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18" name="Freeform 286"/>
                  <p:cNvSpPr>
                    <a:spLocks/>
                  </p:cNvSpPr>
                  <p:nvPr/>
                </p:nvSpPr>
                <p:spPr bwMode="auto">
                  <a:xfrm>
                    <a:off x="5698" y="1154"/>
                    <a:ext cx="70" cy="96"/>
                  </a:xfrm>
                  <a:custGeom>
                    <a:avLst/>
                    <a:gdLst/>
                    <a:ahLst/>
                    <a:cxnLst>
                      <a:cxn ang="0">
                        <a:pos x="70" y="14"/>
                      </a:cxn>
                      <a:cxn ang="0">
                        <a:pos x="70" y="10"/>
                      </a:cxn>
                      <a:cxn ang="0">
                        <a:pos x="68" y="5"/>
                      </a:cxn>
                      <a:cxn ang="0">
                        <a:pos x="67" y="2"/>
                      </a:cxn>
                      <a:cxn ang="0">
                        <a:pos x="65" y="0"/>
                      </a:cxn>
                      <a:cxn ang="0">
                        <a:pos x="67" y="7"/>
                      </a:cxn>
                      <a:cxn ang="0">
                        <a:pos x="67" y="14"/>
                      </a:cxn>
                      <a:cxn ang="0">
                        <a:pos x="65" y="28"/>
                      </a:cxn>
                      <a:cxn ang="0">
                        <a:pos x="60" y="42"/>
                      </a:cxn>
                      <a:cxn ang="0">
                        <a:pos x="56" y="56"/>
                      </a:cxn>
                      <a:cxn ang="0">
                        <a:pos x="48" y="67"/>
                      </a:cxn>
                      <a:cxn ang="0">
                        <a:pos x="37" y="76"/>
                      </a:cxn>
                      <a:cxn ang="0">
                        <a:pos x="26" y="85"/>
                      </a:cxn>
                      <a:cxn ang="0">
                        <a:pos x="14" y="92"/>
                      </a:cxn>
                      <a:cxn ang="0">
                        <a:pos x="0" y="96"/>
                      </a:cxn>
                      <a:cxn ang="0">
                        <a:pos x="5" y="96"/>
                      </a:cxn>
                      <a:cxn ang="0">
                        <a:pos x="9" y="96"/>
                      </a:cxn>
                      <a:cxn ang="0">
                        <a:pos x="22" y="92"/>
                      </a:cxn>
                      <a:cxn ang="0">
                        <a:pos x="33" y="84"/>
                      </a:cxn>
                      <a:cxn ang="0">
                        <a:pos x="43" y="76"/>
                      </a:cxn>
                      <a:cxn ang="0">
                        <a:pos x="53" y="65"/>
                      </a:cxn>
                      <a:cxn ang="0">
                        <a:pos x="59" y="55"/>
                      </a:cxn>
                      <a:cxn ang="0">
                        <a:pos x="65" y="42"/>
                      </a:cxn>
                      <a:cxn ang="0">
                        <a:pos x="68" y="28"/>
                      </a:cxn>
                      <a:cxn ang="0">
                        <a:pos x="70" y="14"/>
                      </a:cxn>
                    </a:cxnLst>
                    <a:rect l="0" t="0" r="r" b="b"/>
                    <a:pathLst>
                      <a:path w="70" h="96">
                        <a:moveTo>
                          <a:pt x="70" y="14"/>
                        </a:moveTo>
                        <a:lnTo>
                          <a:pt x="70" y="10"/>
                        </a:lnTo>
                        <a:lnTo>
                          <a:pt x="68" y="5"/>
                        </a:lnTo>
                        <a:lnTo>
                          <a:pt x="67" y="2"/>
                        </a:lnTo>
                        <a:lnTo>
                          <a:pt x="65" y="0"/>
                        </a:lnTo>
                        <a:lnTo>
                          <a:pt x="67" y="7"/>
                        </a:lnTo>
                        <a:lnTo>
                          <a:pt x="67" y="14"/>
                        </a:lnTo>
                        <a:lnTo>
                          <a:pt x="65" y="28"/>
                        </a:lnTo>
                        <a:lnTo>
                          <a:pt x="60" y="42"/>
                        </a:lnTo>
                        <a:lnTo>
                          <a:pt x="56" y="56"/>
                        </a:lnTo>
                        <a:lnTo>
                          <a:pt x="48" y="67"/>
                        </a:lnTo>
                        <a:lnTo>
                          <a:pt x="37" y="76"/>
                        </a:lnTo>
                        <a:lnTo>
                          <a:pt x="26" y="85"/>
                        </a:lnTo>
                        <a:lnTo>
                          <a:pt x="14" y="92"/>
                        </a:lnTo>
                        <a:lnTo>
                          <a:pt x="0" y="96"/>
                        </a:lnTo>
                        <a:lnTo>
                          <a:pt x="5" y="96"/>
                        </a:lnTo>
                        <a:lnTo>
                          <a:pt x="9" y="96"/>
                        </a:lnTo>
                        <a:lnTo>
                          <a:pt x="22" y="92"/>
                        </a:lnTo>
                        <a:lnTo>
                          <a:pt x="33" y="84"/>
                        </a:lnTo>
                        <a:lnTo>
                          <a:pt x="43" y="76"/>
                        </a:lnTo>
                        <a:lnTo>
                          <a:pt x="53" y="65"/>
                        </a:lnTo>
                        <a:lnTo>
                          <a:pt x="59" y="55"/>
                        </a:lnTo>
                        <a:lnTo>
                          <a:pt x="65" y="42"/>
                        </a:lnTo>
                        <a:lnTo>
                          <a:pt x="68" y="28"/>
                        </a:lnTo>
                        <a:lnTo>
                          <a:pt x="70" y="14"/>
                        </a:lnTo>
                        <a:close/>
                      </a:path>
                    </a:pathLst>
                  </a:custGeom>
                  <a:solidFill>
                    <a:srgbClr val="3444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19" name="Freeform 287"/>
                  <p:cNvSpPr>
                    <a:spLocks/>
                  </p:cNvSpPr>
                  <p:nvPr/>
                </p:nvSpPr>
                <p:spPr bwMode="auto">
                  <a:xfrm>
                    <a:off x="5695" y="1151"/>
                    <a:ext cx="71" cy="99"/>
                  </a:xfrm>
                  <a:custGeom>
                    <a:avLst/>
                    <a:gdLst/>
                    <a:ahLst/>
                    <a:cxnLst>
                      <a:cxn ang="0">
                        <a:pos x="71" y="17"/>
                      </a:cxn>
                      <a:cxn ang="0">
                        <a:pos x="71" y="11"/>
                      </a:cxn>
                      <a:cxn ang="0">
                        <a:pos x="70" y="5"/>
                      </a:cxn>
                      <a:cxn ang="0">
                        <a:pos x="68" y="3"/>
                      </a:cxn>
                      <a:cxn ang="0">
                        <a:pos x="66" y="0"/>
                      </a:cxn>
                      <a:cxn ang="0">
                        <a:pos x="66" y="8"/>
                      </a:cxn>
                      <a:cxn ang="0">
                        <a:pos x="68" y="17"/>
                      </a:cxn>
                      <a:cxn ang="0">
                        <a:pos x="66" y="33"/>
                      </a:cxn>
                      <a:cxn ang="0">
                        <a:pos x="62" y="47"/>
                      </a:cxn>
                      <a:cxn ang="0">
                        <a:pos x="56" y="59"/>
                      </a:cxn>
                      <a:cxn ang="0">
                        <a:pos x="48" y="70"/>
                      </a:cxn>
                      <a:cxn ang="0">
                        <a:pos x="39" y="81"/>
                      </a:cxn>
                      <a:cxn ang="0">
                        <a:pos x="26" y="88"/>
                      </a:cxn>
                      <a:cxn ang="0">
                        <a:pos x="14" y="95"/>
                      </a:cxn>
                      <a:cxn ang="0">
                        <a:pos x="0" y="98"/>
                      </a:cxn>
                      <a:cxn ang="0">
                        <a:pos x="3" y="99"/>
                      </a:cxn>
                      <a:cxn ang="0">
                        <a:pos x="8" y="99"/>
                      </a:cxn>
                      <a:cxn ang="0">
                        <a:pos x="20" y="95"/>
                      </a:cxn>
                      <a:cxn ang="0">
                        <a:pos x="32" y="88"/>
                      </a:cxn>
                      <a:cxn ang="0">
                        <a:pos x="43" y="79"/>
                      </a:cxn>
                      <a:cxn ang="0">
                        <a:pos x="53" y="70"/>
                      </a:cxn>
                      <a:cxn ang="0">
                        <a:pos x="60" y="58"/>
                      </a:cxn>
                      <a:cxn ang="0">
                        <a:pos x="66" y="45"/>
                      </a:cxn>
                      <a:cxn ang="0">
                        <a:pos x="70" y="31"/>
                      </a:cxn>
                      <a:cxn ang="0">
                        <a:pos x="71" y="17"/>
                      </a:cxn>
                    </a:cxnLst>
                    <a:rect l="0" t="0" r="r" b="b"/>
                    <a:pathLst>
                      <a:path w="71" h="99">
                        <a:moveTo>
                          <a:pt x="71" y="17"/>
                        </a:moveTo>
                        <a:lnTo>
                          <a:pt x="71" y="11"/>
                        </a:lnTo>
                        <a:lnTo>
                          <a:pt x="70" y="5"/>
                        </a:lnTo>
                        <a:lnTo>
                          <a:pt x="68" y="3"/>
                        </a:lnTo>
                        <a:lnTo>
                          <a:pt x="66" y="0"/>
                        </a:lnTo>
                        <a:lnTo>
                          <a:pt x="66" y="8"/>
                        </a:lnTo>
                        <a:lnTo>
                          <a:pt x="68" y="17"/>
                        </a:lnTo>
                        <a:lnTo>
                          <a:pt x="66" y="33"/>
                        </a:lnTo>
                        <a:lnTo>
                          <a:pt x="62" y="47"/>
                        </a:lnTo>
                        <a:lnTo>
                          <a:pt x="56" y="59"/>
                        </a:lnTo>
                        <a:lnTo>
                          <a:pt x="48" y="70"/>
                        </a:lnTo>
                        <a:lnTo>
                          <a:pt x="39" y="81"/>
                        </a:lnTo>
                        <a:lnTo>
                          <a:pt x="26" y="88"/>
                        </a:lnTo>
                        <a:lnTo>
                          <a:pt x="14" y="95"/>
                        </a:lnTo>
                        <a:lnTo>
                          <a:pt x="0" y="98"/>
                        </a:lnTo>
                        <a:lnTo>
                          <a:pt x="3" y="99"/>
                        </a:lnTo>
                        <a:lnTo>
                          <a:pt x="8" y="99"/>
                        </a:lnTo>
                        <a:lnTo>
                          <a:pt x="20" y="95"/>
                        </a:lnTo>
                        <a:lnTo>
                          <a:pt x="32" y="88"/>
                        </a:lnTo>
                        <a:lnTo>
                          <a:pt x="43" y="79"/>
                        </a:lnTo>
                        <a:lnTo>
                          <a:pt x="53" y="70"/>
                        </a:lnTo>
                        <a:lnTo>
                          <a:pt x="60" y="58"/>
                        </a:lnTo>
                        <a:lnTo>
                          <a:pt x="66" y="45"/>
                        </a:lnTo>
                        <a:lnTo>
                          <a:pt x="70" y="31"/>
                        </a:lnTo>
                        <a:lnTo>
                          <a:pt x="71" y="17"/>
                        </a:lnTo>
                        <a:close/>
                      </a:path>
                    </a:pathLst>
                  </a:custGeom>
                  <a:solidFill>
                    <a:srgbClr val="34478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20" name="Freeform 288"/>
                  <p:cNvSpPr>
                    <a:spLocks/>
                  </p:cNvSpPr>
                  <p:nvPr/>
                </p:nvSpPr>
                <p:spPr bwMode="auto">
                  <a:xfrm>
                    <a:off x="5690" y="1148"/>
                    <a:ext cx="75" cy="102"/>
                  </a:xfrm>
                  <a:custGeom>
                    <a:avLst/>
                    <a:gdLst/>
                    <a:ahLst/>
                    <a:cxnLst>
                      <a:cxn ang="0">
                        <a:pos x="75" y="20"/>
                      </a:cxn>
                      <a:cxn ang="0">
                        <a:pos x="75" y="13"/>
                      </a:cxn>
                      <a:cxn ang="0">
                        <a:pos x="73" y="6"/>
                      </a:cxn>
                      <a:cxn ang="0">
                        <a:pos x="71" y="3"/>
                      </a:cxn>
                      <a:cxn ang="0">
                        <a:pos x="68" y="0"/>
                      </a:cxn>
                      <a:cxn ang="0">
                        <a:pos x="70" y="9"/>
                      </a:cxn>
                      <a:cxn ang="0">
                        <a:pos x="71" y="20"/>
                      </a:cxn>
                      <a:cxn ang="0">
                        <a:pos x="70" y="36"/>
                      </a:cxn>
                      <a:cxn ang="0">
                        <a:pos x="65" y="50"/>
                      </a:cxn>
                      <a:cxn ang="0">
                        <a:pos x="59" y="62"/>
                      </a:cxn>
                      <a:cxn ang="0">
                        <a:pos x="51" y="73"/>
                      </a:cxn>
                      <a:cxn ang="0">
                        <a:pos x="41" y="84"/>
                      </a:cxn>
                      <a:cxn ang="0">
                        <a:pos x="28" y="91"/>
                      </a:cxn>
                      <a:cxn ang="0">
                        <a:pos x="16" y="96"/>
                      </a:cxn>
                      <a:cxn ang="0">
                        <a:pos x="0" y="99"/>
                      </a:cxn>
                      <a:cxn ang="0">
                        <a:pos x="5" y="101"/>
                      </a:cxn>
                      <a:cxn ang="0">
                        <a:pos x="8" y="102"/>
                      </a:cxn>
                      <a:cxn ang="0">
                        <a:pos x="22" y="98"/>
                      </a:cxn>
                      <a:cxn ang="0">
                        <a:pos x="34" y="91"/>
                      </a:cxn>
                      <a:cxn ang="0">
                        <a:pos x="45" y="82"/>
                      </a:cxn>
                      <a:cxn ang="0">
                        <a:pos x="56" y="73"/>
                      </a:cxn>
                      <a:cxn ang="0">
                        <a:pos x="64" y="62"/>
                      </a:cxn>
                      <a:cxn ang="0">
                        <a:pos x="68" y="48"/>
                      </a:cxn>
                      <a:cxn ang="0">
                        <a:pos x="73" y="34"/>
                      </a:cxn>
                      <a:cxn ang="0">
                        <a:pos x="75" y="20"/>
                      </a:cxn>
                    </a:cxnLst>
                    <a:rect l="0" t="0" r="r" b="b"/>
                    <a:pathLst>
                      <a:path w="75" h="102">
                        <a:moveTo>
                          <a:pt x="75" y="20"/>
                        </a:moveTo>
                        <a:lnTo>
                          <a:pt x="75" y="13"/>
                        </a:lnTo>
                        <a:lnTo>
                          <a:pt x="73" y="6"/>
                        </a:lnTo>
                        <a:lnTo>
                          <a:pt x="71" y="3"/>
                        </a:lnTo>
                        <a:lnTo>
                          <a:pt x="68" y="0"/>
                        </a:lnTo>
                        <a:lnTo>
                          <a:pt x="70" y="9"/>
                        </a:lnTo>
                        <a:lnTo>
                          <a:pt x="71" y="20"/>
                        </a:lnTo>
                        <a:lnTo>
                          <a:pt x="70" y="36"/>
                        </a:lnTo>
                        <a:lnTo>
                          <a:pt x="65" y="50"/>
                        </a:lnTo>
                        <a:lnTo>
                          <a:pt x="59" y="62"/>
                        </a:lnTo>
                        <a:lnTo>
                          <a:pt x="51" y="73"/>
                        </a:lnTo>
                        <a:lnTo>
                          <a:pt x="41" y="84"/>
                        </a:lnTo>
                        <a:lnTo>
                          <a:pt x="28" y="91"/>
                        </a:lnTo>
                        <a:lnTo>
                          <a:pt x="16" y="96"/>
                        </a:lnTo>
                        <a:lnTo>
                          <a:pt x="0" y="99"/>
                        </a:lnTo>
                        <a:lnTo>
                          <a:pt x="5" y="101"/>
                        </a:lnTo>
                        <a:lnTo>
                          <a:pt x="8" y="102"/>
                        </a:lnTo>
                        <a:lnTo>
                          <a:pt x="22" y="98"/>
                        </a:lnTo>
                        <a:lnTo>
                          <a:pt x="34" y="91"/>
                        </a:lnTo>
                        <a:lnTo>
                          <a:pt x="45" y="82"/>
                        </a:lnTo>
                        <a:lnTo>
                          <a:pt x="56" y="73"/>
                        </a:lnTo>
                        <a:lnTo>
                          <a:pt x="64" y="62"/>
                        </a:lnTo>
                        <a:lnTo>
                          <a:pt x="68" y="48"/>
                        </a:lnTo>
                        <a:lnTo>
                          <a:pt x="73" y="34"/>
                        </a:lnTo>
                        <a:lnTo>
                          <a:pt x="75" y="20"/>
                        </a:lnTo>
                        <a:close/>
                      </a:path>
                    </a:pathLst>
                  </a:custGeom>
                  <a:solidFill>
                    <a:srgbClr val="3448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21" name="Freeform 289"/>
                  <p:cNvSpPr>
                    <a:spLocks/>
                  </p:cNvSpPr>
                  <p:nvPr/>
                </p:nvSpPr>
                <p:spPr bwMode="auto">
                  <a:xfrm>
                    <a:off x="5687" y="1147"/>
                    <a:ext cx="76" cy="102"/>
                  </a:xfrm>
                  <a:custGeom>
                    <a:avLst/>
                    <a:gdLst/>
                    <a:ahLst/>
                    <a:cxnLst>
                      <a:cxn ang="0">
                        <a:pos x="76" y="21"/>
                      </a:cxn>
                      <a:cxn ang="0">
                        <a:pos x="74" y="12"/>
                      </a:cxn>
                      <a:cxn ang="0">
                        <a:pos x="74" y="4"/>
                      </a:cxn>
                      <a:cxn ang="0">
                        <a:pos x="71" y="1"/>
                      </a:cxn>
                      <a:cxn ang="0">
                        <a:pos x="70" y="0"/>
                      </a:cxn>
                      <a:cxn ang="0">
                        <a:pos x="71" y="10"/>
                      </a:cxn>
                      <a:cxn ang="0">
                        <a:pos x="73" y="21"/>
                      </a:cxn>
                      <a:cxn ang="0">
                        <a:pos x="71" y="37"/>
                      </a:cxn>
                      <a:cxn ang="0">
                        <a:pos x="67" y="51"/>
                      </a:cxn>
                      <a:cxn ang="0">
                        <a:pos x="61" y="63"/>
                      </a:cxn>
                      <a:cxn ang="0">
                        <a:pos x="51" y="75"/>
                      </a:cxn>
                      <a:cxn ang="0">
                        <a:pos x="40" y="85"/>
                      </a:cxn>
                      <a:cxn ang="0">
                        <a:pos x="28" y="92"/>
                      </a:cxn>
                      <a:cxn ang="0">
                        <a:pos x="16" y="97"/>
                      </a:cxn>
                      <a:cxn ang="0">
                        <a:pos x="0" y="100"/>
                      </a:cxn>
                      <a:cxn ang="0">
                        <a:pos x="3" y="100"/>
                      </a:cxn>
                      <a:cxn ang="0">
                        <a:pos x="8" y="102"/>
                      </a:cxn>
                      <a:cxn ang="0">
                        <a:pos x="22" y="99"/>
                      </a:cxn>
                      <a:cxn ang="0">
                        <a:pos x="34" y="92"/>
                      </a:cxn>
                      <a:cxn ang="0">
                        <a:pos x="47" y="85"/>
                      </a:cxn>
                      <a:cxn ang="0">
                        <a:pos x="56" y="74"/>
                      </a:cxn>
                      <a:cxn ang="0">
                        <a:pos x="64" y="63"/>
                      </a:cxn>
                      <a:cxn ang="0">
                        <a:pos x="70" y="51"/>
                      </a:cxn>
                      <a:cxn ang="0">
                        <a:pos x="74" y="37"/>
                      </a:cxn>
                      <a:cxn ang="0">
                        <a:pos x="76" y="21"/>
                      </a:cxn>
                    </a:cxnLst>
                    <a:rect l="0" t="0" r="r" b="b"/>
                    <a:pathLst>
                      <a:path w="76" h="102">
                        <a:moveTo>
                          <a:pt x="76" y="21"/>
                        </a:moveTo>
                        <a:lnTo>
                          <a:pt x="74" y="12"/>
                        </a:lnTo>
                        <a:lnTo>
                          <a:pt x="74" y="4"/>
                        </a:lnTo>
                        <a:lnTo>
                          <a:pt x="71" y="1"/>
                        </a:lnTo>
                        <a:lnTo>
                          <a:pt x="70" y="0"/>
                        </a:lnTo>
                        <a:lnTo>
                          <a:pt x="71" y="10"/>
                        </a:lnTo>
                        <a:lnTo>
                          <a:pt x="73" y="21"/>
                        </a:lnTo>
                        <a:lnTo>
                          <a:pt x="71" y="37"/>
                        </a:lnTo>
                        <a:lnTo>
                          <a:pt x="67" y="51"/>
                        </a:lnTo>
                        <a:lnTo>
                          <a:pt x="61" y="63"/>
                        </a:lnTo>
                        <a:lnTo>
                          <a:pt x="51" y="75"/>
                        </a:lnTo>
                        <a:lnTo>
                          <a:pt x="40" y="85"/>
                        </a:lnTo>
                        <a:lnTo>
                          <a:pt x="28" y="92"/>
                        </a:lnTo>
                        <a:lnTo>
                          <a:pt x="16" y="97"/>
                        </a:lnTo>
                        <a:lnTo>
                          <a:pt x="0" y="100"/>
                        </a:lnTo>
                        <a:lnTo>
                          <a:pt x="3" y="100"/>
                        </a:lnTo>
                        <a:lnTo>
                          <a:pt x="8" y="102"/>
                        </a:lnTo>
                        <a:lnTo>
                          <a:pt x="22" y="99"/>
                        </a:lnTo>
                        <a:lnTo>
                          <a:pt x="34" y="92"/>
                        </a:lnTo>
                        <a:lnTo>
                          <a:pt x="47" y="85"/>
                        </a:lnTo>
                        <a:lnTo>
                          <a:pt x="56" y="74"/>
                        </a:lnTo>
                        <a:lnTo>
                          <a:pt x="64" y="63"/>
                        </a:lnTo>
                        <a:lnTo>
                          <a:pt x="70" y="51"/>
                        </a:lnTo>
                        <a:lnTo>
                          <a:pt x="74" y="37"/>
                        </a:lnTo>
                        <a:lnTo>
                          <a:pt x="76" y="21"/>
                        </a:lnTo>
                        <a:close/>
                      </a:path>
                    </a:pathLst>
                  </a:custGeom>
                  <a:solidFill>
                    <a:srgbClr val="3449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22" name="Freeform 290"/>
                  <p:cNvSpPr>
                    <a:spLocks/>
                  </p:cNvSpPr>
                  <p:nvPr/>
                </p:nvSpPr>
                <p:spPr bwMode="auto">
                  <a:xfrm>
                    <a:off x="5684" y="1144"/>
                    <a:ext cx="77" cy="103"/>
                  </a:xfrm>
                  <a:custGeom>
                    <a:avLst/>
                    <a:gdLst/>
                    <a:ahLst/>
                    <a:cxnLst>
                      <a:cxn ang="0">
                        <a:pos x="77" y="24"/>
                      </a:cxn>
                      <a:cxn ang="0">
                        <a:pos x="76" y="13"/>
                      </a:cxn>
                      <a:cxn ang="0">
                        <a:pos x="74" y="4"/>
                      </a:cxn>
                      <a:cxn ang="0">
                        <a:pos x="73" y="3"/>
                      </a:cxn>
                      <a:cxn ang="0">
                        <a:pos x="70" y="0"/>
                      </a:cxn>
                      <a:cxn ang="0">
                        <a:pos x="73" y="12"/>
                      </a:cxn>
                      <a:cxn ang="0">
                        <a:pos x="74" y="24"/>
                      </a:cxn>
                      <a:cxn ang="0">
                        <a:pos x="73" y="40"/>
                      </a:cxn>
                      <a:cxn ang="0">
                        <a:pos x="68" y="54"/>
                      </a:cxn>
                      <a:cxn ang="0">
                        <a:pos x="62" y="66"/>
                      </a:cxn>
                      <a:cxn ang="0">
                        <a:pos x="53" y="78"/>
                      </a:cxn>
                      <a:cxn ang="0">
                        <a:pos x="42" y="88"/>
                      </a:cxn>
                      <a:cxn ang="0">
                        <a:pos x="30" y="94"/>
                      </a:cxn>
                      <a:cxn ang="0">
                        <a:pos x="16" y="99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3"/>
                      </a:cxn>
                      <a:cxn ang="0">
                        <a:pos x="22" y="100"/>
                      </a:cxn>
                      <a:cxn ang="0">
                        <a:pos x="34" y="95"/>
                      </a:cxn>
                      <a:cxn ang="0">
                        <a:pos x="47" y="88"/>
                      </a:cxn>
                      <a:cxn ang="0">
                        <a:pos x="57" y="77"/>
                      </a:cxn>
                      <a:cxn ang="0">
                        <a:pos x="65" y="66"/>
                      </a:cxn>
                      <a:cxn ang="0">
                        <a:pos x="71" y="54"/>
                      </a:cxn>
                      <a:cxn ang="0">
                        <a:pos x="76" y="40"/>
                      </a:cxn>
                      <a:cxn ang="0">
                        <a:pos x="77" y="24"/>
                      </a:cxn>
                    </a:cxnLst>
                    <a:rect l="0" t="0" r="r" b="b"/>
                    <a:pathLst>
                      <a:path w="77" h="103">
                        <a:moveTo>
                          <a:pt x="77" y="24"/>
                        </a:moveTo>
                        <a:lnTo>
                          <a:pt x="76" y="13"/>
                        </a:lnTo>
                        <a:lnTo>
                          <a:pt x="74" y="4"/>
                        </a:lnTo>
                        <a:lnTo>
                          <a:pt x="73" y="3"/>
                        </a:lnTo>
                        <a:lnTo>
                          <a:pt x="70" y="0"/>
                        </a:lnTo>
                        <a:lnTo>
                          <a:pt x="73" y="12"/>
                        </a:lnTo>
                        <a:lnTo>
                          <a:pt x="74" y="24"/>
                        </a:lnTo>
                        <a:lnTo>
                          <a:pt x="73" y="40"/>
                        </a:lnTo>
                        <a:lnTo>
                          <a:pt x="68" y="54"/>
                        </a:lnTo>
                        <a:lnTo>
                          <a:pt x="62" y="66"/>
                        </a:lnTo>
                        <a:lnTo>
                          <a:pt x="53" y="78"/>
                        </a:lnTo>
                        <a:lnTo>
                          <a:pt x="42" y="88"/>
                        </a:lnTo>
                        <a:lnTo>
                          <a:pt x="30" y="94"/>
                        </a:lnTo>
                        <a:lnTo>
                          <a:pt x="16" y="99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3"/>
                        </a:lnTo>
                        <a:lnTo>
                          <a:pt x="22" y="100"/>
                        </a:lnTo>
                        <a:lnTo>
                          <a:pt x="34" y="95"/>
                        </a:lnTo>
                        <a:lnTo>
                          <a:pt x="47" y="88"/>
                        </a:lnTo>
                        <a:lnTo>
                          <a:pt x="57" y="77"/>
                        </a:lnTo>
                        <a:lnTo>
                          <a:pt x="65" y="66"/>
                        </a:lnTo>
                        <a:lnTo>
                          <a:pt x="71" y="54"/>
                        </a:lnTo>
                        <a:lnTo>
                          <a:pt x="76" y="40"/>
                        </a:lnTo>
                        <a:lnTo>
                          <a:pt x="77" y="24"/>
                        </a:lnTo>
                        <a:close/>
                      </a:path>
                    </a:pathLst>
                  </a:custGeom>
                  <a:solidFill>
                    <a:srgbClr val="354A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23" name="Freeform 291"/>
                  <p:cNvSpPr>
                    <a:spLocks/>
                  </p:cNvSpPr>
                  <p:nvPr/>
                </p:nvSpPr>
                <p:spPr bwMode="auto">
                  <a:xfrm>
                    <a:off x="5681" y="1142"/>
                    <a:ext cx="79" cy="105"/>
                  </a:xfrm>
                  <a:custGeom>
                    <a:avLst/>
                    <a:gdLst/>
                    <a:ahLst/>
                    <a:cxnLst>
                      <a:cxn ang="0">
                        <a:pos x="79" y="26"/>
                      </a:cxn>
                      <a:cxn ang="0">
                        <a:pos x="77" y="15"/>
                      </a:cxn>
                      <a:cxn ang="0">
                        <a:pos x="76" y="5"/>
                      </a:cxn>
                      <a:cxn ang="0">
                        <a:pos x="73" y="2"/>
                      </a:cxn>
                      <a:cxn ang="0">
                        <a:pos x="71" y="0"/>
                      </a:cxn>
                      <a:cxn ang="0">
                        <a:pos x="74" y="12"/>
                      </a:cxn>
                      <a:cxn ang="0">
                        <a:pos x="76" y="26"/>
                      </a:cxn>
                      <a:cxn ang="0">
                        <a:pos x="74" y="42"/>
                      </a:cxn>
                      <a:cxn ang="0">
                        <a:pos x="70" y="56"/>
                      </a:cxn>
                      <a:cxn ang="0">
                        <a:pos x="62" y="68"/>
                      </a:cxn>
                      <a:cxn ang="0">
                        <a:pos x="53" y="80"/>
                      </a:cxn>
                      <a:cxn ang="0">
                        <a:pos x="42" y="90"/>
                      </a:cxn>
                      <a:cxn ang="0">
                        <a:pos x="29" y="96"/>
                      </a:cxn>
                      <a:cxn ang="0">
                        <a:pos x="16" y="101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20" y="102"/>
                      </a:cxn>
                      <a:cxn ang="0">
                        <a:pos x="34" y="97"/>
                      </a:cxn>
                      <a:cxn ang="0">
                        <a:pos x="46" y="90"/>
                      </a:cxn>
                      <a:cxn ang="0">
                        <a:pos x="57" y="80"/>
                      </a:cxn>
                      <a:cxn ang="0">
                        <a:pos x="67" y="68"/>
                      </a:cxn>
                      <a:cxn ang="0">
                        <a:pos x="73" y="56"/>
                      </a:cxn>
                      <a:cxn ang="0">
                        <a:pos x="77" y="42"/>
                      </a:cxn>
                      <a:cxn ang="0">
                        <a:pos x="79" y="26"/>
                      </a:cxn>
                    </a:cxnLst>
                    <a:rect l="0" t="0" r="r" b="b"/>
                    <a:pathLst>
                      <a:path w="79" h="105">
                        <a:moveTo>
                          <a:pt x="79" y="26"/>
                        </a:moveTo>
                        <a:lnTo>
                          <a:pt x="77" y="15"/>
                        </a:lnTo>
                        <a:lnTo>
                          <a:pt x="76" y="5"/>
                        </a:lnTo>
                        <a:lnTo>
                          <a:pt x="73" y="2"/>
                        </a:lnTo>
                        <a:lnTo>
                          <a:pt x="71" y="0"/>
                        </a:lnTo>
                        <a:lnTo>
                          <a:pt x="74" y="12"/>
                        </a:lnTo>
                        <a:lnTo>
                          <a:pt x="76" y="26"/>
                        </a:lnTo>
                        <a:lnTo>
                          <a:pt x="74" y="42"/>
                        </a:lnTo>
                        <a:lnTo>
                          <a:pt x="70" y="56"/>
                        </a:lnTo>
                        <a:lnTo>
                          <a:pt x="62" y="68"/>
                        </a:lnTo>
                        <a:lnTo>
                          <a:pt x="53" y="80"/>
                        </a:lnTo>
                        <a:lnTo>
                          <a:pt x="42" y="90"/>
                        </a:lnTo>
                        <a:lnTo>
                          <a:pt x="29" y="96"/>
                        </a:lnTo>
                        <a:lnTo>
                          <a:pt x="16" y="101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20" y="102"/>
                        </a:lnTo>
                        <a:lnTo>
                          <a:pt x="34" y="97"/>
                        </a:lnTo>
                        <a:lnTo>
                          <a:pt x="46" y="90"/>
                        </a:lnTo>
                        <a:lnTo>
                          <a:pt x="57" y="80"/>
                        </a:lnTo>
                        <a:lnTo>
                          <a:pt x="67" y="68"/>
                        </a:lnTo>
                        <a:lnTo>
                          <a:pt x="73" y="56"/>
                        </a:lnTo>
                        <a:lnTo>
                          <a:pt x="77" y="42"/>
                        </a:lnTo>
                        <a:lnTo>
                          <a:pt x="79" y="26"/>
                        </a:lnTo>
                        <a:close/>
                      </a:path>
                    </a:pathLst>
                  </a:custGeom>
                  <a:solidFill>
                    <a:srgbClr val="364B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24" name="Freeform 292"/>
                  <p:cNvSpPr>
                    <a:spLocks/>
                  </p:cNvSpPr>
                  <p:nvPr/>
                </p:nvSpPr>
                <p:spPr bwMode="auto">
                  <a:xfrm>
                    <a:off x="5678" y="1140"/>
                    <a:ext cx="80" cy="106"/>
                  </a:xfrm>
                  <a:custGeom>
                    <a:avLst/>
                    <a:gdLst/>
                    <a:ahLst/>
                    <a:cxnLst>
                      <a:cxn ang="0">
                        <a:pos x="80" y="28"/>
                      </a:cxn>
                      <a:cxn ang="0">
                        <a:pos x="79" y="16"/>
                      </a:cxn>
                      <a:cxn ang="0">
                        <a:pos x="76" y="4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6" y="14"/>
                      </a:cxn>
                      <a:cxn ang="0">
                        <a:pos x="77" y="28"/>
                      </a:cxn>
                      <a:cxn ang="0">
                        <a:pos x="76" y="44"/>
                      </a:cxn>
                      <a:cxn ang="0">
                        <a:pos x="71" y="58"/>
                      </a:cxn>
                      <a:cxn ang="0">
                        <a:pos x="65" y="70"/>
                      </a:cxn>
                      <a:cxn ang="0">
                        <a:pos x="56" y="81"/>
                      </a:cxn>
                      <a:cxn ang="0">
                        <a:pos x="45" y="90"/>
                      </a:cxn>
                      <a:cxn ang="0">
                        <a:pos x="31" y="96"/>
                      </a:cxn>
                      <a:cxn ang="0">
                        <a:pos x="17" y="101"/>
                      </a:cxn>
                      <a:cxn ang="0">
                        <a:pos x="3" y="103"/>
                      </a:cxn>
                      <a:cxn ang="0">
                        <a:pos x="2" y="103"/>
                      </a:cxn>
                      <a:cxn ang="0">
                        <a:pos x="0" y="103"/>
                      </a:cxn>
                      <a:cxn ang="0">
                        <a:pos x="3" y="104"/>
                      </a:cxn>
                      <a:cxn ang="0">
                        <a:pos x="6" y="106"/>
                      </a:cxn>
                      <a:cxn ang="0">
                        <a:pos x="22" y="103"/>
                      </a:cxn>
                      <a:cxn ang="0">
                        <a:pos x="36" y="98"/>
                      </a:cxn>
                      <a:cxn ang="0">
                        <a:pos x="48" y="92"/>
                      </a:cxn>
                      <a:cxn ang="0">
                        <a:pos x="59" y="82"/>
                      </a:cxn>
                      <a:cxn ang="0">
                        <a:pos x="68" y="70"/>
                      </a:cxn>
                      <a:cxn ang="0">
                        <a:pos x="74" y="58"/>
                      </a:cxn>
                      <a:cxn ang="0">
                        <a:pos x="79" y="44"/>
                      </a:cxn>
                      <a:cxn ang="0">
                        <a:pos x="80" y="28"/>
                      </a:cxn>
                    </a:cxnLst>
                    <a:rect l="0" t="0" r="r" b="b"/>
                    <a:pathLst>
                      <a:path w="80" h="106">
                        <a:moveTo>
                          <a:pt x="80" y="28"/>
                        </a:moveTo>
                        <a:lnTo>
                          <a:pt x="79" y="16"/>
                        </a:lnTo>
                        <a:lnTo>
                          <a:pt x="76" y="4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6" y="14"/>
                        </a:lnTo>
                        <a:lnTo>
                          <a:pt x="77" y="28"/>
                        </a:lnTo>
                        <a:lnTo>
                          <a:pt x="76" y="44"/>
                        </a:lnTo>
                        <a:lnTo>
                          <a:pt x="71" y="58"/>
                        </a:lnTo>
                        <a:lnTo>
                          <a:pt x="65" y="70"/>
                        </a:lnTo>
                        <a:lnTo>
                          <a:pt x="56" y="81"/>
                        </a:lnTo>
                        <a:lnTo>
                          <a:pt x="45" y="90"/>
                        </a:lnTo>
                        <a:lnTo>
                          <a:pt x="31" y="96"/>
                        </a:lnTo>
                        <a:lnTo>
                          <a:pt x="17" y="101"/>
                        </a:lnTo>
                        <a:lnTo>
                          <a:pt x="3" y="103"/>
                        </a:lnTo>
                        <a:lnTo>
                          <a:pt x="2" y="103"/>
                        </a:lnTo>
                        <a:lnTo>
                          <a:pt x="0" y="103"/>
                        </a:lnTo>
                        <a:lnTo>
                          <a:pt x="3" y="104"/>
                        </a:lnTo>
                        <a:lnTo>
                          <a:pt x="6" y="106"/>
                        </a:lnTo>
                        <a:lnTo>
                          <a:pt x="22" y="103"/>
                        </a:lnTo>
                        <a:lnTo>
                          <a:pt x="36" y="98"/>
                        </a:lnTo>
                        <a:lnTo>
                          <a:pt x="48" y="92"/>
                        </a:lnTo>
                        <a:lnTo>
                          <a:pt x="59" y="82"/>
                        </a:lnTo>
                        <a:lnTo>
                          <a:pt x="68" y="70"/>
                        </a:lnTo>
                        <a:lnTo>
                          <a:pt x="74" y="58"/>
                        </a:lnTo>
                        <a:lnTo>
                          <a:pt x="79" y="44"/>
                        </a:lnTo>
                        <a:lnTo>
                          <a:pt x="80" y="28"/>
                        </a:lnTo>
                        <a:close/>
                      </a:path>
                    </a:pathLst>
                  </a:custGeom>
                  <a:solidFill>
                    <a:srgbClr val="374C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25" name="Freeform 293"/>
                  <p:cNvSpPr>
                    <a:spLocks/>
                  </p:cNvSpPr>
                  <p:nvPr/>
                </p:nvSpPr>
                <p:spPr bwMode="auto">
                  <a:xfrm>
                    <a:off x="5675" y="1139"/>
                    <a:ext cx="82" cy="105"/>
                  </a:xfrm>
                  <a:custGeom>
                    <a:avLst/>
                    <a:gdLst/>
                    <a:ahLst/>
                    <a:cxnLst>
                      <a:cxn ang="0">
                        <a:pos x="82" y="29"/>
                      </a:cxn>
                      <a:cxn ang="0">
                        <a:pos x="80" y="15"/>
                      </a:cxn>
                      <a:cxn ang="0">
                        <a:pos x="77" y="3"/>
                      </a:cxn>
                      <a:cxn ang="0">
                        <a:pos x="74" y="1"/>
                      </a:cxn>
                      <a:cxn ang="0">
                        <a:pos x="73" y="0"/>
                      </a:cxn>
                      <a:cxn ang="0">
                        <a:pos x="74" y="6"/>
                      </a:cxn>
                      <a:cxn ang="0">
                        <a:pos x="77" y="14"/>
                      </a:cxn>
                      <a:cxn ang="0">
                        <a:pos x="77" y="22"/>
                      </a:cxn>
                      <a:cxn ang="0">
                        <a:pos x="79" y="29"/>
                      </a:cxn>
                      <a:cxn ang="0">
                        <a:pos x="77" y="43"/>
                      </a:cxn>
                      <a:cxn ang="0">
                        <a:pos x="73" y="57"/>
                      </a:cxn>
                      <a:cxn ang="0">
                        <a:pos x="66" y="70"/>
                      </a:cxn>
                      <a:cxn ang="0">
                        <a:pos x="57" y="80"/>
                      </a:cxn>
                      <a:cxn ang="0">
                        <a:pos x="46" y="90"/>
                      </a:cxn>
                      <a:cxn ang="0">
                        <a:pos x="34" y="96"/>
                      </a:cxn>
                      <a:cxn ang="0">
                        <a:pos x="20" y="100"/>
                      </a:cxn>
                      <a:cxn ang="0">
                        <a:pos x="6" y="102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22" y="104"/>
                      </a:cxn>
                      <a:cxn ang="0">
                        <a:pos x="35" y="99"/>
                      </a:cxn>
                      <a:cxn ang="0">
                        <a:pos x="48" y="93"/>
                      </a:cxn>
                      <a:cxn ang="0">
                        <a:pos x="59" y="83"/>
                      </a:cxn>
                      <a:cxn ang="0">
                        <a:pos x="68" y="71"/>
                      </a:cxn>
                      <a:cxn ang="0">
                        <a:pos x="76" y="59"/>
                      </a:cxn>
                      <a:cxn ang="0">
                        <a:pos x="80" y="45"/>
                      </a:cxn>
                      <a:cxn ang="0">
                        <a:pos x="82" y="29"/>
                      </a:cxn>
                    </a:cxnLst>
                    <a:rect l="0" t="0" r="r" b="b"/>
                    <a:pathLst>
                      <a:path w="82" h="105">
                        <a:moveTo>
                          <a:pt x="82" y="29"/>
                        </a:moveTo>
                        <a:lnTo>
                          <a:pt x="80" y="15"/>
                        </a:lnTo>
                        <a:lnTo>
                          <a:pt x="77" y="3"/>
                        </a:lnTo>
                        <a:lnTo>
                          <a:pt x="74" y="1"/>
                        </a:lnTo>
                        <a:lnTo>
                          <a:pt x="73" y="0"/>
                        </a:lnTo>
                        <a:lnTo>
                          <a:pt x="74" y="6"/>
                        </a:lnTo>
                        <a:lnTo>
                          <a:pt x="77" y="14"/>
                        </a:lnTo>
                        <a:lnTo>
                          <a:pt x="77" y="22"/>
                        </a:lnTo>
                        <a:lnTo>
                          <a:pt x="79" y="29"/>
                        </a:lnTo>
                        <a:lnTo>
                          <a:pt x="77" y="43"/>
                        </a:lnTo>
                        <a:lnTo>
                          <a:pt x="73" y="57"/>
                        </a:lnTo>
                        <a:lnTo>
                          <a:pt x="66" y="70"/>
                        </a:lnTo>
                        <a:lnTo>
                          <a:pt x="57" y="80"/>
                        </a:lnTo>
                        <a:lnTo>
                          <a:pt x="46" y="90"/>
                        </a:lnTo>
                        <a:lnTo>
                          <a:pt x="34" y="96"/>
                        </a:lnTo>
                        <a:lnTo>
                          <a:pt x="20" y="100"/>
                        </a:lnTo>
                        <a:lnTo>
                          <a:pt x="6" y="102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22" y="104"/>
                        </a:lnTo>
                        <a:lnTo>
                          <a:pt x="35" y="99"/>
                        </a:lnTo>
                        <a:lnTo>
                          <a:pt x="48" y="93"/>
                        </a:lnTo>
                        <a:lnTo>
                          <a:pt x="59" y="83"/>
                        </a:lnTo>
                        <a:lnTo>
                          <a:pt x="68" y="71"/>
                        </a:lnTo>
                        <a:lnTo>
                          <a:pt x="76" y="59"/>
                        </a:lnTo>
                        <a:lnTo>
                          <a:pt x="80" y="45"/>
                        </a:lnTo>
                        <a:lnTo>
                          <a:pt x="82" y="29"/>
                        </a:lnTo>
                        <a:close/>
                      </a:path>
                    </a:pathLst>
                  </a:custGeom>
                  <a:solidFill>
                    <a:srgbClr val="384D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26" name="Freeform 294"/>
                  <p:cNvSpPr>
                    <a:spLocks/>
                  </p:cNvSpPr>
                  <p:nvPr/>
                </p:nvSpPr>
                <p:spPr bwMode="auto">
                  <a:xfrm>
                    <a:off x="5672" y="1137"/>
                    <a:ext cx="83" cy="106"/>
                  </a:xfrm>
                  <a:custGeom>
                    <a:avLst/>
                    <a:gdLst/>
                    <a:ahLst/>
                    <a:cxnLst>
                      <a:cxn ang="0">
                        <a:pos x="83" y="31"/>
                      </a:cxn>
                      <a:cxn ang="0">
                        <a:pos x="82" y="17"/>
                      </a:cxn>
                      <a:cxn ang="0">
                        <a:pos x="77" y="3"/>
                      </a:cxn>
                      <a:cxn ang="0">
                        <a:pos x="76" y="2"/>
                      </a:cxn>
                      <a:cxn ang="0">
                        <a:pos x="72" y="0"/>
                      </a:cxn>
                      <a:cxn ang="0">
                        <a:pos x="76" y="7"/>
                      </a:cxn>
                      <a:cxn ang="0">
                        <a:pos x="79" y="14"/>
                      </a:cxn>
                      <a:cxn ang="0">
                        <a:pos x="79" y="24"/>
                      </a:cxn>
                      <a:cxn ang="0">
                        <a:pos x="80" y="31"/>
                      </a:cxn>
                      <a:cxn ang="0">
                        <a:pos x="79" y="45"/>
                      </a:cxn>
                      <a:cxn ang="0">
                        <a:pos x="74" y="59"/>
                      </a:cxn>
                      <a:cxn ang="0">
                        <a:pos x="68" y="72"/>
                      </a:cxn>
                      <a:cxn ang="0">
                        <a:pos x="59" y="81"/>
                      </a:cxn>
                      <a:cxn ang="0">
                        <a:pos x="48" y="90"/>
                      </a:cxn>
                      <a:cxn ang="0">
                        <a:pos x="37" y="96"/>
                      </a:cxn>
                      <a:cxn ang="0">
                        <a:pos x="23" y="101"/>
                      </a:cxn>
                      <a:cxn ang="0">
                        <a:pos x="9" y="102"/>
                      </a:cxn>
                      <a:cxn ang="0">
                        <a:pos x="4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6"/>
                      </a:cxn>
                      <a:cxn ang="0">
                        <a:pos x="8" y="106"/>
                      </a:cxn>
                      <a:cxn ang="0">
                        <a:pos x="9" y="106"/>
                      </a:cxn>
                      <a:cxn ang="0">
                        <a:pos x="23" y="104"/>
                      </a:cxn>
                      <a:cxn ang="0">
                        <a:pos x="37" y="99"/>
                      </a:cxn>
                      <a:cxn ang="0">
                        <a:pos x="51" y="93"/>
                      </a:cxn>
                      <a:cxn ang="0">
                        <a:pos x="62" y="84"/>
                      </a:cxn>
                      <a:cxn ang="0">
                        <a:pos x="71" y="73"/>
                      </a:cxn>
                      <a:cxn ang="0">
                        <a:pos x="77" y="61"/>
                      </a:cxn>
                      <a:cxn ang="0">
                        <a:pos x="82" y="47"/>
                      </a:cxn>
                      <a:cxn ang="0">
                        <a:pos x="83" y="31"/>
                      </a:cxn>
                    </a:cxnLst>
                    <a:rect l="0" t="0" r="r" b="b"/>
                    <a:pathLst>
                      <a:path w="83" h="106">
                        <a:moveTo>
                          <a:pt x="83" y="31"/>
                        </a:moveTo>
                        <a:lnTo>
                          <a:pt x="82" y="17"/>
                        </a:lnTo>
                        <a:lnTo>
                          <a:pt x="77" y="3"/>
                        </a:lnTo>
                        <a:lnTo>
                          <a:pt x="76" y="2"/>
                        </a:lnTo>
                        <a:lnTo>
                          <a:pt x="72" y="0"/>
                        </a:lnTo>
                        <a:lnTo>
                          <a:pt x="76" y="7"/>
                        </a:lnTo>
                        <a:lnTo>
                          <a:pt x="79" y="14"/>
                        </a:lnTo>
                        <a:lnTo>
                          <a:pt x="79" y="24"/>
                        </a:lnTo>
                        <a:lnTo>
                          <a:pt x="80" y="31"/>
                        </a:lnTo>
                        <a:lnTo>
                          <a:pt x="79" y="45"/>
                        </a:lnTo>
                        <a:lnTo>
                          <a:pt x="74" y="59"/>
                        </a:lnTo>
                        <a:lnTo>
                          <a:pt x="68" y="72"/>
                        </a:lnTo>
                        <a:lnTo>
                          <a:pt x="59" y="81"/>
                        </a:lnTo>
                        <a:lnTo>
                          <a:pt x="48" y="90"/>
                        </a:lnTo>
                        <a:lnTo>
                          <a:pt x="37" y="96"/>
                        </a:lnTo>
                        <a:lnTo>
                          <a:pt x="23" y="101"/>
                        </a:lnTo>
                        <a:lnTo>
                          <a:pt x="9" y="102"/>
                        </a:lnTo>
                        <a:lnTo>
                          <a:pt x="4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6"/>
                        </a:lnTo>
                        <a:lnTo>
                          <a:pt x="8" y="106"/>
                        </a:lnTo>
                        <a:lnTo>
                          <a:pt x="9" y="106"/>
                        </a:lnTo>
                        <a:lnTo>
                          <a:pt x="23" y="104"/>
                        </a:lnTo>
                        <a:lnTo>
                          <a:pt x="37" y="99"/>
                        </a:lnTo>
                        <a:lnTo>
                          <a:pt x="51" y="93"/>
                        </a:lnTo>
                        <a:lnTo>
                          <a:pt x="62" y="84"/>
                        </a:lnTo>
                        <a:lnTo>
                          <a:pt x="71" y="73"/>
                        </a:lnTo>
                        <a:lnTo>
                          <a:pt x="77" y="61"/>
                        </a:lnTo>
                        <a:lnTo>
                          <a:pt x="82" y="47"/>
                        </a:lnTo>
                        <a:lnTo>
                          <a:pt x="83" y="31"/>
                        </a:lnTo>
                        <a:close/>
                      </a:path>
                    </a:pathLst>
                  </a:custGeom>
                  <a:solidFill>
                    <a:srgbClr val="3A4E9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27" name="Freeform 295"/>
                  <p:cNvSpPr>
                    <a:spLocks/>
                  </p:cNvSpPr>
                  <p:nvPr/>
                </p:nvSpPr>
                <p:spPr bwMode="auto">
                  <a:xfrm>
                    <a:off x="5670" y="1136"/>
                    <a:ext cx="84" cy="105"/>
                  </a:xfrm>
                  <a:custGeom>
                    <a:avLst/>
                    <a:gdLst/>
                    <a:ahLst/>
                    <a:cxnLst>
                      <a:cxn ang="0">
                        <a:pos x="84" y="32"/>
                      </a:cxn>
                      <a:cxn ang="0">
                        <a:pos x="82" y="25"/>
                      </a:cxn>
                      <a:cxn ang="0">
                        <a:pos x="82" y="17"/>
                      </a:cxn>
                      <a:cxn ang="0">
                        <a:pos x="79" y="9"/>
                      </a:cxn>
                      <a:cxn ang="0">
                        <a:pos x="78" y="3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6" y="8"/>
                      </a:cxn>
                      <a:cxn ang="0">
                        <a:pos x="78" y="15"/>
                      </a:cxn>
                      <a:cxn ang="0">
                        <a:pos x="79" y="23"/>
                      </a:cxn>
                      <a:cxn ang="0">
                        <a:pos x="81" y="32"/>
                      </a:cxn>
                      <a:cxn ang="0">
                        <a:pos x="79" y="46"/>
                      </a:cxn>
                      <a:cxn ang="0">
                        <a:pos x="74" y="59"/>
                      </a:cxn>
                      <a:cxn ang="0">
                        <a:pos x="68" y="71"/>
                      </a:cxn>
                      <a:cxn ang="0">
                        <a:pos x="61" y="82"/>
                      </a:cxn>
                      <a:cxn ang="0">
                        <a:pos x="50" y="90"/>
                      </a:cxn>
                      <a:cxn ang="0">
                        <a:pos x="37" y="96"/>
                      </a:cxn>
                      <a:cxn ang="0">
                        <a:pos x="25" y="100"/>
                      </a:cxn>
                      <a:cxn ang="0">
                        <a:pos x="11" y="102"/>
                      </a:cxn>
                      <a:cxn ang="0">
                        <a:pos x="5" y="102"/>
                      </a:cxn>
                      <a:cxn ang="0">
                        <a:pos x="0" y="100"/>
                      </a:cxn>
                      <a:cxn ang="0">
                        <a:pos x="2" y="103"/>
                      </a:cxn>
                      <a:cxn ang="0">
                        <a:pos x="5" y="105"/>
                      </a:cxn>
                      <a:cxn ang="0">
                        <a:pos x="8" y="105"/>
                      </a:cxn>
                      <a:cxn ang="0">
                        <a:pos x="11" y="105"/>
                      </a:cxn>
                      <a:cxn ang="0">
                        <a:pos x="25" y="103"/>
                      </a:cxn>
                      <a:cxn ang="0">
                        <a:pos x="39" y="99"/>
                      </a:cxn>
                      <a:cxn ang="0">
                        <a:pos x="51" y="93"/>
                      </a:cxn>
                      <a:cxn ang="0">
                        <a:pos x="62" y="83"/>
                      </a:cxn>
                      <a:cxn ang="0">
                        <a:pos x="71" y="73"/>
                      </a:cxn>
                      <a:cxn ang="0">
                        <a:pos x="78" y="60"/>
                      </a:cxn>
                      <a:cxn ang="0">
                        <a:pos x="82" y="46"/>
                      </a:cxn>
                      <a:cxn ang="0">
                        <a:pos x="84" y="32"/>
                      </a:cxn>
                    </a:cxnLst>
                    <a:rect l="0" t="0" r="r" b="b"/>
                    <a:pathLst>
                      <a:path w="84" h="105">
                        <a:moveTo>
                          <a:pt x="84" y="32"/>
                        </a:moveTo>
                        <a:lnTo>
                          <a:pt x="82" y="25"/>
                        </a:lnTo>
                        <a:lnTo>
                          <a:pt x="82" y="17"/>
                        </a:lnTo>
                        <a:lnTo>
                          <a:pt x="79" y="9"/>
                        </a:lnTo>
                        <a:lnTo>
                          <a:pt x="78" y="3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6" y="8"/>
                        </a:lnTo>
                        <a:lnTo>
                          <a:pt x="78" y="15"/>
                        </a:lnTo>
                        <a:lnTo>
                          <a:pt x="79" y="23"/>
                        </a:lnTo>
                        <a:lnTo>
                          <a:pt x="81" y="32"/>
                        </a:lnTo>
                        <a:lnTo>
                          <a:pt x="79" y="46"/>
                        </a:lnTo>
                        <a:lnTo>
                          <a:pt x="74" y="59"/>
                        </a:lnTo>
                        <a:lnTo>
                          <a:pt x="68" y="71"/>
                        </a:lnTo>
                        <a:lnTo>
                          <a:pt x="61" y="82"/>
                        </a:lnTo>
                        <a:lnTo>
                          <a:pt x="50" y="90"/>
                        </a:lnTo>
                        <a:lnTo>
                          <a:pt x="37" y="96"/>
                        </a:lnTo>
                        <a:lnTo>
                          <a:pt x="25" y="100"/>
                        </a:lnTo>
                        <a:lnTo>
                          <a:pt x="11" y="102"/>
                        </a:lnTo>
                        <a:lnTo>
                          <a:pt x="5" y="102"/>
                        </a:lnTo>
                        <a:lnTo>
                          <a:pt x="0" y="100"/>
                        </a:lnTo>
                        <a:lnTo>
                          <a:pt x="2" y="103"/>
                        </a:lnTo>
                        <a:lnTo>
                          <a:pt x="5" y="105"/>
                        </a:lnTo>
                        <a:lnTo>
                          <a:pt x="8" y="105"/>
                        </a:lnTo>
                        <a:lnTo>
                          <a:pt x="11" y="105"/>
                        </a:lnTo>
                        <a:lnTo>
                          <a:pt x="25" y="103"/>
                        </a:lnTo>
                        <a:lnTo>
                          <a:pt x="39" y="99"/>
                        </a:lnTo>
                        <a:lnTo>
                          <a:pt x="51" y="93"/>
                        </a:lnTo>
                        <a:lnTo>
                          <a:pt x="62" y="83"/>
                        </a:lnTo>
                        <a:lnTo>
                          <a:pt x="71" y="73"/>
                        </a:lnTo>
                        <a:lnTo>
                          <a:pt x="78" y="60"/>
                        </a:lnTo>
                        <a:lnTo>
                          <a:pt x="82" y="46"/>
                        </a:lnTo>
                        <a:lnTo>
                          <a:pt x="84" y="32"/>
                        </a:lnTo>
                        <a:close/>
                      </a:path>
                    </a:pathLst>
                  </a:custGeom>
                  <a:solidFill>
                    <a:srgbClr val="3B4F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28" name="Freeform 296"/>
                  <p:cNvSpPr>
                    <a:spLocks/>
                  </p:cNvSpPr>
                  <p:nvPr/>
                </p:nvSpPr>
                <p:spPr bwMode="auto">
                  <a:xfrm>
                    <a:off x="5667" y="1134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4"/>
                      </a:cxn>
                      <a:cxn ang="0">
                        <a:pos x="84" y="27"/>
                      </a:cxn>
                      <a:cxn ang="0">
                        <a:pos x="84" y="17"/>
                      </a:cxn>
                      <a:cxn ang="0">
                        <a:pos x="81" y="10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3" y="0"/>
                      </a:cxn>
                      <a:cxn ang="0">
                        <a:pos x="76" y="8"/>
                      </a:cxn>
                      <a:cxn ang="0">
                        <a:pos x="79" y="16"/>
                      </a:cxn>
                      <a:cxn ang="0">
                        <a:pos x="81" y="25"/>
                      </a:cxn>
                      <a:cxn ang="0">
                        <a:pos x="82" y="34"/>
                      </a:cxn>
                      <a:cxn ang="0">
                        <a:pos x="81" y="48"/>
                      </a:cxn>
                      <a:cxn ang="0">
                        <a:pos x="76" y="61"/>
                      </a:cxn>
                      <a:cxn ang="0">
                        <a:pos x="70" y="71"/>
                      </a:cxn>
                      <a:cxn ang="0">
                        <a:pos x="62" y="82"/>
                      </a:cxn>
                      <a:cxn ang="0">
                        <a:pos x="51" y="90"/>
                      </a:cxn>
                      <a:cxn ang="0">
                        <a:pos x="40" y="96"/>
                      </a:cxn>
                      <a:cxn ang="0">
                        <a:pos x="28" y="101"/>
                      </a:cxn>
                      <a:cxn ang="0">
                        <a:pos x="14" y="102"/>
                      </a:cxn>
                      <a:cxn ang="0">
                        <a:pos x="6" y="102"/>
                      </a:cxn>
                      <a:cxn ang="0">
                        <a:pos x="0" y="101"/>
                      </a:cxn>
                      <a:cxn ang="0">
                        <a:pos x="3" y="102"/>
                      </a:cxn>
                      <a:cxn ang="0">
                        <a:pos x="5" y="105"/>
                      </a:cxn>
                      <a:cxn ang="0">
                        <a:pos x="9" y="105"/>
                      </a:cxn>
                      <a:cxn ang="0">
                        <a:pos x="14" y="105"/>
                      </a:cxn>
                      <a:cxn ang="0">
                        <a:pos x="28" y="104"/>
                      </a:cxn>
                      <a:cxn ang="0">
                        <a:pos x="42" y="99"/>
                      </a:cxn>
                      <a:cxn ang="0">
                        <a:pos x="53" y="93"/>
                      </a:cxn>
                      <a:cxn ang="0">
                        <a:pos x="64" y="84"/>
                      </a:cxn>
                      <a:cxn ang="0">
                        <a:pos x="73" y="75"/>
                      </a:cxn>
                      <a:cxn ang="0">
                        <a:pos x="79" y="62"/>
                      </a:cxn>
                      <a:cxn ang="0">
                        <a:pos x="84" y="48"/>
                      </a:cxn>
                      <a:cxn ang="0">
                        <a:pos x="85" y="34"/>
                      </a:cxn>
                    </a:cxnLst>
                    <a:rect l="0" t="0" r="r" b="b"/>
                    <a:pathLst>
                      <a:path w="85" h="105">
                        <a:moveTo>
                          <a:pt x="85" y="34"/>
                        </a:moveTo>
                        <a:lnTo>
                          <a:pt x="84" y="27"/>
                        </a:lnTo>
                        <a:lnTo>
                          <a:pt x="84" y="17"/>
                        </a:lnTo>
                        <a:lnTo>
                          <a:pt x="81" y="10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3" y="0"/>
                        </a:lnTo>
                        <a:lnTo>
                          <a:pt x="76" y="8"/>
                        </a:lnTo>
                        <a:lnTo>
                          <a:pt x="79" y="16"/>
                        </a:lnTo>
                        <a:lnTo>
                          <a:pt x="81" y="25"/>
                        </a:lnTo>
                        <a:lnTo>
                          <a:pt x="82" y="34"/>
                        </a:lnTo>
                        <a:lnTo>
                          <a:pt x="81" y="48"/>
                        </a:lnTo>
                        <a:lnTo>
                          <a:pt x="76" y="61"/>
                        </a:lnTo>
                        <a:lnTo>
                          <a:pt x="70" y="71"/>
                        </a:lnTo>
                        <a:lnTo>
                          <a:pt x="62" y="82"/>
                        </a:lnTo>
                        <a:lnTo>
                          <a:pt x="51" y="90"/>
                        </a:lnTo>
                        <a:lnTo>
                          <a:pt x="40" y="96"/>
                        </a:lnTo>
                        <a:lnTo>
                          <a:pt x="28" y="101"/>
                        </a:lnTo>
                        <a:lnTo>
                          <a:pt x="14" y="102"/>
                        </a:lnTo>
                        <a:lnTo>
                          <a:pt x="6" y="102"/>
                        </a:lnTo>
                        <a:lnTo>
                          <a:pt x="0" y="101"/>
                        </a:lnTo>
                        <a:lnTo>
                          <a:pt x="3" y="102"/>
                        </a:lnTo>
                        <a:lnTo>
                          <a:pt x="5" y="105"/>
                        </a:lnTo>
                        <a:lnTo>
                          <a:pt x="9" y="105"/>
                        </a:lnTo>
                        <a:lnTo>
                          <a:pt x="14" y="105"/>
                        </a:lnTo>
                        <a:lnTo>
                          <a:pt x="28" y="104"/>
                        </a:lnTo>
                        <a:lnTo>
                          <a:pt x="42" y="99"/>
                        </a:lnTo>
                        <a:lnTo>
                          <a:pt x="53" y="93"/>
                        </a:lnTo>
                        <a:lnTo>
                          <a:pt x="64" y="84"/>
                        </a:lnTo>
                        <a:lnTo>
                          <a:pt x="73" y="75"/>
                        </a:lnTo>
                        <a:lnTo>
                          <a:pt x="79" y="62"/>
                        </a:lnTo>
                        <a:lnTo>
                          <a:pt x="84" y="48"/>
                        </a:lnTo>
                        <a:lnTo>
                          <a:pt x="85" y="34"/>
                        </a:lnTo>
                        <a:close/>
                      </a:path>
                    </a:pathLst>
                  </a:custGeom>
                  <a:solidFill>
                    <a:srgbClr val="3D52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29" name="Freeform 297"/>
                  <p:cNvSpPr>
                    <a:spLocks/>
                  </p:cNvSpPr>
                  <p:nvPr/>
                </p:nvSpPr>
                <p:spPr bwMode="auto">
                  <a:xfrm>
                    <a:off x="5664" y="1133"/>
                    <a:ext cx="87" cy="105"/>
                  </a:xfrm>
                  <a:custGeom>
                    <a:avLst/>
                    <a:gdLst/>
                    <a:ahLst/>
                    <a:cxnLst>
                      <a:cxn ang="0">
                        <a:pos x="87" y="35"/>
                      </a:cxn>
                      <a:cxn ang="0">
                        <a:pos x="85" y="26"/>
                      </a:cxn>
                      <a:cxn ang="0">
                        <a:pos x="84" y="18"/>
                      </a:cxn>
                      <a:cxn ang="0">
                        <a:pos x="82" y="11"/>
                      </a:cxn>
                      <a:cxn ang="0">
                        <a:pos x="77" y="3"/>
                      </a:cxn>
                      <a:cxn ang="0">
                        <a:pos x="76" y="1"/>
                      </a:cxn>
                      <a:cxn ang="0">
                        <a:pos x="73" y="0"/>
                      </a:cxn>
                      <a:cxn ang="0">
                        <a:pos x="77" y="7"/>
                      </a:cxn>
                      <a:cxn ang="0">
                        <a:pos x="80" y="17"/>
                      </a:cxn>
                      <a:cxn ang="0">
                        <a:pos x="82" y="26"/>
                      </a:cxn>
                      <a:cxn ang="0">
                        <a:pos x="84" y="35"/>
                      </a:cxn>
                      <a:cxn ang="0">
                        <a:pos x="82" y="49"/>
                      </a:cxn>
                      <a:cxn ang="0">
                        <a:pos x="77" y="62"/>
                      </a:cxn>
                      <a:cxn ang="0">
                        <a:pos x="71" y="72"/>
                      </a:cxn>
                      <a:cxn ang="0">
                        <a:pos x="63" y="82"/>
                      </a:cxn>
                      <a:cxn ang="0">
                        <a:pos x="54" y="91"/>
                      </a:cxn>
                      <a:cxn ang="0">
                        <a:pos x="42" y="96"/>
                      </a:cxn>
                      <a:cxn ang="0">
                        <a:pos x="29" y="100"/>
                      </a:cxn>
                      <a:cxn ang="0">
                        <a:pos x="17" y="102"/>
                      </a:cxn>
                      <a:cxn ang="0">
                        <a:pos x="9" y="102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6" y="103"/>
                      </a:cxn>
                      <a:cxn ang="0">
                        <a:pos x="11" y="105"/>
                      </a:cxn>
                      <a:cxn ang="0">
                        <a:pos x="17" y="105"/>
                      </a:cxn>
                      <a:cxn ang="0">
                        <a:pos x="31" y="103"/>
                      </a:cxn>
                      <a:cxn ang="0">
                        <a:pos x="43" y="99"/>
                      </a:cxn>
                      <a:cxn ang="0">
                        <a:pos x="56" y="93"/>
                      </a:cxn>
                      <a:cxn ang="0">
                        <a:pos x="67" y="85"/>
                      </a:cxn>
                      <a:cxn ang="0">
                        <a:pos x="74" y="74"/>
                      </a:cxn>
                      <a:cxn ang="0">
                        <a:pos x="80" y="62"/>
                      </a:cxn>
                      <a:cxn ang="0">
                        <a:pos x="85" y="49"/>
                      </a:cxn>
                      <a:cxn ang="0">
                        <a:pos x="87" y="35"/>
                      </a:cxn>
                    </a:cxnLst>
                    <a:rect l="0" t="0" r="r" b="b"/>
                    <a:pathLst>
                      <a:path w="87" h="105">
                        <a:moveTo>
                          <a:pt x="87" y="35"/>
                        </a:moveTo>
                        <a:lnTo>
                          <a:pt x="85" y="26"/>
                        </a:lnTo>
                        <a:lnTo>
                          <a:pt x="84" y="18"/>
                        </a:lnTo>
                        <a:lnTo>
                          <a:pt x="82" y="11"/>
                        </a:lnTo>
                        <a:lnTo>
                          <a:pt x="77" y="3"/>
                        </a:lnTo>
                        <a:lnTo>
                          <a:pt x="76" y="1"/>
                        </a:lnTo>
                        <a:lnTo>
                          <a:pt x="73" y="0"/>
                        </a:lnTo>
                        <a:lnTo>
                          <a:pt x="77" y="7"/>
                        </a:lnTo>
                        <a:lnTo>
                          <a:pt x="80" y="17"/>
                        </a:lnTo>
                        <a:lnTo>
                          <a:pt x="82" y="26"/>
                        </a:lnTo>
                        <a:lnTo>
                          <a:pt x="84" y="35"/>
                        </a:lnTo>
                        <a:lnTo>
                          <a:pt x="82" y="49"/>
                        </a:lnTo>
                        <a:lnTo>
                          <a:pt x="77" y="62"/>
                        </a:lnTo>
                        <a:lnTo>
                          <a:pt x="71" y="72"/>
                        </a:lnTo>
                        <a:lnTo>
                          <a:pt x="63" y="82"/>
                        </a:lnTo>
                        <a:lnTo>
                          <a:pt x="54" y="91"/>
                        </a:lnTo>
                        <a:lnTo>
                          <a:pt x="42" y="96"/>
                        </a:lnTo>
                        <a:lnTo>
                          <a:pt x="29" y="100"/>
                        </a:lnTo>
                        <a:lnTo>
                          <a:pt x="17" y="102"/>
                        </a:lnTo>
                        <a:lnTo>
                          <a:pt x="9" y="102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6" y="103"/>
                        </a:lnTo>
                        <a:lnTo>
                          <a:pt x="11" y="105"/>
                        </a:lnTo>
                        <a:lnTo>
                          <a:pt x="17" y="105"/>
                        </a:lnTo>
                        <a:lnTo>
                          <a:pt x="31" y="103"/>
                        </a:lnTo>
                        <a:lnTo>
                          <a:pt x="43" y="99"/>
                        </a:lnTo>
                        <a:lnTo>
                          <a:pt x="56" y="93"/>
                        </a:lnTo>
                        <a:lnTo>
                          <a:pt x="67" y="85"/>
                        </a:lnTo>
                        <a:lnTo>
                          <a:pt x="74" y="74"/>
                        </a:lnTo>
                        <a:lnTo>
                          <a:pt x="80" y="62"/>
                        </a:lnTo>
                        <a:lnTo>
                          <a:pt x="85" y="49"/>
                        </a:lnTo>
                        <a:lnTo>
                          <a:pt x="87" y="35"/>
                        </a:lnTo>
                        <a:close/>
                      </a:path>
                    </a:pathLst>
                  </a:custGeom>
                  <a:solidFill>
                    <a:srgbClr val="3F539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30" name="Freeform 298"/>
                  <p:cNvSpPr>
                    <a:spLocks/>
                  </p:cNvSpPr>
                  <p:nvPr/>
                </p:nvSpPr>
                <p:spPr bwMode="auto">
                  <a:xfrm>
                    <a:off x="5663" y="1133"/>
                    <a:ext cx="86" cy="103"/>
                  </a:xfrm>
                  <a:custGeom>
                    <a:avLst/>
                    <a:gdLst/>
                    <a:ahLst/>
                    <a:cxnLst>
                      <a:cxn ang="0">
                        <a:pos x="86" y="35"/>
                      </a:cxn>
                      <a:cxn ang="0">
                        <a:pos x="85" y="26"/>
                      </a:cxn>
                      <a:cxn ang="0">
                        <a:pos x="83" y="17"/>
                      </a:cxn>
                      <a:cxn ang="0">
                        <a:pos x="80" y="9"/>
                      </a:cxn>
                      <a:cxn ang="0">
                        <a:pos x="77" y="1"/>
                      </a:cxn>
                      <a:cxn ang="0">
                        <a:pos x="74" y="0"/>
                      </a:cxn>
                      <a:cxn ang="0">
                        <a:pos x="72" y="0"/>
                      </a:cxn>
                      <a:cxn ang="0">
                        <a:pos x="77" y="7"/>
                      </a:cxn>
                      <a:cxn ang="0">
                        <a:pos x="80" y="15"/>
                      </a:cxn>
                      <a:cxn ang="0">
                        <a:pos x="81" y="26"/>
                      </a:cxn>
                      <a:cxn ang="0">
                        <a:pos x="83" y="35"/>
                      </a:cxn>
                      <a:cxn ang="0">
                        <a:pos x="81" y="48"/>
                      </a:cxn>
                      <a:cxn ang="0">
                        <a:pos x="77" y="60"/>
                      </a:cxn>
                      <a:cxn ang="0">
                        <a:pos x="72" y="71"/>
                      </a:cxn>
                      <a:cxn ang="0">
                        <a:pos x="63" y="82"/>
                      </a:cxn>
                      <a:cxn ang="0">
                        <a:pos x="54" y="89"/>
                      </a:cxn>
                      <a:cxn ang="0">
                        <a:pos x="43" y="96"/>
                      </a:cxn>
                      <a:cxn ang="0">
                        <a:pos x="30" y="99"/>
                      </a:cxn>
                      <a:cxn ang="0">
                        <a:pos x="18" y="100"/>
                      </a:cxn>
                      <a:cxn ang="0">
                        <a:pos x="9" y="99"/>
                      </a:cxn>
                      <a:cxn ang="0">
                        <a:pos x="0" y="97"/>
                      </a:cxn>
                      <a:cxn ang="0">
                        <a:pos x="1" y="100"/>
                      </a:cxn>
                      <a:cxn ang="0">
                        <a:pos x="4" y="102"/>
                      </a:cxn>
                      <a:cxn ang="0">
                        <a:pos x="10" y="103"/>
                      </a:cxn>
                      <a:cxn ang="0">
                        <a:pos x="18" y="103"/>
                      </a:cxn>
                      <a:cxn ang="0">
                        <a:pos x="32" y="102"/>
                      </a:cxn>
                      <a:cxn ang="0">
                        <a:pos x="44" y="97"/>
                      </a:cxn>
                      <a:cxn ang="0">
                        <a:pos x="55" y="91"/>
                      </a:cxn>
                      <a:cxn ang="0">
                        <a:pos x="66" y="83"/>
                      </a:cxn>
                      <a:cxn ang="0">
                        <a:pos x="74" y="72"/>
                      </a:cxn>
                      <a:cxn ang="0">
                        <a:pos x="80" y="62"/>
                      </a:cxn>
                      <a:cxn ang="0">
                        <a:pos x="85" y="49"/>
                      </a:cxn>
                      <a:cxn ang="0">
                        <a:pos x="86" y="35"/>
                      </a:cxn>
                    </a:cxnLst>
                    <a:rect l="0" t="0" r="r" b="b"/>
                    <a:pathLst>
                      <a:path w="86" h="103">
                        <a:moveTo>
                          <a:pt x="86" y="35"/>
                        </a:moveTo>
                        <a:lnTo>
                          <a:pt x="85" y="26"/>
                        </a:lnTo>
                        <a:lnTo>
                          <a:pt x="83" y="17"/>
                        </a:lnTo>
                        <a:lnTo>
                          <a:pt x="80" y="9"/>
                        </a:lnTo>
                        <a:lnTo>
                          <a:pt x="77" y="1"/>
                        </a:lnTo>
                        <a:lnTo>
                          <a:pt x="74" y="0"/>
                        </a:lnTo>
                        <a:lnTo>
                          <a:pt x="72" y="0"/>
                        </a:lnTo>
                        <a:lnTo>
                          <a:pt x="77" y="7"/>
                        </a:lnTo>
                        <a:lnTo>
                          <a:pt x="80" y="15"/>
                        </a:lnTo>
                        <a:lnTo>
                          <a:pt x="81" y="26"/>
                        </a:lnTo>
                        <a:lnTo>
                          <a:pt x="83" y="35"/>
                        </a:lnTo>
                        <a:lnTo>
                          <a:pt x="81" y="48"/>
                        </a:lnTo>
                        <a:lnTo>
                          <a:pt x="77" y="60"/>
                        </a:lnTo>
                        <a:lnTo>
                          <a:pt x="72" y="71"/>
                        </a:lnTo>
                        <a:lnTo>
                          <a:pt x="63" y="82"/>
                        </a:lnTo>
                        <a:lnTo>
                          <a:pt x="54" y="89"/>
                        </a:lnTo>
                        <a:lnTo>
                          <a:pt x="43" y="96"/>
                        </a:lnTo>
                        <a:lnTo>
                          <a:pt x="30" y="99"/>
                        </a:lnTo>
                        <a:lnTo>
                          <a:pt x="18" y="100"/>
                        </a:lnTo>
                        <a:lnTo>
                          <a:pt x="9" y="99"/>
                        </a:lnTo>
                        <a:lnTo>
                          <a:pt x="0" y="97"/>
                        </a:lnTo>
                        <a:lnTo>
                          <a:pt x="1" y="100"/>
                        </a:lnTo>
                        <a:lnTo>
                          <a:pt x="4" y="102"/>
                        </a:lnTo>
                        <a:lnTo>
                          <a:pt x="10" y="103"/>
                        </a:lnTo>
                        <a:lnTo>
                          <a:pt x="18" y="103"/>
                        </a:lnTo>
                        <a:lnTo>
                          <a:pt x="32" y="102"/>
                        </a:lnTo>
                        <a:lnTo>
                          <a:pt x="44" y="97"/>
                        </a:lnTo>
                        <a:lnTo>
                          <a:pt x="55" y="91"/>
                        </a:lnTo>
                        <a:lnTo>
                          <a:pt x="66" y="83"/>
                        </a:lnTo>
                        <a:lnTo>
                          <a:pt x="74" y="72"/>
                        </a:lnTo>
                        <a:lnTo>
                          <a:pt x="80" y="62"/>
                        </a:lnTo>
                        <a:lnTo>
                          <a:pt x="85" y="49"/>
                        </a:lnTo>
                        <a:lnTo>
                          <a:pt x="86" y="35"/>
                        </a:lnTo>
                        <a:close/>
                      </a:path>
                    </a:pathLst>
                  </a:custGeom>
                  <a:solidFill>
                    <a:srgbClr val="405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31" name="Freeform 299"/>
                  <p:cNvSpPr>
                    <a:spLocks/>
                  </p:cNvSpPr>
                  <p:nvPr/>
                </p:nvSpPr>
                <p:spPr bwMode="auto">
                  <a:xfrm>
                    <a:off x="5661" y="1131"/>
                    <a:ext cx="87" cy="104"/>
                  </a:xfrm>
                  <a:custGeom>
                    <a:avLst/>
                    <a:gdLst/>
                    <a:ahLst/>
                    <a:cxnLst>
                      <a:cxn ang="0">
                        <a:pos x="87" y="37"/>
                      </a:cxn>
                      <a:cxn ang="0">
                        <a:pos x="85" y="28"/>
                      </a:cxn>
                      <a:cxn ang="0">
                        <a:pos x="83" y="19"/>
                      </a:cxn>
                      <a:cxn ang="0">
                        <a:pos x="80" y="9"/>
                      </a:cxn>
                      <a:cxn ang="0">
                        <a:pos x="76" y="2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6" y="8"/>
                      </a:cxn>
                      <a:cxn ang="0">
                        <a:pos x="80" y="17"/>
                      </a:cxn>
                      <a:cxn ang="0">
                        <a:pos x="82" y="26"/>
                      </a:cxn>
                      <a:cxn ang="0">
                        <a:pos x="83" y="37"/>
                      </a:cxn>
                      <a:cxn ang="0">
                        <a:pos x="82" y="50"/>
                      </a:cxn>
                      <a:cxn ang="0">
                        <a:pos x="79" y="62"/>
                      </a:cxn>
                      <a:cxn ang="0">
                        <a:pos x="73" y="73"/>
                      </a:cxn>
                      <a:cxn ang="0">
                        <a:pos x="65" y="82"/>
                      </a:cxn>
                      <a:cxn ang="0">
                        <a:pos x="56" y="90"/>
                      </a:cxn>
                      <a:cxn ang="0">
                        <a:pos x="45" y="96"/>
                      </a:cxn>
                      <a:cxn ang="0">
                        <a:pos x="32" y="99"/>
                      </a:cxn>
                      <a:cxn ang="0">
                        <a:pos x="20" y="101"/>
                      </a:cxn>
                      <a:cxn ang="0">
                        <a:pos x="9" y="99"/>
                      </a:cxn>
                      <a:cxn ang="0">
                        <a:pos x="0" y="98"/>
                      </a:cxn>
                      <a:cxn ang="0">
                        <a:pos x="2" y="99"/>
                      </a:cxn>
                      <a:cxn ang="0">
                        <a:pos x="3" y="102"/>
                      </a:cxn>
                      <a:cxn ang="0">
                        <a:pos x="12" y="104"/>
                      </a:cxn>
                      <a:cxn ang="0">
                        <a:pos x="20" y="104"/>
                      </a:cxn>
                      <a:cxn ang="0">
                        <a:pos x="32" y="102"/>
                      </a:cxn>
                      <a:cxn ang="0">
                        <a:pos x="45" y="98"/>
                      </a:cxn>
                      <a:cxn ang="0">
                        <a:pos x="57" y="93"/>
                      </a:cxn>
                      <a:cxn ang="0">
                        <a:pos x="66" y="84"/>
                      </a:cxn>
                      <a:cxn ang="0">
                        <a:pos x="74" y="74"/>
                      </a:cxn>
                      <a:cxn ang="0">
                        <a:pos x="80" y="64"/>
                      </a:cxn>
                      <a:cxn ang="0">
                        <a:pos x="85" y="51"/>
                      </a:cxn>
                      <a:cxn ang="0">
                        <a:pos x="87" y="37"/>
                      </a:cxn>
                    </a:cxnLst>
                    <a:rect l="0" t="0" r="r" b="b"/>
                    <a:pathLst>
                      <a:path w="87" h="104">
                        <a:moveTo>
                          <a:pt x="87" y="37"/>
                        </a:moveTo>
                        <a:lnTo>
                          <a:pt x="85" y="28"/>
                        </a:lnTo>
                        <a:lnTo>
                          <a:pt x="83" y="19"/>
                        </a:lnTo>
                        <a:lnTo>
                          <a:pt x="80" y="9"/>
                        </a:lnTo>
                        <a:lnTo>
                          <a:pt x="76" y="2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6" y="8"/>
                        </a:lnTo>
                        <a:lnTo>
                          <a:pt x="80" y="17"/>
                        </a:lnTo>
                        <a:lnTo>
                          <a:pt x="82" y="26"/>
                        </a:lnTo>
                        <a:lnTo>
                          <a:pt x="83" y="37"/>
                        </a:lnTo>
                        <a:lnTo>
                          <a:pt x="82" y="50"/>
                        </a:lnTo>
                        <a:lnTo>
                          <a:pt x="79" y="62"/>
                        </a:lnTo>
                        <a:lnTo>
                          <a:pt x="73" y="73"/>
                        </a:lnTo>
                        <a:lnTo>
                          <a:pt x="65" y="82"/>
                        </a:lnTo>
                        <a:lnTo>
                          <a:pt x="56" y="90"/>
                        </a:lnTo>
                        <a:lnTo>
                          <a:pt x="45" y="96"/>
                        </a:lnTo>
                        <a:lnTo>
                          <a:pt x="32" y="99"/>
                        </a:lnTo>
                        <a:lnTo>
                          <a:pt x="20" y="101"/>
                        </a:lnTo>
                        <a:lnTo>
                          <a:pt x="9" y="99"/>
                        </a:lnTo>
                        <a:lnTo>
                          <a:pt x="0" y="98"/>
                        </a:lnTo>
                        <a:lnTo>
                          <a:pt x="2" y="99"/>
                        </a:lnTo>
                        <a:lnTo>
                          <a:pt x="3" y="102"/>
                        </a:lnTo>
                        <a:lnTo>
                          <a:pt x="12" y="104"/>
                        </a:lnTo>
                        <a:lnTo>
                          <a:pt x="20" y="104"/>
                        </a:lnTo>
                        <a:lnTo>
                          <a:pt x="32" y="102"/>
                        </a:lnTo>
                        <a:lnTo>
                          <a:pt x="45" y="98"/>
                        </a:lnTo>
                        <a:lnTo>
                          <a:pt x="57" y="93"/>
                        </a:lnTo>
                        <a:lnTo>
                          <a:pt x="66" y="84"/>
                        </a:lnTo>
                        <a:lnTo>
                          <a:pt x="74" y="74"/>
                        </a:lnTo>
                        <a:lnTo>
                          <a:pt x="80" y="64"/>
                        </a:lnTo>
                        <a:lnTo>
                          <a:pt x="85" y="51"/>
                        </a:lnTo>
                        <a:lnTo>
                          <a:pt x="87" y="37"/>
                        </a:lnTo>
                        <a:close/>
                      </a:path>
                    </a:pathLst>
                  </a:custGeom>
                  <a:solidFill>
                    <a:srgbClr val="42569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32" name="Freeform 300"/>
                  <p:cNvSpPr>
                    <a:spLocks/>
                  </p:cNvSpPr>
                  <p:nvPr/>
                </p:nvSpPr>
                <p:spPr bwMode="auto">
                  <a:xfrm>
                    <a:off x="5659" y="1130"/>
                    <a:ext cx="87" cy="103"/>
                  </a:xfrm>
                  <a:custGeom>
                    <a:avLst/>
                    <a:gdLst/>
                    <a:ahLst/>
                    <a:cxnLst>
                      <a:cxn ang="0">
                        <a:pos x="87" y="38"/>
                      </a:cxn>
                      <a:cxn ang="0">
                        <a:pos x="85" y="29"/>
                      </a:cxn>
                      <a:cxn ang="0">
                        <a:pos x="84" y="18"/>
                      </a:cxn>
                      <a:cxn ang="0">
                        <a:pos x="81" y="10"/>
                      </a:cxn>
                      <a:cxn ang="0">
                        <a:pos x="76" y="3"/>
                      </a:cxn>
                      <a:cxn ang="0">
                        <a:pos x="73" y="1"/>
                      </a:cxn>
                      <a:cxn ang="0">
                        <a:pos x="70" y="0"/>
                      </a:cxn>
                      <a:cxn ang="0">
                        <a:pos x="76" y="9"/>
                      </a:cxn>
                      <a:cxn ang="0">
                        <a:pos x="81" y="18"/>
                      </a:cxn>
                      <a:cxn ang="0">
                        <a:pos x="82" y="27"/>
                      </a:cxn>
                      <a:cxn ang="0">
                        <a:pos x="84" y="38"/>
                      </a:cxn>
                      <a:cxn ang="0">
                        <a:pos x="82" y="51"/>
                      </a:cxn>
                      <a:cxn ang="0">
                        <a:pos x="79" y="61"/>
                      </a:cxn>
                      <a:cxn ang="0">
                        <a:pos x="73" y="72"/>
                      </a:cxn>
                      <a:cxn ang="0">
                        <a:pos x="65" y="82"/>
                      </a:cxn>
                      <a:cxn ang="0">
                        <a:pos x="56" y="89"/>
                      </a:cxn>
                      <a:cxn ang="0">
                        <a:pos x="45" y="96"/>
                      </a:cxn>
                      <a:cxn ang="0">
                        <a:pos x="34" y="99"/>
                      </a:cxn>
                      <a:cxn ang="0">
                        <a:pos x="22" y="100"/>
                      </a:cxn>
                      <a:cxn ang="0">
                        <a:pos x="10" y="99"/>
                      </a:cxn>
                      <a:cxn ang="0">
                        <a:pos x="0" y="96"/>
                      </a:cxn>
                      <a:cxn ang="0">
                        <a:pos x="2" y="99"/>
                      </a:cxn>
                      <a:cxn ang="0">
                        <a:pos x="4" y="100"/>
                      </a:cxn>
                      <a:cxn ang="0">
                        <a:pos x="13" y="102"/>
                      </a:cxn>
                      <a:cxn ang="0">
                        <a:pos x="22" y="103"/>
                      </a:cxn>
                      <a:cxn ang="0">
                        <a:pos x="34" y="102"/>
                      </a:cxn>
                      <a:cxn ang="0">
                        <a:pos x="47" y="99"/>
                      </a:cxn>
                      <a:cxn ang="0">
                        <a:pos x="58" y="92"/>
                      </a:cxn>
                      <a:cxn ang="0">
                        <a:pos x="67" y="85"/>
                      </a:cxn>
                      <a:cxn ang="0">
                        <a:pos x="76" y="74"/>
                      </a:cxn>
                      <a:cxn ang="0">
                        <a:pos x="81" y="63"/>
                      </a:cxn>
                      <a:cxn ang="0">
                        <a:pos x="85" y="51"/>
                      </a:cxn>
                      <a:cxn ang="0">
                        <a:pos x="87" y="38"/>
                      </a:cxn>
                    </a:cxnLst>
                    <a:rect l="0" t="0" r="r" b="b"/>
                    <a:pathLst>
                      <a:path w="87" h="103">
                        <a:moveTo>
                          <a:pt x="87" y="38"/>
                        </a:moveTo>
                        <a:lnTo>
                          <a:pt x="85" y="29"/>
                        </a:lnTo>
                        <a:lnTo>
                          <a:pt x="84" y="18"/>
                        </a:lnTo>
                        <a:lnTo>
                          <a:pt x="81" y="10"/>
                        </a:lnTo>
                        <a:lnTo>
                          <a:pt x="76" y="3"/>
                        </a:lnTo>
                        <a:lnTo>
                          <a:pt x="73" y="1"/>
                        </a:lnTo>
                        <a:lnTo>
                          <a:pt x="70" y="0"/>
                        </a:lnTo>
                        <a:lnTo>
                          <a:pt x="76" y="9"/>
                        </a:lnTo>
                        <a:lnTo>
                          <a:pt x="81" y="18"/>
                        </a:lnTo>
                        <a:lnTo>
                          <a:pt x="82" y="27"/>
                        </a:lnTo>
                        <a:lnTo>
                          <a:pt x="84" y="38"/>
                        </a:lnTo>
                        <a:lnTo>
                          <a:pt x="82" y="51"/>
                        </a:lnTo>
                        <a:lnTo>
                          <a:pt x="79" y="61"/>
                        </a:lnTo>
                        <a:lnTo>
                          <a:pt x="73" y="72"/>
                        </a:lnTo>
                        <a:lnTo>
                          <a:pt x="65" y="82"/>
                        </a:lnTo>
                        <a:lnTo>
                          <a:pt x="56" y="89"/>
                        </a:lnTo>
                        <a:lnTo>
                          <a:pt x="45" y="96"/>
                        </a:lnTo>
                        <a:lnTo>
                          <a:pt x="34" y="99"/>
                        </a:lnTo>
                        <a:lnTo>
                          <a:pt x="22" y="100"/>
                        </a:lnTo>
                        <a:lnTo>
                          <a:pt x="10" y="99"/>
                        </a:lnTo>
                        <a:lnTo>
                          <a:pt x="0" y="96"/>
                        </a:lnTo>
                        <a:lnTo>
                          <a:pt x="2" y="99"/>
                        </a:lnTo>
                        <a:lnTo>
                          <a:pt x="4" y="100"/>
                        </a:lnTo>
                        <a:lnTo>
                          <a:pt x="13" y="102"/>
                        </a:lnTo>
                        <a:lnTo>
                          <a:pt x="22" y="103"/>
                        </a:lnTo>
                        <a:lnTo>
                          <a:pt x="34" y="102"/>
                        </a:lnTo>
                        <a:lnTo>
                          <a:pt x="47" y="99"/>
                        </a:lnTo>
                        <a:lnTo>
                          <a:pt x="58" y="92"/>
                        </a:lnTo>
                        <a:lnTo>
                          <a:pt x="67" y="85"/>
                        </a:lnTo>
                        <a:lnTo>
                          <a:pt x="76" y="74"/>
                        </a:lnTo>
                        <a:lnTo>
                          <a:pt x="81" y="63"/>
                        </a:lnTo>
                        <a:lnTo>
                          <a:pt x="85" y="51"/>
                        </a:lnTo>
                        <a:lnTo>
                          <a:pt x="87" y="38"/>
                        </a:lnTo>
                        <a:close/>
                      </a:path>
                    </a:pathLst>
                  </a:custGeom>
                  <a:solidFill>
                    <a:srgbClr val="465A9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33" name="Freeform 301"/>
                  <p:cNvSpPr>
                    <a:spLocks/>
                  </p:cNvSpPr>
                  <p:nvPr/>
                </p:nvSpPr>
                <p:spPr bwMode="auto">
                  <a:xfrm>
                    <a:off x="5656" y="1130"/>
                    <a:ext cx="88" cy="102"/>
                  </a:xfrm>
                  <a:custGeom>
                    <a:avLst/>
                    <a:gdLst/>
                    <a:ahLst/>
                    <a:cxnLst>
                      <a:cxn ang="0">
                        <a:pos x="88" y="38"/>
                      </a:cxn>
                      <a:cxn ang="0">
                        <a:pos x="87" y="27"/>
                      </a:cxn>
                      <a:cxn ang="0">
                        <a:pos x="85" y="18"/>
                      </a:cxn>
                      <a:cxn ang="0">
                        <a:pos x="81" y="9"/>
                      </a:cxn>
                      <a:cxn ang="0">
                        <a:pos x="76" y="1"/>
                      </a:cxn>
                      <a:cxn ang="0">
                        <a:pos x="73" y="0"/>
                      </a:cxn>
                      <a:cxn ang="0">
                        <a:pos x="71" y="0"/>
                      </a:cxn>
                      <a:cxn ang="0">
                        <a:pos x="76" y="7"/>
                      </a:cxn>
                      <a:cxn ang="0">
                        <a:pos x="81" y="17"/>
                      </a:cxn>
                      <a:cxn ang="0">
                        <a:pos x="84" y="27"/>
                      </a:cxn>
                      <a:cxn ang="0">
                        <a:pos x="85" y="38"/>
                      </a:cxn>
                      <a:cxn ang="0">
                        <a:pos x="84" y="51"/>
                      </a:cxn>
                      <a:cxn ang="0">
                        <a:pos x="81" y="61"/>
                      </a:cxn>
                      <a:cxn ang="0">
                        <a:pos x="75" y="72"/>
                      </a:cxn>
                      <a:cxn ang="0">
                        <a:pos x="67" y="80"/>
                      </a:cxn>
                      <a:cxn ang="0">
                        <a:pos x="59" y="88"/>
                      </a:cxn>
                      <a:cxn ang="0">
                        <a:pos x="48" y="94"/>
                      </a:cxn>
                      <a:cxn ang="0">
                        <a:pos x="37" y="97"/>
                      </a:cxn>
                      <a:cxn ang="0">
                        <a:pos x="25" y="99"/>
                      </a:cxn>
                      <a:cxn ang="0">
                        <a:pos x="13" y="97"/>
                      </a:cxn>
                      <a:cxn ang="0">
                        <a:pos x="0" y="94"/>
                      </a:cxn>
                      <a:cxn ang="0">
                        <a:pos x="3" y="96"/>
                      </a:cxn>
                      <a:cxn ang="0">
                        <a:pos x="5" y="99"/>
                      </a:cxn>
                      <a:cxn ang="0">
                        <a:pos x="14" y="100"/>
                      </a:cxn>
                      <a:cxn ang="0">
                        <a:pos x="25" y="102"/>
                      </a:cxn>
                      <a:cxn ang="0">
                        <a:pos x="37" y="100"/>
                      </a:cxn>
                      <a:cxn ang="0">
                        <a:pos x="50" y="97"/>
                      </a:cxn>
                      <a:cxn ang="0">
                        <a:pos x="61" y="91"/>
                      </a:cxn>
                      <a:cxn ang="0">
                        <a:pos x="70" y="83"/>
                      </a:cxn>
                      <a:cxn ang="0">
                        <a:pos x="78" y="74"/>
                      </a:cxn>
                      <a:cxn ang="0">
                        <a:pos x="84" y="63"/>
                      </a:cxn>
                      <a:cxn ang="0">
                        <a:pos x="87" y="51"/>
                      </a:cxn>
                      <a:cxn ang="0">
                        <a:pos x="88" y="38"/>
                      </a:cxn>
                    </a:cxnLst>
                    <a:rect l="0" t="0" r="r" b="b"/>
                    <a:pathLst>
                      <a:path w="88" h="102">
                        <a:moveTo>
                          <a:pt x="88" y="38"/>
                        </a:moveTo>
                        <a:lnTo>
                          <a:pt x="87" y="27"/>
                        </a:lnTo>
                        <a:lnTo>
                          <a:pt x="85" y="18"/>
                        </a:lnTo>
                        <a:lnTo>
                          <a:pt x="81" y="9"/>
                        </a:lnTo>
                        <a:lnTo>
                          <a:pt x="76" y="1"/>
                        </a:lnTo>
                        <a:lnTo>
                          <a:pt x="73" y="0"/>
                        </a:lnTo>
                        <a:lnTo>
                          <a:pt x="71" y="0"/>
                        </a:lnTo>
                        <a:lnTo>
                          <a:pt x="76" y="7"/>
                        </a:lnTo>
                        <a:lnTo>
                          <a:pt x="81" y="17"/>
                        </a:lnTo>
                        <a:lnTo>
                          <a:pt x="84" y="27"/>
                        </a:lnTo>
                        <a:lnTo>
                          <a:pt x="85" y="38"/>
                        </a:lnTo>
                        <a:lnTo>
                          <a:pt x="84" y="51"/>
                        </a:lnTo>
                        <a:lnTo>
                          <a:pt x="81" y="61"/>
                        </a:lnTo>
                        <a:lnTo>
                          <a:pt x="75" y="72"/>
                        </a:lnTo>
                        <a:lnTo>
                          <a:pt x="67" y="80"/>
                        </a:lnTo>
                        <a:lnTo>
                          <a:pt x="59" y="88"/>
                        </a:lnTo>
                        <a:lnTo>
                          <a:pt x="48" y="94"/>
                        </a:lnTo>
                        <a:lnTo>
                          <a:pt x="37" y="97"/>
                        </a:lnTo>
                        <a:lnTo>
                          <a:pt x="25" y="99"/>
                        </a:lnTo>
                        <a:lnTo>
                          <a:pt x="13" y="97"/>
                        </a:lnTo>
                        <a:lnTo>
                          <a:pt x="0" y="94"/>
                        </a:lnTo>
                        <a:lnTo>
                          <a:pt x="3" y="96"/>
                        </a:lnTo>
                        <a:lnTo>
                          <a:pt x="5" y="99"/>
                        </a:lnTo>
                        <a:lnTo>
                          <a:pt x="14" y="100"/>
                        </a:lnTo>
                        <a:lnTo>
                          <a:pt x="25" y="102"/>
                        </a:lnTo>
                        <a:lnTo>
                          <a:pt x="37" y="100"/>
                        </a:lnTo>
                        <a:lnTo>
                          <a:pt x="50" y="97"/>
                        </a:lnTo>
                        <a:lnTo>
                          <a:pt x="61" y="91"/>
                        </a:lnTo>
                        <a:lnTo>
                          <a:pt x="70" y="83"/>
                        </a:lnTo>
                        <a:lnTo>
                          <a:pt x="78" y="74"/>
                        </a:lnTo>
                        <a:lnTo>
                          <a:pt x="84" y="63"/>
                        </a:lnTo>
                        <a:lnTo>
                          <a:pt x="87" y="51"/>
                        </a:lnTo>
                        <a:lnTo>
                          <a:pt x="88" y="38"/>
                        </a:lnTo>
                        <a:close/>
                      </a:path>
                    </a:pathLst>
                  </a:custGeom>
                  <a:solidFill>
                    <a:srgbClr val="485D9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34" name="Freeform 302"/>
                  <p:cNvSpPr>
                    <a:spLocks/>
                  </p:cNvSpPr>
                  <p:nvPr/>
                </p:nvSpPr>
                <p:spPr bwMode="auto">
                  <a:xfrm>
                    <a:off x="5655" y="1130"/>
                    <a:ext cx="88" cy="100"/>
                  </a:xfrm>
                  <a:custGeom>
                    <a:avLst/>
                    <a:gdLst/>
                    <a:ahLst/>
                    <a:cxnLst>
                      <a:cxn ang="0">
                        <a:pos x="88" y="38"/>
                      </a:cxn>
                      <a:cxn ang="0">
                        <a:pos x="86" y="27"/>
                      </a:cxn>
                      <a:cxn ang="0">
                        <a:pos x="85" y="18"/>
                      </a:cxn>
                      <a:cxn ang="0">
                        <a:pos x="80" y="9"/>
                      </a:cxn>
                      <a:cxn ang="0">
                        <a:pos x="74" y="0"/>
                      </a:cxn>
                      <a:cxn ang="0">
                        <a:pos x="72" y="0"/>
                      </a:cxn>
                      <a:cxn ang="0">
                        <a:pos x="69" y="0"/>
                      </a:cxn>
                      <a:cxn ang="0">
                        <a:pos x="76" y="7"/>
                      </a:cxn>
                      <a:cxn ang="0">
                        <a:pos x="80" y="17"/>
                      </a:cxn>
                      <a:cxn ang="0">
                        <a:pos x="83" y="27"/>
                      </a:cxn>
                      <a:cxn ang="0">
                        <a:pos x="85" y="38"/>
                      </a:cxn>
                      <a:cxn ang="0">
                        <a:pos x="83" y="51"/>
                      </a:cxn>
                      <a:cxn ang="0">
                        <a:pos x="80" y="61"/>
                      </a:cxn>
                      <a:cxn ang="0">
                        <a:pos x="74" y="71"/>
                      </a:cxn>
                      <a:cxn ang="0">
                        <a:pos x="68" y="80"/>
                      </a:cxn>
                      <a:cxn ang="0">
                        <a:pos x="59" y="86"/>
                      </a:cxn>
                      <a:cxn ang="0">
                        <a:pos x="49" y="92"/>
                      </a:cxn>
                      <a:cxn ang="0">
                        <a:pos x="37" y="96"/>
                      </a:cxn>
                      <a:cxn ang="0">
                        <a:pos x="26" y="97"/>
                      </a:cxn>
                      <a:cxn ang="0">
                        <a:pos x="12" y="96"/>
                      </a:cxn>
                      <a:cxn ang="0">
                        <a:pos x="0" y="91"/>
                      </a:cxn>
                      <a:cxn ang="0">
                        <a:pos x="1" y="94"/>
                      </a:cxn>
                      <a:cxn ang="0">
                        <a:pos x="4" y="96"/>
                      </a:cxn>
                      <a:cxn ang="0">
                        <a:pos x="14" y="99"/>
                      </a:cxn>
                      <a:cxn ang="0">
                        <a:pos x="26" y="100"/>
                      </a:cxn>
                      <a:cxn ang="0">
                        <a:pos x="38" y="99"/>
                      </a:cxn>
                      <a:cxn ang="0">
                        <a:pos x="49" y="96"/>
                      </a:cxn>
                      <a:cxn ang="0">
                        <a:pos x="60" y="89"/>
                      </a:cxn>
                      <a:cxn ang="0">
                        <a:pos x="69" y="82"/>
                      </a:cxn>
                      <a:cxn ang="0">
                        <a:pos x="77" y="72"/>
                      </a:cxn>
                      <a:cxn ang="0">
                        <a:pos x="83" y="61"/>
                      </a:cxn>
                      <a:cxn ang="0">
                        <a:pos x="86" y="51"/>
                      </a:cxn>
                      <a:cxn ang="0">
                        <a:pos x="88" y="38"/>
                      </a:cxn>
                    </a:cxnLst>
                    <a:rect l="0" t="0" r="r" b="b"/>
                    <a:pathLst>
                      <a:path w="88" h="100">
                        <a:moveTo>
                          <a:pt x="88" y="38"/>
                        </a:moveTo>
                        <a:lnTo>
                          <a:pt x="86" y="27"/>
                        </a:lnTo>
                        <a:lnTo>
                          <a:pt x="85" y="18"/>
                        </a:lnTo>
                        <a:lnTo>
                          <a:pt x="80" y="9"/>
                        </a:lnTo>
                        <a:lnTo>
                          <a:pt x="74" y="0"/>
                        </a:lnTo>
                        <a:lnTo>
                          <a:pt x="72" y="0"/>
                        </a:lnTo>
                        <a:lnTo>
                          <a:pt x="69" y="0"/>
                        </a:lnTo>
                        <a:lnTo>
                          <a:pt x="76" y="7"/>
                        </a:lnTo>
                        <a:lnTo>
                          <a:pt x="80" y="17"/>
                        </a:lnTo>
                        <a:lnTo>
                          <a:pt x="83" y="27"/>
                        </a:lnTo>
                        <a:lnTo>
                          <a:pt x="85" y="38"/>
                        </a:lnTo>
                        <a:lnTo>
                          <a:pt x="83" y="51"/>
                        </a:lnTo>
                        <a:lnTo>
                          <a:pt x="80" y="61"/>
                        </a:lnTo>
                        <a:lnTo>
                          <a:pt x="74" y="71"/>
                        </a:lnTo>
                        <a:lnTo>
                          <a:pt x="68" y="80"/>
                        </a:lnTo>
                        <a:lnTo>
                          <a:pt x="59" y="86"/>
                        </a:lnTo>
                        <a:lnTo>
                          <a:pt x="49" y="92"/>
                        </a:lnTo>
                        <a:lnTo>
                          <a:pt x="37" y="96"/>
                        </a:lnTo>
                        <a:lnTo>
                          <a:pt x="26" y="97"/>
                        </a:lnTo>
                        <a:lnTo>
                          <a:pt x="12" y="96"/>
                        </a:lnTo>
                        <a:lnTo>
                          <a:pt x="0" y="91"/>
                        </a:lnTo>
                        <a:lnTo>
                          <a:pt x="1" y="94"/>
                        </a:lnTo>
                        <a:lnTo>
                          <a:pt x="4" y="96"/>
                        </a:lnTo>
                        <a:lnTo>
                          <a:pt x="14" y="99"/>
                        </a:lnTo>
                        <a:lnTo>
                          <a:pt x="26" y="100"/>
                        </a:lnTo>
                        <a:lnTo>
                          <a:pt x="38" y="99"/>
                        </a:lnTo>
                        <a:lnTo>
                          <a:pt x="49" y="96"/>
                        </a:lnTo>
                        <a:lnTo>
                          <a:pt x="60" y="89"/>
                        </a:lnTo>
                        <a:lnTo>
                          <a:pt x="69" y="82"/>
                        </a:lnTo>
                        <a:lnTo>
                          <a:pt x="77" y="72"/>
                        </a:lnTo>
                        <a:lnTo>
                          <a:pt x="83" y="61"/>
                        </a:lnTo>
                        <a:lnTo>
                          <a:pt x="86" y="51"/>
                        </a:lnTo>
                        <a:lnTo>
                          <a:pt x="88" y="38"/>
                        </a:lnTo>
                        <a:close/>
                      </a:path>
                    </a:pathLst>
                  </a:custGeom>
                  <a:solidFill>
                    <a:srgbClr val="4A5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35" name="Freeform 303"/>
                  <p:cNvSpPr>
                    <a:spLocks/>
                  </p:cNvSpPr>
                  <p:nvPr/>
                </p:nvSpPr>
                <p:spPr bwMode="auto">
                  <a:xfrm>
                    <a:off x="5653" y="1128"/>
                    <a:ext cx="88" cy="101"/>
                  </a:xfrm>
                  <a:custGeom>
                    <a:avLst/>
                    <a:gdLst/>
                    <a:ahLst/>
                    <a:cxnLst>
                      <a:cxn ang="0">
                        <a:pos x="88" y="40"/>
                      </a:cxn>
                      <a:cxn ang="0">
                        <a:pos x="87" y="29"/>
                      </a:cxn>
                      <a:cxn ang="0">
                        <a:pos x="84" y="19"/>
                      </a:cxn>
                      <a:cxn ang="0">
                        <a:pos x="79" y="9"/>
                      </a:cxn>
                      <a:cxn ang="0">
                        <a:pos x="74" y="2"/>
                      </a:cxn>
                      <a:cxn ang="0">
                        <a:pos x="71" y="2"/>
                      </a:cxn>
                      <a:cxn ang="0">
                        <a:pos x="68" y="0"/>
                      </a:cxn>
                      <a:cxn ang="0">
                        <a:pos x="76" y="9"/>
                      </a:cxn>
                      <a:cxn ang="0">
                        <a:pos x="81" y="19"/>
                      </a:cxn>
                      <a:cxn ang="0">
                        <a:pos x="84" y="29"/>
                      </a:cxn>
                      <a:cxn ang="0">
                        <a:pos x="85" y="40"/>
                      </a:cxn>
                      <a:cxn ang="0">
                        <a:pos x="84" y="51"/>
                      </a:cxn>
                      <a:cxn ang="0">
                        <a:pos x="81" y="62"/>
                      </a:cxn>
                      <a:cxn ang="0">
                        <a:pos x="74" y="73"/>
                      </a:cxn>
                      <a:cxn ang="0">
                        <a:pos x="68" y="81"/>
                      </a:cxn>
                      <a:cxn ang="0">
                        <a:pos x="59" y="88"/>
                      </a:cxn>
                      <a:cxn ang="0">
                        <a:pos x="50" y="93"/>
                      </a:cxn>
                      <a:cxn ang="0">
                        <a:pos x="39" y="96"/>
                      </a:cxn>
                      <a:cxn ang="0">
                        <a:pos x="28" y="98"/>
                      </a:cxn>
                      <a:cxn ang="0">
                        <a:pos x="20" y="98"/>
                      </a:cxn>
                      <a:cxn ang="0">
                        <a:pos x="14" y="96"/>
                      </a:cxn>
                      <a:cxn ang="0">
                        <a:pos x="6" y="93"/>
                      </a:cxn>
                      <a:cxn ang="0">
                        <a:pos x="0" y="91"/>
                      </a:cxn>
                      <a:cxn ang="0">
                        <a:pos x="2" y="93"/>
                      </a:cxn>
                      <a:cxn ang="0">
                        <a:pos x="3" y="96"/>
                      </a:cxn>
                      <a:cxn ang="0">
                        <a:pos x="16" y="99"/>
                      </a:cxn>
                      <a:cxn ang="0">
                        <a:pos x="28" y="101"/>
                      </a:cxn>
                      <a:cxn ang="0">
                        <a:pos x="40" y="99"/>
                      </a:cxn>
                      <a:cxn ang="0">
                        <a:pos x="51" y="96"/>
                      </a:cxn>
                      <a:cxn ang="0">
                        <a:pos x="62" y="90"/>
                      </a:cxn>
                      <a:cxn ang="0">
                        <a:pos x="70" y="82"/>
                      </a:cxn>
                      <a:cxn ang="0">
                        <a:pos x="78" y="74"/>
                      </a:cxn>
                      <a:cxn ang="0">
                        <a:pos x="84" y="63"/>
                      </a:cxn>
                      <a:cxn ang="0">
                        <a:pos x="87" y="53"/>
                      </a:cxn>
                      <a:cxn ang="0">
                        <a:pos x="88" y="40"/>
                      </a:cxn>
                    </a:cxnLst>
                    <a:rect l="0" t="0" r="r" b="b"/>
                    <a:pathLst>
                      <a:path w="88" h="101">
                        <a:moveTo>
                          <a:pt x="88" y="40"/>
                        </a:moveTo>
                        <a:lnTo>
                          <a:pt x="87" y="29"/>
                        </a:lnTo>
                        <a:lnTo>
                          <a:pt x="84" y="19"/>
                        </a:lnTo>
                        <a:lnTo>
                          <a:pt x="79" y="9"/>
                        </a:lnTo>
                        <a:lnTo>
                          <a:pt x="74" y="2"/>
                        </a:lnTo>
                        <a:lnTo>
                          <a:pt x="71" y="2"/>
                        </a:lnTo>
                        <a:lnTo>
                          <a:pt x="68" y="0"/>
                        </a:lnTo>
                        <a:lnTo>
                          <a:pt x="76" y="9"/>
                        </a:lnTo>
                        <a:lnTo>
                          <a:pt x="81" y="19"/>
                        </a:lnTo>
                        <a:lnTo>
                          <a:pt x="84" y="29"/>
                        </a:lnTo>
                        <a:lnTo>
                          <a:pt x="85" y="40"/>
                        </a:lnTo>
                        <a:lnTo>
                          <a:pt x="84" y="51"/>
                        </a:lnTo>
                        <a:lnTo>
                          <a:pt x="81" y="62"/>
                        </a:lnTo>
                        <a:lnTo>
                          <a:pt x="74" y="73"/>
                        </a:lnTo>
                        <a:lnTo>
                          <a:pt x="68" y="81"/>
                        </a:lnTo>
                        <a:lnTo>
                          <a:pt x="59" y="88"/>
                        </a:lnTo>
                        <a:lnTo>
                          <a:pt x="50" y="93"/>
                        </a:lnTo>
                        <a:lnTo>
                          <a:pt x="39" y="96"/>
                        </a:lnTo>
                        <a:lnTo>
                          <a:pt x="28" y="98"/>
                        </a:lnTo>
                        <a:lnTo>
                          <a:pt x="20" y="98"/>
                        </a:lnTo>
                        <a:lnTo>
                          <a:pt x="14" y="96"/>
                        </a:lnTo>
                        <a:lnTo>
                          <a:pt x="6" y="93"/>
                        </a:lnTo>
                        <a:lnTo>
                          <a:pt x="0" y="91"/>
                        </a:lnTo>
                        <a:lnTo>
                          <a:pt x="2" y="93"/>
                        </a:lnTo>
                        <a:lnTo>
                          <a:pt x="3" y="96"/>
                        </a:lnTo>
                        <a:lnTo>
                          <a:pt x="16" y="99"/>
                        </a:lnTo>
                        <a:lnTo>
                          <a:pt x="28" y="101"/>
                        </a:lnTo>
                        <a:lnTo>
                          <a:pt x="40" y="99"/>
                        </a:lnTo>
                        <a:lnTo>
                          <a:pt x="51" y="96"/>
                        </a:lnTo>
                        <a:lnTo>
                          <a:pt x="62" y="90"/>
                        </a:lnTo>
                        <a:lnTo>
                          <a:pt x="70" y="82"/>
                        </a:lnTo>
                        <a:lnTo>
                          <a:pt x="78" y="74"/>
                        </a:lnTo>
                        <a:lnTo>
                          <a:pt x="84" y="63"/>
                        </a:lnTo>
                        <a:lnTo>
                          <a:pt x="87" y="53"/>
                        </a:lnTo>
                        <a:lnTo>
                          <a:pt x="88" y="40"/>
                        </a:lnTo>
                        <a:close/>
                      </a:path>
                    </a:pathLst>
                  </a:custGeom>
                  <a:solidFill>
                    <a:srgbClr val="4D61A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36" name="Freeform 304"/>
                  <p:cNvSpPr>
                    <a:spLocks/>
                  </p:cNvSpPr>
                  <p:nvPr/>
                </p:nvSpPr>
                <p:spPr bwMode="auto">
                  <a:xfrm>
                    <a:off x="5652" y="1128"/>
                    <a:ext cx="88" cy="99"/>
                  </a:xfrm>
                  <a:custGeom>
                    <a:avLst/>
                    <a:gdLst/>
                    <a:ahLst/>
                    <a:cxnLst>
                      <a:cxn ang="0">
                        <a:pos x="88" y="40"/>
                      </a:cxn>
                      <a:cxn ang="0">
                        <a:pos x="86" y="29"/>
                      </a:cxn>
                      <a:cxn ang="0">
                        <a:pos x="83" y="19"/>
                      </a:cxn>
                      <a:cxn ang="0">
                        <a:pos x="79" y="9"/>
                      </a:cxn>
                      <a:cxn ang="0">
                        <a:pos x="72" y="2"/>
                      </a:cxn>
                      <a:cxn ang="0">
                        <a:pos x="69" y="0"/>
                      </a:cxn>
                      <a:cxn ang="0">
                        <a:pos x="68" y="0"/>
                      </a:cxn>
                      <a:cxn ang="0">
                        <a:pos x="74" y="8"/>
                      </a:cxn>
                      <a:cxn ang="0">
                        <a:pos x="80" y="19"/>
                      </a:cxn>
                      <a:cxn ang="0">
                        <a:pos x="83" y="28"/>
                      </a:cxn>
                      <a:cxn ang="0">
                        <a:pos x="85" y="40"/>
                      </a:cxn>
                      <a:cxn ang="0">
                        <a:pos x="83" y="51"/>
                      </a:cxn>
                      <a:cxn ang="0">
                        <a:pos x="80" y="62"/>
                      </a:cxn>
                      <a:cxn ang="0">
                        <a:pos x="75" y="71"/>
                      </a:cxn>
                      <a:cxn ang="0">
                        <a:pos x="68" y="79"/>
                      </a:cxn>
                      <a:cxn ang="0">
                        <a:pos x="60" y="87"/>
                      </a:cxn>
                      <a:cxn ang="0">
                        <a:pos x="51" y="91"/>
                      </a:cxn>
                      <a:cxn ang="0">
                        <a:pos x="40" y="94"/>
                      </a:cxn>
                      <a:cxn ang="0">
                        <a:pos x="29" y="96"/>
                      </a:cxn>
                      <a:cxn ang="0">
                        <a:pos x="21" y="96"/>
                      </a:cxn>
                      <a:cxn ang="0">
                        <a:pos x="14" y="94"/>
                      </a:cxn>
                      <a:cxn ang="0">
                        <a:pos x="7" y="91"/>
                      </a:cxn>
                      <a:cxn ang="0">
                        <a:pos x="0" y="88"/>
                      </a:cxn>
                      <a:cxn ang="0">
                        <a:pos x="1" y="91"/>
                      </a:cxn>
                      <a:cxn ang="0">
                        <a:pos x="3" y="93"/>
                      </a:cxn>
                      <a:cxn ang="0">
                        <a:pos x="15" y="98"/>
                      </a:cxn>
                      <a:cxn ang="0">
                        <a:pos x="29" y="99"/>
                      </a:cxn>
                      <a:cxn ang="0">
                        <a:pos x="40" y="98"/>
                      </a:cxn>
                      <a:cxn ang="0">
                        <a:pos x="52" y="94"/>
                      </a:cxn>
                      <a:cxn ang="0">
                        <a:pos x="62" y="88"/>
                      </a:cxn>
                      <a:cxn ang="0">
                        <a:pos x="71" y="82"/>
                      </a:cxn>
                      <a:cxn ang="0">
                        <a:pos x="77" y="73"/>
                      </a:cxn>
                      <a:cxn ang="0">
                        <a:pos x="83" y="63"/>
                      </a:cxn>
                      <a:cxn ang="0">
                        <a:pos x="86" y="53"/>
                      </a:cxn>
                      <a:cxn ang="0">
                        <a:pos x="88" y="40"/>
                      </a:cxn>
                    </a:cxnLst>
                    <a:rect l="0" t="0" r="r" b="b"/>
                    <a:pathLst>
                      <a:path w="88" h="99">
                        <a:moveTo>
                          <a:pt x="88" y="40"/>
                        </a:moveTo>
                        <a:lnTo>
                          <a:pt x="86" y="29"/>
                        </a:lnTo>
                        <a:lnTo>
                          <a:pt x="83" y="19"/>
                        </a:lnTo>
                        <a:lnTo>
                          <a:pt x="79" y="9"/>
                        </a:lnTo>
                        <a:lnTo>
                          <a:pt x="72" y="2"/>
                        </a:lnTo>
                        <a:lnTo>
                          <a:pt x="69" y="0"/>
                        </a:lnTo>
                        <a:lnTo>
                          <a:pt x="68" y="0"/>
                        </a:lnTo>
                        <a:lnTo>
                          <a:pt x="74" y="8"/>
                        </a:lnTo>
                        <a:lnTo>
                          <a:pt x="80" y="19"/>
                        </a:lnTo>
                        <a:lnTo>
                          <a:pt x="83" y="28"/>
                        </a:lnTo>
                        <a:lnTo>
                          <a:pt x="85" y="40"/>
                        </a:lnTo>
                        <a:lnTo>
                          <a:pt x="83" y="51"/>
                        </a:lnTo>
                        <a:lnTo>
                          <a:pt x="80" y="62"/>
                        </a:lnTo>
                        <a:lnTo>
                          <a:pt x="75" y="71"/>
                        </a:lnTo>
                        <a:lnTo>
                          <a:pt x="68" y="79"/>
                        </a:lnTo>
                        <a:lnTo>
                          <a:pt x="60" y="87"/>
                        </a:lnTo>
                        <a:lnTo>
                          <a:pt x="51" y="91"/>
                        </a:lnTo>
                        <a:lnTo>
                          <a:pt x="40" y="94"/>
                        </a:lnTo>
                        <a:lnTo>
                          <a:pt x="29" y="96"/>
                        </a:lnTo>
                        <a:lnTo>
                          <a:pt x="21" y="96"/>
                        </a:lnTo>
                        <a:lnTo>
                          <a:pt x="14" y="94"/>
                        </a:lnTo>
                        <a:lnTo>
                          <a:pt x="7" y="91"/>
                        </a:lnTo>
                        <a:lnTo>
                          <a:pt x="0" y="88"/>
                        </a:lnTo>
                        <a:lnTo>
                          <a:pt x="1" y="91"/>
                        </a:lnTo>
                        <a:lnTo>
                          <a:pt x="3" y="93"/>
                        </a:lnTo>
                        <a:lnTo>
                          <a:pt x="15" y="98"/>
                        </a:lnTo>
                        <a:lnTo>
                          <a:pt x="29" y="99"/>
                        </a:lnTo>
                        <a:lnTo>
                          <a:pt x="40" y="98"/>
                        </a:lnTo>
                        <a:lnTo>
                          <a:pt x="52" y="94"/>
                        </a:lnTo>
                        <a:lnTo>
                          <a:pt x="62" y="88"/>
                        </a:lnTo>
                        <a:lnTo>
                          <a:pt x="71" y="82"/>
                        </a:lnTo>
                        <a:lnTo>
                          <a:pt x="77" y="73"/>
                        </a:lnTo>
                        <a:lnTo>
                          <a:pt x="83" y="63"/>
                        </a:lnTo>
                        <a:lnTo>
                          <a:pt x="86" y="53"/>
                        </a:lnTo>
                        <a:lnTo>
                          <a:pt x="88" y="40"/>
                        </a:lnTo>
                        <a:close/>
                      </a:path>
                    </a:pathLst>
                  </a:custGeom>
                  <a:solidFill>
                    <a:srgbClr val="5265A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37" name="Freeform 305"/>
                  <p:cNvSpPr>
                    <a:spLocks/>
                  </p:cNvSpPr>
                  <p:nvPr/>
                </p:nvSpPr>
                <p:spPr bwMode="auto">
                  <a:xfrm>
                    <a:off x="5652" y="1128"/>
                    <a:ext cx="86" cy="98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5" y="29"/>
                      </a:cxn>
                      <a:cxn ang="0">
                        <a:pos x="82" y="19"/>
                      </a:cxn>
                      <a:cxn ang="0">
                        <a:pos x="77" y="9"/>
                      </a:cxn>
                      <a:cxn ang="0">
                        <a:pos x="69" y="0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72" y="8"/>
                      </a:cxn>
                      <a:cxn ang="0">
                        <a:pos x="79" y="17"/>
                      </a:cxn>
                      <a:cxn ang="0">
                        <a:pos x="82" y="28"/>
                      </a:cxn>
                      <a:cxn ang="0">
                        <a:pos x="83" y="40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4" y="70"/>
                      </a:cxn>
                      <a:cxn ang="0">
                        <a:pos x="66" y="79"/>
                      </a:cxn>
                      <a:cxn ang="0">
                        <a:pos x="58" y="85"/>
                      </a:cxn>
                      <a:cxn ang="0">
                        <a:pos x="49" y="90"/>
                      </a:cxn>
                      <a:cxn ang="0">
                        <a:pos x="40" y="93"/>
                      </a:cxn>
                      <a:cxn ang="0">
                        <a:pos x="29" y="94"/>
                      </a:cxn>
                      <a:cxn ang="0">
                        <a:pos x="21" y="93"/>
                      </a:cxn>
                      <a:cxn ang="0">
                        <a:pos x="14" y="91"/>
                      </a:cxn>
                      <a:cxn ang="0">
                        <a:pos x="6" y="90"/>
                      </a:cxn>
                      <a:cxn ang="0">
                        <a:pos x="0" y="85"/>
                      </a:cxn>
                      <a:cxn ang="0">
                        <a:pos x="0" y="88"/>
                      </a:cxn>
                      <a:cxn ang="0">
                        <a:pos x="1" y="91"/>
                      </a:cxn>
                      <a:cxn ang="0">
                        <a:pos x="7" y="93"/>
                      </a:cxn>
                      <a:cxn ang="0">
                        <a:pos x="15" y="96"/>
                      </a:cxn>
                      <a:cxn ang="0">
                        <a:pos x="21" y="98"/>
                      </a:cxn>
                      <a:cxn ang="0">
                        <a:pos x="29" y="98"/>
                      </a:cxn>
                      <a:cxn ang="0">
                        <a:pos x="40" y="96"/>
                      </a:cxn>
                      <a:cxn ang="0">
                        <a:pos x="51" y="93"/>
                      </a:cxn>
                      <a:cxn ang="0">
                        <a:pos x="60" y="88"/>
                      </a:cxn>
                      <a:cxn ang="0">
                        <a:pos x="69" y="81"/>
                      </a:cxn>
                      <a:cxn ang="0">
                        <a:pos x="75" y="73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8">
                        <a:moveTo>
                          <a:pt x="86" y="40"/>
                        </a:moveTo>
                        <a:lnTo>
                          <a:pt x="85" y="29"/>
                        </a:lnTo>
                        <a:lnTo>
                          <a:pt x="82" y="19"/>
                        </a:lnTo>
                        <a:lnTo>
                          <a:pt x="77" y="9"/>
                        </a:lnTo>
                        <a:lnTo>
                          <a:pt x="69" y="0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72" y="8"/>
                        </a:lnTo>
                        <a:lnTo>
                          <a:pt x="79" y="17"/>
                        </a:lnTo>
                        <a:lnTo>
                          <a:pt x="82" y="28"/>
                        </a:lnTo>
                        <a:lnTo>
                          <a:pt x="83" y="40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4" y="70"/>
                        </a:lnTo>
                        <a:lnTo>
                          <a:pt x="66" y="79"/>
                        </a:lnTo>
                        <a:lnTo>
                          <a:pt x="58" y="85"/>
                        </a:lnTo>
                        <a:lnTo>
                          <a:pt x="49" y="90"/>
                        </a:lnTo>
                        <a:lnTo>
                          <a:pt x="40" y="93"/>
                        </a:lnTo>
                        <a:lnTo>
                          <a:pt x="29" y="94"/>
                        </a:lnTo>
                        <a:lnTo>
                          <a:pt x="21" y="93"/>
                        </a:lnTo>
                        <a:lnTo>
                          <a:pt x="14" y="91"/>
                        </a:lnTo>
                        <a:lnTo>
                          <a:pt x="6" y="90"/>
                        </a:lnTo>
                        <a:lnTo>
                          <a:pt x="0" y="85"/>
                        </a:lnTo>
                        <a:lnTo>
                          <a:pt x="0" y="88"/>
                        </a:lnTo>
                        <a:lnTo>
                          <a:pt x="1" y="91"/>
                        </a:lnTo>
                        <a:lnTo>
                          <a:pt x="7" y="93"/>
                        </a:lnTo>
                        <a:lnTo>
                          <a:pt x="15" y="96"/>
                        </a:lnTo>
                        <a:lnTo>
                          <a:pt x="21" y="98"/>
                        </a:lnTo>
                        <a:lnTo>
                          <a:pt x="29" y="98"/>
                        </a:lnTo>
                        <a:lnTo>
                          <a:pt x="40" y="96"/>
                        </a:lnTo>
                        <a:lnTo>
                          <a:pt x="51" y="93"/>
                        </a:lnTo>
                        <a:lnTo>
                          <a:pt x="60" y="88"/>
                        </a:lnTo>
                        <a:lnTo>
                          <a:pt x="69" y="81"/>
                        </a:lnTo>
                        <a:lnTo>
                          <a:pt x="75" y="73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5567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38" name="Freeform 306"/>
                  <p:cNvSpPr>
                    <a:spLocks/>
                  </p:cNvSpPr>
                  <p:nvPr/>
                </p:nvSpPr>
                <p:spPr bwMode="auto">
                  <a:xfrm>
                    <a:off x="5650" y="1128"/>
                    <a:ext cx="87" cy="96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28"/>
                      </a:cxn>
                      <a:cxn ang="0">
                        <a:pos x="82" y="19"/>
                      </a:cxn>
                      <a:cxn ang="0">
                        <a:pos x="76" y="8"/>
                      </a:cxn>
                      <a:cxn ang="0">
                        <a:pos x="70" y="0"/>
                      </a:cxn>
                      <a:cxn ang="0">
                        <a:pos x="67" y="0"/>
                      </a:cxn>
                      <a:cxn ang="0">
                        <a:pos x="64" y="0"/>
                      </a:cxn>
                      <a:cxn ang="0">
                        <a:pos x="71" y="8"/>
                      </a:cxn>
                      <a:cxn ang="0">
                        <a:pos x="77" y="17"/>
                      </a:cxn>
                      <a:cxn ang="0">
                        <a:pos x="82" y="28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70"/>
                      </a:cxn>
                      <a:cxn ang="0">
                        <a:pos x="68" y="77"/>
                      </a:cxn>
                      <a:cxn ang="0">
                        <a:pos x="60" y="84"/>
                      </a:cxn>
                      <a:cxn ang="0">
                        <a:pos x="51" y="88"/>
                      </a:cxn>
                      <a:cxn ang="0">
                        <a:pos x="42" y="91"/>
                      </a:cxn>
                      <a:cxn ang="0">
                        <a:pos x="31" y="93"/>
                      </a:cxn>
                      <a:cxn ang="0">
                        <a:pos x="22" y="91"/>
                      </a:cxn>
                      <a:cxn ang="0">
                        <a:pos x="14" y="90"/>
                      </a:cxn>
                      <a:cxn ang="0">
                        <a:pos x="6" y="87"/>
                      </a:cxn>
                      <a:cxn ang="0">
                        <a:pos x="0" y="84"/>
                      </a:cxn>
                      <a:cxn ang="0">
                        <a:pos x="2" y="85"/>
                      </a:cxn>
                      <a:cxn ang="0">
                        <a:pos x="2" y="88"/>
                      </a:cxn>
                      <a:cxn ang="0">
                        <a:pos x="9" y="91"/>
                      </a:cxn>
                      <a:cxn ang="0">
                        <a:pos x="16" y="94"/>
                      </a:cxn>
                      <a:cxn ang="0">
                        <a:pos x="23" y="96"/>
                      </a:cxn>
                      <a:cxn ang="0">
                        <a:pos x="31" y="96"/>
                      </a:cxn>
                      <a:cxn ang="0">
                        <a:pos x="42" y="94"/>
                      </a:cxn>
                      <a:cxn ang="0">
                        <a:pos x="53" y="91"/>
                      </a:cxn>
                      <a:cxn ang="0">
                        <a:pos x="62" y="87"/>
                      </a:cxn>
                      <a:cxn ang="0">
                        <a:pos x="70" y="79"/>
                      </a:cxn>
                      <a:cxn ang="0">
                        <a:pos x="77" y="71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6">
                        <a:moveTo>
                          <a:pt x="87" y="40"/>
                        </a:moveTo>
                        <a:lnTo>
                          <a:pt x="85" y="28"/>
                        </a:lnTo>
                        <a:lnTo>
                          <a:pt x="82" y="19"/>
                        </a:lnTo>
                        <a:lnTo>
                          <a:pt x="76" y="8"/>
                        </a:lnTo>
                        <a:lnTo>
                          <a:pt x="70" y="0"/>
                        </a:lnTo>
                        <a:lnTo>
                          <a:pt x="67" y="0"/>
                        </a:lnTo>
                        <a:lnTo>
                          <a:pt x="64" y="0"/>
                        </a:lnTo>
                        <a:lnTo>
                          <a:pt x="71" y="8"/>
                        </a:lnTo>
                        <a:lnTo>
                          <a:pt x="77" y="17"/>
                        </a:lnTo>
                        <a:lnTo>
                          <a:pt x="82" y="28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70"/>
                        </a:lnTo>
                        <a:lnTo>
                          <a:pt x="68" y="77"/>
                        </a:lnTo>
                        <a:lnTo>
                          <a:pt x="60" y="84"/>
                        </a:lnTo>
                        <a:lnTo>
                          <a:pt x="51" y="88"/>
                        </a:lnTo>
                        <a:lnTo>
                          <a:pt x="42" y="91"/>
                        </a:lnTo>
                        <a:lnTo>
                          <a:pt x="31" y="93"/>
                        </a:lnTo>
                        <a:lnTo>
                          <a:pt x="22" y="91"/>
                        </a:lnTo>
                        <a:lnTo>
                          <a:pt x="14" y="90"/>
                        </a:lnTo>
                        <a:lnTo>
                          <a:pt x="6" y="87"/>
                        </a:lnTo>
                        <a:lnTo>
                          <a:pt x="0" y="84"/>
                        </a:lnTo>
                        <a:lnTo>
                          <a:pt x="2" y="85"/>
                        </a:lnTo>
                        <a:lnTo>
                          <a:pt x="2" y="88"/>
                        </a:lnTo>
                        <a:lnTo>
                          <a:pt x="9" y="91"/>
                        </a:lnTo>
                        <a:lnTo>
                          <a:pt x="16" y="94"/>
                        </a:lnTo>
                        <a:lnTo>
                          <a:pt x="23" y="96"/>
                        </a:lnTo>
                        <a:lnTo>
                          <a:pt x="31" y="96"/>
                        </a:lnTo>
                        <a:lnTo>
                          <a:pt x="42" y="94"/>
                        </a:lnTo>
                        <a:lnTo>
                          <a:pt x="53" y="91"/>
                        </a:lnTo>
                        <a:lnTo>
                          <a:pt x="62" y="87"/>
                        </a:lnTo>
                        <a:lnTo>
                          <a:pt x="70" y="79"/>
                        </a:lnTo>
                        <a:lnTo>
                          <a:pt x="77" y="71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586AA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39" name="Freeform 307"/>
                  <p:cNvSpPr>
                    <a:spLocks/>
                  </p:cNvSpPr>
                  <p:nvPr/>
                </p:nvSpPr>
                <p:spPr bwMode="auto">
                  <a:xfrm>
                    <a:off x="5649" y="1128"/>
                    <a:ext cx="86" cy="94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5" y="28"/>
                      </a:cxn>
                      <a:cxn ang="0">
                        <a:pos x="82" y="17"/>
                      </a:cxn>
                      <a:cxn ang="0">
                        <a:pos x="75" y="8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63" y="0"/>
                      </a:cxn>
                      <a:cxn ang="0">
                        <a:pos x="71" y="8"/>
                      </a:cxn>
                      <a:cxn ang="0">
                        <a:pos x="77" y="17"/>
                      </a:cxn>
                      <a:cxn ang="0">
                        <a:pos x="82" y="28"/>
                      </a:cxn>
                      <a:cxn ang="0">
                        <a:pos x="83" y="40"/>
                      </a:cxn>
                      <a:cxn ang="0">
                        <a:pos x="82" y="51"/>
                      </a:cxn>
                      <a:cxn ang="0">
                        <a:pos x="78" y="60"/>
                      </a:cxn>
                      <a:cxn ang="0">
                        <a:pos x="74" y="68"/>
                      </a:cxn>
                      <a:cxn ang="0">
                        <a:pos x="68" y="76"/>
                      </a:cxn>
                      <a:cxn ang="0">
                        <a:pos x="60" y="82"/>
                      </a:cxn>
                      <a:cxn ang="0">
                        <a:pos x="52" y="87"/>
                      </a:cxn>
                      <a:cxn ang="0">
                        <a:pos x="41" y="90"/>
                      </a:cxn>
                      <a:cxn ang="0">
                        <a:pos x="32" y="91"/>
                      </a:cxn>
                      <a:cxn ang="0">
                        <a:pos x="23" y="90"/>
                      </a:cxn>
                      <a:cxn ang="0">
                        <a:pos x="15" y="88"/>
                      </a:cxn>
                      <a:cxn ang="0">
                        <a:pos x="7" y="85"/>
                      </a:cxn>
                      <a:cxn ang="0">
                        <a:pos x="0" y="81"/>
                      </a:cxn>
                      <a:cxn ang="0">
                        <a:pos x="1" y="84"/>
                      </a:cxn>
                      <a:cxn ang="0">
                        <a:pos x="3" y="85"/>
                      </a:cxn>
                      <a:cxn ang="0">
                        <a:pos x="9" y="90"/>
                      </a:cxn>
                      <a:cxn ang="0">
                        <a:pos x="17" y="91"/>
                      </a:cxn>
                      <a:cxn ang="0">
                        <a:pos x="24" y="93"/>
                      </a:cxn>
                      <a:cxn ang="0">
                        <a:pos x="32" y="94"/>
                      </a:cxn>
                      <a:cxn ang="0">
                        <a:pos x="43" y="93"/>
                      </a:cxn>
                      <a:cxn ang="0">
                        <a:pos x="52" y="90"/>
                      </a:cxn>
                      <a:cxn ang="0">
                        <a:pos x="61" y="85"/>
                      </a:cxn>
                      <a:cxn ang="0">
                        <a:pos x="69" y="79"/>
                      </a:cxn>
                      <a:cxn ang="0">
                        <a:pos x="77" y="70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4">
                        <a:moveTo>
                          <a:pt x="86" y="40"/>
                        </a:moveTo>
                        <a:lnTo>
                          <a:pt x="85" y="28"/>
                        </a:lnTo>
                        <a:lnTo>
                          <a:pt x="82" y="17"/>
                        </a:lnTo>
                        <a:lnTo>
                          <a:pt x="75" y="8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63" y="0"/>
                        </a:lnTo>
                        <a:lnTo>
                          <a:pt x="71" y="8"/>
                        </a:lnTo>
                        <a:lnTo>
                          <a:pt x="77" y="17"/>
                        </a:lnTo>
                        <a:lnTo>
                          <a:pt x="82" y="28"/>
                        </a:lnTo>
                        <a:lnTo>
                          <a:pt x="83" y="40"/>
                        </a:lnTo>
                        <a:lnTo>
                          <a:pt x="82" y="51"/>
                        </a:lnTo>
                        <a:lnTo>
                          <a:pt x="78" y="60"/>
                        </a:lnTo>
                        <a:lnTo>
                          <a:pt x="74" y="68"/>
                        </a:lnTo>
                        <a:lnTo>
                          <a:pt x="68" y="76"/>
                        </a:lnTo>
                        <a:lnTo>
                          <a:pt x="60" y="82"/>
                        </a:lnTo>
                        <a:lnTo>
                          <a:pt x="52" y="87"/>
                        </a:lnTo>
                        <a:lnTo>
                          <a:pt x="41" y="90"/>
                        </a:lnTo>
                        <a:lnTo>
                          <a:pt x="32" y="91"/>
                        </a:lnTo>
                        <a:lnTo>
                          <a:pt x="23" y="90"/>
                        </a:lnTo>
                        <a:lnTo>
                          <a:pt x="15" y="88"/>
                        </a:lnTo>
                        <a:lnTo>
                          <a:pt x="7" y="85"/>
                        </a:lnTo>
                        <a:lnTo>
                          <a:pt x="0" y="81"/>
                        </a:lnTo>
                        <a:lnTo>
                          <a:pt x="1" y="84"/>
                        </a:lnTo>
                        <a:lnTo>
                          <a:pt x="3" y="85"/>
                        </a:lnTo>
                        <a:lnTo>
                          <a:pt x="9" y="90"/>
                        </a:lnTo>
                        <a:lnTo>
                          <a:pt x="17" y="91"/>
                        </a:lnTo>
                        <a:lnTo>
                          <a:pt x="24" y="93"/>
                        </a:lnTo>
                        <a:lnTo>
                          <a:pt x="32" y="94"/>
                        </a:lnTo>
                        <a:lnTo>
                          <a:pt x="43" y="93"/>
                        </a:lnTo>
                        <a:lnTo>
                          <a:pt x="52" y="90"/>
                        </a:lnTo>
                        <a:lnTo>
                          <a:pt x="61" y="85"/>
                        </a:lnTo>
                        <a:lnTo>
                          <a:pt x="69" y="79"/>
                        </a:lnTo>
                        <a:lnTo>
                          <a:pt x="77" y="70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5A6C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40" name="Freeform 308"/>
                  <p:cNvSpPr>
                    <a:spLocks/>
                  </p:cNvSpPr>
                  <p:nvPr/>
                </p:nvSpPr>
                <p:spPr bwMode="auto">
                  <a:xfrm>
                    <a:off x="5649" y="1128"/>
                    <a:ext cx="85" cy="93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3" y="28"/>
                      </a:cxn>
                      <a:cxn ang="0">
                        <a:pos x="78" y="17"/>
                      </a:cxn>
                      <a:cxn ang="0">
                        <a:pos x="72" y="8"/>
                      </a:cxn>
                      <a:cxn ang="0">
                        <a:pos x="65" y="0"/>
                      </a:cxn>
                      <a:cxn ang="0">
                        <a:pos x="63" y="0"/>
                      </a:cxn>
                      <a:cxn ang="0">
                        <a:pos x="61" y="0"/>
                      </a:cxn>
                      <a:cxn ang="0">
                        <a:pos x="60" y="0"/>
                      </a:cxn>
                      <a:cxn ang="0">
                        <a:pos x="60" y="0"/>
                      </a:cxn>
                      <a:cxn ang="0">
                        <a:pos x="69" y="8"/>
                      </a:cxn>
                      <a:cxn ang="0">
                        <a:pos x="75" y="17"/>
                      </a:cxn>
                      <a:cxn ang="0">
                        <a:pos x="80" y="28"/>
                      </a:cxn>
                      <a:cxn ang="0">
                        <a:pos x="82" y="40"/>
                      </a:cxn>
                      <a:cxn ang="0">
                        <a:pos x="80" y="50"/>
                      </a:cxn>
                      <a:cxn ang="0">
                        <a:pos x="77" y="59"/>
                      </a:cxn>
                      <a:cxn ang="0">
                        <a:pos x="72" y="68"/>
                      </a:cxn>
                      <a:cxn ang="0">
                        <a:pos x="66" y="76"/>
                      </a:cxn>
                      <a:cxn ang="0">
                        <a:pos x="60" y="81"/>
                      </a:cxn>
                      <a:cxn ang="0">
                        <a:pos x="51" y="85"/>
                      </a:cxn>
                      <a:cxn ang="0">
                        <a:pos x="41" y="88"/>
                      </a:cxn>
                      <a:cxn ang="0">
                        <a:pos x="32" y="90"/>
                      </a:cxn>
                      <a:cxn ang="0">
                        <a:pos x="23" y="88"/>
                      </a:cxn>
                      <a:cxn ang="0">
                        <a:pos x="14" y="87"/>
                      </a:cxn>
                      <a:cxn ang="0">
                        <a:pos x="6" y="82"/>
                      </a:cxn>
                      <a:cxn ang="0">
                        <a:pos x="0" y="77"/>
                      </a:cxn>
                      <a:cxn ang="0">
                        <a:pos x="0" y="81"/>
                      </a:cxn>
                      <a:cxn ang="0">
                        <a:pos x="1" y="84"/>
                      </a:cxn>
                      <a:cxn ang="0">
                        <a:pos x="7" y="87"/>
                      </a:cxn>
                      <a:cxn ang="0">
                        <a:pos x="15" y="90"/>
                      </a:cxn>
                      <a:cxn ang="0">
                        <a:pos x="23" y="91"/>
                      </a:cxn>
                      <a:cxn ang="0">
                        <a:pos x="32" y="93"/>
                      </a:cxn>
                      <a:cxn ang="0">
                        <a:pos x="43" y="91"/>
                      </a:cxn>
                      <a:cxn ang="0">
                        <a:pos x="52" y="88"/>
                      </a:cxn>
                      <a:cxn ang="0">
                        <a:pos x="61" y="84"/>
                      </a:cxn>
                      <a:cxn ang="0">
                        <a:pos x="69" y="77"/>
                      </a:cxn>
                      <a:cxn ang="0">
                        <a:pos x="75" y="70"/>
                      </a:cxn>
                      <a:cxn ang="0">
                        <a:pos x="80" y="60"/>
                      </a:cxn>
                      <a:cxn ang="0">
                        <a:pos x="83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3">
                        <a:moveTo>
                          <a:pt x="85" y="40"/>
                        </a:moveTo>
                        <a:lnTo>
                          <a:pt x="83" y="28"/>
                        </a:lnTo>
                        <a:lnTo>
                          <a:pt x="78" y="17"/>
                        </a:lnTo>
                        <a:lnTo>
                          <a:pt x="72" y="8"/>
                        </a:lnTo>
                        <a:lnTo>
                          <a:pt x="65" y="0"/>
                        </a:lnTo>
                        <a:lnTo>
                          <a:pt x="63" y="0"/>
                        </a:lnTo>
                        <a:lnTo>
                          <a:pt x="61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lnTo>
                          <a:pt x="69" y="8"/>
                        </a:lnTo>
                        <a:lnTo>
                          <a:pt x="75" y="17"/>
                        </a:lnTo>
                        <a:lnTo>
                          <a:pt x="80" y="28"/>
                        </a:lnTo>
                        <a:lnTo>
                          <a:pt x="82" y="40"/>
                        </a:lnTo>
                        <a:lnTo>
                          <a:pt x="80" y="50"/>
                        </a:lnTo>
                        <a:lnTo>
                          <a:pt x="77" y="59"/>
                        </a:lnTo>
                        <a:lnTo>
                          <a:pt x="72" y="68"/>
                        </a:lnTo>
                        <a:lnTo>
                          <a:pt x="66" y="76"/>
                        </a:lnTo>
                        <a:lnTo>
                          <a:pt x="60" y="81"/>
                        </a:lnTo>
                        <a:lnTo>
                          <a:pt x="51" y="85"/>
                        </a:lnTo>
                        <a:lnTo>
                          <a:pt x="41" y="88"/>
                        </a:lnTo>
                        <a:lnTo>
                          <a:pt x="32" y="90"/>
                        </a:lnTo>
                        <a:lnTo>
                          <a:pt x="23" y="88"/>
                        </a:lnTo>
                        <a:lnTo>
                          <a:pt x="14" y="87"/>
                        </a:lnTo>
                        <a:lnTo>
                          <a:pt x="6" y="82"/>
                        </a:lnTo>
                        <a:lnTo>
                          <a:pt x="0" y="77"/>
                        </a:lnTo>
                        <a:lnTo>
                          <a:pt x="0" y="81"/>
                        </a:lnTo>
                        <a:lnTo>
                          <a:pt x="1" y="84"/>
                        </a:lnTo>
                        <a:lnTo>
                          <a:pt x="7" y="87"/>
                        </a:lnTo>
                        <a:lnTo>
                          <a:pt x="15" y="90"/>
                        </a:lnTo>
                        <a:lnTo>
                          <a:pt x="23" y="91"/>
                        </a:lnTo>
                        <a:lnTo>
                          <a:pt x="32" y="93"/>
                        </a:lnTo>
                        <a:lnTo>
                          <a:pt x="43" y="91"/>
                        </a:lnTo>
                        <a:lnTo>
                          <a:pt x="52" y="88"/>
                        </a:lnTo>
                        <a:lnTo>
                          <a:pt x="61" y="84"/>
                        </a:lnTo>
                        <a:lnTo>
                          <a:pt x="69" y="77"/>
                        </a:lnTo>
                        <a:lnTo>
                          <a:pt x="75" y="70"/>
                        </a:lnTo>
                        <a:lnTo>
                          <a:pt x="80" y="60"/>
                        </a:lnTo>
                        <a:lnTo>
                          <a:pt x="83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5F70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41" name="Freeform 309"/>
                  <p:cNvSpPr>
                    <a:spLocks/>
                  </p:cNvSpPr>
                  <p:nvPr/>
                </p:nvSpPr>
                <p:spPr bwMode="auto">
                  <a:xfrm>
                    <a:off x="5647" y="1128"/>
                    <a:ext cx="85" cy="91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4" y="28"/>
                      </a:cxn>
                      <a:cxn ang="0">
                        <a:pos x="79" y="17"/>
                      </a:cxn>
                      <a:cxn ang="0">
                        <a:pos x="73" y="8"/>
                      </a:cxn>
                      <a:cxn ang="0">
                        <a:pos x="65" y="0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2" y="0"/>
                      </a:cxn>
                      <a:cxn ang="0">
                        <a:pos x="59" y="0"/>
                      </a:cxn>
                      <a:cxn ang="0">
                        <a:pos x="68" y="8"/>
                      </a:cxn>
                      <a:cxn ang="0">
                        <a:pos x="76" y="17"/>
                      </a:cxn>
                      <a:cxn ang="0">
                        <a:pos x="77" y="22"/>
                      </a:cxn>
                      <a:cxn ang="0">
                        <a:pos x="80" y="28"/>
                      </a:cxn>
                      <a:cxn ang="0">
                        <a:pos x="80" y="34"/>
                      </a:cxn>
                      <a:cxn ang="0">
                        <a:pos x="82" y="40"/>
                      </a:cxn>
                      <a:cxn ang="0">
                        <a:pos x="80" y="50"/>
                      </a:cxn>
                      <a:cxn ang="0">
                        <a:pos x="77" y="59"/>
                      </a:cxn>
                      <a:cxn ang="0">
                        <a:pos x="73" y="67"/>
                      </a:cxn>
                      <a:cxn ang="0">
                        <a:pos x="68" y="74"/>
                      </a:cxn>
                      <a:cxn ang="0">
                        <a:pos x="60" y="81"/>
                      </a:cxn>
                      <a:cxn ang="0">
                        <a:pos x="53" y="84"/>
                      </a:cxn>
                      <a:cxn ang="0">
                        <a:pos x="43" y="87"/>
                      </a:cxn>
                      <a:cxn ang="0">
                        <a:pos x="34" y="88"/>
                      </a:cxn>
                      <a:cxn ang="0">
                        <a:pos x="25" y="87"/>
                      </a:cxn>
                      <a:cxn ang="0">
                        <a:pos x="16" y="85"/>
                      </a:cxn>
                      <a:cxn ang="0">
                        <a:pos x="8" y="81"/>
                      </a:cxn>
                      <a:cxn ang="0">
                        <a:pos x="0" y="74"/>
                      </a:cxn>
                      <a:cxn ang="0">
                        <a:pos x="2" y="77"/>
                      </a:cxn>
                      <a:cxn ang="0">
                        <a:pos x="2" y="81"/>
                      </a:cxn>
                      <a:cxn ang="0">
                        <a:pos x="9" y="85"/>
                      </a:cxn>
                      <a:cxn ang="0">
                        <a:pos x="17" y="88"/>
                      </a:cxn>
                      <a:cxn ang="0">
                        <a:pos x="25" y="90"/>
                      </a:cxn>
                      <a:cxn ang="0">
                        <a:pos x="34" y="91"/>
                      </a:cxn>
                      <a:cxn ang="0">
                        <a:pos x="43" y="90"/>
                      </a:cxn>
                      <a:cxn ang="0">
                        <a:pos x="54" y="87"/>
                      </a:cxn>
                      <a:cxn ang="0">
                        <a:pos x="62" y="82"/>
                      </a:cxn>
                      <a:cxn ang="0">
                        <a:pos x="70" y="76"/>
                      </a:cxn>
                      <a:cxn ang="0">
                        <a:pos x="76" y="68"/>
                      </a:cxn>
                      <a:cxn ang="0">
                        <a:pos x="80" y="60"/>
                      </a:cxn>
                      <a:cxn ang="0">
                        <a:pos x="84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1">
                        <a:moveTo>
                          <a:pt x="85" y="40"/>
                        </a:moveTo>
                        <a:lnTo>
                          <a:pt x="84" y="28"/>
                        </a:lnTo>
                        <a:lnTo>
                          <a:pt x="79" y="17"/>
                        </a:lnTo>
                        <a:lnTo>
                          <a:pt x="73" y="8"/>
                        </a:lnTo>
                        <a:lnTo>
                          <a:pt x="65" y="0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2" y="0"/>
                        </a:lnTo>
                        <a:lnTo>
                          <a:pt x="59" y="0"/>
                        </a:lnTo>
                        <a:lnTo>
                          <a:pt x="68" y="8"/>
                        </a:lnTo>
                        <a:lnTo>
                          <a:pt x="76" y="17"/>
                        </a:lnTo>
                        <a:lnTo>
                          <a:pt x="77" y="22"/>
                        </a:lnTo>
                        <a:lnTo>
                          <a:pt x="80" y="28"/>
                        </a:lnTo>
                        <a:lnTo>
                          <a:pt x="80" y="34"/>
                        </a:lnTo>
                        <a:lnTo>
                          <a:pt x="82" y="40"/>
                        </a:lnTo>
                        <a:lnTo>
                          <a:pt x="80" y="50"/>
                        </a:lnTo>
                        <a:lnTo>
                          <a:pt x="77" y="59"/>
                        </a:lnTo>
                        <a:lnTo>
                          <a:pt x="73" y="67"/>
                        </a:lnTo>
                        <a:lnTo>
                          <a:pt x="68" y="74"/>
                        </a:lnTo>
                        <a:lnTo>
                          <a:pt x="60" y="81"/>
                        </a:lnTo>
                        <a:lnTo>
                          <a:pt x="53" y="84"/>
                        </a:lnTo>
                        <a:lnTo>
                          <a:pt x="43" y="87"/>
                        </a:lnTo>
                        <a:lnTo>
                          <a:pt x="34" y="88"/>
                        </a:lnTo>
                        <a:lnTo>
                          <a:pt x="25" y="87"/>
                        </a:lnTo>
                        <a:lnTo>
                          <a:pt x="16" y="85"/>
                        </a:lnTo>
                        <a:lnTo>
                          <a:pt x="8" y="81"/>
                        </a:lnTo>
                        <a:lnTo>
                          <a:pt x="0" y="74"/>
                        </a:lnTo>
                        <a:lnTo>
                          <a:pt x="2" y="77"/>
                        </a:lnTo>
                        <a:lnTo>
                          <a:pt x="2" y="81"/>
                        </a:lnTo>
                        <a:lnTo>
                          <a:pt x="9" y="85"/>
                        </a:lnTo>
                        <a:lnTo>
                          <a:pt x="17" y="88"/>
                        </a:lnTo>
                        <a:lnTo>
                          <a:pt x="25" y="90"/>
                        </a:lnTo>
                        <a:lnTo>
                          <a:pt x="34" y="91"/>
                        </a:lnTo>
                        <a:lnTo>
                          <a:pt x="43" y="90"/>
                        </a:lnTo>
                        <a:lnTo>
                          <a:pt x="54" y="87"/>
                        </a:lnTo>
                        <a:lnTo>
                          <a:pt x="62" y="82"/>
                        </a:lnTo>
                        <a:lnTo>
                          <a:pt x="70" y="76"/>
                        </a:lnTo>
                        <a:lnTo>
                          <a:pt x="76" y="68"/>
                        </a:lnTo>
                        <a:lnTo>
                          <a:pt x="80" y="60"/>
                        </a:lnTo>
                        <a:lnTo>
                          <a:pt x="84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6272A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42" name="Freeform 310"/>
                  <p:cNvSpPr>
                    <a:spLocks/>
                  </p:cNvSpPr>
                  <p:nvPr/>
                </p:nvSpPr>
                <p:spPr bwMode="auto">
                  <a:xfrm>
                    <a:off x="5647" y="1128"/>
                    <a:ext cx="84" cy="90"/>
                  </a:xfrm>
                  <a:custGeom>
                    <a:avLst/>
                    <a:gdLst/>
                    <a:ahLst/>
                    <a:cxnLst>
                      <a:cxn ang="0">
                        <a:pos x="84" y="40"/>
                      </a:cxn>
                      <a:cxn ang="0">
                        <a:pos x="82" y="28"/>
                      </a:cxn>
                      <a:cxn ang="0">
                        <a:pos x="77" y="17"/>
                      </a:cxn>
                      <a:cxn ang="0">
                        <a:pos x="71" y="8"/>
                      </a:cxn>
                      <a:cxn ang="0">
                        <a:pos x="62" y="0"/>
                      </a:cxn>
                      <a:cxn ang="0">
                        <a:pos x="59" y="0"/>
                      </a:cxn>
                      <a:cxn ang="0">
                        <a:pos x="57" y="0"/>
                      </a:cxn>
                      <a:cxn ang="0">
                        <a:pos x="62" y="3"/>
                      </a:cxn>
                      <a:cxn ang="0">
                        <a:pos x="67" y="6"/>
                      </a:cxn>
                      <a:cxn ang="0">
                        <a:pos x="70" y="11"/>
                      </a:cxn>
                      <a:cxn ang="0">
                        <a:pos x="74" y="17"/>
                      </a:cxn>
                      <a:cxn ang="0">
                        <a:pos x="76" y="22"/>
                      </a:cxn>
                      <a:cxn ang="0">
                        <a:pos x="79" y="28"/>
                      </a:cxn>
                      <a:cxn ang="0">
                        <a:pos x="79" y="34"/>
                      </a:cxn>
                      <a:cxn ang="0">
                        <a:pos x="80" y="40"/>
                      </a:cxn>
                      <a:cxn ang="0">
                        <a:pos x="79" y="50"/>
                      </a:cxn>
                      <a:cxn ang="0">
                        <a:pos x="76" y="59"/>
                      </a:cxn>
                      <a:cxn ang="0">
                        <a:pos x="73" y="67"/>
                      </a:cxn>
                      <a:cxn ang="0">
                        <a:pos x="67" y="73"/>
                      </a:cxn>
                      <a:cxn ang="0">
                        <a:pos x="60" y="79"/>
                      </a:cxn>
                      <a:cxn ang="0">
                        <a:pos x="51" y="84"/>
                      </a:cxn>
                      <a:cxn ang="0">
                        <a:pos x="43" y="85"/>
                      </a:cxn>
                      <a:cxn ang="0">
                        <a:pos x="34" y="87"/>
                      </a:cxn>
                      <a:cxn ang="0">
                        <a:pos x="23" y="85"/>
                      </a:cxn>
                      <a:cxn ang="0">
                        <a:pos x="16" y="82"/>
                      </a:cxn>
                      <a:cxn ang="0">
                        <a:pos x="6" y="77"/>
                      </a:cxn>
                      <a:cxn ang="0">
                        <a:pos x="0" y="71"/>
                      </a:cxn>
                      <a:cxn ang="0">
                        <a:pos x="0" y="74"/>
                      </a:cxn>
                      <a:cxn ang="0">
                        <a:pos x="2" y="77"/>
                      </a:cxn>
                      <a:cxn ang="0">
                        <a:pos x="8" y="82"/>
                      </a:cxn>
                      <a:cxn ang="0">
                        <a:pos x="16" y="87"/>
                      </a:cxn>
                      <a:cxn ang="0">
                        <a:pos x="25" y="88"/>
                      </a:cxn>
                      <a:cxn ang="0">
                        <a:pos x="34" y="90"/>
                      </a:cxn>
                      <a:cxn ang="0">
                        <a:pos x="43" y="88"/>
                      </a:cxn>
                      <a:cxn ang="0">
                        <a:pos x="53" y="85"/>
                      </a:cxn>
                      <a:cxn ang="0">
                        <a:pos x="62" y="81"/>
                      </a:cxn>
                      <a:cxn ang="0">
                        <a:pos x="68" y="76"/>
                      </a:cxn>
                      <a:cxn ang="0">
                        <a:pos x="74" y="68"/>
                      </a:cxn>
                      <a:cxn ang="0">
                        <a:pos x="79" y="59"/>
                      </a:cxn>
                      <a:cxn ang="0">
                        <a:pos x="82" y="50"/>
                      </a:cxn>
                      <a:cxn ang="0">
                        <a:pos x="84" y="40"/>
                      </a:cxn>
                    </a:cxnLst>
                    <a:rect l="0" t="0" r="r" b="b"/>
                    <a:pathLst>
                      <a:path w="84" h="90">
                        <a:moveTo>
                          <a:pt x="84" y="40"/>
                        </a:moveTo>
                        <a:lnTo>
                          <a:pt x="82" y="28"/>
                        </a:lnTo>
                        <a:lnTo>
                          <a:pt x="77" y="17"/>
                        </a:lnTo>
                        <a:lnTo>
                          <a:pt x="71" y="8"/>
                        </a:lnTo>
                        <a:lnTo>
                          <a:pt x="62" y="0"/>
                        </a:lnTo>
                        <a:lnTo>
                          <a:pt x="59" y="0"/>
                        </a:lnTo>
                        <a:lnTo>
                          <a:pt x="57" y="0"/>
                        </a:lnTo>
                        <a:lnTo>
                          <a:pt x="62" y="3"/>
                        </a:lnTo>
                        <a:lnTo>
                          <a:pt x="67" y="6"/>
                        </a:lnTo>
                        <a:lnTo>
                          <a:pt x="70" y="11"/>
                        </a:lnTo>
                        <a:lnTo>
                          <a:pt x="74" y="17"/>
                        </a:lnTo>
                        <a:lnTo>
                          <a:pt x="76" y="22"/>
                        </a:lnTo>
                        <a:lnTo>
                          <a:pt x="79" y="28"/>
                        </a:lnTo>
                        <a:lnTo>
                          <a:pt x="79" y="34"/>
                        </a:lnTo>
                        <a:lnTo>
                          <a:pt x="80" y="40"/>
                        </a:lnTo>
                        <a:lnTo>
                          <a:pt x="79" y="50"/>
                        </a:lnTo>
                        <a:lnTo>
                          <a:pt x="76" y="59"/>
                        </a:lnTo>
                        <a:lnTo>
                          <a:pt x="73" y="67"/>
                        </a:lnTo>
                        <a:lnTo>
                          <a:pt x="67" y="73"/>
                        </a:lnTo>
                        <a:lnTo>
                          <a:pt x="60" y="79"/>
                        </a:lnTo>
                        <a:lnTo>
                          <a:pt x="51" y="84"/>
                        </a:lnTo>
                        <a:lnTo>
                          <a:pt x="43" y="85"/>
                        </a:lnTo>
                        <a:lnTo>
                          <a:pt x="34" y="87"/>
                        </a:lnTo>
                        <a:lnTo>
                          <a:pt x="23" y="85"/>
                        </a:lnTo>
                        <a:lnTo>
                          <a:pt x="16" y="82"/>
                        </a:lnTo>
                        <a:lnTo>
                          <a:pt x="6" y="77"/>
                        </a:lnTo>
                        <a:lnTo>
                          <a:pt x="0" y="71"/>
                        </a:lnTo>
                        <a:lnTo>
                          <a:pt x="0" y="74"/>
                        </a:lnTo>
                        <a:lnTo>
                          <a:pt x="2" y="77"/>
                        </a:lnTo>
                        <a:lnTo>
                          <a:pt x="8" y="82"/>
                        </a:lnTo>
                        <a:lnTo>
                          <a:pt x="16" y="87"/>
                        </a:lnTo>
                        <a:lnTo>
                          <a:pt x="25" y="88"/>
                        </a:lnTo>
                        <a:lnTo>
                          <a:pt x="34" y="90"/>
                        </a:lnTo>
                        <a:lnTo>
                          <a:pt x="43" y="88"/>
                        </a:lnTo>
                        <a:lnTo>
                          <a:pt x="53" y="85"/>
                        </a:lnTo>
                        <a:lnTo>
                          <a:pt x="62" y="81"/>
                        </a:lnTo>
                        <a:lnTo>
                          <a:pt x="68" y="76"/>
                        </a:lnTo>
                        <a:lnTo>
                          <a:pt x="74" y="68"/>
                        </a:lnTo>
                        <a:lnTo>
                          <a:pt x="79" y="59"/>
                        </a:lnTo>
                        <a:lnTo>
                          <a:pt x="82" y="50"/>
                        </a:lnTo>
                        <a:lnTo>
                          <a:pt x="84" y="40"/>
                        </a:lnTo>
                        <a:close/>
                      </a:path>
                    </a:pathLst>
                  </a:custGeom>
                  <a:solidFill>
                    <a:srgbClr val="6574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43" name="Freeform 311"/>
                  <p:cNvSpPr>
                    <a:spLocks/>
                  </p:cNvSpPr>
                  <p:nvPr/>
                </p:nvSpPr>
                <p:spPr bwMode="auto">
                  <a:xfrm>
                    <a:off x="5647" y="1128"/>
                    <a:ext cx="82" cy="88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0" y="34"/>
                      </a:cxn>
                      <a:cxn ang="0">
                        <a:pos x="80" y="28"/>
                      </a:cxn>
                      <a:cxn ang="0">
                        <a:pos x="77" y="22"/>
                      </a:cxn>
                      <a:cxn ang="0">
                        <a:pos x="76" y="17"/>
                      </a:cxn>
                      <a:cxn ang="0">
                        <a:pos x="68" y="8"/>
                      </a:cxn>
                      <a:cxn ang="0">
                        <a:pos x="59" y="0"/>
                      </a:cxn>
                      <a:cxn ang="0">
                        <a:pos x="56" y="0"/>
                      </a:cxn>
                      <a:cxn ang="0">
                        <a:pos x="54" y="0"/>
                      </a:cxn>
                      <a:cxn ang="0">
                        <a:pos x="59" y="3"/>
                      </a:cxn>
                      <a:cxn ang="0">
                        <a:pos x="63" y="6"/>
                      </a:cxn>
                      <a:cxn ang="0">
                        <a:pos x="68" y="11"/>
                      </a:cxn>
                      <a:cxn ang="0">
                        <a:pos x="71" y="17"/>
                      </a:cxn>
                      <a:cxn ang="0">
                        <a:pos x="74" y="22"/>
                      </a:cxn>
                      <a:cxn ang="0">
                        <a:pos x="77" y="28"/>
                      </a:cxn>
                      <a:cxn ang="0">
                        <a:pos x="77" y="34"/>
                      </a:cxn>
                      <a:cxn ang="0">
                        <a:pos x="79" y="40"/>
                      </a:cxn>
                      <a:cxn ang="0">
                        <a:pos x="77" y="50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1"/>
                      </a:cxn>
                      <a:cxn ang="0">
                        <a:pos x="59" y="77"/>
                      </a:cxn>
                      <a:cxn ang="0">
                        <a:pos x="51" y="82"/>
                      </a:cxn>
                      <a:cxn ang="0">
                        <a:pos x="43" y="84"/>
                      </a:cxn>
                      <a:cxn ang="0">
                        <a:pos x="34" y="85"/>
                      </a:cxn>
                      <a:cxn ang="0">
                        <a:pos x="23" y="84"/>
                      </a:cxn>
                      <a:cxn ang="0">
                        <a:pos x="14" y="81"/>
                      </a:cxn>
                      <a:cxn ang="0">
                        <a:pos x="6" y="76"/>
                      </a:cxn>
                      <a:cxn ang="0">
                        <a:pos x="0" y="70"/>
                      </a:cxn>
                      <a:cxn ang="0">
                        <a:pos x="0" y="71"/>
                      </a:cxn>
                      <a:cxn ang="0">
                        <a:pos x="0" y="74"/>
                      </a:cxn>
                      <a:cxn ang="0">
                        <a:pos x="8" y="81"/>
                      </a:cxn>
                      <a:cxn ang="0">
                        <a:pos x="16" y="85"/>
                      </a:cxn>
                      <a:cxn ang="0">
                        <a:pos x="25" y="87"/>
                      </a:cxn>
                      <a:cxn ang="0">
                        <a:pos x="34" y="88"/>
                      </a:cxn>
                      <a:cxn ang="0">
                        <a:pos x="43" y="87"/>
                      </a:cxn>
                      <a:cxn ang="0">
                        <a:pos x="53" y="84"/>
                      </a:cxn>
                      <a:cxn ang="0">
                        <a:pos x="60" y="81"/>
                      </a:cxn>
                      <a:cxn ang="0">
                        <a:pos x="68" y="74"/>
                      </a:cxn>
                      <a:cxn ang="0">
                        <a:pos x="73" y="67"/>
                      </a:cxn>
                      <a:cxn ang="0">
                        <a:pos x="77" y="59"/>
                      </a:cxn>
                      <a:cxn ang="0">
                        <a:pos x="80" y="50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8">
                        <a:moveTo>
                          <a:pt x="82" y="40"/>
                        </a:moveTo>
                        <a:lnTo>
                          <a:pt x="80" y="34"/>
                        </a:lnTo>
                        <a:lnTo>
                          <a:pt x="80" y="28"/>
                        </a:lnTo>
                        <a:lnTo>
                          <a:pt x="77" y="22"/>
                        </a:lnTo>
                        <a:lnTo>
                          <a:pt x="76" y="17"/>
                        </a:lnTo>
                        <a:lnTo>
                          <a:pt x="68" y="8"/>
                        </a:lnTo>
                        <a:lnTo>
                          <a:pt x="59" y="0"/>
                        </a:lnTo>
                        <a:lnTo>
                          <a:pt x="56" y="0"/>
                        </a:lnTo>
                        <a:lnTo>
                          <a:pt x="54" y="0"/>
                        </a:lnTo>
                        <a:lnTo>
                          <a:pt x="59" y="3"/>
                        </a:lnTo>
                        <a:lnTo>
                          <a:pt x="63" y="6"/>
                        </a:lnTo>
                        <a:lnTo>
                          <a:pt x="68" y="11"/>
                        </a:lnTo>
                        <a:lnTo>
                          <a:pt x="71" y="17"/>
                        </a:lnTo>
                        <a:lnTo>
                          <a:pt x="74" y="22"/>
                        </a:lnTo>
                        <a:lnTo>
                          <a:pt x="77" y="28"/>
                        </a:lnTo>
                        <a:lnTo>
                          <a:pt x="77" y="34"/>
                        </a:lnTo>
                        <a:lnTo>
                          <a:pt x="79" y="40"/>
                        </a:lnTo>
                        <a:lnTo>
                          <a:pt x="77" y="50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1"/>
                        </a:lnTo>
                        <a:lnTo>
                          <a:pt x="59" y="77"/>
                        </a:lnTo>
                        <a:lnTo>
                          <a:pt x="51" y="82"/>
                        </a:lnTo>
                        <a:lnTo>
                          <a:pt x="43" y="84"/>
                        </a:lnTo>
                        <a:lnTo>
                          <a:pt x="34" y="85"/>
                        </a:lnTo>
                        <a:lnTo>
                          <a:pt x="23" y="84"/>
                        </a:lnTo>
                        <a:lnTo>
                          <a:pt x="14" y="81"/>
                        </a:lnTo>
                        <a:lnTo>
                          <a:pt x="6" y="76"/>
                        </a:lnTo>
                        <a:lnTo>
                          <a:pt x="0" y="70"/>
                        </a:lnTo>
                        <a:lnTo>
                          <a:pt x="0" y="71"/>
                        </a:lnTo>
                        <a:lnTo>
                          <a:pt x="0" y="74"/>
                        </a:lnTo>
                        <a:lnTo>
                          <a:pt x="8" y="81"/>
                        </a:lnTo>
                        <a:lnTo>
                          <a:pt x="16" y="85"/>
                        </a:lnTo>
                        <a:lnTo>
                          <a:pt x="25" y="87"/>
                        </a:lnTo>
                        <a:lnTo>
                          <a:pt x="34" y="88"/>
                        </a:lnTo>
                        <a:lnTo>
                          <a:pt x="43" y="87"/>
                        </a:lnTo>
                        <a:lnTo>
                          <a:pt x="53" y="84"/>
                        </a:lnTo>
                        <a:lnTo>
                          <a:pt x="60" y="81"/>
                        </a:lnTo>
                        <a:lnTo>
                          <a:pt x="68" y="74"/>
                        </a:lnTo>
                        <a:lnTo>
                          <a:pt x="73" y="67"/>
                        </a:lnTo>
                        <a:lnTo>
                          <a:pt x="77" y="59"/>
                        </a:lnTo>
                        <a:lnTo>
                          <a:pt x="80" y="50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6776B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44" name="Freeform 312"/>
                  <p:cNvSpPr>
                    <a:spLocks/>
                  </p:cNvSpPr>
                  <p:nvPr/>
                </p:nvSpPr>
                <p:spPr bwMode="auto">
                  <a:xfrm>
                    <a:off x="5646" y="1128"/>
                    <a:ext cx="81" cy="87"/>
                  </a:xfrm>
                  <a:custGeom>
                    <a:avLst/>
                    <a:gdLst/>
                    <a:ahLst/>
                    <a:cxnLst>
                      <a:cxn ang="0">
                        <a:pos x="81" y="40"/>
                      </a:cxn>
                      <a:cxn ang="0">
                        <a:pos x="80" y="34"/>
                      </a:cxn>
                      <a:cxn ang="0">
                        <a:pos x="80" y="28"/>
                      </a:cxn>
                      <a:cxn ang="0">
                        <a:pos x="77" y="22"/>
                      </a:cxn>
                      <a:cxn ang="0">
                        <a:pos x="75" y="17"/>
                      </a:cxn>
                      <a:cxn ang="0">
                        <a:pos x="71" y="11"/>
                      </a:cxn>
                      <a:cxn ang="0">
                        <a:pos x="68" y="6"/>
                      </a:cxn>
                      <a:cxn ang="0">
                        <a:pos x="63" y="3"/>
                      </a:cxn>
                      <a:cxn ang="0">
                        <a:pos x="58" y="0"/>
                      </a:cxn>
                      <a:cxn ang="0">
                        <a:pos x="55" y="0"/>
                      </a:cxn>
                      <a:cxn ang="0">
                        <a:pos x="52" y="0"/>
                      </a:cxn>
                      <a:cxn ang="0">
                        <a:pos x="58" y="3"/>
                      </a:cxn>
                      <a:cxn ang="0">
                        <a:pos x="63" y="8"/>
                      </a:cxn>
                      <a:cxn ang="0">
                        <a:pos x="68" y="11"/>
                      </a:cxn>
                      <a:cxn ang="0">
                        <a:pos x="71" y="16"/>
                      </a:cxn>
                      <a:cxn ang="0">
                        <a:pos x="74" y="22"/>
                      </a:cxn>
                      <a:cxn ang="0">
                        <a:pos x="77" y="28"/>
                      </a:cxn>
                      <a:cxn ang="0">
                        <a:pos x="77" y="34"/>
                      </a:cxn>
                      <a:cxn ang="0">
                        <a:pos x="78" y="40"/>
                      </a:cxn>
                      <a:cxn ang="0">
                        <a:pos x="77" y="50"/>
                      </a:cxn>
                      <a:cxn ang="0">
                        <a:pos x="75" y="57"/>
                      </a:cxn>
                      <a:cxn ang="0">
                        <a:pos x="71" y="65"/>
                      </a:cxn>
                      <a:cxn ang="0">
                        <a:pos x="66" y="71"/>
                      </a:cxn>
                      <a:cxn ang="0">
                        <a:pos x="58" y="76"/>
                      </a:cxn>
                      <a:cxn ang="0">
                        <a:pos x="52" y="81"/>
                      </a:cxn>
                      <a:cxn ang="0">
                        <a:pos x="43" y="82"/>
                      </a:cxn>
                      <a:cxn ang="0">
                        <a:pos x="35" y="84"/>
                      </a:cxn>
                      <a:cxn ang="0">
                        <a:pos x="24" y="82"/>
                      </a:cxn>
                      <a:cxn ang="0">
                        <a:pos x="15" y="79"/>
                      </a:cxn>
                      <a:cxn ang="0">
                        <a:pos x="7" y="73"/>
                      </a:cxn>
                      <a:cxn ang="0">
                        <a:pos x="0" y="67"/>
                      </a:cxn>
                      <a:cxn ang="0">
                        <a:pos x="1" y="70"/>
                      </a:cxn>
                      <a:cxn ang="0">
                        <a:pos x="1" y="71"/>
                      </a:cxn>
                      <a:cxn ang="0">
                        <a:pos x="7" y="77"/>
                      </a:cxn>
                      <a:cxn ang="0">
                        <a:pos x="17" y="82"/>
                      </a:cxn>
                      <a:cxn ang="0">
                        <a:pos x="24" y="85"/>
                      </a:cxn>
                      <a:cxn ang="0">
                        <a:pos x="35" y="87"/>
                      </a:cxn>
                      <a:cxn ang="0">
                        <a:pos x="44" y="85"/>
                      </a:cxn>
                      <a:cxn ang="0">
                        <a:pos x="52" y="84"/>
                      </a:cxn>
                      <a:cxn ang="0">
                        <a:pos x="61" y="79"/>
                      </a:cxn>
                      <a:cxn ang="0">
                        <a:pos x="68" y="73"/>
                      </a:cxn>
                      <a:cxn ang="0">
                        <a:pos x="74" y="67"/>
                      </a:cxn>
                      <a:cxn ang="0">
                        <a:pos x="77" y="59"/>
                      </a:cxn>
                      <a:cxn ang="0">
                        <a:pos x="80" y="50"/>
                      </a:cxn>
                      <a:cxn ang="0">
                        <a:pos x="81" y="40"/>
                      </a:cxn>
                    </a:cxnLst>
                    <a:rect l="0" t="0" r="r" b="b"/>
                    <a:pathLst>
                      <a:path w="81" h="87">
                        <a:moveTo>
                          <a:pt x="81" y="40"/>
                        </a:moveTo>
                        <a:lnTo>
                          <a:pt x="80" y="34"/>
                        </a:lnTo>
                        <a:lnTo>
                          <a:pt x="80" y="28"/>
                        </a:lnTo>
                        <a:lnTo>
                          <a:pt x="77" y="22"/>
                        </a:lnTo>
                        <a:lnTo>
                          <a:pt x="75" y="17"/>
                        </a:lnTo>
                        <a:lnTo>
                          <a:pt x="71" y="11"/>
                        </a:lnTo>
                        <a:lnTo>
                          <a:pt x="68" y="6"/>
                        </a:lnTo>
                        <a:lnTo>
                          <a:pt x="63" y="3"/>
                        </a:lnTo>
                        <a:lnTo>
                          <a:pt x="58" y="0"/>
                        </a:lnTo>
                        <a:lnTo>
                          <a:pt x="55" y="0"/>
                        </a:lnTo>
                        <a:lnTo>
                          <a:pt x="52" y="0"/>
                        </a:lnTo>
                        <a:lnTo>
                          <a:pt x="58" y="3"/>
                        </a:lnTo>
                        <a:lnTo>
                          <a:pt x="63" y="8"/>
                        </a:lnTo>
                        <a:lnTo>
                          <a:pt x="68" y="11"/>
                        </a:lnTo>
                        <a:lnTo>
                          <a:pt x="71" y="16"/>
                        </a:lnTo>
                        <a:lnTo>
                          <a:pt x="74" y="22"/>
                        </a:lnTo>
                        <a:lnTo>
                          <a:pt x="77" y="28"/>
                        </a:lnTo>
                        <a:lnTo>
                          <a:pt x="77" y="34"/>
                        </a:lnTo>
                        <a:lnTo>
                          <a:pt x="78" y="40"/>
                        </a:lnTo>
                        <a:lnTo>
                          <a:pt x="77" y="50"/>
                        </a:lnTo>
                        <a:lnTo>
                          <a:pt x="75" y="57"/>
                        </a:lnTo>
                        <a:lnTo>
                          <a:pt x="71" y="65"/>
                        </a:lnTo>
                        <a:lnTo>
                          <a:pt x="66" y="71"/>
                        </a:lnTo>
                        <a:lnTo>
                          <a:pt x="58" y="76"/>
                        </a:lnTo>
                        <a:lnTo>
                          <a:pt x="52" y="81"/>
                        </a:lnTo>
                        <a:lnTo>
                          <a:pt x="43" y="82"/>
                        </a:lnTo>
                        <a:lnTo>
                          <a:pt x="35" y="84"/>
                        </a:lnTo>
                        <a:lnTo>
                          <a:pt x="24" y="82"/>
                        </a:lnTo>
                        <a:lnTo>
                          <a:pt x="15" y="79"/>
                        </a:lnTo>
                        <a:lnTo>
                          <a:pt x="7" y="73"/>
                        </a:lnTo>
                        <a:lnTo>
                          <a:pt x="0" y="67"/>
                        </a:lnTo>
                        <a:lnTo>
                          <a:pt x="1" y="70"/>
                        </a:lnTo>
                        <a:lnTo>
                          <a:pt x="1" y="71"/>
                        </a:lnTo>
                        <a:lnTo>
                          <a:pt x="7" y="77"/>
                        </a:lnTo>
                        <a:lnTo>
                          <a:pt x="17" y="82"/>
                        </a:lnTo>
                        <a:lnTo>
                          <a:pt x="24" y="85"/>
                        </a:lnTo>
                        <a:lnTo>
                          <a:pt x="35" y="87"/>
                        </a:lnTo>
                        <a:lnTo>
                          <a:pt x="44" y="85"/>
                        </a:lnTo>
                        <a:lnTo>
                          <a:pt x="52" y="84"/>
                        </a:lnTo>
                        <a:lnTo>
                          <a:pt x="61" y="79"/>
                        </a:lnTo>
                        <a:lnTo>
                          <a:pt x="68" y="73"/>
                        </a:lnTo>
                        <a:lnTo>
                          <a:pt x="74" y="67"/>
                        </a:lnTo>
                        <a:lnTo>
                          <a:pt x="77" y="59"/>
                        </a:lnTo>
                        <a:lnTo>
                          <a:pt x="80" y="50"/>
                        </a:lnTo>
                        <a:lnTo>
                          <a:pt x="81" y="40"/>
                        </a:lnTo>
                        <a:close/>
                      </a:path>
                    </a:pathLst>
                  </a:custGeom>
                  <a:solidFill>
                    <a:srgbClr val="6A79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45" name="Freeform 313"/>
                  <p:cNvSpPr>
                    <a:spLocks/>
                  </p:cNvSpPr>
                  <p:nvPr/>
                </p:nvSpPr>
                <p:spPr bwMode="auto">
                  <a:xfrm>
                    <a:off x="5646" y="1128"/>
                    <a:ext cx="80" cy="85"/>
                  </a:xfrm>
                  <a:custGeom>
                    <a:avLst/>
                    <a:gdLst/>
                    <a:ahLst/>
                    <a:cxnLst>
                      <a:cxn ang="0">
                        <a:pos x="80" y="40"/>
                      </a:cxn>
                      <a:cxn ang="0">
                        <a:pos x="78" y="34"/>
                      </a:cxn>
                      <a:cxn ang="0">
                        <a:pos x="78" y="28"/>
                      </a:cxn>
                      <a:cxn ang="0">
                        <a:pos x="75" y="22"/>
                      </a:cxn>
                      <a:cxn ang="0">
                        <a:pos x="72" y="17"/>
                      </a:cxn>
                      <a:cxn ang="0">
                        <a:pos x="69" y="11"/>
                      </a:cxn>
                      <a:cxn ang="0">
                        <a:pos x="64" y="6"/>
                      </a:cxn>
                      <a:cxn ang="0">
                        <a:pos x="60" y="3"/>
                      </a:cxn>
                      <a:cxn ang="0">
                        <a:pos x="55" y="0"/>
                      </a:cxn>
                      <a:cxn ang="0">
                        <a:pos x="52" y="0"/>
                      </a:cxn>
                      <a:cxn ang="0">
                        <a:pos x="49" y="2"/>
                      </a:cxn>
                      <a:cxn ang="0">
                        <a:pos x="55" y="3"/>
                      </a:cxn>
                      <a:cxn ang="0">
                        <a:pos x="60" y="8"/>
                      </a:cxn>
                      <a:cxn ang="0">
                        <a:pos x="64" y="11"/>
                      </a:cxn>
                      <a:cxn ang="0">
                        <a:pos x="69" y="16"/>
                      </a:cxn>
                      <a:cxn ang="0">
                        <a:pos x="72" y="22"/>
                      </a:cxn>
                      <a:cxn ang="0">
                        <a:pos x="74" y="28"/>
                      </a:cxn>
                      <a:cxn ang="0">
                        <a:pos x="75" y="34"/>
                      </a:cxn>
                      <a:cxn ang="0">
                        <a:pos x="77" y="40"/>
                      </a:cxn>
                      <a:cxn ang="0">
                        <a:pos x="75" y="48"/>
                      </a:cxn>
                      <a:cxn ang="0">
                        <a:pos x="74" y="56"/>
                      </a:cxn>
                      <a:cxn ang="0">
                        <a:pos x="69" y="63"/>
                      </a:cxn>
                      <a:cxn ang="0">
                        <a:pos x="64" y="70"/>
                      </a:cxn>
                      <a:cxn ang="0">
                        <a:pos x="58" y="74"/>
                      </a:cxn>
                      <a:cxn ang="0">
                        <a:pos x="51" y="79"/>
                      </a:cxn>
                      <a:cxn ang="0">
                        <a:pos x="43" y="81"/>
                      </a:cxn>
                      <a:cxn ang="0">
                        <a:pos x="35" y="82"/>
                      </a:cxn>
                      <a:cxn ang="0">
                        <a:pos x="24" y="81"/>
                      </a:cxn>
                      <a:cxn ang="0">
                        <a:pos x="15" y="77"/>
                      </a:cxn>
                      <a:cxn ang="0">
                        <a:pos x="7" y="71"/>
                      </a:cxn>
                      <a:cxn ang="0">
                        <a:pos x="0" y="63"/>
                      </a:cxn>
                      <a:cxn ang="0">
                        <a:pos x="0" y="67"/>
                      </a:cxn>
                      <a:cxn ang="0">
                        <a:pos x="1" y="70"/>
                      </a:cxn>
                      <a:cxn ang="0">
                        <a:pos x="7" y="76"/>
                      </a:cxn>
                      <a:cxn ang="0">
                        <a:pos x="15" y="81"/>
                      </a:cxn>
                      <a:cxn ang="0">
                        <a:pos x="24" y="84"/>
                      </a:cxn>
                      <a:cxn ang="0">
                        <a:pos x="35" y="85"/>
                      </a:cxn>
                      <a:cxn ang="0">
                        <a:pos x="44" y="84"/>
                      </a:cxn>
                      <a:cxn ang="0">
                        <a:pos x="52" y="82"/>
                      </a:cxn>
                      <a:cxn ang="0">
                        <a:pos x="60" y="77"/>
                      </a:cxn>
                      <a:cxn ang="0">
                        <a:pos x="66" y="71"/>
                      </a:cxn>
                      <a:cxn ang="0">
                        <a:pos x="72" y="65"/>
                      </a:cxn>
                      <a:cxn ang="0">
                        <a:pos x="75" y="57"/>
                      </a:cxn>
                      <a:cxn ang="0">
                        <a:pos x="78" y="50"/>
                      </a:cxn>
                      <a:cxn ang="0">
                        <a:pos x="80" y="40"/>
                      </a:cxn>
                    </a:cxnLst>
                    <a:rect l="0" t="0" r="r" b="b"/>
                    <a:pathLst>
                      <a:path w="80" h="85">
                        <a:moveTo>
                          <a:pt x="80" y="40"/>
                        </a:moveTo>
                        <a:lnTo>
                          <a:pt x="78" y="34"/>
                        </a:lnTo>
                        <a:lnTo>
                          <a:pt x="78" y="28"/>
                        </a:lnTo>
                        <a:lnTo>
                          <a:pt x="75" y="22"/>
                        </a:lnTo>
                        <a:lnTo>
                          <a:pt x="72" y="17"/>
                        </a:lnTo>
                        <a:lnTo>
                          <a:pt x="69" y="11"/>
                        </a:lnTo>
                        <a:lnTo>
                          <a:pt x="64" y="6"/>
                        </a:lnTo>
                        <a:lnTo>
                          <a:pt x="60" y="3"/>
                        </a:lnTo>
                        <a:lnTo>
                          <a:pt x="55" y="0"/>
                        </a:lnTo>
                        <a:lnTo>
                          <a:pt x="52" y="0"/>
                        </a:lnTo>
                        <a:lnTo>
                          <a:pt x="49" y="2"/>
                        </a:lnTo>
                        <a:lnTo>
                          <a:pt x="55" y="3"/>
                        </a:lnTo>
                        <a:lnTo>
                          <a:pt x="60" y="8"/>
                        </a:lnTo>
                        <a:lnTo>
                          <a:pt x="64" y="11"/>
                        </a:lnTo>
                        <a:lnTo>
                          <a:pt x="69" y="16"/>
                        </a:lnTo>
                        <a:lnTo>
                          <a:pt x="72" y="22"/>
                        </a:lnTo>
                        <a:lnTo>
                          <a:pt x="74" y="28"/>
                        </a:lnTo>
                        <a:lnTo>
                          <a:pt x="75" y="34"/>
                        </a:lnTo>
                        <a:lnTo>
                          <a:pt x="77" y="40"/>
                        </a:lnTo>
                        <a:lnTo>
                          <a:pt x="75" y="48"/>
                        </a:lnTo>
                        <a:lnTo>
                          <a:pt x="74" y="56"/>
                        </a:lnTo>
                        <a:lnTo>
                          <a:pt x="69" y="63"/>
                        </a:lnTo>
                        <a:lnTo>
                          <a:pt x="64" y="70"/>
                        </a:lnTo>
                        <a:lnTo>
                          <a:pt x="58" y="74"/>
                        </a:lnTo>
                        <a:lnTo>
                          <a:pt x="51" y="79"/>
                        </a:lnTo>
                        <a:lnTo>
                          <a:pt x="43" y="81"/>
                        </a:lnTo>
                        <a:lnTo>
                          <a:pt x="35" y="82"/>
                        </a:lnTo>
                        <a:lnTo>
                          <a:pt x="24" y="81"/>
                        </a:lnTo>
                        <a:lnTo>
                          <a:pt x="15" y="77"/>
                        </a:lnTo>
                        <a:lnTo>
                          <a:pt x="7" y="71"/>
                        </a:lnTo>
                        <a:lnTo>
                          <a:pt x="0" y="63"/>
                        </a:lnTo>
                        <a:lnTo>
                          <a:pt x="0" y="67"/>
                        </a:lnTo>
                        <a:lnTo>
                          <a:pt x="1" y="70"/>
                        </a:lnTo>
                        <a:lnTo>
                          <a:pt x="7" y="76"/>
                        </a:lnTo>
                        <a:lnTo>
                          <a:pt x="15" y="81"/>
                        </a:lnTo>
                        <a:lnTo>
                          <a:pt x="24" y="84"/>
                        </a:lnTo>
                        <a:lnTo>
                          <a:pt x="35" y="85"/>
                        </a:lnTo>
                        <a:lnTo>
                          <a:pt x="44" y="84"/>
                        </a:lnTo>
                        <a:lnTo>
                          <a:pt x="52" y="82"/>
                        </a:lnTo>
                        <a:lnTo>
                          <a:pt x="60" y="77"/>
                        </a:lnTo>
                        <a:lnTo>
                          <a:pt x="66" y="71"/>
                        </a:lnTo>
                        <a:lnTo>
                          <a:pt x="72" y="65"/>
                        </a:lnTo>
                        <a:lnTo>
                          <a:pt x="75" y="57"/>
                        </a:lnTo>
                        <a:lnTo>
                          <a:pt x="78" y="50"/>
                        </a:lnTo>
                        <a:lnTo>
                          <a:pt x="80" y="40"/>
                        </a:lnTo>
                        <a:close/>
                      </a:path>
                    </a:pathLst>
                  </a:custGeom>
                  <a:solidFill>
                    <a:srgbClr val="717F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46" name="Freeform 314"/>
                  <p:cNvSpPr>
                    <a:spLocks/>
                  </p:cNvSpPr>
                  <p:nvPr/>
                </p:nvSpPr>
                <p:spPr bwMode="auto">
                  <a:xfrm>
                    <a:off x="5646" y="1128"/>
                    <a:ext cx="78" cy="84"/>
                  </a:xfrm>
                  <a:custGeom>
                    <a:avLst/>
                    <a:gdLst/>
                    <a:ahLst/>
                    <a:cxnLst>
                      <a:cxn ang="0">
                        <a:pos x="78" y="40"/>
                      </a:cxn>
                      <a:cxn ang="0">
                        <a:pos x="77" y="34"/>
                      </a:cxn>
                      <a:cxn ang="0">
                        <a:pos x="77" y="28"/>
                      </a:cxn>
                      <a:cxn ang="0">
                        <a:pos x="74" y="22"/>
                      </a:cxn>
                      <a:cxn ang="0">
                        <a:pos x="71" y="16"/>
                      </a:cxn>
                      <a:cxn ang="0">
                        <a:pos x="68" y="11"/>
                      </a:cxn>
                      <a:cxn ang="0">
                        <a:pos x="63" y="8"/>
                      </a:cxn>
                      <a:cxn ang="0">
                        <a:pos x="58" y="3"/>
                      </a:cxn>
                      <a:cxn ang="0">
                        <a:pos x="52" y="0"/>
                      </a:cxn>
                      <a:cxn ang="0">
                        <a:pos x="49" y="2"/>
                      </a:cxn>
                      <a:cxn ang="0">
                        <a:pos x="47" y="2"/>
                      </a:cxn>
                      <a:cxn ang="0">
                        <a:pos x="52" y="5"/>
                      </a:cxn>
                      <a:cxn ang="0">
                        <a:pos x="58" y="8"/>
                      </a:cxn>
                      <a:cxn ang="0">
                        <a:pos x="63" y="11"/>
                      </a:cxn>
                      <a:cxn ang="0">
                        <a:pos x="68" y="16"/>
                      </a:cxn>
                      <a:cxn ang="0">
                        <a:pos x="71" y="22"/>
                      </a:cxn>
                      <a:cxn ang="0">
                        <a:pos x="72" y="28"/>
                      </a:cxn>
                      <a:cxn ang="0">
                        <a:pos x="74" y="34"/>
                      </a:cxn>
                      <a:cxn ang="0">
                        <a:pos x="75" y="40"/>
                      </a:cxn>
                      <a:cxn ang="0">
                        <a:pos x="74" y="48"/>
                      </a:cxn>
                      <a:cxn ang="0">
                        <a:pos x="72" y="56"/>
                      </a:cxn>
                      <a:cxn ang="0">
                        <a:pos x="68" y="62"/>
                      </a:cxn>
                      <a:cxn ang="0">
                        <a:pos x="63" y="68"/>
                      </a:cxn>
                      <a:cxn ang="0">
                        <a:pos x="57" y="73"/>
                      </a:cxn>
                      <a:cxn ang="0">
                        <a:pos x="51" y="77"/>
                      </a:cxn>
                      <a:cxn ang="0">
                        <a:pos x="43" y="79"/>
                      </a:cxn>
                      <a:cxn ang="0">
                        <a:pos x="35" y="81"/>
                      </a:cxn>
                      <a:cxn ang="0">
                        <a:pos x="24" y="79"/>
                      </a:cxn>
                      <a:cxn ang="0">
                        <a:pos x="15" y="74"/>
                      </a:cxn>
                      <a:cxn ang="0">
                        <a:pos x="6" y="68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3"/>
                      </a:cxn>
                      <a:cxn ang="0">
                        <a:pos x="0" y="67"/>
                      </a:cxn>
                      <a:cxn ang="0">
                        <a:pos x="7" y="73"/>
                      </a:cxn>
                      <a:cxn ang="0">
                        <a:pos x="15" y="79"/>
                      </a:cxn>
                      <a:cxn ang="0">
                        <a:pos x="24" y="82"/>
                      </a:cxn>
                      <a:cxn ang="0">
                        <a:pos x="35" y="84"/>
                      </a:cxn>
                      <a:cxn ang="0">
                        <a:pos x="43" y="82"/>
                      </a:cxn>
                      <a:cxn ang="0">
                        <a:pos x="52" y="81"/>
                      </a:cxn>
                      <a:cxn ang="0">
                        <a:pos x="58" y="76"/>
                      </a:cxn>
                      <a:cxn ang="0">
                        <a:pos x="66" y="71"/>
                      </a:cxn>
                      <a:cxn ang="0">
                        <a:pos x="71" y="65"/>
                      </a:cxn>
                      <a:cxn ang="0">
                        <a:pos x="75" y="57"/>
                      </a:cxn>
                      <a:cxn ang="0">
                        <a:pos x="77" y="50"/>
                      </a:cxn>
                      <a:cxn ang="0">
                        <a:pos x="78" y="40"/>
                      </a:cxn>
                    </a:cxnLst>
                    <a:rect l="0" t="0" r="r" b="b"/>
                    <a:pathLst>
                      <a:path w="78" h="84">
                        <a:moveTo>
                          <a:pt x="78" y="40"/>
                        </a:moveTo>
                        <a:lnTo>
                          <a:pt x="77" y="34"/>
                        </a:lnTo>
                        <a:lnTo>
                          <a:pt x="77" y="28"/>
                        </a:lnTo>
                        <a:lnTo>
                          <a:pt x="74" y="22"/>
                        </a:lnTo>
                        <a:lnTo>
                          <a:pt x="71" y="16"/>
                        </a:lnTo>
                        <a:lnTo>
                          <a:pt x="68" y="11"/>
                        </a:lnTo>
                        <a:lnTo>
                          <a:pt x="63" y="8"/>
                        </a:lnTo>
                        <a:lnTo>
                          <a:pt x="58" y="3"/>
                        </a:lnTo>
                        <a:lnTo>
                          <a:pt x="52" y="0"/>
                        </a:lnTo>
                        <a:lnTo>
                          <a:pt x="49" y="2"/>
                        </a:lnTo>
                        <a:lnTo>
                          <a:pt x="47" y="2"/>
                        </a:lnTo>
                        <a:lnTo>
                          <a:pt x="52" y="5"/>
                        </a:lnTo>
                        <a:lnTo>
                          <a:pt x="58" y="8"/>
                        </a:lnTo>
                        <a:lnTo>
                          <a:pt x="63" y="11"/>
                        </a:lnTo>
                        <a:lnTo>
                          <a:pt x="68" y="16"/>
                        </a:lnTo>
                        <a:lnTo>
                          <a:pt x="71" y="22"/>
                        </a:lnTo>
                        <a:lnTo>
                          <a:pt x="72" y="28"/>
                        </a:lnTo>
                        <a:lnTo>
                          <a:pt x="74" y="34"/>
                        </a:lnTo>
                        <a:lnTo>
                          <a:pt x="75" y="40"/>
                        </a:lnTo>
                        <a:lnTo>
                          <a:pt x="74" y="48"/>
                        </a:lnTo>
                        <a:lnTo>
                          <a:pt x="72" y="56"/>
                        </a:lnTo>
                        <a:lnTo>
                          <a:pt x="68" y="62"/>
                        </a:lnTo>
                        <a:lnTo>
                          <a:pt x="63" y="68"/>
                        </a:lnTo>
                        <a:lnTo>
                          <a:pt x="57" y="73"/>
                        </a:lnTo>
                        <a:lnTo>
                          <a:pt x="51" y="77"/>
                        </a:lnTo>
                        <a:lnTo>
                          <a:pt x="43" y="79"/>
                        </a:lnTo>
                        <a:lnTo>
                          <a:pt x="35" y="81"/>
                        </a:lnTo>
                        <a:lnTo>
                          <a:pt x="24" y="79"/>
                        </a:lnTo>
                        <a:lnTo>
                          <a:pt x="15" y="74"/>
                        </a:lnTo>
                        <a:lnTo>
                          <a:pt x="6" y="68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3"/>
                        </a:lnTo>
                        <a:lnTo>
                          <a:pt x="0" y="67"/>
                        </a:lnTo>
                        <a:lnTo>
                          <a:pt x="7" y="73"/>
                        </a:lnTo>
                        <a:lnTo>
                          <a:pt x="15" y="79"/>
                        </a:lnTo>
                        <a:lnTo>
                          <a:pt x="24" y="82"/>
                        </a:lnTo>
                        <a:lnTo>
                          <a:pt x="35" y="84"/>
                        </a:lnTo>
                        <a:lnTo>
                          <a:pt x="43" y="82"/>
                        </a:lnTo>
                        <a:lnTo>
                          <a:pt x="52" y="81"/>
                        </a:lnTo>
                        <a:lnTo>
                          <a:pt x="58" y="76"/>
                        </a:lnTo>
                        <a:lnTo>
                          <a:pt x="66" y="71"/>
                        </a:lnTo>
                        <a:lnTo>
                          <a:pt x="71" y="65"/>
                        </a:lnTo>
                        <a:lnTo>
                          <a:pt x="75" y="57"/>
                        </a:lnTo>
                        <a:lnTo>
                          <a:pt x="77" y="50"/>
                        </a:lnTo>
                        <a:lnTo>
                          <a:pt x="78" y="40"/>
                        </a:lnTo>
                        <a:close/>
                      </a:path>
                    </a:pathLst>
                  </a:custGeom>
                  <a:solidFill>
                    <a:srgbClr val="7582B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47" name="Freeform 315"/>
                  <p:cNvSpPr>
                    <a:spLocks/>
                  </p:cNvSpPr>
                  <p:nvPr/>
                </p:nvSpPr>
                <p:spPr bwMode="auto">
                  <a:xfrm>
                    <a:off x="5646" y="1130"/>
                    <a:ext cx="77" cy="80"/>
                  </a:xfrm>
                  <a:custGeom>
                    <a:avLst/>
                    <a:gdLst/>
                    <a:ahLst/>
                    <a:cxnLst>
                      <a:cxn ang="0">
                        <a:pos x="77" y="38"/>
                      </a:cxn>
                      <a:cxn ang="0">
                        <a:pos x="75" y="32"/>
                      </a:cxn>
                      <a:cxn ang="0">
                        <a:pos x="74" y="26"/>
                      </a:cxn>
                      <a:cxn ang="0">
                        <a:pos x="72" y="20"/>
                      </a:cxn>
                      <a:cxn ang="0">
                        <a:pos x="69" y="14"/>
                      </a:cxn>
                      <a:cxn ang="0">
                        <a:pos x="64" y="9"/>
                      </a:cxn>
                      <a:cxn ang="0">
                        <a:pos x="60" y="6"/>
                      </a:cxn>
                      <a:cxn ang="0">
                        <a:pos x="55" y="1"/>
                      </a:cxn>
                      <a:cxn ang="0">
                        <a:pos x="49" y="0"/>
                      </a:cxn>
                      <a:cxn ang="0">
                        <a:pos x="46" y="0"/>
                      </a:cxn>
                      <a:cxn ang="0">
                        <a:pos x="44" y="1"/>
                      </a:cxn>
                      <a:cxn ang="0">
                        <a:pos x="51" y="3"/>
                      </a:cxn>
                      <a:cxn ang="0">
                        <a:pos x="55" y="6"/>
                      </a:cxn>
                      <a:cxn ang="0">
                        <a:pos x="61" y="9"/>
                      </a:cxn>
                      <a:cxn ang="0">
                        <a:pos x="64" y="14"/>
                      </a:cxn>
                      <a:cxn ang="0">
                        <a:pos x="69" y="20"/>
                      </a:cxn>
                      <a:cxn ang="0">
                        <a:pos x="71" y="26"/>
                      </a:cxn>
                      <a:cxn ang="0">
                        <a:pos x="72" y="32"/>
                      </a:cxn>
                      <a:cxn ang="0">
                        <a:pos x="74" y="38"/>
                      </a:cxn>
                      <a:cxn ang="0">
                        <a:pos x="72" y="46"/>
                      </a:cxn>
                      <a:cxn ang="0">
                        <a:pos x="71" y="54"/>
                      </a:cxn>
                      <a:cxn ang="0">
                        <a:pos x="66" y="60"/>
                      </a:cxn>
                      <a:cxn ang="0">
                        <a:pos x="61" y="66"/>
                      </a:cxn>
                      <a:cxn ang="0">
                        <a:pos x="57" y="71"/>
                      </a:cxn>
                      <a:cxn ang="0">
                        <a:pos x="49" y="74"/>
                      </a:cxn>
                      <a:cxn ang="0">
                        <a:pos x="43" y="75"/>
                      </a:cxn>
                      <a:cxn ang="0">
                        <a:pos x="35" y="77"/>
                      </a:cxn>
                      <a:cxn ang="0">
                        <a:pos x="24" y="75"/>
                      </a:cxn>
                      <a:cxn ang="0">
                        <a:pos x="13" y="71"/>
                      </a:cxn>
                      <a:cxn ang="0">
                        <a:pos x="6" y="65"/>
                      </a:cxn>
                      <a:cxn ang="0">
                        <a:pos x="0" y="55"/>
                      </a:cxn>
                      <a:cxn ang="0">
                        <a:pos x="0" y="57"/>
                      </a:cxn>
                      <a:cxn ang="0">
                        <a:pos x="0" y="58"/>
                      </a:cxn>
                      <a:cxn ang="0">
                        <a:pos x="0" y="60"/>
                      </a:cxn>
                      <a:cxn ang="0">
                        <a:pos x="0" y="61"/>
                      </a:cxn>
                      <a:cxn ang="0">
                        <a:pos x="7" y="69"/>
                      </a:cxn>
                      <a:cxn ang="0">
                        <a:pos x="15" y="75"/>
                      </a:cxn>
                      <a:cxn ang="0">
                        <a:pos x="24" y="79"/>
                      </a:cxn>
                      <a:cxn ang="0">
                        <a:pos x="35" y="80"/>
                      </a:cxn>
                      <a:cxn ang="0">
                        <a:pos x="43" y="79"/>
                      </a:cxn>
                      <a:cxn ang="0">
                        <a:pos x="51" y="77"/>
                      </a:cxn>
                      <a:cxn ang="0">
                        <a:pos x="58" y="72"/>
                      </a:cxn>
                      <a:cxn ang="0">
                        <a:pos x="64" y="68"/>
                      </a:cxn>
                      <a:cxn ang="0">
                        <a:pos x="69" y="61"/>
                      </a:cxn>
                      <a:cxn ang="0">
                        <a:pos x="74" y="54"/>
                      </a:cxn>
                      <a:cxn ang="0">
                        <a:pos x="75" y="46"/>
                      </a:cxn>
                      <a:cxn ang="0">
                        <a:pos x="77" y="38"/>
                      </a:cxn>
                    </a:cxnLst>
                    <a:rect l="0" t="0" r="r" b="b"/>
                    <a:pathLst>
                      <a:path w="77" h="80">
                        <a:moveTo>
                          <a:pt x="77" y="38"/>
                        </a:moveTo>
                        <a:lnTo>
                          <a:pt x="75" y="32"/>
                        </a:lnTo>
                        <a:lnTo>
                          <a:pt x="74" y="26"/>
                        </a:lnTo>
                        <a:lnTo>
                          <a:pt x="72" y="20"/>
                        </a:lnTo>
                        <a:lnTo>
                          <a:pt x="69" y="14"/>
                        </a:lnTo>
                        <a:lnTo>
                          <a:pt x="64" y="9"/>
                        </a:lnTo>
                        <a:lnTo>
                          <a:pt x="60" y="6"/>
                        </a:lnTo>
                        <a:lnTo>
                          <a:pt x="55" y="1"/>
                        </a:lnTo>
                        <a:lnTo>
                          <a:pt x="49" y="0"/>
                        </a:lnTo>
                        <a:lnTo>
                          <a:pt x="46" y="0"/>
                        </a:lnTo>
                        <a:lnTo>
                          <a:pt x="44" y="1"/>
                        </a:lnTo>
                        <a:lnTo>
                          <a:pt x="51" y="3"/>
                        </a:lnTo>
                        <a:lnTo>
                          <a:pt x="55" y="6"/>
                        </a:lnTo>
                        <a:lnTo>
                          <a:pt x="61" y="9"/>
                        </a:lnTo>
                        <a:lnTo>
                          <a:pt x="64" y="14"/>
                        </a:lnTo>
                        <a:lnTo>
                          <a:pt x="69" y="20"/>
                        </a:lnTo>
                        <a:lnTo>
                          <a:pt x="71" y="26"/>
                        </a:lnTo>
                        <a:lnTo>
                          <a:pt x="72" y="32"/>
                        </a:lnTo>
                        <a:lnTo>
                          <a:pt x="74" y="38"/>
                        </a:lnTo>
                        <a:lnTo>
                          <a:pt x="72" y="46"/>
                        </a:lnTo>
                        <a:lnTo>
                          <a:pt x="71" y="54"/>
                        </a:lnTo>
                        <a:lnTo>
                          <a:pt x="66" y="60"/>
                        </a:lnTo>
                        <a:lnTo>
                          <a:pt x="61" y="66"/>
                        </a:lnTo>
                        <a:lnTo>
                          <a:pt x="57" y="71"/>
                        </a:lnTo>
                        <a:lnTo>
                          <a:pt x="49" y="74"/>
                        </a:lnTo>
                        <a:lnTo>
                          <a:pt x="43" y="75"/>
                        </a:lnTo>
                        <a:lnTo>
                          <a:pt x="35" y="77"/>
                        </a:lnTo>
                        <a:lnTo>
                          <a:pt x="24" y="75"/>
                        </a:lnTo>
                        <a:lnTo>
                          <a:pt x="13" y="71"/>
                        </a:lnTo>
                        <a:lnTo>
                          <a:pt x="6" y="65"/>
                        </a:lnTo>
                        <a:lnTo>
                          <a:pt x="0" y="55"/>
                        </a:lnTo>
                        <a:lnTo>
                          <a:pt x="0" y="57"/>
                        </a:lnTo>
                        <a:lnTo>
                          <a:pt x="0" y="58"/>
                        </a:lnTo>
                        <a:lnTo>
                          <a:pt x="0" y="60"/>
                        </a:lnTo>
                        <a:lnTo>
                          <a:pt x="0" y="61"/>
                        </a:lnTo>
                        <a:lnTo>
                          <a:pt x="7" y="69"/>
                        </a:lnTo>
                        <a:lnTo>
                          <a:pt x="15" y="75"/>
                        </a:lnTo>
                        <a:lnTo>
                          <a:pt x="24" y="79"/>
                        </a:lnTo>
                        <a:lnTo>
                          <a:pt x="35" y="80"/>
                        </a:lnTo>
                        <a:lnTo>
                          <a:pt x="43" y="79"/>
                        </a:lnTo>
                        <a:lnTo>
                          <a:pt x="51" y="77"/>
                        </a:lnTo>
                        <a:lnTo>
                          <a:pt x="58" y="72"/>
                        </a:lnTo>
                        <a:lnTo>
                          <a:pt x="64" y="68"/>
                        </a:lnTo>
                        <a:lnTo>
                          <a:pt x="69" y="61"/>
                        </a:lnTo>
                        <a:lnTo>
                          <a:pt x="74" y="54"/>
                        </a:lnTo>
                        <a:lnTo>
                          <a:pt x="75" y="46"/>
                        </a:lnTo>
                        <a:lnTo>
                          <a:pt x="77" y="38"/>
                        </a:lnTo>
                        <a:close/>
                      </a:path>
                    </a:pathLst>
                  </a:custGeom>
                  <a:solidFill>
                    <a:srgbClr val="7986B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48" name="Freeform 316"/>
                  <p:cNvSpPr>
                    <a:spLocks/>
                  </p:cNvSpPr>
                  <p:nvPr/>
                </p:nvSpPr>
                <p:spPr bwMode="auto">
                  <a:xfrm>
                    <a:off x="5646" y="1130"/>
                    <a:ext cx="75" cy="79"/>
                  </a:xfrm>
                  <a:custGeom>
                    <a:avLst/>
                    <a:gdLst/>
                    <a:ahLst/>
                    <a:cxnLst>
                      <a:cxn ang="0">
                        <a:pos x="75" y="38"/>
                      </a:cxn>
                      <a:cxn ang="0">
                        <a:pos x="74" y="32"/>
                      </a:cxn>
                      <a:cxn ang="0">
                        <a:pos x="72" y="26"/>
                      </a:cxn>
                      <a:cxn ang="0">
                        <a:pos x="71" y="20"/>
                      </a:cxn>
                      <a:cxn ang="0">
                        <a:pos x="68" y="14"/>
                      </a:cxn>
                      <a:cxn ang="0">
                        <a:pos x="63" y="9"/>
                      </a:cxn>
                      <a:cxn ang="0">
                        <a:pos x="58" y="6"/>
                      </a:cxn>
                      <a:cxn ang="0">
                        <a:pos x="52" y="3"/>
                      </a:cxn>
                      <a:cxn ang="0">
                        <a:pos x="47" y="0"/>
                      </a:cxn>
                      <a:cxn ang="0">
                        <a:pos x="44" y="1"/>
                      </a:cxn>
                      <a:cxn ang="0">
                        <a:pos x="41" y="1"/>
                      </a:cxn>
                      <a:cxn ang="0">
                        <a:pos x="47" y="3"/>
                      </a:cxn>
                      <a:cxn ang="0">
                        <a:pos x="54" y="6"/>
                      </a:cxn>
                      <a:cxn ang="0">
                        <a:pos x="58" y="10"/>
                      </a:cxn>
                      <a:cxn ang="0">
                        <a:pos x="63" y="14"/>
                      </a:cxn>
                      <a:cxn ang="0">
                        <a:pos x="66" y="20"/>
                      </a:cxn>
                      <a:cxn ang="0">
                        <a:pos x="69" y="26"/>
                      </a:cxn>
                      <a:cxn ang="0">
                        <a:pos x="71" y="32"/>
                      </a:cxn>
                      <a:cxn ang="0">
                        <a:pos x="72" y="38"/>
                      </a:cxn>
                      <a:cxn ang="0">
                        <a:pos x="71" y="46"/>
                      </a:cxn>
                      <a:cxn ang="0">
                        <a:pos x="69" y="52"/>
                      </a:cxn>
                      <a:cxn ang="0">
                        <a:pos x="66" y="58"/>
                      </a:cxn>
                      <a:cxn ang="0">
                        <a:pos x="61" y="65"/>
                      </a:cxn>
                      <a:cxn ang="0">
                        <a:pos x="55" y="69"/>
                      </a:cxn>
                      <a:cxn ang="0">
                        <a:pos x="49" y="72"/>
                      </a:cxn>
                      <a:cxn ang="0">
                        <a:pos x="43" y="74"/>
                      </a:cxn>
                      <a:cxn ang="0">
                        <a:pos x="35" y="75"/>
                      </a:cxn>
                      <a:cxn ang="0">
                        <a:pos x="29" y="75"/>
                      </a:cxn>
                      <a:cxn ang="0">
                        <a:pos x="24" y="74"/>
                      </a:cxn>
                      <a:cxn ang="0">
                        <a:pos x="18" y="71"/>
                      </a:cxn>
                      <a:cxn ang="0">
                        <a:pos x="13" y="69"/>
                      </a:cxn>
                      <a:cxn ang="0">
                        <a:pos x="10" y="66"/>
                      </a:cxn>
                      <a:cxn ang="0">
                        <a:pos x="6" y="61"/>
                      </a:cxn>
                      <a:cxn ang="0">
                        <a:pos x="3" y="57"/>
                      </a:cxn>
                      <a:cxn ang="0">
                        <a:pos x="1" y="52"/>
                      </a:cxn>
                      <a:cxn ang="0">
                        <a:pos x="0" y="55"/>
                      </a:cxn>
                      <a:cxn ang="0">
                        <a:pos x="0" y="58"/>
                      </a:cxn>
                      <a:cxn ang="0">
                        <a:pos x="6" y="66"/>
                      </a:cxn>
                      <a:cxn ang="0">
                        <a:pos x="15" y="72"/>
                      </a:cxn>
                      <a:cxn ang="0">
                        <a:pos x="24" y="77"/>
                      </a:cxn>
                      <a:cxn ang="0">
                        <a:pos x="35" y="79"/>
                      </a:cxn>
                      <a:cxn ang="0">
                        <a:pos x="43" y="77"/>
                      </a:cxn>
                      <a:cxn ang="0">
                        <a:pos x="51" y="75"/>
                      </a:cxn>
                      <a:cxn ang="0">
                        <a:pos x="57" y="71"/>
                      </a:cxn>
                      <a:cxn ang="0">
                        <a:pos x="63" y="66"/>
                      </a:cxn>
                      <a:cxn ang="0">
                        <a:pos x="68" y="60"/>
                      </a:cxn>
                      <a:cxn ang="0">
                        <a:pos x="72" y="54"/>
                      </a:cxn>
                      <a:cxn ang="0">
                        <a:pos x="74" y="46"/>
                      </a:cxn>
                      <a:cxn ang="0">
                        <a:pos x="75" y="38"/>
                      </a:cxn>
                    </a:cxnLst>
                    <a:rect l="0" t="0" r="r" b="b"/>
                    <a:pathLst>
                      <a:path w="75" h="79">
                        <a:moveTo>
                          <a:pt x="75" y="38"/>
                        </a:moveTo>
                        <a:lnTo>
                          <a:pt x="74" y="32"/>
                        </a:lnTo>
                        <a:lnTo>
                          <a:pt x="72" y="26"/>
                        </a:lnTo>
                        <a:lnTo>
                          <a:pt x="71" y="20"/>
                        </a:lnTo>
                        <a:lnTo>
                          <a:pt x="68" y="14"/>
                        </a:lnTo>
                        <a:lnTo>
                          <a:pt x="63" y="9"/>
                        </a:lnTo>
                        <a:lnTo>
                          <a:pt x="58" y="6"/>
                        </a:lnTo>
                        <a:lnTo>
                          <a:pt x="52" y="3"/>
                        </a:lnTo>
                        <a:lnTo>
                          <a:pt x="47" y="0"/>
                        </a:lnTo>
                        <a:lnTo>
                          <a:pt x="44" y="1"/>
                        </a:lnTo>
                        <a:lnTo>
                          <a:pt x="41" y="1"/>
                        </a:lnTo>
                        <a:lnTo>
                          <a:pt x="47" y="3"/>
                        </a:lnTo>
                        <a:lnTo>
                          <a:pt x="54" y="6"/>
                        </a:lnTo>
                        <a:lnTo>
                          <a:pt x="58" y="10"/>
                        </a:lnTo>
                        <a:lnTo>
                          <a:pt x="63" y="14"/>
                        </a:lnTo>
                        <a:lnTo>
                          <a:pt x="66" y="20"/>
                        </a:lnTo>
                        <a:lnTo>
                          <a:pt x="69" y="26"/>
                        </a:lnTo>
                        <a:lnTo>
                          <a:pt x="71" y="32"/>
                        </a:lnTo>
                        <a:lnTo>
                          <a:pt x="72" y="38"/>
                        </a:lnTo>
                        <a:lnTo>
                          <a:pt x="71" y="46"/>
                        </a:lnTo>
                        <a:lnTo>
                          <a:pt x="69" y="52"/>
                        </a:lnTo>
                        <a:lnTo>
                          <a:pt x="66" y="58"/>
                        </a:lnTo>
                        <a:lnTo>
                          <a:pt x="61" y="65"/>
                        </a:lnTo>
                        <a:lnTo>
                          <a:pt x="55" y="69"/>
                        </a:lnTo>
                        <a:lnTo>
                          <a:pt x="49" y="72"/>
                        </a:lnTo>
                        <a:lnTo>
                          <a:pt x="43" y="74"/>
                        </a:lnTo>
                        <a:lnTo>
                          <a:pt x="35" y="75"/>
                        </a:lnTo>
                        <a:lnTo>
                          <a:pt x="29" y="75"/>
                        </a:lnTo>
                        <a:lnTo>
                          <a:pt x="24" y="74"/>
                        </a:lnTo>
                        <a:lnTo>
                          <a:pt x="18" y="71"/>
                        </a:lnTo>
                        <a:lnTo>
                          <a:pt x="13" y="69"/>
                        </a:lnTo>
                        <a:lnTo>
                          <a:pt x="10" y="66"/>
                        </a:lnTo>
                        <a:lnTo>
                          <a:pt x="6" y="61"/>
                        </a:lnTo>
                        <a:lnTo>
                          <a:pt x="3" y="57"/>
                        </a:lnTo>
                        <a:lnTo>
                          <a:pt x="1" y="52"/>
                        </a:lnTo>
                        <a:lnTo>
                          <a:pt x="0" y="55"/>
                        </a:lnTo>
                        <a:lnTo>
                          <a:pt x="0" y="58"/>
                        </a:lnTo>
                        <a:lnTo>
                          <a:pt x="6" y="66"/>
                        </a:lnTo>
                        <a:lnTo>
                          <a:pt x="15" y="72"/>
                        </a:lnTo>
                        <a:lnTo>
                          <a:pt x="24" y="77"/>
                        </a:lnTo>
                        <a:lnTo>
                          <a:pt x="35" y="79"/>
                        </a:lnTo>
                        <a:lnTo>
                          <a:pt x="43" y="77"/>
                        </a:lnTo>
                        <a:lnTo>
                          <a:pt x="51" y="75"/>
                        </a:lnTo>
                        <a:lnTo>
                          <a:pt x="57" y="71"/>
                        </a:lnTo>
                        <a:lnTo>
                          <a:pt x="63" y="66"/>
                        </a:lnTo>
                        <a:lnTo>
                          <a:pt x="68" y="60"/>
                        </a:lnTo>
                        <a:lnTo>
                          <a:pt x="72" y="54"/>
                        </a:lnTo>
                        <a:lnTo>
                          <a:pt x="74" y="46"/>
                        </a:lnTo>
                        <a:lnTo>
                          <a:pt x="75" y="38"/>
                        </a:lnTo>
                        <a:close/>
                      </a:path>
                    </a:pathLst>
                  </a:custGeom>
                  <a:solidFill>
                    <a:srgbClr val="7D89B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49" name="Freeform 317"/>
                  <p:cNvSpPr>
                    <a:spLocks/>
                  </p:cNvSpPr>
                  <p:nvPr/>
                </p:nvSpPr>
                <p:spPr bwMode="auto">
                  <a:xfrm>
                    <a:off x="5646" y="1131"/>
                    <a:ext cx="74" cy="76"/>
                  </a:xfrm>
                  <a:custGeom>
                    <a:avLst/>
                    <a:gdLst/>
                    <a:ahLst/>
                    <a:cxnLst>
                      <a:cxn ang="0">
                        <a:pos x="74" y="37"/>
                      </a:cxn>
                      <a:cxn ang="0">
                        <a:pos x="72" y="31"/>
                      </a:cxn>
                      <a:cxn ang="0">
                        <a:pos x="71" y="25"/>
                      </a:cxn>
                      <a:cxn ang="0">
                        <a:pos x="69" y="19"/>
                      </a:cxn>
                      <a:cxn ang="0">
                        <a:pos x="64" y="13"/>
                      </a:cxn>
                      <a:cxn ang="0">
                        <a:pos x="61" y="8"/>
                      </a:cxn>
                      <a:cxn ang="0">
                        <a:pos x="55" y="5"/>
                      </a:cxn>
                      <a:cxn ang="0">
                        <a:pos x="51" y="2"/>
                      </a:cxn>
                      <a:cxn ang="0">
                        <a:pos x="44" y="0"/>
                      </a:cxn>
                      <a:cxn ang="0">
                        <a:pos x="41" y="0"/>
                      </a:cxn>
                      <a:cxn ang="0">
                        <a:pos x="38" y="2"/>
                      </a:cxn>
                      <a:cxn ang="0">
                        <a:pos x="44" y="3"/>
                      </a:cxn>
                      <a:cxn ang="0">
                        <a:pos x="51" y="5"/>
                      </a:cxn>
                      <a:cxn ang="0">
                        <a:pos x="57" y="9"/>
                      </a:cxn>
                      <a:cxn ang="0">
                        <a:pos x="61" y="13"/>
                      </a:cxn>
                      <a:cxn ang="0">
                        <a:pos x="64" y="19"/>
                      </a:cxn>
                      <a:cxn ang="0">
                        <a:pos x="68" y="23"/>
                      </a:cxn>
                      <a:cxn ang="0">
                        <a:pos x="69" y="31"/>
                      </a:cxn>
                      <a:cxn ang="0">
                        <a:pos x="71" y="37"/>
                      </a:cxn>
                      <a:cxn ang="0">
                        <a:pos x="69" y="45"/>
                      </a:cxn>
                      <a:cxn ang="0">
                        <a:pos x="68" y="51"/>
                      </a:cxn>
                      <a:cxn ang="0">
                        <a:pos x="64" y="57"/>
                      </a:cxn>
                      <a:cxn ang="0">
                        <a:pos x="60" y="62"/>
                      </a:cxn>
                      <a:cxn ang="0">
                        <a:pos x="55" y="67"/>
                      </a:cxn>
                      <a:cxn ang="0">
                        <a:pos x="49" y="70"/>
                      </a:cxn>
                      <a:cxn ang="0">
                        <a:pos x="41" y="71"/>
                      </a:cxn>
                      <a:cxn ang="0">
                        <a:pos x="35" y="73"/>
                      </a:cxn>
                      <a:cxn ang="0">
                        <a:pos x="29" y="73"/>
                      </a:cxn>
                      <a:cxn ang="0">
                        <a:pos x="23" y="71"/>
                      </a:cxn>
                      <a:cxn ang="0">
                        <a:pos x="18" y="68"/>
                      </a:cxn>
                      <a:cxn ang="0">
                        <a:pos x="13" y="65"/>
                      </a:cxn>
                      <a:cxn ang="0">
                        <a:pos x="9" y="62"/>
                      </a:cxn>
                      <a:cxn ang="0">
                        <a:pos x="6" y="57"/>
                      </a:cxn>
                      <a:cxn ang="0">
                        <a:pos x="3" y="53"/>
                      </a:cxn>
                      <a:cxn ang="0">
                        <a:pos x="1" y="48"/>
                      </a:cxn>
                      <a:cxn ang="0">
                        <a:pos x="1" y="51"/>
                      </a:cxn>
                      <a:cxn ang="0">
                        <a:pos x="0" y="54"/>
                      </a:cxn>
                      <a:cxn ang="0">
                        <a:pos x="6" y="64"/>
                      </a:cxn>
                      <a:cxn ang="0">
                        <a:pos x="13" y="70"/>
                      </a:cxn>
                      <a:cxn ang="0">
                        <a:pos x="24" y="74"/>
                      </a:cxn>
                      <a:cxn ang="0">
                        <a:pos x="35" y="76"/>
                      </a:cxn>
                      <a:cxn ang="0">
                        <a:pos x="43" y="74"/>
                      </a:cxn>
                      <a:cxn ang="0">
                        <a:pos x="49" y="73"/>
                      </a:cxn>
                      <a:cxn ang="0">
                        <a:pos x="57" y="70"/>
                      </a:cxn>
                      <a:cxn ang="0">
                        <a:pos x="61" y="65"/>
                      </a:cxn>
                      <a:cxn ang="0">
                        <a:pos x="66" y="59"/>
                      </a:cxn>
                      <a:cxn ang="0">
                        <a:pos x="71" y="53"/>
                      </a:cxn>
                      <a:cxn ang="0">
                        <a:pos x="72" y="45"/>
                      </a:cxn>
                      <a:cxn ang="0">
                        <a:pos x="74" y="37"/>
                      </a:cxn>
                    </a:cxnLst>
                    <a:rect l="0" t="0" r="r" b="b"/>
                    <a:pathLst>
                      <a:path w="74" h="76">
                        <a:moveTo>
                          <a:pt x="74" y="37"/>
                        </a:moveTo>
                        <a:lnTo>
                          <a:pt x="72" y="31"/>
                        </a:lnTo>
                        <a:lnTo>
                          <a:pt x="71" y="25"/>
                        </a:lnTo>
                        <a:lnTo>
                          <a:pt x="69" y="19"/>
                        </a:lnTo>
                        <a:lnTo>
                          <a:pt x="64" y="13"/>
                        </a:lnTo>
                        <a:lnTo>
                          <a:pt x="61" y="8"/>
                        </a:lnTo>
                        <a:lnTo>
                          <a:pt x="55" y="5"/>
                        </a:lnTo>
                        <a:lnTo>
                          <a:pt x="51" y="2"/>
                        </a:lnTo>
                        <a:lnTo>
                          <a:pt x="44" y="0"/>
                        </a:lnTo>
                        <a:lnTo>
                          <a:pt x="41" y="0"/>
                        </a:lnTo>
                        <a:lnTo>
                          <a:pt x="38" y="2"/>
                        </a:lnTo>
                        <a:lnTo>
                          <a:pt x="44" y="3"/>
                        </a:lnTo>
                        <a:lnTo>
                          <a:pt x="51" y="5"/>
                        </a:lnTo>
                        <a:lnTo>
                          <a:pt x="57" y="9"/>
                        </a:lnTo>
                        <a:lnTo>
                          <a:pt x="61" y="13"/>
                        </a:lnTo>
                        <a:lnTo>
                          <a:pt x="64" y="19"/>
                        </a:lnTo>
                        <a:lnTo>
                          <a:pt x="68" y="23"/>
                        </a:lnTo>
                        <a:lnTo>
                          <a:pt x="69" y="31"/>
                        </a:lnTo>
                        <a:lnTo>
                          <a:pt x="71" y="37"/>
                        </a:lnTo>
                        <a:lnTo>
                          <a:pt x="69" y="45"/>
                        </a:lnTo>
                        <a:lnTo>
                          <a:pt x="68" y="51"/>
                        </a:lnTo>
                        <a:lnTo>
                          <a:pt x="64" y="57"/>
                        </a:lnTo>
                        <a:lnTo>
                          <a:pt x="60" y="62"/>
                        </a:lnTo>
                        <a:lnTo>
                          <a:pt x="55" y="67"/>
                        </a:lnTo>
                        <a:lnTo>
                          <a:pt x="49" y="70"/>
                        </a:lnTo>
                        <a:lnTo>
                          <a:pt x="41" y="71"/>
                        </a:lnTo>
                        <a:lnTo>
                          <a:pt x="35" y="73"/>
                        </a:lnTo>
                        <a:lnTo>
                          <a:pt x="29" y="73"/>
                        </a:lnTo>
                        <a:lnTo>
                          <a:pt x="23" y="71"/>
                        </a:lnTo>
                        <a:lnTo>
                          <a:pt x="18" y="68"/>
                        </a:lnTo>
                        <a:lnTo>
                          <a:pt x="13" y="65"/>
                        </a:lnTo>
                        <a:lnTo>
                          <a:pt x="9" y="62"/>
                        </a:lnTo>
                        <a:lnTo>
                          <a:pt x="6" y="57"/>
                        </a:lnTo>
                        <a:lnTo>
                          <a:pt x="3" y="53"/>
                        </a:lnTo>
                        <a:lnTo>
                          <a:pt x="1" y="48"/>
                        </a:lnTo>
                        <a:lnTo>
                          <a:pt x="1" y="51"/>
                        </a:lnTo>
                        <a:lnTo>
                          <a:pt x="0" y="54"/>
                        </a:lnTo>
                        <a:lnTo>
                          <a:pt x="6" y="64"/>
                        </a:lnTo>
                        <a:lnTo>
                          <a:pt x="13" y="70"/>
                        </a:lnTo>
                        <a:lnTo>
                          <a:pt x="24" y="74"/>
                        </a:lnTo>
                        <a:lnTo>
                          <a:pt x="35" y="76"/>
                        </a:lnTo>
                        <a:lnTo>
                          <a:pt x="43" y="74"/>
                        </a:lnTo>
                        <a:lnTo>
                          <a:pt x="49" y="73"/>
                        </a:lnTo>
                        <a:lnTo>
                          <a:pt x="57" y="70"/>
                        </a:lnTo>
                        <a:lnTo>
                          <a:pt x="61" y="65"/>
                        </a:lnTo>
                        <a:lnTo>
                          <a:pt x="66" y="59"/>
                        </a:lnTo>
                        <a:lnTo>
                          <a:pt x="71" y="53"/>
                        </a:lnTo>
                        <a:lnTo>
                          <a:pt x="72" y="45"/>
                        </a:lnTo>
                        <a:lnTo>
                          <a:pt x="74" y="37"/>
                        </a:lnTo>
                        <a:close/>
                      </a:path>
                    </a:pathLst>
                  </a:custGeom>
                  <a:solidFill>
                    <a:srgbClr val="8490C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50" name="Freeform 318"/>
                  <p:cNvSpPr>
                    <a:spLocks/>
                  </p:cNvSpPr>
                  <p:nvPr/>
                </p:nvSpPr>
                <p:spPr bwMode="auto">
                  <a:xfrm>
                    <a:off x="5647" y="1131"/>
                    <a:ext cx="71" cy="74"/>
                  </a:xfrm>
                  <a:custGeom>
                    <a:avLst/>
                    <a:gdLst/>
                    <a:ahLst/>
                    <a:cxnLst>
                      <a:cxn ang="0">
                        <a:pos x="71" y="37"/>
                      </a:cxn>
                      <a:cxn ang="0">
                        <a:pos x="70" y="31"/>
                      </a:cxn>
                      <a:cxn ang="0">
                        <a:pos x="68" y="25"/>
                      </a:cxn>
                      <a:cxn ang="0">
                        <a:pos x="65" y="19"/>
                      </a:cxn>
                      <a:cxn ang="0">
                        <a:pos x="62" y="13"/>
                      </a:cxn>
                      <a:cxn ang="0">
                        <a:pos x="57" y="9"/>
                      </a:cxn>
                      <a:cxn ang="0">
                        <a:pos x="53" y="5"/>
                      </a:cxn>
                      <a:cxn ang="0">
                        <a:pos x="46" y="2"/>
                      </a:cxn>
                      <a:cxn ang="0">
                        <a:pos x="40" y="0"/>
                      </a:cxn>
                      <a:cxn ang="0">
                        <a:pos x="37" y="2"/>
                      </a:cxn>
                      <a:cxn ang="0">
                        <a:pos x="34" y="3"/>
                      </a:cxn>
                      <a:cxn ang="0">
                        <a:pos x="40" y="3"/>
                      </a:cxn>
                      <a:cxn ang="0">
                        <a:pos x="48" y="6"/>
                      </a:cxn>
                      <a:cxn ang="0">
                        <a:pos x="53" y="9"/>
                      </a:cxn>
                      <a:cxn ang="0">
                        <a:pos x="57" y="13"/>
                      </a:cxn>
                      <a:cxn ang="0">
                        <a:pos x="62" y="19"/>
                      </a:cxn>
                      <a:cxn ang="0">
                        <a:pos x="65" y="23"/>
                      </a:cxn>
                      <a:cxn ang="0">
                        <a:pos x="67" y="31"/>
                      </a:cxn>
                      <a:cxn ang="0">
                        <a:pos x="68" y="37"/>
                      </a:cxn>
                      <a:cxn ang="0">
                        <a:pos x="67" y="43"/>
                      </a:cxn>
                      <a:cxn ang="0">
                        <a:pos x="65" y="50"/>
                      </a:cxn>
                      <a:cxn ang="0">
                        <a:pos x="62" y="56"/>
                      </a:cxn>
                      <a:cxn ang="0">
                        <a:pos x="57" y="60"/>
                      </a:cxn>
                      <a:cxn ang="0">
                        <a:pos x="53" y="65"/>
                      </a:cxn>
                      <a:cxn ang="0">
                        <a:pos x="46" y="68"/>
                      </a:cxn>
                      <a:cxn ang="0">
                        <a:pos x="40" y="70"/>
                      </a:cxn>
                      <a:cxn ang="0">
                        <a:pos x="34" y="71"/>
                      </a:cxn>
                      <a:cxn ang="0">
                        <a:pos x="28" y="71"/>
                      </a:cxn>
                      <a:cxn ang="0">
                        <a:pos x="22" y="70"/>
                      </a:cxn>
                      <a:cxn ang="0">
                        <a:pos x="17" y="67"/>
                      </a:cxn>
                      <a:cxn ang="0">
                        <a:pos x="12" y="64"/>
                      </a:cxn>
                      <a:cxn ang="0">
                        <a:pos x="8" y="59"/>
                      </a:cxn>
                      <a:cxn ang="0">
                        <a:pos x="5" y="56"/>
                      </a:cxn>
                      <a:cxn ang="0">
                        <a:pos x="2" y="50"/>
                      </a:cxn>
                      <a:cxn ang="0">
                        <a:pos x="0" y="45"/>
                      </a:cxn>
                      <a:cxn ang="0">
                        <a:pos x="0" y="48"/>
                      </a:cxn>
                      <a:cxn ang="0">
                        <a:pos x="0" y="51"/>
                      </a:cxn>
                      <a:cxn ang="0">
                        <a:pos x="2" y="56"/>
                      </a:cxn>
                      <a:cxn ang="0">
                        <a:pos x="5" y="60"/>
                      </a:cxn>
                      <a:cxn ang="0">
                        <a:pos x="9" y="65"/>
                      </a:cxn>
                      <a:cxn ang="0">
                        <a:pos x="12" y="68"/>
                      </a:cxn>
                      <a:cxn ang="0">
                        <a:pos x="17" y="70"/>
                      </a:cxn>
                      <a:cxn ang="0">
                        <a:pos x="23" y="73"/>
                      </a:cxn>
                      <a:cxn ang="0">
                        <a:pos x="28" y="74"/>
                      </a:cxn>
                      <a:cxn ang="0">
                        <a:pos x="34" y="74"/>
                      </a:cxn>
                      <a:cxn ang="0">
                        <a:pos x="42" y="73"/>
                      </a:cxn>
                      <a:cxn ang="0">
                        <a:pos x="48" y="71"/>
                      </a:cxn>
                      <a:cxn ang="0">
                        <a:pos x="54" y="68"/>
                      </a:cxn>
                      <a:cxn ang="0">
                        <a:pos x="60" y="64"/>
                      </a:cxn>
                      <a:cxn ang="0">
                        <a:pos x="65" y="57"/>
                      </a:cxn>
                      <a:cxn ang="0">
                        <a:pos x="68" y="51"/>
                      </a:cxn>
                      <a:cxn ang="0">
                        <a:pos x="70" y="45"/>
                      </a:cxn>
                      <a:cxn ang="0">
                        <a:pos x="71" y="37"/>
                      </a:cxn>
                    </a:cxnLst>
                    <a:rect l="0" t="0" r="r" b="b"/>
                    <a:pathLst>
                      <a:path w="71" h="74">
                        <a:moveTo>
                          <a:pt x="71" y="37"/>
                        </a:moveTo>
                        <a:lnTo>
                          <a:pt x="70" y="31"/>
                        </a:lnTo>
                        <a:lnTo>
                          <a:pt x="68" y="25"/>
                        </a:lnTo>
                        <a:lnTo>
                          <a:pt x="65" y="19"/>
                        </a:lnTo>
                        <a:lnTo>
                          <a:pt x="62" y="13"/>
                        </a:lnTo>
                        <a:lnTo>
                          <a:pt x="57" y="9"/>
                        </a:lnTo>
                        <a:lnTo>
                          <a:pt x="53" y="5"/>
                        </a:lnTo>
                        <a:lnTo>
                          <a:pt x="46" y="2"/>
                        </a:lnTo>
                        <a:lnTo>
                          <a:pt x="40" y="0"/>
                        </a:lnTo>
                        <a:lnTo>
                          <a:pt x="37" y="2"/>
                        </a:lnTo>
                        <a:lnTo>
                          <a:pt x="34" y="3"/>
                        </a:lnTo>
                        <a:lnTo>
                          <a:pt x="40" y="3"/>
                        </a:lnTo>
                        <a:lnTo>
                          <a:pt x="48" y="6"/>
                        </a:lnTo>
                        <a:lnTo>
                          <a:pt x="53" y="9"/>
                        </a:lnTo>
                        <a:lnTo>
                          <a:pt x="57" y="13"/>
                        </a:lnTo>
                        <a:lnTo>
                          <a:pt x="62" y="19"/>
                        </a:lnTo>
                        <a:lnTo>
                          <a:pt x="65" y="23"/>
                        </a:lnTo>
                        <a:lnTo>
                          <a:pt x="67" y="31"/>
                        </a:lnTo>
                        <a:lnTo>
                          <a:pt x="68" y="37"/>
                        </a:lnTo>
                        <a:lnTo>
                          <a:pt x="67" y="43"/>
                        </a:lnTo>
                        <a:lnTo>
                          <a:pt x="65" y="50"/>
                        </a:lnTo>
                        <a:lnTo>
                          <a:pt x="62" y="56"/>
                        </a:lnTo>
                        <a:lnTo>
                          <a:pt x="57" y="60"/>
                        </a:lnTo>
                        <a:lnTo>
                          <a:pt x="53" y="65"/>
                        </a:lnTo>
                        <a:lnTo>
                          <a:pt x="46" y="68"/>
                        </a:lnTo>
                        <a:lnTo>
                          <a:pt x="40" y="70"/>
                        </a:lnTo>
                        <a:lnTo>
                          <a:pt x="34" y="71"/>
                        </a:lnTo>
                        <a:lnTo>
                          <a:pt x="28" y="71"/>
                        </a:lnTo>
                        <a:lnTo>
                          <a:pt x="22" y="70"/>
                        </a:lnTo>
                        <a:lnTo>
                          <a:pt x="17" y="67"/>
                        </a:lnTo>
                        <a:lnTo>
                          <a:pt x="12" y="64"/>
                        </a:lnTo>
                        <a:lnTo>
                          <a:pt x="8" y="59"/>
                        </a:lnTo>
                        <a:lnTo>
                          <a:pt x="5" y="56"/>
                        </a:lnTo>
                        <a:lnTo>
                          <a:pt x="2" y="50"/>
                        </a:lnTo>
                        <a:lnTo>
                          <a:pt x="0" y="45"/>
                        </a:lnTo>
                        <a:lnTo>
                          <a:pt x="0" y="48"/>
                        </a:lnTo>
                        <a:lnTo>
                          <a:pt x="0" y="51"/>
                        </a:lnTo>
                        <a:lnTo>
                          <a:pt x="2" y="56"/>
                        </a:lnTo>
                        <a:lnTo>
                          <a:pt x="5" y="60"/>
                        </a:lnTo>
                        <a:lnTo>
                          <a:pt x="9" y="65"/>
                        </a:lnTo>
                        <a:lnTo>
                          <a:pt x="12" y="68"/>
                        </a:lnTo>
                        <a:lnTo>
                          <a:pt x="17" y="70"/>
                        </a:lnTo>
                        <a:lnTo>
                          <a:pt x="23" y="73"/>
                        </a:lnTo>
                        <a:lnTo>
                          <a:pt x="28" y="74"/>
                        </a:lnTo>
                        <a:lnTo>
                          <a:pt x="34" y="74"/>
                        </a:lnTo>
                        <a:lnTo>
                          <a:pt x="42" y="73"/>
                        </a:lnTo>
                        <a:lnTo>
                          <a:pt x="48" y="71"/>
                        </a:lnTo>
                        <a:lnTo>
                          <a:pt x="54" y="68"/>
                        </a:lnTo>
                        <a:lnTo>
                          <a:pt x="60" y="64"/>
                        </a:lnTo>
                        <a:lnTo>
                          <a:pt x="65" y="57"/>
                        </a:lnTo>
                        <a:lnTo>
                          <a:pt x="68" y="51"/>
                        </a:lnTo>
                        <a:lnTo>
                          <a:pt x="70" y="45"/>
                        </a:lnTo>
                        <a:lnTo>
                          <a:pt x="71" y="37"/>
                        </a:lnTo>
                        <a:close/>
                      </a:path>
                    </a:pathLst>
                  </a:custGeom>
                  <a:solidFill>
                    <a:srgbClr val="8894C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51" name="Freeform 319"/>
                  <p:cNvSpPr>
                    <a:spLocks/>
                  </p:cNvSpPr>
                  <p:nvPr/>
                </p:nvSpPr>
                <p:spPr bwMode="auto">
                  <a:xfrm>
                    <a:off x="5647" y="1133"/>
                    <a:ext cx="70" cy="71"/>
                  </a:xfrm>
                  <a:custGeom>
                    <a:avLst/>
                    <a:gdLst/>
                    <a:ahLst/>
                    <a:cxnLst>
                      <a:cxn ang="0">
                        <a:pos x="70" y="35"/>
                      </a:cxn>
                      <a:cxn ang="0">
                        <a:pos x="68" y="29"/>
                      </a:cxn>
                      <a:cxn ang="0">
                        <a:pos x="67" y="21"/>
                      </a:cxn>
                      <a:cxn ang="0">
                        <a:pos x="63" y="17"/>
                      </a:cxn>
                      <a:cxn ang="0">
                        <a:pos x="60" y="11"/>
                      </a:cxn>
                      <a:cxn ang="0">
                        <a:pos x="56" y="7"/>
                      </a:cxn>
                      <a:cxn ang="0">
                        <a:pos x="50" y="3"/>
                      </a:cxn>
                      <a:cxn ang="0">
                        <a:pos x="43" y="1"/>
                      </a:cxn>
                      <a:cxn ang="0">
                        <a:pos x="37" y="0"/>
                      </a:cxn>
                      <a:cxn ang="0">
                        <a:pos x="34" y="1"/>
                      </a:cxn>
                      <a:cxn ang="0">
                        <a:pos x="31" y="3"/>
                      </a:cxn>
                      <a:cxn ang="0">
                        <a:pos x="33" y="3"/>
                      </a:cxn>
                      <a:cxn ang="0">
                        <a:pos x="34" y="3"/>
                      </a:cxn>
                      <a:cxn ang="0">
                        <a:pos x="40" y="3"/>
                      </a:cxn>
                      <a:cxn ang="0">
                        <a:pos x="46" y="6"/>
                      </a:cxn>
                      <a:cxn ang="0">
                        <a:pos x="53" y="9"/>
                      </a:cxn>
                      <a:cxn ang="0">
                        <a:pos x="57" y="12"/>
                      </a:cxn>
                      <a:cxn ang="0">
                        <a:pos x="60" y="17"/>
                      </a:cxn>
                      <a:cxn ang="0">
                        <a:pos x="63" y="23"/>
                      </a:cxn>
                      <a:cxn ang="0">
                        <a:pos x="65" y="29"/>
                      </a:cxn>
                      <a:cxn ang="0">
                        <a:pos x="67" y="35"/>
                      </a:cxn>
                      <a:cxn ang="0">
                        <a:pos x="65" y="41"/>
                      </a:cxn>
                      <a:cxn ang="0">
                        <a:pos x="63" y="48"/>
                      </a:cxn>
                      <a:cxn ang="0">
                        <a:pos x="60" y="54"/>
                      </a:cxn>
                      <a:cxn ang="0">
                        <a:pos x="57" y="58"/>
                      </a:cxn>
                      <a:cxn ang="0">
                        <a:pos x="53" y="62"/>
                      </a:cxn>
                      <a:cxn ang="0">
                        <a:pos x="46" y="65"/>
                      </a:cxn>
                      <a:cxn ang="0">
                        <a:pos x="40" y="66"/>
                      </a:cxn>
                      <a:cxn ang="0">
                        <a:pos x="34" y="68"/>
                      </a:cxn>
                      <a:cxn ang="0">
                        <a:pos x="28" y="68"/>
                      </a:cxn>
                      <a:cxn ang="0">
                        <a:pos x="22" y="65"/>
                      </a:cxn>
                      <a:cxn ang="0">
                        <a:pos x="17" y="63"/>
                      </a:cxn>
                      <a:cxn ang="0">
                        <a:pos x="12" y="60"/>
                      </a:cxn>
                      <a:cxn ang="0">
                        <a:pos x="8" y="55"/>
                      </a:cxn>
                      <a:cxn ang="0">
                        <a:pos x="5" y="51"/>
                      </a:cxn>
                      <a:cxn ang="0">
                        <a:pos x="3" y="45"/>
                      </a:cxn>
                      <a:cxn ang="0">
                        <a:pos x="2" y="38"/>
                      </a:cxn>
                      <a:cxn ang="0">
                        <a:pos x="0" y="43"/>
                      </a:cxn>
                      <a:cxn ang="0">
                        <a:pos x="0" y="46"/>
                      </a:cxn>
                      <a:cxn ang="0">
                        <a:pos x="2" y="51"/>
                      </a:cxn>
                      <a:cxn ang="0">
                        <a:pos x="5" y="55"/>
                      </a:cxn>
                      <a:cxn ang="0">
                        <a:pos x="8" y="60"/>
                      </a:cxn>
                      <a:cxn ang="0">
                        <a:pos x="12" y="63"/>
                      </a:cxn>
                      <a:cxn ang="0">
                        <a:pos x="17" y="66"/>
                      </a:cxn>
                      <a:cxn ang="0">
                        <a:pos x="22" y="69"/>
                      </a:cxn>
                      <a:cxn ang="0">
                        <a:pos x="28" y="71"/>
                      </a:cxn>
                      <a:cxn ang="0">
                        <a:pos x="34" y="71"/>
                      </a:cxn>
                      <a:cxn ang="0">
                        <a:pos x="40" y="69"/>
                      </a:cxn>
                      <a:cxn ang="0">
                        <a:pos x="48" y="68"/>
                      </a:cxn>
                      <a:cxn ang="0">
                        <a:pos x="54" y="65"/>
                      </a:cxn>
                      <a:cxn ang="0">
                        <a:pos x="59" y="60"/>
                      </a:cxn>
                      <a:cxn ang="0">
                        <a:pos x="63" y="55"/>
                      </a:cxn>
                      <a:cxn ang="0">
                        <a:pos x="67" y="49"/>
                      </a:cxn>
                      <a:cxn ang="0">
                        <a:pos x="68" y="43"/>
                      </a:cxn>
                      <a:cxn ang="0">
                        <a:pos x="70" y="35"/>
                      </a:cxn>
                    </a:cxnLst>
                    <a:rect l="0" t="0" r="r" b="b"/>
                    <a:pathLst>
                      <a:path w="70" h="71">
                        <a:moveTo>
                          <a:pt x="70" y="35"/>
                        </a:moveTo>
                        <a:lnTo>
                          <a:pt x="68" y="29"/>
                        </a:lnTo>
                        <a:lnTo>
                          <a:pt x="67" y="21"/>
                        </a:lnTo>
                        <a:lnTo>
                          <a:pt x="63" y="17"/>
                        </a:lnTo>
                        <a:lnTo>
                          <a:pt x="60" y="11"/>
                        </a:lnTo>
                        <a:lnTo>
                          <a:pt x="56" y="7"/>
                        </a:lnTo>
                        <a:lnTo>
                          <a:pt x="50" y="3"/>
                        </a:lnTo>
                        <a:lnTo>
                          <a:pt x="43" y="1"/>
                        </a:lnTo>
                        <a:lnTo>
                          <a:pt x="37" y="0"/>
                        </a:lnTo>
                        <a:lnTo>
                          <a:pt x="34" y="1"/>
                        </a:lnTo>
                        <a:lnTo>
                          <a:pt x="31" y="3"/>
                        </a:lnTo>
                        <a:lnTo>
                          <a:pt x="33" y="3"/>
                        </a:lnTo>
                        <a:lnTo>
                          <a:pt x="34" y="3"/>
                        </a:lnTo>
                        <a:lnTo>
                          <a:pt x="40" y="3"/>
                        </a:lnTo>
                        <a:lnTo>
                          <a:pt x="46" y="6"/>
                        </a:lnTo>
                        <a:lnTo>
                          <a:pt x="53" y="9"/>
                        </a:lnTo>
                        <a:lnTo>
                          <a:pt x="57" y="12"/>
                        </a:lnTo>
                        <a:lnTo>
                          <a:pt x="60" y="17"/>
                        </a:lnTo>
                        <a:lnTo>
                          <a:pt x="63" y="23"/>
                        </a:lnTo>
                        <a:lnTo>
                          <a:pt x="65" y="29"/>
                        </a:lnTo>
                        <a:lnTo>
                          <a:pt x="67" y="35"/>
                        </a:lnTo>
                        <a:lnTo>
                          <a:pt x="65" y="41"/>
                        </a:lnTo>
                        <a:lnTo>
                          <a:pt x="63" y="48"/>
                        </a:lnTo>
                        <a:lnTo>
                          <a:pt x="60" y="54"/>
                        </a:lnTo>
                        <a:lnTo>
                          <a:pt x="57" y="58"/>
                        </a:lnTo>
                        <a:lnTo>
                          <a:pt x="53" y="62"/>
                        </a:lnTo>
                        <a:lnTo>
                          <a:pt x="46" y="65"/>
                        </a:lnTo>
                        <a:lnTo>
                          <a:pt x="40" y="66"/>
                        </a:lnTo>
                        <a:lnTo>
                          <a:pt x="34" y="68"/>
                        </a:lnTo>
                        <a:lnTo>
                          <a:pt x="28" y="68"/>
                        </a:lnTo>
                        <a:lnTo>
                          <a:pt x="22" y="65"/>
                        </a:lnTo>
                        <a:lnTo>
                          <a:pt x="17" y="63"/>
                        </a:lnTo>
                        <a:lnTo>
                          <a:pt x="12" y="60"/>
                        </a:lnTo>
                        <a:lnTo>
                          <a:pt x="8" y="55"/>
                        </a:lnTo>
                        <a:lnTo>
                          <a:pt x="5" y="51"/>
                        </a:lnTo>
                        <a:lnTo>
                          <a:pt x="3" y="45"/>
                        </a:lnTo>
                        <a:lnTo>
                          <a:pt x="2" y="38"/>
                        </a:lnTo>
                        <a:lnTo>
                          <a:pt x="0" y="43"/>
                        </a:lnTo>
                        <a:lnTo>
                          <a:pt x="0" y="46"/>
                        </a:lnTo>
                        <a:lnTo>
                          <a:pt x="2" y="51"/>
                        </a:lnTo>
                        <a:lnTo>
                          <a:pt x="5" y="55"/>
                        </a:lnTo>
                        <a:lnTo>
                          <a:pt x="8" y="60"/>
                        </a:lnTo>
                        <a:lnTo>
                          <a:pt x="12" y="63"/>
                        </a:lnTo>
                        <a:lnTo>
                          <a:pt x="17" y="66"/>
                        </a:lnTo>
                        <a:lnTo>
                          <a:pt x="22" y="69"/>
                        </a:lnTo>
                        <a:lnTo>
                          <a:pt x="28" y="71"/>
                        </a:lnTo>
                        <a:lnTo>
                          <a:pt x="34" y="71"/>
                        </a:lnTo>
                        <a:lnTo>
                          <a:pt x="40" y="69"/>
                        </a:lnTo>
                        <a:lnTo>
                          <a:pt x="48" y="68"/>
                        </a:lnTo>
                        <a:lnTo>
                          <a:pt x="54" y="65"/>
                        </a:lnTo>
                        <a:lnTo>
                          <a:pt x="59" y="60"/>
                        </a:lnTo>
                        <a:lnTo>
                          <a:pt x="63" y="55"/>
                        </a:lnTo>
                        <a:lnTo>
                          <a:pt x="67" y="49"/>
                        </a:lnTo>
                        <a:lnTo>
                          <a:pt x="68" y="43"/>
                        </a:lnTo>
                        <a:lnTo>
                          <a:pt x="70" y="35"/>
                        </a:lnTo>
                        <a:close/>
                      </a:path>
                    </a:pathLst>
                  </a:custGeom>
                  <a:solidFill>
                    <a:srgbClr val="8B97C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52" name="Freeform 320"/>
                  <p:cNvSpPr>
                    <a:spLocks/>
                  </p:cNvSpPr>
                  <p:nvPr/>
                </p:nvSpPr>
                <p:spPr bwMode="auto">
                  <a:xfrm>
                    <a:off x="5647" y="1134"/>
                    <a:ext cx="68" cy="68"/>
                  </a:xfrm>
                  <a:custGeom>
                    <a:avLst/>
                    <a:gdLst/>
                    <a:ahLst/>
                    <a:cxnLst>
                      <a:cxn ang="0">
                        <a:pos x="68" y="34"/>
                      </a:cxn>
                      <a:cxn ang="0">
                        <a:pos x="67" y="28"/>
                      </a:cxn>
                      <a:cxn ang="0">
                        <a:pos x="65" y="20"/>
                      </a:cxn>
                      <a:cxn ang="0">
                        <a:pos x="62" y="16"/>
                      </a:cxn>
                      <a:cxn ang="0">
                        <a:pos x="57" y="10"/>
                      </a:cxn>
                      <a:cxn ang="0">
                        <a:pos x="53" y="6"/>
                      </a:cxn>
                      <a:cxn ang="0">
                        <a:pos x="48" y="3"/>
                      </a:cxn>
                      <a:cxn ang="0">
                        <a:pos x="40" y="0"/>
                      </a:cxn>
                      <a:cxn ang="0">
                        <a:pos x="34" y="0"/>
                      </a:cxn>
                      <a:cxn ang="0">
                        <a:pos x="31" y="2"/>
                      </a:cxn>
                      <a:cxn ang="0">
                        <a:pos x="28" y="3"/>
                      </a:cxn>
                      <a:cxn ang="0">
                        <a:pos x="31" y="3"/>
                      </a:cxn>
                      <a:cxn ang="0">
                        <a:pos x="34" y="3"/>
                      </a:cxn>
                      <a:cxn ang="0">
                        <a:pos x="40" y="3"/>
                      </a:cxn>
                      <a:cxn ang="0">
                        <a:pos x="46" y="6"/>
                      </a:cxn>
                      <a:cxn ang="0">
                        <a:pos x="51" y="8"/>
                      </a:cxn>
                      <a:cxn ang="0">
                        <a:pos x="56" y="13"/>
                      </a:cxn>
                      <a:cxn ang="0">
                        <a:pos x="59" y="17"/>
                      </a:cxn>
                      <a:cxn ang="0">
                        <a:pos x="62" y="22"/>
                      </a:cxn>
                      <a:cxn ang="0">
                        <a:pos x="63" y="28"/>
                      </a:cxn>
                      <a:cxn ang="0">
                        <a:pos x="65" y="34"/>
                      </a:cxn>
                      <a:cxn ang="0">
                        <a:pos x="63" y="40"/>
                      </a:cxn>
                      <a:cxn ang="0">
                        <a:pos x="62" y="47"/>
                      </a:cxn>
                      <a:cxn ang="0">
                        <a:pos x="59" y="51"/>
                      </a:cxn>
                      <a:cxn ang="0">
                        <a:pos x="56" y="56"/>
                      </a:cxn>
                      <a:cxn ang="0">
                        <a:pos x="51" y="59"/>
                      </a:cxn>
                      <a:cxn ang="0">
                        <a:pos x="46" y="62"/>
                      </a:cxn>
                      <a:cxn ang="0">
                        <a:pos x="40" y="64"/>
                      </a:cxn>
                      <a:cxn ang="0">
                        <a:pos x="34" y="65"/>
                      </a:cxn>
                      <a:cxn ang="0">
                        <a:pos x="28" y="64"/>
                      </a:cxn>
                      <a:cxn ang="0">
                        <a:pos x="22" y="62"/>
                      </a:cxn>
                      <a:cxn ang="0">
                        <a:pos x="17" y="59"/>
                      </a:cxn>
                      <a:cxn ang="0">
                        <a:pos x="12" y="56"/>
                      </a:cxn>
                      <a:cxn ang="0">
                        <a:pos x="8" y="51"/>
                      </a:cxn>
                      <a:cxn ang="0">
                        <a:pos x="5" y="47"/>
                      </a:cxn>
                      <a:cxn ang="0">
                        <a:pos x="3" y="40"/>
                      </a:cxn>
                      <a:cxn ang="0">
                        <a:pos x="3" y="34"/>
                      </a:cxn>
                      <a:cxn ang="0">
                        <a:pos x="3" y="34"/>
                      </a:cxn>
                      <a:cxn ang="0">
                        <a:pos x="3" y="34"/>
                      </a:cxn>
                      <a:cxn ang="0">
                        <a:pos x="2" y="37"/>
                      </a:cxn>
                      <a:cxn ang="0">
                        <a:pos x="0" y="42"/>
                      </a:cxn>
                      <a:cxn ang="0">
                        <a:pos x="2" y="47"/>
                      </a:cxn>
                      <a:cxn ang="0">
                        <a:pos x="5" y="53"/>
                      </a:cxn>
                      <a:cxn ang="0">
                        <a:pos x="8" y="56"/>
                      </a:cxn>
                      <a:cxn ang="0">
                        <a:pos x="12" y="61"/>
                      </a:cxn>
                      <a:cxn ang="0">
                        <a:pos x="17" y="64"/>
                      </a:cxn>
                      <a:cxn ang="0">
                        <a:pos x="22" y="67"/>
                      </a:cxn>
                      <a:cxn ang="0">
                        <a:pos x="28" y="68"/>
                      </a:cxn>
                      <a:cxn ang="0">
                        <a:pos x="34" y="68"/>
                      </a:cxn>
                      <a:cxn ang="0">
                        <a:pos x="40" y="67"/>
                      </a:cxn>
                      <a:cxn ang="0">
                        <a:pos x="46" y="65"/>
                      </a:cxn>
                      <a:cxn ang="0">
                        <a:pos x="53" y="62"/>
                      </a:cxn>
                      <a:cxn ang="0">
                        <a:pos x="57" y="57"/>
                      </a:cxn>
                      <a:cxn ang="0">
                        <a:pos x="62" y="53"/>
                      </a:cxn>
                      <a:cxn ang="0">
                        <a:pos x="65" y="47"/>
                      </a:cxn>
                      <a:cxn ang="0">
                        <a:pos x="67" y="40"/>
                      </a:cxn>
                      <a:cxn ang="0">
                        <a:pos x="68" y="34"/>
                      </a:cxn>
                    </a:cxnLst>
                    <a:rect l="0" t="0" r="r" b="b"/>
                    <a:pathLst>
                      <a:path w="68" h="68">
                        <a:moveTo>
                          <a:pt x="68" y="34"/>
                        </a:moveTo>
                        <a:lnTo>
                          <a:pt x="67" y="28"/>
                        </a:lnTo>
                        <a:lnTo>
                          <a:pt x="65" y="20"/>
                        </a:lnTo>
                        <a:lnTo>
                          <a:pt x="62" y="16"/>
                        </a:lnTo>
                        <a:lnTo>
                          <a:pt x="57" y="10"/>
                        </a:lnTo>
                        <a:lnTo>
                          <a:pt x="53" y="6"/>
                        </a:lnTo>
                        <a:lnTo>
                          <a:pt x="48" y="3"/>
                        </a:lnTo>
                        <a:lnTo>
                          <a:pt x="40" y="0"/>
                        </a:lnTo>
                        <a:lnTo>
                          <a:pt x="34" y="0"/>
                        </a:lnTo>
                        <a:lnTo>
                          <a:pt x="31" y="2"/>
                        </a:lnTo>
                        <a:lnTo>
                          <a:pt x="28" y="3"/>
                        </a:lnTo>
                        <a:lnTo>
                          <a:pt x="31" y="3"/>
                        </a:lnTo>
                        <a:lnTo>
                          <a:pt x="34" y="3"/>
                        </a:lnTo>
                        <a:lnTo>
                          <a:pt x="40" y="3"/>
                        </a:lnTo>
                        <a:lnTo>
                          <a:pt x="46" y="6"/>
                        </a:lnTo>
                        <a:lnTo>
                          <a:pt x="51" y="8"/>
                        </a:lnTo>
                        <a:lnTo>
                          <a:pt x="56" y="13"/>
                        </a:lnTo>
                        <a:lnTo>
                          <a:pt x="59" y="17"/>
                        </a:lnTo>
                        <a:lnTo>
                          <a:pt x="62" y="22"/>
                        </a:lnTo>
                        <a:lnTo>
                          <a:pt x="63" y="28"/>
                        </a:lnTo>
                        <a:lnTo>
                          <a:pt x="65" y="34"/>
                        </a:lnTo>
                        <a:lnTo>
                          <a:pt x="63" y="40"/>
                        </a:lnTo>
                        <a:lnTo>
                          <a:pt x="62" y="47"/>
                        </a:lnTo>
                        <a:lnTo>
                          <a:pt x="59" y="51"/>
                        </a:lnTo>
                        <a:lnTo>
                          <a:pt x="56" y="56"/>
                        </a:lnTo>
                        <a:lnTo>
                          <a:pt x="51" y="59"/>
                        </a:lnTo>
                        <a:lnTo>
                          <a:pt x="46" y="62"/>
                        </a:lnTo>
                        <a:lnTo>
                          <a:pt x="40" y="64"/>
                        </a:lnTo>
                        <a:lnTo>
                          <a:pt x="34" y="65"/>
                        </a:lnTo>
                        <a:lnTo>
                          <a:pt x="28" y="64"/>
                        </a:lnTo>
                        <a:lnTo>
                          <a:pt x="22" y="62"/>
                        </a:lnTo>
                        <a:lnTo>
                          <a:pt x="17" y="59"/>
                        </a:lnTo>
                        <a:lnTo>
                          <a:pt x="12" y="56"/>
                        </a:lnTo>
                        <a:lnTo>
                          <a:pt x="8" y="51"/>
                        </a:lnTo>
                        <a:lnTo>
                          <a:pt x="5" y="47"/>
                        </a:lnTo>
                        <a:lnTo>
                          <a:pt x="3" y="40"/>
                        </a:lnTo>
                        <a:lnTo>
                          <a:pt x="3" y="34"/>
                        </a:lnTo>
                        <a:lnTo>
                          <a:pt x="3" y="34"/>
                        </a:lnTo>
                        <a:lnTo>
                          <a:pt x="3" y="34"/>
                        </a:lnTo>
                        <a:lnTo>
                          <a:pt x="2" y="37"/>
                        </a:lnTo>
                        <a:lnTo>
                          <a:pt x="0" y="42"/>
                        </a:lnTo>
                        <a:lnTo>
                          <a:pt x="2" y="47"/>
                        </a:lnTo>
                        <a:lnTo>
                          <a:pt x="5" y="53"/>
                        </a:lnTo>
                        <a:lnTo>
                          <a:pt x="8" y="56"/>
                        </a:lnTo>
                        <a:lnTo>
                          <a:pt x="12" y="61"/>
                        </a:lnTo>
                        <a:lnTo>
                          <a:pt x="17" y="64"/>
                        </a:lnTo>
                        <a:lnTo>
                          <a:pt x="22" y="67"/>
                        </a:lnTo>
                        <a:lnTo>
                          <a:pt x="28" y="68"/>
                        </a:lnTo>
                        <a:lnTo>
                          <a:pt x="34" y="68"/>
                        </a:lnTo>
                        <a:lnTo>
                          <a:pt x="40" y="67"/>
                        </a:lnTo>
                        <a:lnTo>
                          <a:pt x="46" y="65"/>
                        </a:lnTo>
                        <a:lnTo>
                          <a:pt x="53" y="62"/>
                        </a:lnTo>
                        <a:lnTo>
                          <a:pt x="57" y="57"/>
                        </a:lnTo>
                        <a:lnTo>
                          <a:pt x="62" y="53"/>
                        </a:lnTo>
                        <a:lnTo>
                          <a:pt x="65" y="47"/>
                        </a:lnTo>
                        <a:lnTo>
                          <a:pt x="67" y="40"/>
                        </a:lnTo>
                        <a:lnTo>
                          <a:pt x="68" y="34"/>
                        </a:lnTo>
                        <a:close/>
                      </a:path>
                    </a:pathLst>
                  </a:custGeom>
                  <a:solidFill>
                    <a:srgbClr val="909BC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53" name="Freeform 321"/>
                  <p:cNvSpPr>
                    <a:spLocks/>
                  </p:cNvSpPr>
                  <p:nvPr/>
                </p:nvSpPr>
                <p:spPr bwMode="auto">
                  <a:xfrm>
                    <a:off x="5649" y="1136"/>
                    <a:ext cx="65" cy="65"/>
                  </a:xfrm>
                  <a:custGeom>
                    <a:avLst/>
                    <a:gdLst/>
                    <a:ahLst/>
                    <a:cxnLst>
                      <a:cxn ang="0">
                        <a:pos x="65" y="32"/>
                      </a:cxn>
                      <a:cxn ang="0">
                        <a:pos x="63" y="26"/>
                      </a:cxn>
                      <a:cxn ang="0">
                        <a:pos x="61" y="20"/>
                      </a:cxn>
                      <a:cxn ang="0">
                        <a:pos x="58" y="14"/>
                      </a:cxn>
                      <a:cxn ang="0">
                        <a:pos x="55" y="9"/>
                      </a:cxn>
                      <a:cxn ang="0">
                        <a:pos x="51" y="6"/>
                      </a:cxn>
                      <a:cxn ang="0">
                        <a:pos x="44" y="3"/>
                      </a:cxn>
                      <a:cxn ang="0">
                        <a:pos x="38" y="0"/>
                      </a:cxn>
                      <a:cxn ang="0">
                        <a:pos x="32" y="0"/>
                      </a:cxn>
                      <a:cxn ang="0">
                        <a:pos x="31" y="0"/>
                      </a:cxn>
                      <a:cxn ang="0">
                        <a:pos x="29" y="0"/>
                      </a:cxn>
                      <a:cxn ang="0">
                        <a:pos x="26" y="1"/>
                      </a:cxn>
                      <a:cxn ang="0">
                        <a:pos x="21" y="4"/>
                      </a:cxn>
                      <a:cxn ang="0">
                        <a:pos x="26" y="3"/>
                      </a:cxn>
                      <a:cxn ang="0">
                        <a:pos x="32" y="3"/>
                      </a:cxn>
                      <a:cxn ang="0">
                        <a:pos x="38" y="3"/>
                      </a:cxn>
                      <a:cxn ang="0">
                        <a:pos x="43" y="4"/>
                      </a:cxn>
                      <a:cxn ang="0">
                        <a:pos x="48" y="8"/>
                      </a:cxn>
                      <a:cxn ang="0">
                        <a:pos x="52" y="11"/>
                      </a:cxn>
                      <a:cxn ang="0">
                        <a:pos x="57" y="15"/>
                      </a:cxn>
                      <a:cxn ang="0">
                        <a:pos x="58" y="21"/>
                      </a:cxn>
                      <a:cxn ang="0">
                        <a:pos x="60" y="26"/>
                      </a:cxn>
                      <a:cxn ang="0">
                        <a:pos x="61" y="32"/>
                      </a:cxn>
                      <a:cxn ang="0">
                        <a:pos x="60" y="38"/>
                      </a:cxn>
                      <a:cxn ang="0">
                        <a:pos x="58" y="43"/>
                      </a:cxn>
                      <a:cxn ang="0">
                        <a:pos x="57" y="49"/>
                      </a:cxn>
                      <a:cxn ang="0">
                        <a:pos x="52" y="52"/>
                      </a:cxn>
                      <a:cxn ang="0">
                        <a:pos x="48" y="57"/>
                      </a:cxn>
                      <a:cxn ang="0">
                        <a:pos x="43" y="59"/>
                      </a:cxn>
                      <a:cxn ang="0">
                        <a:pos x="38" y="62"/>
                      </a:cxn>
                      <a:cxn ang="0">
                        <a:pos x="32" y="62"/>
                      </a:cxn>
                      <a:cxn ang="0">
                        <a:pos x="26" y="62"/>
                      </a:cxn>
                      <a:cxn ang="0">
                        <a:pos x="20" y="59"/>
                      </a:cxn>
                      <a:cxn ang="0">
                        <a:pos x="15" y="57"/>
                      </a:cxn>
                      <a:cxn ang="0">
                        <a:pos x="10" y="52"/>
                      </a:cxn>
                      <a:cxn ang="0">
                        <a:pos x="7" y="49"/>
                      </a:cxn>
                      <a:cxn ang="0">
                        <a:pos x="4" y="43"/>
                      </a:cxn>
                      <a:cxn ang="0">
                        <a:pos x="3" y="38"/>
                      </a:cxn>
                      <a:cxn ang="0">
                        <a:pos x="3" y="32"/>
                      </a:cxn>
                      <a:cxn ang="0">
                        <a:pos x="3" y="29"/>
                      </a:cxn>
                      <a:cxn ang="0">
                        <a:pos x="3" y="28"/>
                      </a:cxn>
                      <a:cxn ang="0">
                        <a:pos x="1" y="32"/>
                      </a:cxn>
                      <a:cxn ang="0">
                        <a:pos x="0" y="35"/>
                      </a:cxn>
                      <a:cxn ang="0">
                        <a:pos x="1" y="42"/>
                      </a:cxn>
                      <a:cxn ang="0">
                        <a:pos x="3" y="48"/>
                      </a:cxn>
                      <a:cxn ang="0">
                        <a:pos x="6" y="52"/>
                      </a:cxn>
                      <a:cxn ang="0">
                        <a:pos x="10" y="57"/>
                      </a:cxn>
                      <a:cxn ang="0">
                        <a:pos x="15" y="60"/>
                      </a:cxn>
                      <a:cxn ang="0">
                        <a:pos x="20" y="62"/>
                      </a:cxn>
                      <a:cxn ang="0">
                        <a:pos x="26" y="65"/>
                      </a:cxn>
                      <a:cxn ang="0">
                        <a:pos x="32" y="65"/>
                      </a:cxn>
                      <a:cxn ang="0">
                        <a:pos x="38" y="63"/>
                      </a:cxn>
                      <a:cxn ang="0">
                        <a:pos x="44" y="62"/>
                      </a:cxn>
                      <a:cxn ang="0">
                        <a:pos x="51" y="59"/>
                      </a:cxn>
                      <a:cxn ang="0">
                        <a:pos x="55" y="55"/>
                      </a:cxn>
                      <a:cxn ang="0">
                        <a:pos x="58" y="51"/>
                      </a:cxn>
                      <a:cxn ang="0">
                        <a:pos x="61" y="45"/>
                      </a:cxn>
                      <a:cxn ang="0">
                        <a:pos x="63" y="38"/>
                      </a:cxn>
                      <a:cxn ang="0">
                        <a:pos x="65" y="32"/>
                      </a:cxn>
                    </a:cxnLst>
                    <a:rect l="0" t="0" r="r" b="b"/>
                    <a:pathLst>
                      <a:path w="65" h="65">
                        <a:moveTo>
                          <a:pt x="65" y="32"/>
                        </a:moveTo>
                        <a:lnTo>
                          <a:pt x="63" y="26"/>
                        </a:lnTo>
                        <a:lnTo>
                          <a:pt x="61" y="20"/>
                        </a:lnTo>
                        <a:lnTo>
                          <a:pt x="58" y="14"/>
                        </a:lnTo>
                        <a:lnTo>
                          <a:pt x="55" y="9"/>
                        </a:lnTo>
                        <a:lnTo>
                          <a:pt x="51" y="6"/>
                        </a:lnTo>
                        <a:lnTo>
                          <a:pt x="44" y="3"/>
                        </a:lnTo>
                        <a:lnTo>
                          <a:pt x="38" y="0"/>
                        </a:lnTo>
                        <a:lnTo>
                          <a:pt x="32" y="0"/>
                        </a:lnTo>
                        <a:lnTo>
                          <a:pt x="31" y="0"/>
                        </a:lnTo>
                        <a:lnTo>
                          <a:pt x="29" y="0"/>
                        </a:lnTo>
                        <a:lnTo>
                          <a:pt x="26" y="1"/>
                        </a:lnTo>
                        <a:lnTo>
                          <a:pt x="21" y="4"/>
                        </a:lnTo>
                        <a:lnTo>
                          <a:pt x="26" y="3"/>
                        </a:lnTo>
                        <a:lnTo>
                          <a:pt x="32" y="3"/>
                        </a:lnTo>
                        <a:lnTo>
                          <a:pt x="38" y="3"/>
                        </a:lnTo>
                        <a:lnTo>
                          <a:pt x="43" y="4"/>
                        </a:lnTo>
                        <a:lnTo>
                          <a:pt x="48" y="8"/>
                        </a:lnTo>
                        <a:lnTo>
                          <a:pt x="52" y="11"/>
                        </a:lnTo>
                        <a:lnTo>
                          <a:pt x="57" y="15"/>
                        </a:lnTo>
                        <a:lnTo>
                          <a:pt x="58" y="21"/>
                        </a:lnTo>
                        <a:lnTo>
                          <a:pt x="60" y="26"/>
                        </a:lnTo>
                        <a:lnTo>
                          <a:pt x="61" y="32"/>
                        </a:lnTo>
                        <a:lnTo>
                          <a:pt x="60" y="38"/>
                        </a:lnTo>
                        <a:lnTo>
                          <a:pt x="58" y="43"/>
                        </a:lnTo>
                        <a:lnTo>
                          <a:pt x="57" y="49"/>
                        </a:lnTo>
                        <a:lnTo>
                          <a:pt x="52" y="52"/>
                        </a:lnTo>
                        <a:lnTo>
                          <a:pt x="48" y="57"/>
                        </a:lnTo>
                        <a:lnTo>
                          <a:pt x="43" y="59"/>
                        </a:lnTo>
                        <a:lnTo>
                          <a:pt x="38" y="62"/>
                        </a:lnTo>
                        <a:lnTo>
                          <a:pt x="32" y="62"/>
                        </a:lnTo>
                        <a:lnTo>
                          <a:pt x="26" y="62"/>
                        </a:lnTo>
                        <a:lnTo>
                          <a:pt x="20" y="59"/>
                        </a:lnTo>
                        <a:lnTo>
                          <a:pt x="15" y="57"/>
                        </a:lnTo>
                        <a:lnTo>
                          <a:pt x="10" y="52"/>
                        </a:lnTo>
                        <a:lnTo>
                          <a:pt x="7" y="49"/>
                        </a:lnTo>
                        <a:lnTo>
                          <a:pt x="4" y="43"/>
                        </a:lnTo>
                        <a:lnTo>
                          <a:pt x="3" y="38"/>
                        </a:lnTo>
                        <a:lnTo>
                          <a:pt x="3" y="32"/>
                        </a:lnTo>
                        <a:lnTo>
                          <a:pt x="3" y="29"/>
                        </a:lnTo>
                        <a:lnTo>
                          <a:pt x="3" y="28"/>
                        </a:lnTo>
                        <a:lnTo>
                          <a:pt x="1" y="32"/>
                        </a:lnTo>
                        <a:lnTo>
                          <a:pt x="0" y="35"/>
                        </a:lnTo>
                        <a:lnTo>
                          <a:pt x="1" y="42"/>
                        </a:lnTo>
                        <a:lnTo>
                          <a:pt x="3" y="48"/>
                        </a:lnTo>
                        <a:lnTo>
                          <a:pt x="6" y="52"/>
                        </a:lnTo>
                        <a:lnTo>
                          <a:pt x="10" y="57"/>
                        </a:lnTo>
                        <a:lnTo>
                          <a:pt x="15" y="60"/>
                        </a:lnTo>
                        <a:lnTo>
                          <a:pt x="20" y="62"/>
                        </a:lnTo>
                        <a:lnTo>
                          <a:pt x="26" y="65"/>
                        </a:lnTo>
                        <a:lnTo>
                          <a:pt x="32" y="65"/>
                        </a:lnTo>
                        <a:lnTo>
                          <a:pt x="38" y="63"/>
                        </a:lnTo>
                        <a:lnTo>
                          <a:pt x="44" y="62"/>
                        </a:lnTo>
                        <a:lnTo>
                          <a:pt x="51" y="59"/>
                        </a:lnTo>
                        <a:lnTo>
                          <a:pt x="55" y="55"/>
                        </a:lnTo>
                        <a:lnTo>
                          <a:pt x="58" y="51"/>
                        </a:lnTo>
                        <a:lnTo>
                          <a:pt x="61" y="45"/>
                        </a:lnTo>
                        <a:lnTo>
                          <a:pt x="63" y="38"/>
                        </a:lnTo>
                        <a:lnTo>
                          <a:pt x="65" y="32"/>
                        </a:lnTo>
                        <a:close/>
                      </a:path>
                    </a:pathLst>
                  </a:custGeom>
                  <a:solidFill>
                    <a:srgbClr val="98A2C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54" name="Freeform 322"/>
                  <p:cNvSpPr>
                    <a:spLocks/>
                  </p:cNvSpPr>
                  <p:nvPr/>
                </p:nvSpPr>
                <p:spPr bwMode="auto">
                  <a:xfrm>
                    <a:off x="5650" y="1137"/>
                    <a:ext cx="62" cy="62"/>
                  </a:xfrm>
                  <a:custGeom>
                    <a:avLst/>
                    <a:gdLst/>
                    <a:ahLst/>
                    <a:cxnLst>
                      <a:cxn ang="0">
                        <a:pos x="62" y="31"/>
                      </a:cxn>
                      <a:cxn ang="0">
                        <a:pos x="60" y="25"/>
                      </a:cxn>
                      <a:cxn ang="0">
                        <a:pos x="59" y="19"/>
                      </a:cxn>
                      <a:cxn ang="0">
                        <a:pos x="56" y="14"/>
                      </a:cxn>
                      <a:cxn ang="0">
                        <a:pos x="53" y="10"/>
                      </a:cxn>
                      <a:cxn ang="0">
                        <a:pos x="48" y="5"/>
                      </a:cxn>
                      <a:cxn ang="0">
                        <a:pos x="43" y="3"/>
                      </a:cxn>
                      <a:cxn ang="0">
                        <a:pos x="37" y="0"/>
                      </a:cxn>
                      <a:cxn ang="0">
                        <a:pos x="31" y="0"/>
                      </a:cxn>
                      <a:cxn ang="0">
                        <a:pos x="28" y="0"/>
                      </a:cxn>
                      <a:cxn ang="0">
                        <a:pos x="25" y="0"/>
                      </a:cxn>
                      <a:cxn ang="0">
                        <a:pos x="20" y="3"/>
                      </a:cxn>
                      <a:cxn ang="0">
                        <a:pos x="16" y="8"/>
                      </a:cxn>
                      <a:cxn ang="0">
                        <a:pos x="23" y="5"/>
                      </a:cxn>
                      <a:cxn ang="0">
                        <a:pos x="31" y="3"/>
                      </a:cxn>
                      <a:cxn ang="0">
                        <a:pos x="36" y="3"/>
                      </a:cxn>
                      <a:cxn ang="0">
                        <a:pos x="42" y="5"/>
                      </a:cxn>
                      <a:cxn ang="0">
                        <a:pos x="47" y="8"/>
                      </a:cxn>
                      <a:cxn ang="0">
                        <a:pos x="50" y="11"/>
                      </a:cxn>
                      <a:cxn ang="0">
                        <a:pos x="54" y="16"/>
                      </a:cxn>
                      <a:cxn ang="0">
                        <a:pos x="56" y="20"/>
                      </a:cxn>
                      <a:cxn ang="0">
                        <a:pos x="57" y="25"/>
                      </a:cxn>
                      <a:cxn ang="0">
                        <a:pos x="59" y="31"/>
                      </a:cxn>
                      <a:cxn ang="0">
                        <a:pos x="57" y="37"/>
                      </a:cxn>
                      <a:cxn ang="0">
                        <a:pos x="56" y="42"/>
                      </a:cxn>
                      <a:cxn ang="0">
                        <a:pos x="54" y="47"/>
                      </a:cxn>
                      <a:cxn ang="0">
                        <a:pos x="50" y="51"/>
                      </a:cxn>
                      <a:cxn ang="0">
                        <a:pos x="47" y="54"/>
                      </a:cxn>
                      <a:cxn ang="0">
                        <a:pos x="42" y="56"/>
                      </a:cxn>
                      <a:cxn ang="0">
                        <a:pos x="36" y="59"/>
                      </a:cxn>
                      <a:cxn ang="0">
                        <a:pos x="31" y="59"/>
                      </a:cxn>
                      <a:cxn ang="0">
                        <a:pos x="25" y="59"/>
                      </a:cxn>
                      <a:cxn ang="0">
                        <a:pos x="20" y="56"/>
                      </a:cxn>
                      <a:cxn ang="0">
                        <a:pos x="16" y="54"/>
                      </a:cxn>
                      <a:cxn ang="0">
                        <a:pos x="11" y="51"/>
                      </a:cxn>
                      <a:cxn ang="0">
                        <a:pos x="8" y="47"/>
                      </a:cxn>
                      <a:cxn ang="0">
                        <a:pos x="5" y="42"/>
                      </a:cxn>
                      <a:cxn ang="0">
                        <a:pos x="3" y="37"/>
                      </a:cxn>
                      <a:cxn ang="0">
                        <a:pos x="3" y="31"/>
                      </a:cxn>
                      <a:cxn ang="0">
                        <a:pos x="3" y="25"/>
                      </a:cxn>
                      <a:cxn ang="0">
                        <a:pos x="5" y="20"/>
                      </a:cxn>
                      <a:cxn ang="0">
                        <a:pos x="2" y="25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7"/>
                      </a:cxn>
                      <a:cxn ang="0">
                        <a:pos x="2" y="44"/>
                      </a:cxn>
                      <a:cxn ang="0">
                        <a:pos x="5" y="48"/>
                      </a:cxn>
                      <a:cxn ang="0">
                        <a:pos x="9" y="53"/>
                      </a:cxn>
                      <a:cxn ang="0">
                        <a:pos x="14" y="56"/>
                      </a:cxn>
                      <a:cxn ang="0">
                        <a:pos x="19" y="59"/>
                      </a:cxn>
                      <a:cxn ang="0">
                        <a:pos x="25" y="61"/>
                      </a:cxn>
                      <a:cxn ang="0">
                        <a:pos x="31" y="62"/>
                      </a:cxn>
                      <a:cxn ang="0">
                        <a:pos x="37" y="61"/>
                      </a:cxn>
                      <a:cxn ang="0">
                        <a:pos x="43" y="59"/>
                      </a:cxn>
                      <a:cxn ang="0">
                        <a:pos x="48" y="56"/>
                      </a:cxn>
                      <a:cxn ang="0">
                        <a:pos x="53" y="53"/>
                      </a:cxn>
                      <a:cxn ang="0">
                        <a:pos x="56" y="48"/>
                      </a:cxn>
                      <a:cxn ang="0">
                        <a:pos x="59" y="44"/>
                      </a:cxn>
                      <a:cxn ang="0">
                        <a:pos x="60" y="37"/>
                      </a:cxn>
                      <a:cxn ang="0">
                        <a:pos x="62" y="31"/>
                      </a:cxn>
                    </a:cxnLst>
                    <a:rect l="0" t="0" r="r" b="b"/>
                    <a:pathLst>
                      <a:path w="62" h="62">
                        <a:moveTo>
                          <a:pt x="62" y="31"/>
                        </a:moveTo>
                        <a:lnTo>
                          <a:pt x="60" y="25"/>
                        </a:lnTo>
                        <a:lnTo>
                          <a:pt x="59" y="19"/>
                        </a:lnTo>
                        <a:lnTo>
                          <a:pt x="56" y="14"/>
                        </a:lnTo>
                        <a:lnTo>
                          <a:pt x="53" y="10"/>
                        </a:lnTo>
                        <a:lnTo>
                          <a:pt x="48" y="5"/>
                        </a:lnTo>
                        <a:lnTo>
                          <a:pt x="43" y="3"/>
                        </a:lnTo>
                        <a:lnTo>
                          <a:pt x="37" y="0"/>
                        </a:lnTo>
                        <a:lnTo>
                          <a:pt x="31" y="0"/>
                        </a:lnTo>
                        <a:lnTo>
                          <a:pt x="28" y="0"/>
                        </a:lnTo>
                        <a:lnTo>
                          <a:pt x="25" y="0"/>
                        </a:lnTo>
                        <a:lnTo>
                          <a:pt x="20" y="3"/>
                        </a:lnTo>
                        <a:lnTo>
                          <a:pt x="16" y="8"/>
                        </a:lnTo>
                        <a:lnTo>
                          <a:pt x="23" y="5"/>
                        </a:lnTo>
                        <a:lnTo>
                          <a:pt x="31" y="3"/>
                        </a:lnTo>
                        <a:lnTo>
                          <a:pt x="36" y="3"/>
                        </a:lnTo>
                        <a:lnTo>
                          <a:pt x="42" y="5"/>
                        </a:lnTo>
                        <a:lnTo>
                          <a:pt x="47" y="8"/>
                        </a:lnTo>
                        <a:lnTo>
                          <a:pt x="50" y="11"/>
                        </a:lnTo>
                        <a:lnTo>
                          <a:pt x="54" y="16"/>
                        </a:lnTo>
                        <a:lnTo>
                          <a:pt x="56" y="20"/>
                        </a:lnTo>
                        <a:lnTo>
                          <a:pt x="57" y="25"/>
                        </a:lnTo>
                        <a:lnTo>
                          <a:pt x="59" y="31"/>
                        </a:lnTo>
                        <a:lnTo>
                          <a:pt x="57" y="37"/>
                        </a:lnTo>
                        <a:lnTo>
                          <a:pt x="56" y="42"/>
                        </a:lnTo>
                        <a:lnTo>
                          <a:pt x="54" y="47"/>
                        </a:lnTo>
                        <a:lnTo>
                          <a:pt x="50" y="51"/>
                        </a:lnTo>
                        <a:lnTo>
                          <a:pt x="47" y="54"/>
                        </a:lnTo>
                        <a:lnTo>
                          <a:pt x="42" y="56"/>
                        </a:lnTo>
                        <a:lnTo>
                          <a:pt x="36" y="59"/>
                        </a:lnTo>
                        <a:lnTo>
                          <a:pt x="31" y="59"/>
                        </a:lnTo>
                        <a:lnTo>
                          <a:pt x="25" y="59"/>
                        </a:lnTo>
                        <a:lnTo>
                          <a:pt x="20" y="56"/>
                        </a:lnTo>
                        <a:lnTo>
                          <a:pt x="16" y="54"/>
                        </a:lnTo>
                        <a:lnTo>
                          <a:pt x="11" y="51"/>
                        </a:lnTo>
                        <a:lnTo>
                          <a:pt x="8" y="47"/>
                        </a:lnTo>
                        <a:lnTo>
                          <a:pt x="5" y="42"/>
                        </a:lnTo>
                        <a:lnTo>
                          <a:pt x="3" y="37"/>
                        </a:lnTo>
                        <a:lnTo>
                          <a:pt x="3" y="31"/>
                        </a:lnTo>
                        <a:lnTo>
                          <a:pt x="3" y="25"/>
                        </a:lnTo>
                        <a:lnTo>
                          <a:pt x="5" y="20"/>
                        </a:lnTo>
                        <a:lnTo>
                          <a:pt x="2" y="25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7"/>
                        </a:lnTo>
                        <a:lnTo>
                          <a:pt x="2" y="44"/>
                        </a:lnTo>
                        <a:lnTo>
                          <a:pt x="5" y="48"/>
                        </a:lnTo>
                        <a:lnTo>
                          <a:pt x="9" y="53"/>
                        </a:lnTo>
                        <a:lnTo>
                          <a:pt x="14" y="56"/>
                        </a:lnTo>
                        <a:lnTo>
                          <a:pt x="19" y="59"/>
                        </a:lnTo>
                        <a:lnTo>
                          <a:pt x="25" y="61"/>
                        </a:lnTo>
                        <a:lnTo>
                          <a:pt x="31" y="62"/>
                        </a:lnTo>
                        <a:lnTo>
                          <a:pt x="37" y="61"/>
                        </a:lnTo>
                        <a:lnTo>
                          <a:pt x="43" y="59"/>
                        </a:lnTo>
                        <a:lnTo>
                          <a:pt x="48" y="56"/>
                        </a:lnTo>
                        <a:lnTo>
                          <a:pt x="53" y="53"/>
                        </a:lnTo>
                        <a:lnTo>
                          <a:pt x="56" y="48"/>
                        </a:lnTo>
                        <a:lnTo>
                          <a:pt x="59" y="44"/>
                        </a:lnTo>
                        <a:lnTo>
                          <a:pt x="60" y="37"/>
                        </a:lnTo>
                        <a:lnTo>
                          <a:pt x="62" y="31"/>
                        </a:lnTo>
                        <a:close/>
                      </a:path>
                    </a:pathLst>
                  </a:custGeom>
                  <a:solidFill>
                    <a:srgbClr val="9BA6D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55" name="Freeform 323"/>
                  <p:cNvSpPr>
                    <a:spLocks noEditPoints="1"/>
                  </p:cNvSpPr>
                  <p:nvPr/>
                </p:nvSpPr>
                <p:spPr bwMode="auto">
                  <a:xfrm>
                    <a:off x="5652" y="1139"/>
                    <a:ext cx="58" cy="59"/>
                  </a:xfrm>
                  <a:custGeom>
                    <a:avLst/>
                    <a:gdLst/>
                    <a:ahLst/>
                    <a:cxnLst>
                      <a:cxn ang="0">
                        <a:pos x="57" y="23"/>
                      </a:cxn>
                      <a:cxn ang="0">
                        <a:pos x="54" y="12"/>
                      </a:cxn>
                      <a:cxn ang="0">
                        <a:pos x="45" y="5"/>
                      </a:cxn>
                      <a:cxn ang="0">
                        <a:pos x="35" y="0"/>
                      </a:cxn>
                      <a:cxn ang="0">
                        <a:pos x="23" y="0"/>
                      </a:cxn>
                      <a:cxn ang="0">
                        <a:pos x="14" y="6"/>
                      </a:cxn>
                      <a:cxn ang="0">
                        <a:pos x="3" y="18"/>
                      </a:cxn>
                      <a:cxn ang="0">
                        <a:pos x="0" y="26"/>
                      </a:cxn>
                      <a:cxn ang="0">
                        <a:pos x="0" y="35"/>
                      </a:cxn>
                      <a:cxn ang="0">
                        <a:pos x="4" y="46"/>
                      </a:cxn>
                      <a:cxn ang="0">
                        <a:pos x="12" y="54"/>
                      </a:cxn>
                      <a:cxn ang="0">
                        <a:pos x="23" y="59"/>
                      </a:cxn>
                      <a:cxn ang="0">
                        <a:pos x="35" y="59"/>
                      </a:cxn>
                      <a:cxn ang="0">
                        <a:pos x="45" y="54"/>
                      </a:cxn>
                      <a:cxn ang="0">
                        <a:pos x="54" y="46"/>
                      </a:cxn>
                      <a:cxn ang="0">
                        <a:pos x="57" y="35"/>
                      </a:cxn>
                      <a:cxn ang="0">
                        <a:pos x="55" y="29"/>
                      </a:cxn>
                      <a:cxn ang="0">
                        <a:pos x="52" y="40"/>
                      </a:cxn>
                      <a:cxn ang="0">
                        <a:pos x="48" y="48"/>
                      </a:cxn>
                      <a:cxn ang="0">
                        <a:pos x="38" y="54"/>
                      </a:cxn>
                      <a:cxn ang="0">
                        <a:pos x="29" y="56"/>
                      </a:cxn>
                      <a:cxn ang="0">
                        <a:pos x="18" y="54"/>
                      </a:cxn>
                      <a:cxn ang="0">
                        <a:pos x="11" y="48"/>
                      </a:cxn>
                      <a:cxn ang="0">
                        <a:pos x="4" y="40"/>
                      </a:cxn>
                      <a:cxn ang="0">
                        <a:pos x="3" y="29"/>
                      </a:cxn>
                      <a:cxn ang="0">
                        <a:pos x="4" y="18"/>
                      </a:cxn>
                      <a:cxn ang="0">
                        <a:pos x="11" y="11"/>
                      </a:cxn>
                      <a:cxn ang="0">
                        <a:pos x="18" y="5"/>
                      </a:cxn>
                      <a:cxn ang="0">
                        <a:pos x="29" y="3"/>
                      </a:cxn>
                      <a:cxn ang="0">
                        <a:pos x="38" y="5"/>
                      </a:cxn>
                      <a:cxn ang="0">
                        <a:pos x="48" y="11"/>
                      </a:cxn>
                      <a:cxn ang="0">
                        <a:pos x="52" y="18"/>
                      </a:cxn>
                      <a:cxn ang="0">
                        <a:pos x="55" y="29"/>
                      </a:cxn>
                    </a:cxnLst>
                    <a:rect l="0" t="0" r="r" b="b"/>
                    <a:pathLst>
                      <a:path w="58" h="59">
                        <a:moveTo>
                          <a:pt x="58" y="29"/>
                        </a:moveTo>
                        <a:lnTo>
                          <a:pt x="57" y="23"/>
                        </a:lnTo>
                        <a:lnTo>
                          <a:pt x="55" y="18"/>
                        </a:lnTo>
                        <a:lnTo>
                          <a:pt x="54" y="12"/>
                        </a:lnTo>
                        <a:lnTo>
                          <a:pt x="49" y="8"/>
                        </a:lnTo>
                        <a:lnTo>
                          <a:pt x="45" y="5"/>
                        </a:lnTo>
                        <a:lnTo>
                          <a:pt x="40" y="1"/>
                        </a:lnTo>
                        <a:lnTo>
                          <a:pt x="35" y="0"/>
                        </a:lnTo>
                        <a:lnTo>
                          <a:pt x="29" y="0"/>
                        </a:lnTo>
                        <a:lnTo>
                          <a:pt x="23" y="0"/>
                        </a:lnTo>
                        <a:lnTo>
                          <a:pt x="18" y="1"/>
                        </a:lnTo>
                        <a:lnTo>
                          <a:pt x="14" y="6"/>
                        </a:lnTo>
                        <a:lnTo>
                          <a:pt x="7" y="12"/>
                        </a:lnTo>
                        <a:lnTo>
                          <a:pt x="3" y="18"/>
                        </a:lnTo>
                        <a:lnTo>
                          <a:pt x="0" y="25"/>
                        </a:lnTo>
                        <a:lnTo>
                          <a:pt x="0" y="26"/>
                        </a:lnTo>
                        <a:lnTo>
                          <a:pt x="0" y="29"/>
                        </a:lnTo>
                        <a:lnTo>
                          <a:pt x="0" y="35"/>
                        </a:lnTo>
                        <a:lnTo>
                          <a:pt x="1" y="40"/>
                        </a:lnTo>
                        <a:lnTo>
                          <a:pt x="4" y="46"/>
                        </a:lnTo>
                        <a:lnTo>
                          <a:pt x="7" y="49"/>
                        </a:lnTo>
                        <a:lnTo>
                          <a:pt x="12" y="54"/>
                        </a:lnTo>
                        <a:lnTo>
                          <a:pt x="17" y="56"/>
                        </a:lnTo>
                        <a:lnTo>
                          <a:pt x="23" y="59"/>
                        </a:lnTo>
                        <a:lnTo>
                          <a:pt x="29" y="59"/>
                        </a:lnTo>
                        <a:lnTo>
                          <a:pt x="35" y="59"/>
                        </a:lnTo>
                        <a:lnTo>
                          <a:pt x="40" y="56"/>
                        </a:lnTo>
                        <a:lnTo>
                          <a:pt x="45" y="54"/>
                        </a:lnTo>
                        <a:lnTo>
                          <a:pt x="49" y="49"/>
                        </a:lnTo>
                        <a:lnTo>
                          <a:pt x="54" y="46"/>
                        </a:lnTo>
                        <a:lnTo>
                          <a:pt x="55" y="40"/>
                        </a:lnTo>
                        <a:lnTo>
                          <a:pt x="57" y="35"/>
                        </a:lnTo>
                        <a:lnTo>
                          <a:pt x="58" y="29"/>
                        </a:lnTo>
                        <a:close/>
                        <a:moveTo>
                          <a:pt x="55" y="29"/>
                        </a:moveTo>
                        <a:lnTo>
                          <a:pt x="54" y="34"/>
                        </a:lnTo>
                        <a:lnTo>
                          <a:pt x="52" y="40"/>
                        </a:lnTo>
                        <a:lnTo>
                          <a:pt x="51" y="43"/>
                        </a:lnTo>
                        <a:lnTo>
                          <a:pt x="48" y="48"/>
                        </a:lnTo>
                        <a:lnTo>
                          <a:pt x="43" y="51"/>
                        </a:lnTo>
                        <a:lnTo>
                          <a:pt x="38" y="54"/>
                        </a:lnTo>
                        <a:lnTo>
                          <a:pt x="34" y="56"/>
                        </a:lnTo>
                        <a:lnTo>
                          <a:pt x="29" y="56"/>
                        </a:lnTo>
                        <a:lnTo>
                          <a:pt x="23" y="56"/>
                        </a:lnTo>
                        <a:lnTo>
                          <a:pt x="18" y="54"/>
                        </a:lnTo>
                        <a:lnTo>
                          <a:pt x="14" y="51"/>
                        </a:lnTo>
                        <a:lnTo>
                          <a:pt x="11" y="48"/>
                        </a:lnTo>
                        <a:lnTo>
                          <a:pt x="7" y="43"/>
                        </a:lnTo>
                        <a:lnTo>
                          <a:pt x="4" y="40"/>
                        </a:lnTo>
                        <a:lnTo>
                          <a:pt x="3" y="34"/>
                        </a:lnTo>
                        <a:lnTo>
                          <a:pt x="3" y="29"/>
                        </a:lnTo>
                        <a:lnTo>
                          <a:pt x="3" y="23"/>
                        </a:lnTo>
                        <a:lnTo>
                          <a:pt x="4" y="18"/>
                        </a:lnTo>
                        <a:lnTo>
                          <a:pt x="7" y="14"/>
                        </a:lnTo>
                        <a:lnTo>
                          <a:pt x="11" y="11"/>
                        </a:lnTo>
                        <a:lnTo>
                          <a:pt x="14" y="8"/>
                        </a:lnTo>
                        <a:lnTo>
                          <a:pt x="18" y="5"/>
                        </a:lnTo>
                        <a:lnTo>
                          <a:pt x="23" y="3"/>
                        </a:lnTo>
                        <a:lnTo>
                          <a:pt x="29" y="3"/>
                        </a:lnTo>
                        <a:lnTo>
                          <a:pt x="34" y="3"/>
                        </a:lnTo>
                        <a:lnTo>
                          <a:pt x="38" y="5"/>
                        </a:lnTo>
                        <a:lnTo>
                          <a:pt x="43" y="8"/>
                        </a:lnTo>
                        <a:lnTo>
                          <a:pt x="48" y="11"/>
                        </a:lnTo>
                        <a:lnTo>
                          <a:pt x="51" y="14"/>
                        </a:lnTo>
                        <a:lnTo>
                          <a:pt x="52" y="18"/>
                        </a:lnTo>
                        <a:lnTo>
                          <a:pt x="54" y="23"/>
                        </a:lnTo>
                        <a:lnTo>
                          <a:pt x="55" y="29"/>
                        </a:lnTo>
                        <a:close/>
                      </a:path>
                    </a:pathLst>
                  </a:custGeom>
                  <a:solidFill>
                    <a:srgbClr val="9EAAD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56" name="Freeform 324"/>
                  <p:cNvSpPr>
                    <a:spLocks noEditPoints="1"/>
                  </p:cNvSpPr>
                  <p:nvPr/>
                </p:nvSpPr>
                <p:spPr bwMode="auto">
                  <a:xfrm>
                    <a:off x="5653" y="1140"/>
                    <a:ext cx="56" cy="56"/>
                  </a:xfrm>
                  <a:custGeom>
                    <a:avLst/>
                    <a:gdLst/>
                    <a:ahLst/>
                    <a:cxnLst>
                      <a:cxn ang="0">
                        <a:pos x="54" y="22"/>
                      </a:cxn>
                      <a:cxn ang="0">
                        <a:pos x="51" y="13"/>
                      </a:cxn>
                      <a:cxn ang="0">
                        <a:pos x="44" y="5"/>
                      </a:cxn>
                      <a:cxn ang="0">
                        <a:pos x="33" y="0"/>
                      </a:cxn>
                      <a:cxn ang="0">
                        <a:pos x="20" y="2"/>
                      </a:cxn>
                      <a:cxn ang="0">
                        <a:pos x="6" y="11"/>
                      </a:cxn>
                      <a:cxn ang="0">
                        <a:pos x="0" y="22"/>
                      </a:cxn>
                      <a:cxn ang="0">
                        <a:pos x="0" y="34"/>
                      </a:cxn>
                      <a:cxn ang="0">
                        <a:pos x="5" y="44"/>
                      </a:cxn>
                      <a:cxn ang="0">
                        <a:pos x="13" y="51"/>
                      </a:cxn>
                      <a:cxn ang="0">
                        <a:pos x="22" y="56"/>
                      </a:cxn>
                      <a:cxn ang="0">
                        <a:pos x="33" y="56"/>
                      </a:cxn>
                      <a:cxn ang="0">
                        <a:pos x="44" y="51"/>
                      </a:cxn>
                      <a:cxn ang="0">
                        <a:pos x="51" y="44"/>
                      </a:cxn>
                      <a:cxn ang="0">
                        <a:pos x="54" y="34"/>
                      </a:cxn>
                      <a:cxn ang="0">
                        <a:pos x="53" y="28"/>
                      </a:cxn>
                      <a:cxn ang="0">
                        <a:pos x="51" y="38"/>
                      </a:cxn>
                      <a:cxn ang="0">
                        <a:pos x="45" y="45"/>
                      </a:cxn>
                      <a:cxn ang="0">
                        <a:pos x="37" y="51"/>
                      </a:cxn>
                      <a:cxn ang="0">
                        <a:pos x="28" y="53"/>
                      </a:cxn>
                      <a:cxn ang="0">
                        <a:pos x="19" y="51"/>
                      </a:cxn>
                      <a:cxn ang="0">
                        <a:pos x="10" y="45"/>
                      </a:cxn>
                      <a:cxn ang="0">
                        <a:pos x="5" y="38"/>
                      </a:cxn>
                      <a:cxn ang="0">
                        <a:pos x="3" y="28"/>
                      </a:cxn>
                      <a:cxn ang="0">
                        <a:pos x="5" y="19"/>
                      </a:cxn>
                      <a:cxn ang="0">
                        <a:pos x="10" y="11"/>
                      </a:cxn>
                      <a:cxn ang="0">
                        <a:pos x="19" y="5"/>
                      </a:cxn>
                      <a:cxn ang="0">
                        <a:pos x="28" y="4"/>
                      </a:cxn>
                      <a:cxn ang="0">
                        <a:pos x="37" y="5"/>
                      </a:cxn>
                      <a:cxn ang="0">
                        <a:pos x="45" y="11"/>
                      </a:cxn>
                      <a:cxn ang="0">
                        <a:pos x="51" y="19"/>
                      </a:cxn>
                      <a:cxn ang="0">
                        <a:pos x="53" y="28"/>
                      </a:cxn>
                    </a:cxnLst>
                    <a:rect l="0" t="0" r="r" b="b"/>
                    <a:pathLst>
                      <a:path w="56" h="56">
                        <a:moveTo>
                          <a:pt x="56" y="28"/>
                        </a:moveTo>
                        <a:lnTo>
                          <a:pt x="54" y="22"/>
                        </a:lnTo>
                        <a:lnTo>
                          <a:pt x="53" y="17"/>
                        </a:lnTo>
                        <a:lnTo>
                          <a:pt x="51" y="13"/>
                        </a:lnTo>
                        <a:lnTo>
                          <a:pt x="47" y="8"/>
                        </a:lnTo>
                        <a:lnTo>
                          <a:pt x="44" y="5"/>
                        </a:lnTo>
                        <a:lnTo>
                          <a:pt x="39" y="2"/>
                        </a:lnTo>
                        <a:lnTo>
                          <a:pt x="33" y="0"/>
                        </a:lnTo>
                        <a:lnTo>
                          <a:pt x="28" y="0"/>
                        </a:lnTo>
                        <a:lnTo>
                          <a:pt x="20" y="2"/>
                        </a:lnTo>
                        <a:lnTo>
                          <a:pt x="13" y="5"/>
                        </a:lnTo>
                        <a:lnTo>
                          <a:pt x="6" y="11"/>
                        </a:lnTo>
                        <a:lnTo>
                          <a:pt x="2" y="17"/>
                        </a:lnTo>
                        <a:lnTo>
                          <a:pt x="0" y="22"/>
                        </a:lnTo>
                        <a:lnTo>
                          <a:pt x="0" y="28"/>
                        </a:lnTo>
                        <a:lnTo>
                          <a:pt x="0" y="34"/>
                        </a:lnTo>
                        <a:lnTo>
                          <a:pt x="2" y="39"/>
                        </a:lnTo>
                        <a:lnTo>
                          <a:pt x="5" y="44"/>
                        </a:lnTo>
                        <a:lnTo>
                          <a:pt x="8" y="48"/>
                        </a:lnTo>
                        <a:lnTo>
                          <a:pt x="13" y="51"/>
                        </a:lnTo>
                        <a:lnTo>
                          <a:pt x="17" y="53"/>
                        </a:lnTo>
                        <a:lnTo>
                          <a:pt x="22" y="56"/>
                        </a:lnTo>
                        <a:lnTo>
                          <a:pt x="28" y="56"/>
                        </a:lnTo>
                        <a:lnTo>
                          <a:pt x="33" y="56"/>
                        </a:lnTo>
                        <a:lnTo>
                          <a:pt x="39" y="53"/>
                        </a:lnTo>
                        <a:lnTo>
                          <a:pt x="44" y="51"/>
                        </a:lnTo>
                        <a:lnTo>
                          <a:pt x="47" y="48"/>
                        </a:lnTo>
                        <a:lnTo>
                          <a:pt x="51" y="44"/>
                        </a:lnTo>
                        <a:lnTo>
                          <a:pt x="53" y="39"/>
                        </a:lnTo>
                        <a:lnTo>
                          <a:pt x="54" y="34"/>
                        </a:lnTo>
                        <a:lnTo>
                          <a:pt x="56" y="28"/>
                        </a:lnTo>
                        <a:close/>
                        <a:moveTo>
                          <a:pt x="53" y="28"/>
                        </a:moveTo>
                        <a:lnTo>
                          <a:pt x="51" y="33"/>
                        </a:lnTo>
                        <a:lnTo>
                          <a:pt x="51" y="38"/>
                        </a:lnTo>
                        <a:lnTo>
                          <a:pt x="48" y="42"/>
                        </a:lnTo>
                        <a:lnTo>
                          <a:pt x="45" y="45"/>
                        </a:lnTo>
                        <a:lnTo>
                          <a:pt x="42" y="48"/>
                        </a:lnTo>
                        <a:lnTo>
                          <a:pt x="37" y="51"/>
                        </a:lnTo>
                        <a:lnTo>
                          <a:pt x="33" y="53"/>
                        </a:lnTo>
                        <a:lnTo>
                          <a:pt x="28" y="53"/>
                        </a:lnTo>
                        <a:lnTo>
                          <a:pt x="23" y="53"/>
                        </a:lnTo>
                        <a:lnTo>
                          <a:pt x="19" y="51"/>
                        </a:lnTo>
                        <a:lnTo>
                          <a:pt x="14" y="48"/>
                        </a:lnTo>
                        <a:lnTo>
                          <a:pt x="10" y="45"/>
                        </a:lnTo>
                        <a:lnTo>
                          <a:pt x="8" y="42"/>
                        </a:lnTo>
                        <a:lnTo>
                          <a:pt x="5" y="38"/>
                        </a:lnTo>
                        <a:lnTo>
                          <a:pt x="3" y="33"/>
                        </a:lnTo>
                        <a:lnTo>
                          <a:pt x="3" y="28"/>
                        </a:lnTo>
                        <a:lnTo>
                          <a:pt x="3" y="24"/>
                        </a:lnTo>
                        <a:lnTo>
                          <a:pt x="5" y="19"/>
                        </a:lnTo>
                        <a:lnTo>
                          <a:pt x="8" y="14"/>
                        </a:lnTo>
                        <a:lnTo>
                          <a:pt x="10" y="11"/>
                        </a:lnTo>
                        <a:lnTo>
                          <a:pt x="14" y="8"/>
                        </a:lnTo>
                        <a:lnTo>
                          <a:pt x="19" y="5"/>
                        </a:lnTo>
                        <a:lnTo>
                          <a:pt x="23" y="4"/>
                        </a:lnTo>
                        <a:lnTo>
                          <a:pt x="28" y="4"/>
                        </a:lnTo>
                        <a:lnTo>
                          <a:pt x="33" y="4"/>
                        </a:lnTo>
                        <a:lnTo>
                          <a:pt x="37" y="5"/>
                        </a:lnTo>
                        <a:lnTo>
                          <a:pt x="42" y="8"/>
                        </a:lnTo>
                        <a:lnTo>
                          <a:pt x="45" y="11"/>
                        </a:lnTo>
                        <a:lnTo>
                          <a:pt x="48" y="14"/>
                        </a:lnTo>
                        <a:lnTo>
                          <a:pt x="51" y="19"/>
                        </a:lnTo>
                        <a:lnTo>
                          <a:pt x="51" y="24"/>
                        </a:lnTo>
                        <a:lnTo>
                          <a:pt x="53" y="28"/>
                        </a:lnTo>
                        <a:close/>
                      </a:path>
                    </a:pathLst>
                  </a:custGeom>
                  <a:solidFill>
                    <a:srgbClr val="A2ADD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57" name="Freeform 325"/>
                  <p:cNvSpPr>
                    <a:spLocks noEditPoints="1"/>
                  </p:cNvSpPr>
                  <p:nvPr/>
                </p:nvSpPr>
                <p:spPr bwMode="auto">
                  <a:xfrm>
                    <a:off x="5655" y="1142"/>
                    <a:ext cx="52" cy="53"/>
                  </a:xfrm>
                  <a:custGeom>
                    <a:avLst/>
                    <a:gdLst/>
                    <a:ahLst/>
                    <a:cxnLst>
                      <a:cxn ang="0">
                        <a:pos x="51" y="20"/>
                      </a:cxn>
                      <a:cxn ang="0">
                        <a:pos x="48" y="11"/>
                      </a:cxn>
                      <a:cxn ang="0">
                        <a:pos x="40" y="5"/>
                      </a:cxn>
                      <a:cxn ang="0">
                        <a:pos x="31" y="0"/>
                      </a:cxn>
                      <a:cxn ang="0">
                        <a:pos x="20" y="0"/>
                      </a:cxn>
                      <a:cxn ang="0">
                        <a:pos x="11" y="5"/>
                      </a:cxn>
                      <a:cxn ang="0">
                        <a:pos x="4" y="11"/>
                      </a:cxn>
                      <a:cxn ang="0">
                        <a:pos x="0" y="20"/>
                      </a:cxn>
                      <a:cxn ang="0">
                        <a:pos x="0" y="31"/>
                      </a:cxn>
                      <a:cxn ang="0">
                        <a:pos x="4" y="40"/>
                      </a:cxn>
                      <a:cxn ang="0">
                        <a:pos x="11" y="48"/>
                      </a:cxn>
                      <a:cxn ang="0">
                        <a:pos x="20" y="53"/>
                      </a:cxn>
                      <a:cxn ang="0">
                        <a:pos x="31" y="53"/>
                      </a:cxn>
                      <a:cxn ang="0">
                        <a:pos x="40" y="48"/>
                      </a:cxn>
                      <a:cxn ang="0">
                        <a:pos x="48" y="40"/>
                      </a:cxn>
                      <a:cxn ang="0">
                        <a:pos x="51" y="31"/>
                      </a:cxn>
                      <a:cxn ang="0">
                        <a:pos x="49" y="26"/>
                      </a:cxn>
                      <a:cxn ang="0">
                        <a:pos x="48" y="36"/>
                      </a:cxn>
                      <a:cxn ang="0">
                        <a:pos x="42" y="43"/>
                      </a:cxn>
                      <a:cxn ang="0">
                        <a:pos x="35" y="48"/>
                      </a:cxn>
                      <a:cxn ang="0">
                        <a:pos x="26" y="49"/>
                      </a:cxn>
                      <a:cxn ang="0">
                        <a:pos x="17" y="48"/>
                      </a:cxn>
                      <a:cxn ang="0">
                        <a:pos x="9" y="43"/>
                      </a:cxn>
                      <a:cxn ang="0">
                        <a:pos x="4" y="36"/>
                      </a:cxn>
                      <a:cxn ang="0">
                        <a:pos x="3" y="26"/>
                      </a:cxn>
                      <a:cxn ang="0">
                        <a:pos x="4" y="17"/>
                      </a:cxn>
                      <a:cxn ang="0">
                        <a:pos x="9" y="9"/>
                      </a:cxn>
                      <a:cxn ang="0">
                        <a:pos x="17" y="5"/>
                      </a:cxn>
                      <a:cxn ang="0">
                        <a:pos x="26" y="3"/>
                      </a:cxn>
                      <a:cxn ang="0">
                        <a:pos x="35" y="5"/>
                      </a:cxn>
                      <a:cxn ang="0">
                        <a:pos x="42" y="9"/>
                      </a:cxn>
                      <a:cxn ang="0">
                        <a:pos x="48" y="17"/>
                      </a:cxn>
                      <a:cxn ang="0">
                        <a:pos x="49" y="26"/>
                      </a:cxn>
                    </a:cxnLst>
                    <a:rect l="0" t="0" r="r" b="b"/>
                    <a:pathLst>
                      <a:path w="52" h="53">
                        <a:moveTo>
                          <a:pt x="52" y="26"/>
                        </a:moveTo>
                        <a:lnTo>
                          <a:pt x="51" y="20"/>
                        </a:lnTo>
                        <a:lnTo>
                          <a:pt x="49" y="15"/>
                        </a:lnTo>
                        <a:lnTo>
                          <a:pt x="48" y="11"/>
                        </a:lnTo>
                        <a:lnTo>
                          <a:pt x="45" y="8"/>
                        </a:lnTo>
                        <a:lnTo>
                          <a:pt x="40" y="5"/>
                        </a:lnTo>
                        <a:lnTo>
                          <a:pt x="35" y="2"/>
                        </a:lnTo>
                        <a:lnTo>
                          <a:pt x="31" y="0"/>
                        </a:lnTo>
                        <a:lnTo>
                          <a:pt x="26" y="0"/>
                        </a:lnTo>
                        <a:lnTo>
                          <a:pt x="20" y="0"/>
                        </a:lnTo>
                        <a:lnTo>
                          <a:pt x="15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4" y="11"/>
                        </a:lnTo>
                        <a:lnTo>
                          <a:pt x="1" y="15"/>
                        </a:lnTo>
                        <a:lnTo>
                          <a:pt x="0" y="20"/>
                        </a:lnTo>
                        <a:lnTo>
                          <a:pt x="0" y="26"/>
                        </a:lnTo>
                        <a:lnTo>
                          <a:pt x="0" y="31"/>
                        </a:lnTo>
                        <a:lnTo>
                          <a:pt x="1" y="37"/>
                        </a:lnTo>
                        <a:lnTo>
                          <a:pt x="4" y="40"/>
                        </a:lnTo>
                        <a:lnTo>
                          <a:pt x="8" y="45"/>
                        </a:lnTo>
                        <a:lnTo>
                          <a:pt x="11" y="48"/>
                        </a:lnTo>
                        <a:lnTo>
                          <a:pt x="15" y="51"/>
                        </a:lnTo>
                        <a:lnTo>
                          <a:pt x="20" y="53"/>
                        </a:lnTo>
                        <a:lnTo>
                          <a:pt x="26" y="53"/>
                        </a:lnTo>
                        <a:lnTo>
                          <a:pt x="31" y="53"/>
                        </a:lnTo>
                        <a:lnTo>
                          <a:pt x="35" y="51"/>
                        </a:lnTo>
                        <a:lnTo>
                          <a:pt x="40" y="48"/>
                        </a:lnTo>
                        <a:lnTo>
                          <a:pt x="45" y="45"/>
                        </a:lnTo>
                        <a:lnTo>
                          <a:pt x="48" y="40"/>
                        </a:lnTo>
                        <a:lnTo>
                          <a:pt x="49" y="37"/>
                        </a:lnTo>
                        <a:lnTo>
                          <a:pt x="51" y="31"/>
                        </a:lnTo>
                        <a:lnTo>
                          <a:pt x="52" y="26"/>
                        </a:lnTo>
                        <a:close/>
                        <a:moveTo>
                          <a:pt x="49" y="26"/>
                        </a:moveTo>
                        <a:lnTo>
                          <a:pt x="48" y="31"/>
                        </a:lnTo>
                        <a:lnTo>
                          <a:pt x="48" y="36"/>
                        </a:lnTo>
                        <a:lnTo>
                          <a:pt x="45" y="39"/>
                        </a:lnTo>
                        <a:lnTo>
                          <a:pt x="42" y="43"/>
                        </a:lnTo>
                        <a:lnTo>
                          <a:pt x="38" y="45"/>
                        </a:lnTo>
                        <a:lnTo>
                          <a:pt x="35" y="48"/>
                        </a:lnTo>
                        <a:lnTo>
                          <a:pt x="31" y="49"/>
                        </a:lnTo>
                        <a:lnTo>
                          <a:pt x="26" y="49"/>
                        </a:lnTo>
                        <a:lnTo>
                          <a:pt x="21" y="49"/>
                        </a:lnTo>
                        <a:lnTo>
                          <a:pt x="17" y="48"/>
                        </a:lnTo>
                        <a:lnTo>
                          <a:pt x="12" y="45"/>
                        </a:lnTo>
                        <a:lnTo>
                          <a:pt x="9" y="43"/>
                        </a:lnTo>
                        <a:lnTo>
                          <a:pt x="6" y="39"/>
                        </a:lnTo>
                        <a:lnTo>
                          <a:pt x="4" y="36"/>
                        </a:lnTo>
                        <a:lnTo>
                          <a:pt x="3" y="31"/>
                        </a:lnTo>
                        <a:lnTo>
                          <a:pt x="3" y="26"/>
                        </a:lnTo>
                        <a:lnTo>
                          <a:pt x="3" y="22"/>
                        </a:lnTo>
                        <a:lnTo>
                          <a:pt x="4" y="17"/>
                        </a:lnTo>
                        <a:lnTo>
                          <a:pt x="6" y="14"/>
                        </a:lnTo>
                        <a:lnTo>
                          <a:pt x="9" y="9"/>
                        </a:lnTo>
                        <a:lnTo>
                          <a:pt x="12" y="6"/>
                        </a:lnTo>
                        <a:lnTo>
                          <a:pt x="17" y="5"/>
                        </a:lnTo>
                        <a:lnTo>
                          <a:pt x="21" y="3"/>
                        </a:lnTo>
                        <a:lnTo>
                          <a:pt x="26" y="3"/>
                        </a:lnTo>
                        <a:lnTo>
                          <a:pt x="31" y="3"/>
                        </a:lnTo>
                        <a:lnTo>
                          <a:pt x="35" y="5"/>
                        </a:lnTo>
                        <a:lnTo>
                          <a:pt x="38" y="6"/>
                        </a:lnTo>
                        <a:lnTo>
                          <a:pt x="42" y="9"/>
                        </a:lnTo>
                        <a:lnTo>
                          <a:pt x="45" y="14"/>
                        </a:lnTo>
                        <a:lnTo>
                          <a:pt x="48" y="17"/>
                        </a:lnTo>
                        <a:lnTo>
                          <a:pt x="48" y="22"/>
                        </a:lnTo>
                        <a:lnTo>
                          <a:pt x="49" y="26"/>
                        </a:lnTo>
                        <a:close/>
                      </a:path>
                    </a:pathLst>
                  </a:custGeom>
                  <a:solidFill>
                    <a:srgbClr val="AAB4D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58" name="Freeform 326"/>
                  <p:cNvSpPr>
                    <a:spLocks noEditPoints="1"/>
                  </p:cNvSpPr>
                  <p:nvPr/>
                </p:nvSpPr>
                <p:spPr bwMode="auto">
                  <a:xfrm>
                    <a:off x="5656" y="1144"/>
                    <a:ext cx="50" cy="49"/>
                  </a:xfrm>
                  <a:custGeom>
                    <a:avLst/>
                    <a:gdLst/>
                    <a:ahLst/>
                    <a:cxnLst>
                      <a:cxn ang="0">
                        <a:pos x="48" y="20"/>
                      </a:cxn>
                      <a:cxn ang="0">
                        <a:pos x="45" y="10"/>
                      </a:cxn>
                      <a:cxn ang="0">
                        <a:pos x="39" y="4"/>
                      </a:cxn>
                      <a:cxn ang="0">
                        <a:pos x="30" y="0"/>
                      </a:cxn>
                      <a:cxn ang="0">
                        <a:pos x="20" y="0"/>
                      </a:cxn>
                      <a:cxn ang="0">
                        <a:pos x="11" y="4"/>
                      </a:cxn>
                      <a:cxn ang="0">
                        <a:pos x="5" y="10"/>
                      </a:cxn>
                      <a:cxn ang="0">
                        <a:pos x="0" y="20"/>
                      </a:cxn>
                      <a:cxn ang="0">
                        <a:pos x="0" y="29"/>
                      </a:cxn>
                      <a:cxn ang="0">
                        <a:pos x="5" y="38"/>
                      </a:cxn>
                      <a:cxn ang="0">
                        <a:pos x="11" y="44"/>
                      </a:cxn>
                      <a:cxn ang="0">
                        <a:pos x="20" y="49"/>
                      </a:cxn>
                      <a:cxn ang="0">
                        <a:pos x="30" y="49"/>
                      </a:cxn>
                      <a:cxn ang="0">
                        <a:pos x="39" y="44"/>
                      </a:cxn>
                      <a:cxn ang="0">
                        <a:pos x="45" y="38"/>
                      </a:cxn>
                      <a:cxn ang="0">
                        <a:pos x="48" y="29"/>
                      </a:cxn>
                      <a:cxn ang="0">
                        <a:pos x="47" y="24"/>
                      </a:cxn>
                      <a:cxn ang="0">
                        <a:pos x="45" y="32"/>
                      </a:cxn>
                      <a:cxn ang="0">
                        <a:pos x="41" y="40"/>
                      </a:cxn>
                      <a:cxn ang="0">
                        <a:pos x="33" y="44"/>
                      </a:cxn>
                      <a:cxn ang="0">
                        <a:pos x="25" y="46"/>
                      </a:cxn>
                      <a:cxn ang="0">
                        <a:pos x="16" y="44"/>
                      </a:cxn>
                      <a:cxn ang="0">
                        <a:pos x="10" y="40"/>
                      </a:cxn>
                      <a:cxn ang="0">
                        <a:pos x="5" y="32"/>
                      </a:cxn>
                      <a:cxn ang="0">
                        <a:pos x="3" y="24"/>
                      </a:cxn>
                      <a:cxn ang="0">
                        <a:pos x="5" y="15"/>
                      </a:cxn>
                      <a:cxn ang="0">
                        <a:pos x="10" y="9"/>
                      </a:cxn>
                      <a:cxn ang="0">
                        <a:pos x="16" y="4"/>
                      </a:cxn>
                      <a:cxn ang="0">
                        <a:pos x="25" y="3"/>
                      </a:cxn>
                      <a:cxn ang="0">
                        <a:pos x="33" y="4"/>
                      </a:cxn>
                      <a:cxn ang="0">
                        <a:pos x="41" y="9"/>
                      </a:cxn>
                      <a:cxn ang="0">
                        <a:pos x="45" y="15"/>
                      </a:cxn>
                      <a:cxn ang="0">
                        <a:pos x="47" y="24"/>
                      </a:cxn>
                    </a:cxnLst>
                    <a:rect l="0" t="0" r="r" b="b"/>
                    <a:pathLst>
                      <a:path w="50" h="49">
                        <a:moveTo>
                          <a:pt x="50" y="24"/>
                        </a:moveTo>
                        <a:lnTo>
                          <a:pt x="48" y="20"/>
                        </a:lnTo>
                        <a:lnTo>
                          <a:pt x="48" y="15"/>
                        </a:lnTo>
                        <a:lnTo>
                          <a:pt x="45" y="10"/>
                        </a:lnTo>
                        <a:lnTo>
                          <a:pt x="42" y="7"/>
                        </a:lnTo>
                        <a:lnTo>
                          <a:pt x="39" y="4"/>
                        </a:lnTo>
                        <a:lnTo>
                          <a:pt x="34" y="1"/>
                        </a:lnTo>
                        <a:lnTo>
                          <a:pt x="30" y="0"/>
                        </a:lnTo>
                        <a:lnTo>
                          <a:pt x="25" y="0"/>
                        </a:lnTo>
                        <a:lnTo>
                          <a:pt x="20" y="0"/>
                        </a:lnTo>
                        <a:lnTo>
                          <a:pt x="16" y="1"/>
                        </a:lnTo>
                        <a:lnTo>
                          <a:pt x="11" y="4"/>
                        </a:lnTo>
                        <a:lnTo>
                          <a:pt x="7" y="7"/>
                        </a:lnTo>
                        <a:lnTo>
                          <a:pt x="5" y="10"/>
                        </a:lnTo>
                        <a:lnTo>
                          <a:pt x="2" y="15"/>
                        </a:lnTo>
                        <a:lnTo>
                          <a:pt x="0" y="20"/>
                        </a:lnTo>
                        <a:lnTo>
                          <a:pt x="0" y="24"/>
                        </a:lnTo>
                        <a:lnTo>
                          <a:pt x="0" y="29"/>
                        </a:lnTo>
                        <a:lnTo>
                          <a:pt x="2" y="34"/>
                        </a:lnTo>
                        <a:lnTo>
                          <a:pt x="5" y="38"/>
                        </a:lnTo>
                        <a:lnTo>
                          <a:pt x="7" y="41"/>
                        </a:lnTo>
                        <a:lnTo>
                          <a:pt x="11" y="44"/>
                        </a:lnTo>
                        <a:lnTo>
                          <a:pt x="16" y="47"/>
                        </a:lnTo>
                        <a:lnTo>
                          <a:pt x="20" y="49"/>
                        </a:lnTo>
                        <a:lnTo>
                          <a:pt x="25" y="49"/>
                        </a:lnTo>
                        <a:lnTo>
                          <a:pt x="30" y="49"/>
                        </a:lnTo>
                        <a:lnTo>
                          <a:pt x="34" y="47"/>
                        </a:lnTo>
                        <a:lnTo>
                          <a:pt x="39" y="44"/>
                        </a:lnTo>
                        <a:lnTo>
                          <a:pt x="42" y="41"/>
                        </a:lnTo>
                        <a:lnTo>
                          <a:pt x="45" y="38"/>
                        </a:lnTo>
                        <a:lnTo>
                          <a:pt x="48" y="34"/>
                        </a:lnTo>
                        <a:lnTo>
                          <a:pt x="48" y="29"/>
                        </a:lnTo>
                        <a:lnTo>
                          <a:pt x="50" y="24"/>
                        </a:lnTo>
                        <a:close/>
                        <a:moveTo>
                          <a:pt x="47" y="24"/>
                        </a:moveTo>
                        <a:lnTo>
                          <a:pt x="45" y="29"/>
                        </a:lnTo>
                        <a:lnTo>
                          <a:pt x="45" y="32"/>
                        </a:lnTo>
                        <a:lnTo>
                          <a:pt x="42" y="37"/>
                        </a:lnTo>
                        <a:lnTo>
                          <a:pt x="41" y="40"/>
                        </a:lnTo>
                        <a:lnTo>
                          <a:pt x="37" y="43"/>
                        </a:lnTo>
                        <a:lnTo>
                          <a:pt x="33" y="44"/>
                        </a:lnTo>
                        <a:lnTo>
                          <a:pt x="30" y="46"/>
                        </a:lnTo>
                        <a:lnTo>
                          <a:pt x="25" y="46"/>
                        </a:lnTo>
                        <a:lnTo>
                          <a:pt x="20" y="46"/>
                        </a:lnTo>
                        <a:lnTo>
                          <a:pt x="16" y="44"/>
                        </a:lnTo>
                        <a:lnTo>
                          <a:pt x="13" y="43"/>
                        </a:lnTo>
                        <a:lnTo>
                          <a:pt x="10" y="40"/>
                        </a:lnTo>
                        <a:lnTo>
                          <a:pt x="7" y="37"/>
                        </a:lnTo>
                        <a:lnTo>
                          <a:pt x="5" y="32"/>
                        </a:lnTo>
                        <a:lnTo>
                          <a:pt x="3" y="29"/>
                        </a:lnTo>
                        <a:lnTo>
                          <a:pt x="3" y="24"/>
                        </a:lnTo>
                        <a:lnTo>
                          <a:pt x="3" y="20"/>
                        </a:lnTo>
                        <a:lnTo>
                          <a:pt x="5" y="15"/>
                        </a:lnTo>
                        <a:lnTo>
                          <a:pt x="7" y="12"/>
                        </a:lnTo>
                        <a:lnTo>
                          <a:pt x="10" y="9"/>
                        </a:lnTo>
                        <a:lnTo>
                          <a:pt x="13" y="6"/>
                        </a:lnTo>
                        <a:lnTo>
                          <a:pt x="16" y="4"/>
                        </a:lnTo>
                        <a:lnTo>
                          <a:pt x="20" y="3"/>
                        </a:lnTo>
                        <a:lnTo>
                          <a:pt x="25" y="3"/>
                        </a:lnTo>
                        <a:lnTo>
                          <a:pt x="30" y="3"/>
                        </a:lnTo>
                        <a:lnTo>
                          <a:pt x="33" y="4"/>
                        </a:lnTo>
                        <a:lnTo>
                          <a:pt x="37" y="6"/>
                        </a:lnTo>
                        <a:lnTo>
                          <a:pt x="41" y="9"/>
                        </a:lnTo>
                        <a:lnTo>
                          <a:pt x="42" y="12"/>
                        </a:lnTo>
                        <a:lnTo>
                          <a:pt x="45" y="15"/>
                        </a:lnTo>
                        <a:lnTo>
                          <a:pt x="45" y="20"/>
                        </a:lnTo>
                        <a:lnTo>
                          <a:pt x="47" y="24"/>
                        </a:lnTo>
                        <a:close/>
                      </a:path>
                    </a:pathLst>
                  </a:custGeom>
                  <a:solidFill>
                    <a:srgbClr val="ADB8D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59" name="Freeform 327"/>
                  <p:cNvSpPr>
                    <a:spLocks noEditPoints="1"/>
                  </p:cNvSpPr>
                  <p:nvPr/>
                </p:nvSpPr>
                <p:spPr bwMode="auto">
                  <a:xfrm>
                    <a:off x="5658" y="1145"/>
                    <a:ext cx="46" cy="46"/>
                  </a:xfrm>
                  <a:custGeom>
                    <a:avLst/>
                    <a:gdLst/>
                    <a:ahLst/>
                    <a:cxnLst>
                      <a:cxn ang="0">
                        <a:pos x="46" y="23"/>
                      </a:cxn>
                      <a:cxn ang="0">
                        <a:pos x="45" y="19"/>
                      </a:cxn>
                      <a:cxn ang="0">
                        <a:pos x="45" y="14"/>
                      </a:cxn>
                      <a:cxn ang="0">
                        <a:pos x="42" y="11"/>
                      </a:cxn>
                      <a:cxn ang="0">
                        <a:pos x="39" y="6"/>
                      </a:cxn>
                      <a:cxn ang="0">
                        <a:pos x="35" y="3"/>
                      </a:cxn>
                      <a:cxn ang="0">
                        <a:pos x="32" y="2"/>
                      </a:cxn>
                      <a:cxn ang="0">
                        <a:pos x="28" y="0"/>
                      </a:cxn>
                      <a:cxn ang="0">
                        <a:pos x="23" y="0"/>
                      </a:cxn>
                      <a:cxn ang="0">
                        <a:pos x="18" y="0"/>
                      </a:cxn>
                      <a:cxn ang="0">
                        <a:pos x="14" y="2"/>
                      </a:cxn>
                      <a:cxn ang="0">
                        <a:pos x="9" y="3"/>
                      </a:cxn>
                      <a:cxn ang="0">
                        <a:pos x="6" y="6"/>
                      </a:cxn>
                      <a:cxn ang="0">
                        <a:pos x="3" y="11"/>
                      </a:cxn>
                      <a:cxn ang="0">
                        <a:pos x="1" y="14"/>
                      </a:cxn>
                      <a:cxn ang="0">
                        <a:pos x="0" y="19"/>
                      </a:cxn>
                      <a:cxn ang="0">
                        <a:pos x="0" y="23"/>
                      </a:cxn>
                      <a:cxn ang="0">
                        <a:pos x="0" y="28"/>
                      </a:cxn>
                      <a:cxn ang="0">
                        <a:pos x="1" y="33"/>
                      </a:cxn>
                      <a:cxn ang="0">
                        <a:pos x="3" y="36"/>
                      </a:cxn>
                      <a:cxn ang="0">
                        <a:pos x="6" y="40"/>
                      </a:cxn>
                      <a:cxn ang="0">
                        <a:pos x="9" y="42"/>
                      </a:cxn>
                      <a:cxn ang="0">
                        <a:pos x="14" y="45"/>
                      </a:cxn>
                      <a:cxn ang="0">
                        <a:pos x="18" y="46"/>
                      </a:cxn>
                      <a:cxn ang="0">
                        <a:pos x="23" y="46"/>
                      </a:cxn>
                      <a:cxn ang="0">
                        <a:pos x="28" y="46"/>
                      </a:cxn>
                      <a:cxn ang="0">
                        <a:pos x="32" y="45"/>
                      </a:cxn>
                      <a:cxn ang="0">
                        <a:pos x="35" y="42"/>
                      </a:cxn>
                      <a:cxn ang="0">
                        <a:pos x="39" y="40"/>
                      </a:cxn>
                      <a:cxn ang="0">
                        <a:pos x="42" y="36"/>
                      </a:cxn>
                      <a:cxn ang="0">
                        <a:pos x="45" y="33"/>
                      </a:cxn>
                      <a:cxn ang="0">
                        <a:pos x="45" y="28"/>
                      </a:cxn>
                      <a:cxn ang="0">
                        <a:pos x="46" y="23"/>
                      </a:cxn>
                      <a:cxn ang="0">
                        <a:pos x="43" y="23"/>
                      </a:cxn>
                      <a:cxn ang="0">
                        <a:pos x="42" y="31"/>
                      </a:cxn>
                      <a:cxn ang="0">
                        <a:pos x="37" y="37"/>
                      </a:cxn>
                      <a:cxn ang="0">
                        <a:pos x="31" y="42"/>
                      </a:cxn>
                      <a:cxn ang="0">
                        <a:pos x="23" y="43"/>
                      </a:cxn>
                      <a:cxn ang="0">
                        <a:pos x="15" y="42"/>
                      </a:cxn>
                      <a:cxn ang="0">
                        <a:pos x="9" y="37"/>
                      </a:cxn>
                      <a:cxn ang="0">
                        <a:pos x="5" y="31"/>
                      </a:cxn>
                      <a:cxn ang="0">
                        <a:pos x="3" y="23"/>
                      </a:cxn>
                      <a:cxn ang="0">
                        <a:pos x="5" y="16"/>
                      </a:cxn>
                      <a:cxn ang="0">
                        <a:pos x="9" y="9"/>
                      </a:cxn>
                      <a:cxn ang="0">
                        <a:pos x="15" y="5"/>
                      </a:cxn>
                      <a:cxn ang="0">
                        <a:pos x="23" y="3"/>
                      </a:cxn>
                      <a:cxn ang="0">
                        <a:pos x="31" y="5"/>
                      </a:cxn>
                      <a:cxn ang="0">
                        <a:pos x="37" y="9"/>
                      </a:cxn>
                      <a:cxn ang="0">
                        <a:pos x="42" y="16"/>
                      </a:cxn>
                      <a:cxn ang="0">
                        <a:pos x="43" y="23"/>
                      </a:cxn>
                    </a:cxnLst>
                    <a:rect l="0" t="0" r="r" b="b"/>
                    <a:pathLst>
                      <a:path w="46" h="46">
                        <a:moveTo>
                          <a:pt x="46" y="23"/>
                        </a:moveTo>
                        <a:lnTo>
                          <a:pt x="45" y="19"/>
                        </a:lnTo>
                        <a:lnTo>
                          <a:pt x="45" y="14"/>
                        </a:lnTo>
                        <a:lnTo>
                          <a:pt x="42" y="11"/>
                        </a:lnTo>
                        <a:lnTo>
                          <a:pt x="39" y="6"/>
                        </a:lnTo>
                        <a:lnTo>
                          <a:pt x="35" y="3"/>
                        </a:lnTo>
                        <a:lnTo>
                          <a:pt x="32" y="2"/>
                        </a:lnTo>
                        <a:lnTo>
                          <a:pt x="28" y="0"/>
                        </a:lnTo>
                        <a:lnTo>
                          <a:pt x="23" y="0"/>
                        </a:lnTo>
                        <a:lnTo>
                          <a:pt x="18" y="0"/>
                        </a:lnTo>
                        <a:lnTo>
                          <a:pt x="14" y="2"/>
                        </a:lnTo>
                        <a:lnTo>
                          <a:pt x="9" y="3"/>
                        </a:lnTo>
                        <a:lnTo>
                          <a:pt x="6" y="6"/>
                        </a:lnTo>
                        <a:lnTo>
                          <a:pt x="3" y="11"/>
                        </a:lnTo>
                        <a:lnTo>
                          <a:pt x="1" y="14"/>
                        </a:lnTo>
                        <a:lnTo>
                          <a:pt x="0" y="19"/>
                        </a:lnTo>
                        <a:lnTo>
                          <a:pt x="0" y="23"/>
                        </a:lnTo>
                        <a:lnTo>
                          <a:pt x="0" y="28"/>
                        </a:lnTo>
                        <a:lnTo>
                          <a:pt x="1" y="33"/>
                        </a:lnTo>
                        <a:lnTo>
                          <a:pt x="3" y="36"/>
                        </a:lnTo>
                        <a:lnTo>
                          <a:pt x="6" y="40"/>
                        </a:lnTo>
                        <a:lnTo>
                          <a:pt x="9" y="42"/>
                        </a:lnTo>
                        <a:lnTo>
                          <a:pt x="14" y="45"/>
                        </a:lnTo>
                        <a:lnTo>
                          <a:pt x="18" y="46"/>
                        </a:lnTo>
                        <a:lnTo>
                          <a:pt x="23" y="46"/>
                        </a:lnTo>
                        <a:lnTo>
                          <a:pt x="28" y="46"/>
                        </a:lnTo>
                        <a:lnTo>
                          <a:pt x="32" y="45"/>
                        </a:lnTo>
                        <a:lnTo>
                          <a:pt x="35" y="42"/>
                        </a:lnTo>
                        <a:lnTo>
                          <a:pt x="39" y="40"/>
                        </a:lnTo>
                        <a:lnTo>
                          <a:pt x="42" y="36"/>
                        </a:lnTo>
                        <a:lnTo>
                          <a:pt x="45" y="33"/>
                        </a:lnTo>
                        <a:lnTo>
                          <a:pt x="45" y="28"/>
                        </a:lnTo>
                        <a:lnTo>
                          <a:pt x="46" y="23"/>
                        </a:lnTo>
                        <a:close/>
                        <a:moveTo>
                          <a:pt x="43" y="23"/>
                        </a:moveTo>
                        <a:lnTo>
                          <a:pt x="42" y="31"/>
                        </a:lnTo>
                        <a:lnTo>
                          <a:pt x="37" y="37"/>
                        </a:lnTo>
                        <a:lnTo>
                          <a:pt x="31" y="42"/>
                        </a:lnTo>
                        <a:lnTo>
                          <a:pt x="23" y="43"/>
                        </a:lnTo>
                        <a:lnTo>
                          <a:pt x="15" y="42"/>
                        </a:lnTo>
                        <a:lnTo>
                          <a:pt x="9" y="37"/>
                        </a:lnTo>
                        <a:lnTo>
                          <a:pt x="5" y="31"/>
                        </a:lnTo>
                        <a:lnTo>
                          <a:pt x="3" y="23"/>
                        </a:lnTo>
                        <a:lnTo>
                          <a:pt x="5" y="16"/>
                        </a:lnTo>
                        <a:lnTo>
                          <a:pt x="9" y="9"/>
                        </a:lnTo>
                        <a:lnTo>
                          <a:pt x="15" y="5"/>
                        </a:lnTo>
                        <a:lnTo>
                          <a:pt x="23" y="3"/>
                        </a:lnTo>
                        <a:lnTo>
                          <a:pt x="31" y="5"/>
                        </a:lnTo>
                        <a:lnTo>
                          <a:pt x="37" y="9"/>
                        </a:lnTo>
                        <a:lnTo>
                          <a:pt x="42" y="16"/>
                        </a:lnTo>
                        <a:lnTo>
                          <a:pt x="43" y="23"/>
                        </a:lnTo>
                        <a:close/>
                      </a:path>
                    </a:pathLst>
                  </a:custGeom>
                  <a:solidFill>
                    <a:srgbClr val="B1BBD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60" name="Freeform 328"/>
                  <p:cNvSpPr>
                    <a:spLocks noEditPoints="1"/>
                  </p:cNvSpPr>
                  <p:nvPr/>
                </p:nvSpPr>
                <p:spPr bwMode="auto">
                  <a:xfrm>
                    <a:off x="5659" y="1147"/>
                    <a:ext cx="44" cy="43"/>
                  </a:xfrm>
                  <a:custGeom>
                    <a:avLst/>
                    <a:gdLst/>
                    <a:ahLst/>
                    <a:cxnLst>
                      <a:cxn ang="0">
                        <a:pos x="44" y="21"/>
                      </a:cxn>
                      <a:cxn ang="0">
                        <a:pos x="42" y="17"/>
                      </a:cxn>
                      <a:cxn ang="0">
                        <a:pos x="42" y="12"/>
                      </a:cxn>
                      <a:cxn ang="0">
                        <a:pos x="39" y="9"/>
                      </a:cxn>
                      <a:cxn ang="0">
                        <a:pos x="38" y="6"/>
                      </a:cxn>
                      <a:cxn ang="0">
                        <a:pos x="34" y="3"/>
                      </a:cxn>
                      <a:cxn ang="0">
                        <a:pos x="30" y="1"/>
                      </a:cxn>
                      <a:cxn ang="0">
                        <a:pos x="27" y="0"/>
                      </a:cxn>
                      <a:cxn ang="0">
                        <a:pos x="22" y="0"/>
                      </a:cxn>
                      <a:cxn ang="0">
                        <a:pos x="17" y="0"/>
                      </a:cxn>
                      <a:cxn ang="0">
                        <a:pos x="13" y="1"/>
                      </a:cxn>
                      <a:cxn ang="0">
                        <a:pos x="10" y="3"/>
                      </a:cxn>
                      <a:cxn ang="0">
                        <a:pos x="7" y="6"/>
                      </a:cxn>
                      <a:cxn ang="0">
                        <a:pos x="4" y="9"/>
                      </a:cxn>
                      <a:cxn ang="0">
                        <a:pos x="2" y="12"/>
                      </a:cxn>
                      <a:cxn ang="0">
                        <a:pos x="0" y="17"/>
                      </a:cxn>
                      <a:cxn ang="0">
                        <a:pos x="0" y="21"/>
                      </a:cxn>
                      <a:cxn ang="0">
                        <a:pos x="0" y="26"/>
                      </a:cxn>
                      <a:cxn ang="0">
                        <a:pos x="2" y="29"/>
                      </a:cxn>
                      <a:cxn ang="0">
                        <a:pos x="4" y="34"/>
                      </a:cxn>
                      <a:cxn ang="0">
                        <a:pos x="7" y="37"/>
                      </a:cxn>
                      <a:cxn ang="0">
                        <a:pos x="10" y="40"/>
                      </a:cxn>
                      <a:cxn ang="0">
                        <a:pos x="13" y="41"/>
                      </a:cxn>
                      <a:cxn ang="0">
                        <a:pos x="17" y="43"/>
                      </a:cxn>
                      <a:cxn ang="0">
                        <a:pos x="22" y="43"/>
                      </a:cxn>
                      <a:cxn ang="0">
                        <a:pos x="27" y="43"/>
                      </a:cxn>
                      <a:cxn ang="0">
                        <a:pos x="30" y="41"/>
                      </a:cxn>
                      <a:cxn ang="0">
                        <a:pos x="34" y="40"/>
                      </a:cxn>
                      <a:cxn ang="0">
                        <a:pos x="38" y="37"/>
                      </a:cxn>
                      <a:cxn ang="0">
                        <a:pos x="39" y="34"/>
                      </a:cxn>
                      <a:cxn ang="0">
                        <a:pos x="42" y="29"/>
                      </a:cxn>
                      <a:cxn ang="0">
                        <a:pos x="42" y="26"/>
                      </a:cxn>
                      <a:cxn ang="0">
                        <a:pos x="44" y="21"/>
                      </a:cxn>
                      <a:cxn ang="0">
                        <a:pos x="41" y="21"/>
                      </a:cxn>
                      <a:cxn ang="0">
                        <a:pos x="39" y="29"/>
                      </a:cxn>
                      <a:cxn ang="0">
                        <a:pos x="34" y="34"/>
                      </a:cxn>
                      <a:cxn ang="0">
                        <a:pos x="28" y="38"/>
                      </a:cxn>
                      <a:cxn ang="0">
                        <a:pos x="22" y="40"/>
                      </a:cxn>
                      <a:cxn ang="0">
                        <a:pos x="14" y="38"/>
                      </a:cxn>
                      <a:cxn ang="0">
                        <a:pos x="8" y="34"/>
                      </a:cxn>
                      <a:cxn ang="0">
                        <a:pos x="5" y="29"/>
                      </a:cxn>
                      <a:cxn ang="0">
                        <a:pos x="4" y="21"/>
                      </a:cxn>
                      <a:cxn ang="0">
                        <a:pos x="5" y="14"/>
                      </a:cxn>
                      <a:cxn ang="0">
                        <a:pos x="8" y="7"/>
                      </a:cxn>
                      <a:cxn ang="0">
                        <a:pos x="14" y="4"/>
                      </a:cxn>
                      <a:cxn ang="0">
                        <a:pos x="22" y="3"/>
                      </a:cxn>
                      <a:cxn ang="0">
                        <a:pos x="28" y="4"/>
                      </a:cxn>
                      <a:cxn ang="0">
                        <a:pos x="34" y="7"/>
                      </a:cxn>
                      <a:cxn ang="0">
                        <a:pos x="39" y="14"/>
                      </a:cxn>
                      <a:cxn ang="0">
                        <a:pos x="41" y="21"/>
                      </a:cxn>
                    </a:cxnLst>
                    <a:rect l="0" t="0" r="r" b="b"/>
                    <a:pathLst>
                      <a:path w="44" h="43">
                        <a:moveTo>
                          <a:pt x="44" y="21"/>
                        </a:moveTo>
                        <a:lnTo>
                          <a:pt x="42" y="17"/>
                        </a:lnTo>
                        <a:lnTo>
                          <a:pt x="42" y="12"/>
                        </a:lnTo>
                        <a:lnTo>
                          <a:pt x="39" y="9"/>
                        </a:lnTo>
                        <a:lnTo>
                          <a:pt x="38" y="6"/>
                        </a:lnTo>
                        <a:lnTo>
                          <a:pt x="34" y="3"/>
                        </a:lnTo>
                        <a:lnTo>
                          <a:pt x="30" y="1"/>
                        </a:lnTo>
                        <a:lnTo>
                          <a:pt x="27" y="0"/>
                        </a:lnTo>
                        <a:lnTo>
                          <a:pt x="22" y="0"/>
                        </a:lnTo>
                        <a:lnTo>
                          <a:pt x="17" y="0"/>
                        </a:lnTo>
                        <a:lnTo>
                          <a:pt x="13" y="1"/>
                        </a:lnTo>
                        <a:lnTo>
                          <a:pt x="10" y="3"/>
                        </a:lnTo>
                        <a:lnTo>
                          <a:pt x="7" y="6"/>
                        </a:lnTo>
                        <a:lnTo>
                          <a:pt x="4" y="9"/>
                        </a:lnTo>
                        <a:lnTo>
                          <a:pt x="2" y="12"/>
                        </a:lnTo>
                        <a:lnTo>
                          <a:pt x="0" y="17"/>
                        </a:lnTo>
                        <a:lnTo>
                          <a:pt x="0" y="21"/>
                        </a:lnTo>
                        <a:lnTo>
                          <a:pt x="0" y="26"/>
                        </a:lnTo>
                        <a:lnTo>
                          <a:pt x="2" y="29"/>
                        </a:lnTo>
                        <a:lnTo>
                          <a:pt x="4" y="34"/>
                        </a:lnTo>
                        <a:lnTo>
                          <a:pt x="7" y="37"/>
                        </a:lnTo>
                        <a:lnTo>
                          <a:pt x="10" y="40"/>
                        </a:lnTo>
                        <a:lnTo>
                          <a:pt x="13" y="41"/>
                        </a:lnTo>
                        <a:lnTo>
                          <a:pt x="17" y="43"/>
                        </a:lnTo>
                        <a:lnTo>
                          <a:pt x="22" y="43"/>
                        </a:lnTo>
                        <a:lnTo>
                          <a:pt x="27" y="43"/>
                        </a:lnTo>
                        <a:lnTo>
                          <a:pt x="30" y="41"/>
                        </a:lnTo>
                        <a:lnTo>
                          <a:pt x="34" y="40"/>
                        </a:lnTo>
                        <a:lnTo>
                          <a:pt x="38" y="37"/>
                        </a:lnTo>
                        <a:lnTo>
                          <a:pt x="39" y="34"/>
                        </a:lnTo>
                        <a:lnTo>
                          <a:pt x="42" y="29"/>
                        </a:lnTo>
                        <a:lnTo>
                          <a:pt x="42" y="26"/>
                        </a:lnTo>
                        <a:lnTo>
                          <a:pt x="44" y="21"/>
                        </a:lnTo>
                        <a:close/>
                        <a:moveTo>
                          <a:pt x="41" y="21"/>
                        </a:moveTo>
                        <a:lnTo>
                          <a:pt x="39" y="29"/>
                        </a:lnTo>
                        <a:lnTo>
                          <a:pt x="34" y="34"/>
                        </a:lnTo>
                        <a:lnTo>
                          <a:pt x="28" y="38"/>
                        </a:lnTo>
                        <a:lnTo>
                          <a:pt x="22" y="40"/>
                        </a:lnTo>
                        <a:lnTo>
                          <a:pt x="14" y="38"/>
                        </a:lnTo>
                        <a:lnTo>
                          <a:pt x="8" y="34"/>
                        </a:lnTo>
                        <a:lnTo>
                          <a:pt x="5" y="29"/>
                        </a:lnTo>
                        <a:lnTo>
                          <a:pt x="4" y="21"/>
                        </a:lnTo>
                        <a:lnTo>
                          <a:pt x="5" y="14"/>
                        </a:lnTo>
                        <a:lnTo>
                          <a:pt x="8" y="7"/>
                        </a:lnTo>
                        <a:lnTo>
                          <a:pt x="14" y="4"/>
                        </a:lnTo>
                        <a:lnTo>
                          <a:pt x="22" y="3"/>
                        </a:lnTo>
                        <a:lnTo>
                          <a:pt x="28" y="4"/>
                        </a:lnTo>
                        <a:lnTo>
                          <a:pt x="34" y="7"/>
                        </a:lnTo>
                        <a:lnTo>
                          <a:pt x="39" y="14"/>
                        </a:lnTo>
                        <a:lnTo>
                          <a:pt x="41" y="21"/>
                        </a:lnTo>
                        <a:close/>
                      </a:path>
                    </a:pathLst>
                  </a:custGeom>
                  <a:solidFill>
                    <a:srgbClr val="B5BF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61" name="Freeform 329"/>
                  <p:cNvSpPr>
                    <a:spLocks noEditPoints="1"/>
                  </p:cNvSpPr>
                  <p:nvPr/>
                </p:nvSpPr>
                <p:spPr bwMode="auto">
                  <a:xfrm>
                    <a:off x="5661" y="1148"/>
                    <a:ext cx="40" cy="40"/>
                  </a:xfrm>
                  <a:custGeom>
                    <a:avLst/>
                    <a:gdLst/>
                    <a:ahLst/>
                    <a:cxnLst>
                      <a:cxn ang="0">
                        <a:pos x="40" y="20"/>
                      </a:cxn>
                      <a:cxn ang="0">
                        <a:pos x="39" y="13"/>
                      </a:cxn>
                      <a:cxn ang="0">
                        <a:pos x="34" y="6"/>
                      </a:cxn>
                      <a:cxn ang="0">
                        <a:pos x="28" y="2"/>
                      </a:cxn>
                      <a:cxn ang="0">
                        <a:pos x="20" y="0"/>
                      </a:cxn>
                      <a:cxn ang="0">
                        <a:pos x="12" y="2"/>
                      </a:cxn>
                      <a:cxn ang="0">
                        <a:pos x="6" y="6"/>
                      </a:cxn>
                      <a:cxn ang="0">
                        <a:pos x="2" y="13"/>
                      </a:cxn>
                      <a:cxn ang="0">
                        <a:pos x="0" y="20"/>
                      </a:cxn>
                      <a:cxn ang="0">
                        <a:pos x="2" y="28"/>
                      </a:cxn>
                      <a:cxn ang="0">
                        <a:pos x="6" y="34"/>
                      </a:cxn>
                      <a:cxn ang="0">
                        <a:pos x="12" y="39"/>
                      </a:cxn>
                      <a:cxn ang="0">
                        <a:pos x="20" y="40"/>
                      </a:cxn>
                      <a:cxn ang="0">
                        <a:pos x="28" y="39"/>
                      </a:cxn>
                      <a:cxn ang="0">
                        <a:pos x="34" y="34"/>
                      </a:cxn>
                      <a:cxn ang="0">
                        <a:pos x="39" y="28"/>
                      </a:cxn>
                      <a:cxn ang="0">
                        <a:pos x="40" y="20"/>
                      </a:cxn>
                      <a:cxn ang="0">
                        <a:pos x="37" y="20"/>
                      </a:cxn>
                      <a:cxn ang="0">
                        <a:pos x="36" y="26"/>
                      </a:cxn>
                      <a:cxn ang="0">
                        <a:pos x="32" y="33"/>
                      </a:cxn>
                      <a:cxn ang="0">
                        <a:pos x="26" y="36"/>
                      </a:cxn>
                      <a:cxn ang="0">
                        <a:pos x="20" y="37"/>
                      </a:cxn>
                      <a:cxn ang="0">
                        <a:pos x="12" y="36"/>
                      </a:cxn>
                      <a:cxn ang="0">
                        <a:pos x="8" y="33"/>
                      </a:cxn>
                      <a:cxn ang="0">
                        <a:pos x="5" y="26"/>
                      </a:cxn>
                      <a:cxn ang="0">
                        <a:pos x="3" y="20"/>
                      </a:cxn>
                      <a:cxn ang="0">
                        <a:pos x="5" y="14"/>
                      </a:cxn>
                      <a:cxn ang="0">
                        <a:pos x="8" y="8"/>
                      </a:cxn>
                      <a:cxn ang="0">
                        <a:pos x="12" y="5"/>
                      </a:cxn>
                      <a:cxn ang="0">
                        <a:pos x="20" y="3"/>
                      </a:cxn>
                      <a:cxn ang="0">
                        <a:pos x="26" y="5"/>
                      </a:cxn>
                      <a:cxn ang="0">
                        <a:pos x="32" y="8"/>
                      </a:cxn>
                      <a:cxn ang="0">
                        <a:pos x="36" y="14"/>
                      </a:cxn>
                      <a:cxn ang="0">
                        <a:pos x="37" y="20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39" y="13"/>
                        </a:lnTo>
                        <a:lnTo>
                          <a:pt x="34" y="6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12" y="2"/>
                        </a:lnTo>
                        <a:lnTo>
                          <a:pt x="6" y="6"/>
                        </a:lnTo>
                        <a:lnTo>
                          <a:pt x="2" y="13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2" y="39"/>
                        </a:lnTo>
                        <a:lnTo>
                          <a:pt x="20" y="40"/>
                        </a:lnTo>
                        <a:lnTo>
                          <a:pt x="28" y="39"/>
                        </a:lnTo>
                        <a:lnTo>
                          <a:pt x="34" y="34"/>
                        </a:lnTo>
                        <a:lnTo>
                          <a:pt x="39" y="28"/>
                        </a:lnTo>
                        <a:lnTo>
                          <a:pt x="40" y="20"/>
                        </a:lnTo>
                        <a:close/>
                        <a:moveTo>
                          <a:pt x="37" y="20"/>
                        </a:moveTo>
                        <a:lnTo>
                          <a:pt x="36" y="26"/>
                        </a:lnTo>
                        <a:lnTo>
                          <a:pt x="32" y="33"/>
                        </a:lnTo>
                        <a:lnTo>
                          <a:pt x="26" y="36"/>
                        </a:lnTo>
                        <a:lnTo>
                          <a:pt x="20" y="37"/>
                        </a:lnTo>
                        <a:lnTo>
                          <a:pt x="12" y="36"/>
                        </a:lnTo>
                        <a:lnTo>
                          <a:pt x="8" y="33"/>
                        </a:lnTo>
                        <a:lnTo>
                          <a:pt x="5" y="26"/>
                        </a:lnTo>
                        <a:lnTo>
                          <a:pt x="3" y="20"/>
                        </a:lnTo>
                        <a:lnTo>
                          <a:pt x="5" y="14"/>
                        </a:lnTo>
                        <a:lnTo>
                          <a:pt x="8" y="8"/>
                        </a:lnTo>
                        <a:lnTo>
                          <a:pt x="12" y="5"/>
                        </a:lnTo>
                        <a:lnTo>
                          <a:pt x="20" y="3"/>
                        </a:lnTo>
                        <a:lnTo>
                          <a:pt x="26" y="5"/>
                        </a:lnTo>
                        <a:lnTo>
                          <a:pt x="32" y="8"/>
                        </a:lnTo>
                        <a:lnTo>
                          <a:pt x="36" y="14"/>
                        </a:lnTo>
                        <a:lnTo>
                          <a:pt x="37" y="20"/>
                        </a:lnTo>
                        <a:close/>
                      </a:path>
                    </a:pathLst>
                  </a:custGeom>
                  <a:solidFill>
                    <a:srgbClr val="B9C2E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62" name="Freeform 330"/>
                  <p:cNvSpPr>
                    <a:spLocks noEditPoints="1"/>
                  </p:cNvSpPr>
                  <p:nvPr/>
                </p:nvSpPr>
                <p:spPr bwMode="auto">
                  <a:xfrm>
                    <a:off x="5663" y="1150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35" y="11"/>
                      </a:cxn>
                      <a:cxn ang="0">
                        <a:pos x="30" y="4"/>
                      </a:cxn>
                      <a:cxn ang="0">
                        <a:pos x="24" y="1"/>
                      </a:cxn>
                      <a:cxn ang="0">
                        <a:pos x="18" y="0"/>
                      </a:cxn>
                      <a:cxn ang="0">
                        <a:pos x="10" y="1"/>
                      </a:cxn>
                      <a:cxn ang="0">
                        <a:pos x="4" y="4"/>
                      </a:cxn>
                      <a:cxn ang="0">
                        <a:pos x="1" y="11"/>
                      </a:cxn>
                      <a:cxn ang="0">
                        <a:pos x="0" y="18"/>
                      </a:cxn>
                      <a:cxn ang="0">
                        <a:pos x="1" y="26"/>
                      </a:cxn>
                      <a:cxn ang="0">
                        <a:pos x="4" y="31"/>
                      </a:cxn>
                      <a:cxn ang="0">
                        <a:pos x="10" y="35"/>
                      </a:cxn>
                      <a:cxn ang="0">
                        <a:pos x="18" y="37"/>
                      </a:cxn>
                      <a:cxn ang="0">
                        <a:pos x="24" y="35"/>
                      </a:cxn>
                      <a:cxn ang="0">
                        <a:pos x="30" y="31"/>
                      </a:cxn>
                      <a:cxn ang="0">
                        <a:pos x="35" y="26"/>
                      </a:cxn>
                      <a:cxn ang="0">
                        <a:pos x="37" y="18"/>
                      </a:cxn>
                      <a:cxn ang="0">
                        <a:pos x="34" y="18"/>
                      </a:cxn>
                      <a:cxn ang="0">
                        <a:pos x="32" y="24"/>
                      </a:cxn>
                      <a:cxn ang="0">
                        <a:pos x="29" y="29"/>
                      </a:cxn>
                      <a:cxn ang="0">
                        <a:pos x="24" y="32"/>
                      </a:cxn>
                      <a:cxn ang="0">
                        <a:pos x="18" y="34"/>
                      </a:cxn>
                      <a:cxn ang="0">
                        <a:pos x="12" y="32"/>
                      </a:cxn>
                      <a:cxn ang="0">
                        <a:pos x="7" y="29"/>
                      </a:cxn>
                      <a:cxn ang="0">
                        <a:pos x="4" y="24"/>
                      </a:cxn>
                      <a:cxn ang="0">
                        <a:pos x="3" y="18"/>
                      </a:cxn>
                      <a:cxn ang="0">
                        <a:pos x="4" y="12"/>
                      </a:cxn>
                      <a:cxn ang="0">
                        <a:pos x="7" y="7"/>
                      </a:cxn>
                      <a:cxn ang="0">
                        <a:pos x="12" y="4"/>
                      </a:cxn>
                      <a:cxn ang="0">
                        <a:pos x="18" y="3"/>
                      </a:cxn>
                      <a:cxn ang="0">
                        <a:pos x="24" y="4"/>
                      </a:cxn>
                      <a:cxn ang="0">
                        <a:pos x="29" y="7"/>
                      </a:cxn>
                      <a:cxn ang="0">
                        <a:pos x="32" y="12"/>
                      </a:cxn>
                      <a:cxn ang="0">
                        <a:pos x="34" y="18"/>
                      </a:cxn>
                    </a:cxnLst>
                    <a:rect l="0" t="0" r="r" b="b"/>
                    <a:pathLst>
                      <a:path w="37" h="37">
                        <a:moveTo>
                          <a:pt x="37" y="18"/>
                        </a:moveTo>
                        <a:lnTo>
                          <a:pt x="35" y="11"/>
                        </a:lnTo>
                        <a:lnTo>
                          <a:pt x="30" y="4"/>
                        </a:lnTo>
                        <a:lnTo>
                          <a:pt x="24" y="1"/>
                        </a:lnTo>
                        <a:lnTo>
                          <a:pt x="18" y="0"/>
                        </a:lnTo>
                        <a:lnTo>
                          <a:pt x="10" y="1"/>
                        </a:lnTo>
                        <a:lnTo>
                          <a:pt x="4" y="4"/>
                        </a:lnTo>
                        <a:lnTo>
                          <a:pt x="1" y="11"/>
                        </a:lnTo>
                        <a:lnTo>
                          <a:pt x="0" y="18"/>
                        </a:lnTo>
                        <a:lnTo>
                          <a:pt x="1" y="26"/>
                        </a:lnTo>
                        <a:lnTo>
                          <a:pt x="4" y="31"/>
                        </a:lnTo>
                        <a:lnTo>
                          <a:pt x="10" y="35"/>
                        </a:lnTo>
                        <a:lnTo>
                          <a:pt x="18" y="37"/>
                        </a:lnTo>
                        <a:lnTo>
                          <a:pt x="24" y="35"/>
                        </a:lnTo>
                        <a:lnTo>
                          <a:pt x="30" y="31"/>
                        </a:lnTo>
                        <a:lnTo>
                          <a:pt x="35" y="26"/>
                        </a:lnTo>
                        <a:lnTo>
                          <a:pt x="37" y="18"/>
                        </a:lnTo>
                        <a:close/>
                        <a:moveTo>
                          <a:pt x="34" y="18"/>
                        </a:moveTo>
                        <a:lnTo>
                          <a:pt x="32" y="24"/>
                        </a:lnTo>
                        <a:lnTo>
                          <a:pt x="29" y="29"/>
                        </a:lnTo>
                        <a:lnTo>
                          <a:pt x="24" y="32"/>
                        </a:lnTo>
                        <a:lnTo>
                          <a:pt x="18" y="34"/>
                        </a:lnTo>
                        <a:lnTo>
                          <a:pt x="12" y="32"/>
                        </a:lnTo>
                        <a:lnTo>
                          <a:pt x="7" y="29"/>
                        </a:lnTo>
                        <a:lnTo>
                          <a:pt x="4" y="24"/>
                        </a:lnTo>
                        <a:lnTo>
                          <a:pt x="3" y="18"/>
                        </a:lnTo>
                        <a:lnTo>
                          <a:pt x="4" y="12"/>
                        </a:lnTo>
                        <a:lnTo>
                          <a:pt x="7" y="7"/>
                        </a:lnTo>
                        <a:lnTo>
                          <a:pt x="12" y="4"/>
                        </a:lnTo>
                        <a:lnTo>
                          <a:pt x="18" y="3"/>
                        </a:lnTo>
                        <a:lnTo>
                          <a:pt x="24" y="4"/>
                        </a:lnTo>
                        <a:lnTo>
                          <a:pt x="29" y="7"/>
                        </a:lnTo>
                        <a:lnTo>
                          <a:pt x="32" y="12"/>
                        </a:lnTo>
                        <a:lnTo>
                          <a:pt x="34" y="18"/>
                        </a:lnTo>
                        <a:close/>
                      </a:path>
                    </a:pathLst>
                  </a:custGeom>
                  <a:solidFill>
                    <a:srgbClr val="C0C9E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63" name="Freeform 331"/>
                  <p:cNvSpPr>
                    <a:spLocks noEditPoints="1"/>
                  </p:cNvSpPr>
                  <p:nvPr/>
                </p:nvSpPr>
                <p:spPr bwMode="auto">
                  <a:xfrm>
                    <a:off x="5664" y="1151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3" y="11"/>
                      </a:cxn>
                      <a:cxn ang="0">
                        <a:pos x="29" y="5"/>
                      </a:cxn>
                      <a:cxn ang="0">
                        <a:pos x="23" y="2"/>
                      </a:cxn>
                      <a:cxn ang="0">
                        <a:pos x="17" y="0"/>
                      </a:cxn>
                      <a:cxn ang="0">
                        <a:pos x="9" y="2"/>
                      </a:cxn>
                      <a:cxn ang="0">
                        <a:pos x="5" y="5"/>
                      </a:cxn>
                      <a:cxn ang="0">
                        <a:pos x="2" y="11"/>
                      </a:cxn>
                      <a:cxn ang="0">
                        <a:pos x="0" y="17"/>
                      </a:cxn>
                      <a:cxn ang="0">
                        <a:pos x="2" y="23"/>
                      </a:cxn>
                      <a:cxn ang="0">
                        <a:pos x="5" y="30"/>
                      </a:cxn>
                      <a:cxn ang="0">
                        <a:pos x="9" y="33"/>
                      </a:cxn>
                      <a:cxn ang="0">
                        <a:pos x="17" y="34"/>
                      </a:cxn>
                      <a:cxn ang="0">
                        <a:pos x="23" y="33"/>
                      </a:cxn>
                      <a:cxn ang="0">
                        <a:pos x="29" y="30"/>
                      </a:cxn>
                      <a:cxn ang="0">
                        <a:pos x="33" y="23"/>
                      </a:cxn>
                      <a:cxn ang="0">
                        <a:pos x="34" y="17"/>
                      </a:cxn>
                      <a:cxn ang="0">
                        <a:pos x="31" y="17"/>
                      </a:cxn>
                      <a:cxn ang="0">
                        <a:pos x="29" y="22"/>
                      </a:cxn>
                      <a:cxn ang="0">
                        <a:pos x="26" y="27"/>
                      </a:cxn>
                      <a:cxn ang="0">
                        <a:pos x="22" y="30"/>
                      </a:cxn>
                      <a:cxn ang="0">
                        <a:pos x="17" y="31"/>
                      </a:cxn>
                      <a:cxn ang="0">
                        <a:pos x="11" y="30"/>
                      </a:cxn>
                      <a:cxn ang="0">
                        <a:pos x="6" y="27"/>
                      </a:cxn>
                      <a:cxn ang="0">
                        <a:pos x="3" y="22"/>
                      </a:cxn>
                      <a:cxn ang="0">
                        <a:pos x="3" y="17"/>
                      </a:cxn>
                      <a:cxn ang="0">
                        <a:pos x="3" y="11"/>
                      </a:cxn>
                      <a:cxn ang="0">
                        <a:pos x="6" y="8"/>
                      </a:cxn>
                      <a:cxn ang="0">
                        <a:pos x="11" y="5"/>
                      </a:cxn>
                      <a:cxn ang="0">
                        <a:pos x="17" y="3"/>
                      </a:cxn>
                      <a:cxn ang="0">
                        <a:pos x="22" y="5"/>
                      </a:cxn>
                      <a:cxn ang="0">
                        <a:pos x="26" y="8"/>
                      </a:cxn>
                      <a:cxn ang="0">
                        <a:pos x="29" y="11"/>
                      </a:cxn>
                      <a:cxn ang="0">
                        <a:pos x="31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3" y="11"/>
                        </a:lnTo>
                        <a:lnTo>
                          <a:pt x="29" y="5"/>
                        </a:lnTo>
                        <a:lnTo>
                          <a:pt x="23" y="2"/>
                        </a:lnTo>
                        <a:lnTo>
                          <a:pt x="17" y="0"/>
                        </a:lnTo>
                        <a:lnTo>
                          <a:pt x="9" y="2"/>
                        </a:lnTo>
                        <a:lnTo>
                          <a:pt x="5" y="5"/>
                        </a:lnTo>
                        <a:lnTo>
                          <a:pt x="2" y="11"/>
                        </a:lnTo>
                        <a:lnTo>
                          <a:pt x="0" y="17"/>
                        </a:lnTo>
                        <a:lnTo>
                          <a:pt x="2" y="23"/>
                        </a:lnTo>
                        <a:lnTo>
                          <a:pt x="5" y="30"/>
                        </a:lnTo>
                        <a:lnTo>
                          <a:pt x="9" y="33"/>
                        </a:lnTo>
                        <a:lnTo>
                          <a:pt x="17" y="34"/>
                        </a:lnTo>
                        <a:lnTo>
                          <a:pt x="23" y="33"/>
                        </a:lnTo>
                        <a:lnTo>
                          <a:pt x="29" y="30"/>
                        </a:lnTo>
                        <a:lnTo>
                          <a:pt x="33" y="23"/>
                        </a:lnTo>
                        <a:lnTo>
                          <a:pt x="34" y="17"/>
                        </a:lnTo>
                        <a:close/>
                        <a:moveTo>
                          <a:pt x="31" y="17"/>
                        </a:moveTo>
                        <a:lnTo>
                          <a:pt x="29" y="22"/>
                        </a:lnTo>
                        <a:lnTo>
                          <a:pt x="26" y="27"/>
                        </a:lnTo>
                        <a:lnTo>
                          <a:pt x="22" y="30"/>
                        </a:lnTo>
                        <a:lnTo>
                          <a:pt x="17" y="31"/>
                        </a:lnTo>
                        <a:lnTo>
                          <a:pt x="11" y="30"/>
                        </a:lnTo>
                        <a:lnTo>
                          <a:pt x="6" y="27"/>
                        </a:lnTo>
                        <a:lnTo>
                          <a:pt x="3" y="22"/>
                        </a:lnTo>
                        <a:lnTo>
                          <a:pt x="3" y="17"/>
                        </a:lnTo>
                        <a:lnTo>
                          <a:pt x="3" y="11"/>
                        </a:lnTo>
                        <a:lnTo>
                          <a:pt x="6" y="8"/>
                        </a:lnTo>
                        <a:lnTo>
                          <a:pt x="11" y="5"/>
                        </a:lnTo>
                        <a:lnTo>
                          <a:pt x="17" y="3"/>
                        </a:lnTo>
                        <a:lnTo>
                          <a:pt x="22" y="5"/>
                        </a:lnTo>
                        <a:lnTo>
                          <a:pt x="26" y="8"/>
                        </a:lnTo>
                        <a:lnTo>
                          <a:pt x="29" y="11"/>
                        </a:lnTo>
                        <a:lnTo>
                          <a:pt x="31" y="17"/>
                        </a:lnTo>
                        <a:close/>
                      </a:path>
                    </a:pathLst>
                  </a:custGeom>
                  <a:solidFill>
                    <a:srgbClr val="C4CCE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64" name="Freeform 332"/>
                  <p:cNvSpPr>
                    <a:spLocks noEditPoints="1"/>
                  </p:cNvSpPr>
                  <p:nvPr/>
                </p:nvSpPr>
                <p:spPr bwMode="auto">
                  <a:xfrm>
                    <a:off x="5666" y="1153"/>
                    <a:ext cx="31" cy="31"/>
                  </a:xfrm>
                  <a:custGeom>
                    <a:avLst/>
                    <a:gdLst/>
                    <a:ahLst/>
                    <a:cxnLst>
                      <a:cxn ang="0">
                        <a:pos x="31" y="15"/>
                      </a:cxn>
                      <a:cxn ang="0">
                        <a:pos x="29" y="9"/>
                      </a:cxn>
                      <a:cxn ang="0">
                        <a:pos x="26" y="4"/>
                      </a:cxn>
                      <a:cxn ang="0">
                        <a:pos x="21" y="1"/>
                      </a:cxn>
                      <a:cxn ang="0">
                        <a:pos x="15" y="0"/>
                      </a:cxn>
                      <a:cxn ang="0">
                        <a:pos x="9" y="1"/>
                      </a:cxn>
                      <a:cxn ang="0">
                        <a:pos x="4" y="4"/>
                      </a:cxn>
                      <a:cxn ang="0">
                        <a:pos x="1" y="9"/>
                      </a:cxn>
                      <a:cxn ang="0">
                        <a:pos x="0" y="15"/>
                      </a:cxn>
                      <a:cxn ang="0">
                        <a:pos x="1" y="21"/>
                      </a:cxn>
                      <a:cxn ang="0">
                        <a:pos x="4" y="26"/>
                      </a:cxn>
                      <a:cxn ang="0">
                        <a:pos x="9" y="29"/>
                      </a:cxn>
                      <a:cxn ang="0">
                        <a:pos x="15" y="31"/>
                      </a:cxn>
                      <a:cxn ang="0">
                        <a:pos x="21" y="29"/>
                      </a:cxn>
                      <a:cxn ang="0">
                        <a:pos x="26" y="26"/>
                      </a:cxn>
                      <a:cxn ang="0">
                        <a:pos x="29" y="21"/>
                      </a:cxn>
                      <a:cxn ang="0">
                        <a:pos x="31" y="15"/>
                      </a:cxn>
                      <a:cxn ang="0">
                        <a:pos x="27" y="15"/>
                      </a:cxn>
                      <a:cxn ang="0">
                        <a:pos x="26" y="20"/>
                      </a:cxn>
                      <a:cxn ang="0">
                        <a:pos x="23" y="25"/>
                      </a:cxn>
                      <a:cxn ang="0">
                        <a:pos x="20" y="26"/>
                      </a:cxn>
                      <a:cxn ang="0">
                        <a:pos x="15" y="28"/>
                      </a:cxn>
                      <a:cxn ang="0">
                        <a:pos x="10" y="26"/>
                      </a:cxn>
                      <a:cxn ang="0">
                        <a:pos x="6" y="25"/>
                      </a:cxn>
                      <a:cxn ang="0">
                        <a:pos x="3" y="20"/>
                      </a:cxn>
                      <a:cxn ang="0">
                        <a:pos x="3" y="15"/>
                      </a:cxn>
                      <a:cxn ang="0">
                        <a:pos x="3" y="11"/>
                      </a:cxn>
                      <a:cxn ang="0">
                        <a:pos x="6" y="6"/>
                      </a:cxn>
                      <a:cxn ang="0">
                        <a:pos x="10" y="4"/>
                      </a:cxn>
                      <a:cxn ang="0">
                        <a:pos x="15" y="3"/>
                      </a:cxn>
                      <a:cxn ang="0">
                        <a:pos x="20" y="4"/>
                      </a:cxn>
                      <a:cxn ang="0">
                        <a:pos x="23" y="6"/>
                      </a:cxn>
                      <a:cxn ang="0">
                        <a:pos x="26" y="11"/>
                      </a:cxn>
                      <a:cxn ang="0">
                        <a:pos x="27" y="15"/>
                      </a:cxn>
                    </a:cxnLst>
                    <a:rect l="0" t="0" r="r" b="b"/>
                    <a:pathLst>
                      <a:path w="31" h="31">
                        <a:moveTo>
                          <a:pt x="31" y="15"/>
                        </a:moveTo>
                        <a:lnTo>
                          <a:pt x="29" y="9"/>
                        </a:lnTo>
                        <a:lnTo>
                          <a:pt x="26" y="4"/>
                        </a:lnTo>
                        <a:lnTo>
                          <a:pt x="21" y="1"/>
                        </a:lnTo>
                        <a:lnTo>
                          <a:pt x="15" y="0"/>
                        </a:lnTo>
                        <a:lnTo>
                          <a:pt x="9" y="1"/>
                        </a:lnTo>
                        <a:lnTo>
                          <a:pt x="4" y="4"/>
                        </a:lnTo>
                        <a:lnTo>
                          <a:pt x="1" y="9"/>
                        </a:lnTo>
                        <a:lnTo>
                          <a:pt x="0" y="15"/>
                        </a:lnTo>
                        <a:lnTo>
                          <a:pt x="1" y="21"/>
                        </a:lnTo>
                        <a:lnTo>
                          <a:pt x="4" y="26"/>
                        </a:lnTo>
                        <a:lnTo>
                          <a:pt x="9" y="29"/>
                        </a:lnTo>
                        <a:lnTo>
                          <a:pt x="15" y="31"/>
                        </a:lnTo>
                        <a:lnTo>
                          <a:pt x="21" y="29"/>
                        </a:lnTo>
                        <a:lnTo>
                          <a:pt x="26" y="26"/>
                        </a:lnTo>
                        <a:lnTo>
                          <a:pt x="29" y="21"/>
                        </a:lnTo>
                        <a:lnTo>
                          <a:pt x="31" y="15"/>
                        </a:lnTo>
                        <a:close/>
                        <a:moveTo>
                          <a:pt x="27" y="15"/>
                        </a:moveTo>
                        <a:lnTo>
                          <a:pt x="26" y="20"/>
                        </a:lnTo>
                        <a:lnTo>
                          <a:pt x="23" y="25"/>
                        </a:lnTo>
                        <a:lnTo>
                          <a:pt x="20" y="26"/>
                        </a:lnTo>
                        <a:lnTo>
                          <a:pt x="15" y="28"/>
                        </a:lnTo>
                        <a:lnTo>
                          <a:pt x="10" y="26"/>
                        </a:lnTo>
                        <a:lnTo>
                          <a:pt x="6" y="25"/>
                        </a:lnTo>
                        <a:lnTo>
                          <a:pt x="3" y="20"/>
                        </a:lnTo>
                        <a:lnTo>
                          <a:pt x="3" y="15"/>
                        </a:lnTo>
                        <a:lnTo>
                          <a:pt x="3" y="11"/>
                        </a:lnTo>
                        <a:lnTo>
                          <a:pt x="6" y="6"/>
                        </a:lnTo>
                        <a:lnTo>
                          <a:pt x="10" y="4"/>
                        </a:lnTo>
                        <a:lnTo>
                          <a:pt x="15" y="3"/>
                        </a:lnTo>
                        <a:lnTo>
                          <a:pt x="20" y="4"/>
                        </a:lnTo>
                        <a:lnTo>
                          <a:pt x="23" y="6"/>
                        </a:lnTo>
                        <a:lnTo>
                          <a:pt x="26" y="11"/>
                        </a:lnTo>
                        <a:lnTo>
                          <a:pt x="27" y="15"/>
                        </a:lnTo>
                        <a:close/>
                      </a:path>
                    </a:pathLst>
                  </a:custGeom>
                  <a:solidFill>
                    <a:srgbClr val="C8D0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65" name="Freeform 333"/>
                  <p:cNvSpPr>
                    <a:spLocks noEditPoints="1"/>
                  </p:cNvSpPr>
                  <p:nvPr/>
                </p:nvSpPr>
                <p:spPr bwMode="auto">
                  <a:xfrm>
                    <a:off x="5667" y="1154"/>
                    <a:ext cx="28" cy="28"/>
                  </a:xfrm>
                  <a:custGeom>
                    <a:avLst/>
                    <a:gdLst/>
                    <a:ahLst/>
                    <a:cxnLst>
                      <a:cxn ang="0">
                        <a:pos x="28" y="14"/>
                      </a:cxn>
                      <a:cxn ang="0">
                        <a:pos x="26" y="8"/>
                      </a:cxn>
                      <a:cxn ang="0">
                        <a:pos x="23" y="5"/>
                      </a:cxn>
                      <a:cxn ang="0">
                        <a:pos x="19" y="2"/>
                      </a:cxn>
                      <a:cxn ang="0">
                        <a:pos x="14" y="0"/>
                      </a:cxn>
                      <a:cxn ang="0">
                        <a:pos x="8" y="2"/>
                      </a:cxn>
                      <a:cxn ang="0">
                        <a:pos x="3" y="5"/>
                      </a:cxn>
                      <a:cxn ang="0">
                        <a:pos x="0" y="8"/>
                      </a:cxn>
                      <a:cxn ang="0">
                        <a:pos x="0" y="14"/>
                      </a:cxn>
                      <a:cxn ang="0">
                        <a:pos x="0" y="19"/>
                      </a:cxn>
                      <a:cxn ang="0">
                        <a:pos x="3" y="24"/>
                      </a:cxn>
                      <a:cxn ang="0">
                        <a:pos x="8" y="27"/>
                      </a:cxn>
                      <a:cxn ang="0">
                        <a:pos x="14" y="28"/>
                      </a:cxn>
                      <a:cxn ang="0">
                        <a:pos x="19" y="27"/>
                      </a:cxn>
                      <a:cxn ang="0">
                        <a:pos x="23" y="24"/>
                      </a:cxn>
                      <a:cxn ang="0">
                        <a:pos x="26" y="19"/>
                      </a:cxn>
                      <a:cxn ang="0">
                        <a:pos x="28" y="14"/>
                      </a:cxn>
                      <a:cxn ang="0">
                        <a:pos x="25" y="14"/>
                      </a:cxn>
                      <a:cxn ang="0">
                        <a:pos x="23" y="19"/>
                      </a:cxn>
                      <a:cxn ang="0">
                        <a:pos x="22" y="22"/>
                      </a:cxn>
                      <a:cxn ang="0">
                        <a:pos x="17" y="24"/>
                      </a:cxn>
                      <a:cxn ang="0">
                        <a:pos x="14" y="25"/>
                      </a:cxn>
                      <a:cxn ang="0">
                        <a:pos x="9" y="24"/>
                      </a:cxn>
                      <a:cxn ang="0">
                        <a:pos x="6" y="22"/>
                      </a:cxn>
                      <a:cxn ang="0">
                        <a:pos x="3" y="19"/>
                      </a:cxn>
                      <a:cxn ang="0">
                        <a:pos x="3" y="14"/>
                      </a:cxn>
                      <a:cxn ang="0">
                        <a:pos x="3" y="10"/>
                      </a:cxn>
                      <a:cxn ang="0">
                        <a:pos x="6" y="7"/>
                      </a:cxn>
                      <a:cxn ang="0">
                        <a:pos x="9" y="3"/>
                      </a:cxn>
                      <a:cxn ang="0">
                        <a:pos x="14" y="3"/>
                      </a:cxn>
                      <a:cxn ang="0">
                        <a:pos x="17" y="3"/>
                      </a:cxn>
                      <a:cxn ang="0">
                        <a:pos x="22" y="7"/>
                      </a:cxn>
                      <a:cxn ang="0">
                        <a:pos x="23" y="10"/>
                      </a:cxn>
                      <a:cxn ang="0">
                        <a:pos x="25" y="14"/>
                      </a:cxn>
                    </a:cxnLst>
                    <a:rect l="0" t="0" r="r" b="b"/>
                    <a:pathLst>
                      <a:path w="28" h="28">
                        <a:moveTo>
                          <a:pt x="28" y="14"/>
                        </a:moveTo>
                        <a:lnTo>
                          <a:pt x="26" y="8"/>
                        </a:lnTo>
                        <a:lnTo>
                          <a:pt x="23" y="5"/>
                        </a:lnTo>
                        <a:lnTo>
                          <a:pt x="19" y="2"/>
                        </a:lnTo>
                        <a:lnTo>
                          <a:pt x="14" y="0"/>
                        </a:lnTo>
                        <a:lnTo>
                          <a:pt x="8" y="2"/>
                        </a:lnTo>
                        <a:lnTo>
                          <a:pt x="3" y="5"/>
                        </a:lnTo>
                        <a:lnTo>
                          <a:pt x="0" y="8"/>
                        </a:lnTo>
                        <a:lnTo>
                          <a:pt x="0" y="14"/>
                        </a:lnTo>
                        <a:lnTo>
                          <a:pt x="0" y="19"/>
                        </a:lnTo>
                        <a:lnTo>
                          <a:pt x="3" y="24"/>
                        </a:lnTo>
                        <a:lnTo>
                          <a:pt x="8" y="27"/>
                        </a:lnTo>
                        <a:lnTo>
                          <a:pt x="14" y="28"/>
                        </a:lnTo>
                        <a:lnTo>
                          <a:pt x="19" y="27"/>
                        </a:lnTo>
                        <a:lnTo>
                          <a:pt x="23" y="24"/>
                        </a:lnTo>
                        <a:lnTo>
                          <a:pt x="26" y="19"/>
                        </a:lnTo>
                        <a:lnTo>
                          <a:pt x="28" y="14"/>
                        </a:lnTo>
                        <a:close/>
                        <a:moveTo>
                          <a:pt x="25" y="14"/>
                        </a:moveTo>
                        <a:lnTo>
                          <a:pt x="23" y="19"/>
                        </a:lnTo>
                        <a:lnTo>
                          <a:pt x="22" y="22"/>
                        </a:lnTo>
                        <a:lnTo>
                          <a:pt x="17" y="24"/>
                        </a:lnTo>
                        <a:lnTo>
                          <a:pt x="14" y="25"/>
                        </a:lnTo>
                        <a:lnTo>
                          <a:pt x="9" y="24"/>
                        </a:lnTo>
                        <a:lnTo>
                          <a:pt x="6" y="22"/>
                        </a:lnTo>
                        <a:lnTo>
                          <a:pt x="3" y="19"/>
                        </a:lnTo>
                        <a:lnTo>
                          <a:pt x="3" y="14"/>
                        </a:lnTo>
                        <a:lnTo>
                          <a:pt x="3" y="10"/>
                        </a:lnTo>
                        <a:lnTo>
                          <a:pt x="6" y="7"/>
                        </a:lnTo>
                        <a:lnTo>
                          <a:pt x="9" y="3"/>
                        </a:lnTo>
                        <a:lnTo>
                          <a:pt x="14" y="3"/>
                        </a:lnTo>
                        <a:lnTo>
                          <a:pt x="17" y="3"/>
                        </a:lnTo>
                        <a:lnTo>
                          <a:pt x="22" y="7"/>
                        </a:lnTo>
                        <a:lnTo>
                          <a:pt x="23" y="10"/>
                        </a:lnTo>
                        <a:lnTo>
                          <a:pt x="25" y="14"/>
                        </a:lnTo>
                        <a:close/>
                      </a:path>
                    </a:pathLst>
                  </a:custGeom>
                  <a:solidFill>
                    <a:srgbClr val="CBD3E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66" name="Freeform 334"/>
                  <p:cNvSpPr>
                    <a:spLocks noEditPoints="1"/>
                  </p:cNvSpPr>
                  <p:nvPr/>
                </p:nvSpPr>
                <p:spPr bwMode="auto">
                  <a:xfrm>
                    <a:off x="5669" y="1156"/>
                    <a:ext cx="24" cy="25"/>
                  </a:xfrm>
                  <a:custGeom>
                    <a:avLst/>
                    <a:gdLst/>
                    <a:ahLst/>
                    <a:cxnLst>
                      <a:cxn ang="0">
                        <a:pos x="24" y="12"/>
                      </a:cxn>
                      <a:cxn ang="0">
                        <a:pos x="23" y="8"/>
                      </a:cxn>
                      <a:cxn ang="0">
                        <a:pos x="20" y="3"/>
                      </a:cxn>
                      <a:cxn ang="0">
                        <a:pos x="17" y="1"/>
                      </a:cxn>
                      <a:cxn ang="0">
                        <a:pos x="12" y="0"/>
                      </a:cxn>
                      <a:cxn ang="0">
                        <a:pos x="7" y="1"/>
                      </a:cxn>
                      <a:cxn ang="0">
                        <a:pos x="3" y="3"/>
                      </a:cxn>
                      <a:cxn ang="0">
                        <a:pos x="0" y="8"/>
                      </a:cxn>
                      <a:cxn ang="0">
                        <a:pos x="0" y="12"/>
                      </a:cxn>
                      <a:cxn ang="0">
                        <a:pos x="0" y="17"/>
                      </a:cxn>
                      <a:cxn ang="0">
                        <a:pos x="3" y="22"/>
                      </a:cxn>
                      <a:cxn ang="0">
                        <a:pos x="7" y="23"/>
                      </a:cxn>
                      <a:cxn ang="0">
                        <a:pos x="12" y="25"/>
                      </a:cxn>
                      <a:cxn ang="0">
                        <a:pos x="17" y="23"/>
                      </a:cxn>
                      <a:cxn ang="0">
                        <a:pos x="20" y="22"/>
                      </a:cxn>
                      <a:cxn ang="0">
                        <a:pos x="23" y="17"/>
                      </a:cxn>
                      <a:cxn ang="0">
                        <a:pos x="24" y="12"/>
                      </a:cxn>
                      <a:cxn ang="0">
                        <a:pos x="21" y="12"/>
                      </a:cxn>
                      <a:cxn ang="0">
                        <a:pos x="20" y="15"/>
                      </a:cxn>
                      <a:cxn ang="0">
                        <a:pos x="18" y="18"/>
                      </a:cxn>
                      <a:cxn ang="0">
                        <a:pos x="15" y="20"/>
                      </a:cxn>
                      <a:cxn ang="0">
                        <a:pos x="12" y="22"/>
                      </a:cxn>
                      <a:cxn ang="0">
                        <a:pos x="7" y="20"/>
                      </a:cxn>
                      <a:cxn ang="0">
                        <a:pos x="6" y="18"/>
                      </a:cxn>
                      <a:cxn ang="0">
                        <a:pos x="3" y="15"/>
                      </a:cxn>
                      <a:cxn ang="0">
                        <a:pos x="3" y="12"/>
                      </a:cxn>
                      <a:cxn ang="0">
                        <a:pos x="3" y="9"/>
                      </a:cxn>
                      <a:cxn ang="0">
                        <a:pos x="6" y="6"/>
                      </a:cxn>
                      <a:cxn ang="0">
                        <a:pos x="7" y="3"/>
                      </a:cxn>
                      <a:cxn ang="0">
                        <a:pos x="12" y="3"/>
                      </a:cxn>
                      <a:cxn ang="0">
                        <a:pos x="15" y="3"/>
                      </a:cxn>
                      <a:cxn ang="0">
                        <a:pos x="18" y="6"/>
                      </a:cxn>
                      <a:cxn ang="0">
                        <a:pos x="20" y="9"/>
                      </a:cxn>
                      <a:cxn ang="0">
                        <a:pos x="21" y="12"/>
                      </a:cxn>
                    </a:cxnLst>
                    <a:rect l="0" t="0" r="r" b="b"/>
                    <a:pathLst>
                      <a:path w="24" h="25">
                        <a:moveTo>
                          <a:pt x="24" y="12"/>
                        </a:moveTo>
                        <a:lnTo>
                          <a:pt x="23" y="8"/>
                        </a:lnTo>
                        <a:lnTo>
                          <a:pt x="20" y="3"/>
                        </a:lnTo>
                        <a:lnTo>
                          <a:pt x="17" y="1"/>
                        </a:lnTo>
                        <a:lnTo>
                          <a:pt x="12" y="0"/>
                        </a:lnTo>
                        <a:lnTo>
                          <a:pt x="7" y="1"/>
                        </a:lnTo>
                        <a:lnTo>
                          <a:pt x="3" y="3"/>
                        </a:lnTo>
                        <a:lnTo>
                          <a:pt x="0" y="8"/>
                        </a:lnTo>
                        <a:lnTo>
                          <a:pt x="0" y="12"/>
                        </a:lnTo>
                        <a:lnTo>
                          <a:pt x="0" y="17"/>
                        </a:lnTo>
                        <a:lnTo>
                          <a:pt x="3" y="22"/>
                        </a:lnTo>
                        <a:lnTo>
                          <a:pt x="7" y="23"/>
                        </a:lnTo>
                        <a:lnTo>
                          <a:pt x="12" y="25"/>
                        </a:lnTo>
                        <a:lnTo>
                          <a:pt x="17" y="23"/>
                        </a:lnTo>
                        <a:lnTo>
                          <a:pt x="20" y="22"/>
                        </a:lnTo>
                        <a:lnTo>
                          <a:pt x="23" y="17"/>
                        </a:lnTo>
                        <a:lnTo>
                          <a:pt x="24" y="12"/>
                        </a:lnTo>
                        <a:close/>
                        <a:moveTo>
                          <a:pt x="21" y="12"/>
                        </a:moveTo>
                        <a:lnTo>
                          <a:pt x="20" y="15"/>
                        </a:lnTo>
                        <a:lnTo>
                          <a:pt x="18" y="18"/>
                        </a:lnTo>
                        <a:lnTo>
                          <a:pt x="15" y="20"/>
                        </a:lnTo>
                        <a:lnTo>
                          <a:pt x="12" y="22"/>
                        </a:lnTo>
                        <a:lnTo>
                          <a:pt x="7" y="20"/>
                        </a:lnTo>
                        <a:lnTo>
                          <a:pt x="6" y="18"/>
                        </a:lnTo>
                        <a:lnTo>
                          <a:pt x="3" y="15"/>
                        </a:lnTo>
                        <a:lnTo>
                          <a:pt x="3" y="12"/>
                        </a:lnTo>
                        <a:lnTo>
                          <a:pt x="3" y="9"/>
                        </a:lnTo>
                        <a:lnTo>
                          <a:pt x="6" y="6"/>
                        </a:lnTo>
                        <a:lnTo>
                          <a:pt x="7" y="3"/>
                        </a:lnTo>
                        <a:lnTo>
                          <a:pt x="12" y="3"/>
                        </a:lnTo>
                        <a:lnTo>
                          <a:pt x="15" y="3"/>
                        </a:lnTo>
                        <a:lnTo>
                          <a:pt x="18" y="6"/>
                        </a:lnTo>
                        <a:lnTo>
                          <a:pt x="20" y="9"/>
                        </a:lnTo>
                        <a:lnTo>
                          <a:pt x="21" y="12"/>
                        </a:lnTo>
                        <a:close/>
                      </a:path>
                    </a:pathLst>
                  </a:custGeom>
                  <a:solidFill>
                    <a:srgbClr val="D4DA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67" name="Freeform 335"/>
                  <p:cNvSpPr>
                    <a:spLocks noEditPoints="1"/>
                  </p:cNvSpPr>
                  <p:nvPr/>
                </p:nvSpPr>
                <p:spPr bwMode="auto">
                  <a:xfrm>
                    <a:off x="5670" y="1157"/>
                    <a:ext cx="22" cy="22"/>
                  </a:xfrm>
                  <a:custGeom>
                    <a:avLst/>
                    <a:gdLst/>
                    <a:ahLst/>
                    <a:cxnLst>
                      <a:cxn ang="0">
                        <a:pos x="22" y="11"/>
                      </a:cxn>
                      <a:cxn ang="0">
                        <a:pos x="20" y="7"/>
                      </a:cxn>
                      <a:cxn ang="0">
                        <a:pos x="19" y="4"/>
                      </a:cxn>
                      <a:cxn ang="0">
                        <a:pos x="14" y="0"/>
                      </a:cxn>
                      <a:cxn ang="0">
                        <a:pos x="11" y="0"/>
                      </a:cxn>
                      <a:cxn ang="0">
                        <a:pos x="6" y="0"/>
                      </a:cxn>
                      <a:cxn ang="0">
                        <a:pos x="3" y="4"/>
                      </a:cxn>
                      <a:cxn ang="0">
                        <a:pos x="0" y="7"/>
                      </a:cxn>
                      <a:cxn ang="0">
                        <a:pos x="0" y="11"/>
                      </a:cxn>
                      <a:cxn ang="0">
                        <a:pos x="0" y="16"/>
                      </a:cxn>
                      <a:cxn ang="0">
                        <a:pos x="3" y="19"/>
                      </a:cxn>
                      <a:cxn ang="0">
                        <a:pos x="6" y="21"/>
                      </a:cxn>
                      <a:cxn ang="0">
                        <a:pos x="11" y="22"/>
                      </a:cxn>
                      <a:cxn ang="0">
                        <a:pos x="14" y="21"/>
                      </a:cxn>
                      <a:cxn ang="0">
                        <a:pos x="19" y="19"/>
                      </a:cxn>
                      <a:cxn ang="0">
                        <a:pos x="20" y="16"/>
                      </a:cxn>
                      <a:cxn ang="0">
                        <a:pos x="22" y="11"/>
                      </a:cxn>
                      <a:cxn ang="0">
                        <a:pos x="19" y="11"/>
                      </a:cxn>
                      <a:cxn ang="0">
                        <a:pos x="17" y="14"/>
                      </a:cxn>
                      <a:cxn ang="0">
                        <a:pos x="16" y="16"/>
                      </a:cxn>
                      <a:cxn ang="0">
                        <a:pos x="14" y="19"/>
                      </a:cxn>
                      <a:cxn ang="0">
                        <a:pos x="11" y="19"/>
                      </a:cxn>
                      <a:cxn ang="0">
                        <a:pos x="8" y="19"/>
                      </a:cxn>
                      <a:cxn ang="0">
                        <a:pos x="5" y="16"/>
                      </a:cxn>
                      <a:cxn ang="0">
                        <a:pos x="3" y="14"/>
                      </a:cxn>
                      <a:cxn ang="0">
                        <a:pos x="3" y="11"/>
                      </a:cxn>
                      <a:cxn ang="0">
                        <a:pos x="3" y="8"/>
                      </a:cxn>
                      <a:cxn ang="0">
                        <a:pos x="5" y="5"/>
                      </a:cxn>
                      <a:cxn ang="0">
                        <a:pos x="8" y="4"/>
                      </a:cxn>
                      <a:cxn ang="0">
                        <a:pos x="11" y="4"/>
                      </a:cxn>
                      <a:cxn ang="0">
                        <a:pos x="14" y="4"/>
                      </a:cxn>
                      <a:cxn ang="0">
                        <a:pos x="16" y="5"/>
                      </a:cxn>
                      <a:cxn ang="0">
                        <a:pos x="17" y="8"/>
                      </a:cxn>
                      <a:cxn ang="0">
                        <a:pos x="19" y="11"/>
                      </a:cxn>
                    </a:cxnLst>
                    <a:rect l="0" t="0" r="r" b="b"/>
                    <a:pathLst>
                      <a:path w="22" h="22">
                        <a:moveTo>
                          <a:pt x="22" y="11"/>
                        </a:moveTo>
                        <a:lnTo>
                          <a:pt x="20" y="7"/>
                        </a:lnTo>
                        <a:lnTo>
                          <a:pt x="19" y="4"/>
                        </a:lnTo>
                        <a:lnTo>
                          <a:pt x="14" y="0"/>
                        </a:lnTo>
                        <a:lnTo>
                          <a:pt x="11" y="0"/>
                        </a:lnTo>
                        <a:lnTo>
                          <a:pt x="6" y="0"/>
                        </a:lnTo>
                        <a:lnTo>
                          <a:pt x="3" y="4"/>
                        </a:lnTo>
                        <a:lnTo>
                          <a:pt x="0" y="7"/>
                        </a:lnTo>
                        <a:lnTo>
                          <a:pt x="0" y="11"/>
                        </a:lnTo>
                        <a:lnTo>
                          <a:pt x="0" y="16"/>
                        </a:lnTo>
                        <a:lnTo>
                          <a:pt x="3" y="19"/>
                        </a:lnTo>
                        <a:lnTo>
                          <a:pt x="6" y="21"/>
                        </a:lnTo>
                        <a:lnTo>
                          <a:pt x="11" y="22"/>
                        </a:lnTo>
                        <a:lnTo>
                          <a:pt x="14" y="21"/>
                        </a:lnTo>
                        <a:lnTo>
                          <a:pt x="19" y="19"/>
                        </a:lnTo>
                        <a:lnTo>
                          <a:pt x="20" y="16"/>
                        </a:lnTo>
                        <a:lnTo>
                          <a:pt x="22" y="11"/>
                        </a:lnTo>
                        <a:close/>
                        <a:moveTo>
                          <a:pt x="19" y="11"/>
                        </a:moveTo>
                        <a:lnTo>
                          <a:pt x="17" y="14"/>
                        </a:lnTo>
                        <a:lnTo>
                          <a:pt x="16" y="16"/>
                        </a:lnTo>
                        <a:lnTo>
                          <a:pt x="14" y="19"/>
                        </a:lnTo>
                        <a:lnTo>
                          <a:pt x="11" y="19"/>
                        </a:lnTo>
                        <a:lnTo>
                          <a:pt x="8" y="19"/>
                        </a:lnTo>
                        <a:lnTo>
                          <a:pt x="5" y="16"/>
                        </a:lnTo>
                        <a:lnTo>
                          <a:pt x="3" y="14"/>
                        </a:lnTo>
                        <a:lnTo>
                          <a:pt x="3" y="11"/>
                        </a:lnTo>
                        <a:lnTo>
                          <a:pt x="3" y="8"/>
                        </a:lnTo>
                        <a:lnTo>
                          <a:pt x="5" y="5"/>
                        </a:lnTo>
                        <a:lnTo>
                          <a:pt x="8" y="4"/>
                        </a:lnTo>
                        <a:lnTo>
                          <a:pt x="11" y="4"/>
                        </a:lnTo>
                        <a:lnTo>
                          <a:pt x="14" y="4"/>
                        </a:lnTo>
                        <a:lnTo>
                          <a:pt x="16" y="5"/>
                        </a:lnTo>
                        <a:lnTo>
                          <a:pt x="17" y="8"/>
                        </a:lnTo>
                        <a:lnTo>
                          <a:pt x="19" y="11"/>
                        </a:lnTo>
                        <a:close/>
                      </a:path>
                    </a:pathLst>
                  </a:custGeom>
                  <a:solidFill>
                    <a:srgbClr val="D8DEE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68" name="Freeform 336"/>
                  <p:cNvSpPr>
                    <a:spLocks noEditPoints="1"/>
                  </p:cNvSpPr>
                  <p:nvPr/>
                </p:nvSpPr>
                <p:spPr bwMode="auto">
                  <a:xfrm>
                    <a:off x="5672" y="1159"/>
                    <a:ext cx="18" cy="19"/>
                  </a:xfrm>
                  <a:custGeom>
                    <a:avLst/>
                    <a:gdLst/>
                    <a:ahLst/>
                    <a:cxnLst>
                      <a:cxn ang="0">
                        <a:pos x="18" y="9"/>
                      </a:cxn>
                      <a:cxn ang="0">
                        <a:pos x="17" y="6"/>
                      </a:cxn>
                      <a:cxn ang="0">
                        <a:pos x="15" y="3"/>
                      </a:cxn>
                      <a:cxn ang="0">
                        <a:pos x="12" y="0"/>
                      </a:cxn>
                      <a:cxn ang="0">
                        <a:pos x="9" y="0"/>
                      </a:cxn>
                      <a:cxn ang="0">
                        <a:pos x="4" y="0"/>
                      </a:cxn>
                      <a:cxn ang="0">
                        <a:pos x="3" y="3"/>
                      </a:cxn>
                      <a:cxn ang="0">
                        <a:pos x="0" y="6"/>
                      </a:cxn>
                      <a:cxn ang="0">
                        <a:pos x="0" y="9"/>
                      </a:cxn>
                      <a:cxn ang="0">
                        <a:pos x="0" y="12"/>
                      </a:cxn>
                      <a:cxn ang="0">
                        <a:pos x="3" y="15"/>
                      </a:cxn>
                      <a:cxn ang="0">
                        <a:pos x="4" y="17"/>
                      </a:cxn>
                      <a:cxn ang="0">
                        <a:pos x="9" y="19"/>
                      </a:cxn>
                      <a:cxn ang="0">
                        <a:pos x="12" y="17"/>
                      </a:cxn>
                      <a:cxn ang="0">
                        <a:pos x="15" y="15"/>
                      </a:cxn>
                      <a:cxn ang="0">
                        <a:pos x="17" y="12"/>
                      </a:cxn>
                      <a:cxn ang="0">
                        <a:pos x="18" y="9"/>
                      </a:cxn>
                      <a:cxn ang="0">
                        <a:pos x="15" y="9"/>
                      </a:cxn>
                      <a:cxn ang="0">
                        <a:pos x="14" y="11"/>
                      </a:cxn>
                      <a:cxn ang="0">
                        <a:pos x="14" y="14"/>
                      </a:cxn>
                      <a:cxn ang="0">
                        <a:pos x="11" y="15"/>
                      </a:cxn>
                      <a:cxn ang="0">
                        <a:pos x="9" y="15"/>
                      </a:cxn>
                      <a:cxn ang="0">
                        <a:pos x="6" y="15"/>
                      </a:cxn>
                      <a:cxn ang="0">
                        <a:pos x="4" y="14"/>
                      </a:cxn>
                      <a:cxn ang="0">
                        <a:pos x="3" y="11"/>
                      </a:cxn>
                      <a:cxn ang="0">
                        <a:pos x="3" y="9"/>
                      </a:cxn>
                      <a:cxn ang="0">
                        <a:pos x="3" y="6"/>
                      </a:cxn>
                      <a:cxn ang="0">
                        <a:pos x="4" y="5"/>
                      </a:cxn>
                      <a:cxn ang="0">
                        <a:pos x="6" y="3"/>
                      </a:cxn>
                      <a:cxn ang="0">
                        <a:pos x="9" y="3"/>
                      </a:cxn>
                      <a:cxn ang="0">
                        <a:pos x="11" y="3"/>
                      </a:cxn>
                      <a:cxn ang="0">
                        <a:pos x="14" y="5"/>
                      </a:cxn>
                      <a:cxn ang="0">
                        <a:pos x="14" y="6"/>
                      </a:cxn>
                      <a:cxn ang="0">
                        <a:pos x="15" y="9"/>
                      </a:cxn>
                    </a:cxnLst>
                    <a:rect l="0" t="0" r="r" b="b"/>
                    <a:pathLst>
                      <a:path w="18" h="19">
                        <a:moveTo>
                          <a:pt x="18" y="9"/>
                        </a:moveTo>
                        <a:lnTo>
                          <a:pt x="17" y="6"/>
                        </a:lnTo>
                        <a:lnTo>
                          <a:pt x="15" y="3"/>
                        </a:lnTo>
                        <a:lnTo>
                          <a:pt x="12" y="0"/>
                        </a:lnTo>
                        <a:lnTo>
                          <a:pt x="9" y="0"/>
                        </a:lnTo>
                        <a:lnTo>
                          <a:pt x="4" y="0"/>
                        </a:lnTo>
                        <a:lnTo>
                          <a:pt x="3" y="3"/>
                        </a:lnTo>
                        <a:lnTo>
                          <a:pt x="0" y="6"/>
                        </a:lnTo>
                        <a:lnTo>
                          <a:pt x="0" y="9"/>
                        </a:lnTo>
                        <a:lnTo>
                          <a:pt x="0" y="12"/>
                        </a:lnTo>
                        <a:lnTo>
                          <a:pt x="3" y="15"/>
                        </a:lnTo>
                        <a:lnTo>
                          <a:pt x="4" y="17"/>
                        </a:lnTo>
                        <a:lnTo>
                          <a:pt x="9" y="19"/>
                        </a:lnTo>
                        <a:lnTo>
                          <a:pt x="12" y="17"/>
                        </a:lnTo>
                        <a:lnTo>
                          <a:pt x="15" y="15"/>
                        </a:lnTo>
                        <a:lnTo>
                          <a:pt x="17" y="12"/>
                        </a:lnTo>
                        <a:lnTo>
                          <a:pt x="18" y="9"/>
                        </a:lnTo>
                        <a:close/>
                        <a:moveTo>
                          <a:pt x="15" y="9"/>
                        </a:moveTo>
                        <a:lnTo>
                          <a:pt x="14" y="11"/>
                        </a:lnTo>
                        <a:lnTo>
                          <a:pt x="14" y="14"/>
                        </a:lnTo>
                        <a:lnTo>
                          <a:pt x="11" y="15"/>
                        </a:lnTo>
                        <a:lnTo>
                          <a:pt x="9" y="15"/>
                        </a:lnTo>
                        <a:lnTo>
                          <a:pt x="6" y="15"/>
                        </a:lnTo>
                        <a:lnTo>
                          <a:pt x="4" y="14"/>
                        </a:lnTo>
                        <a:lnTo>
                          <a:pt x="3" y="11"/>
                        </a:lnTo>
                        <a:lnTo>
                          <a:pt x="3" y="9"/>
                        </a:lnTo>
                        <a:lnTo>
                          <a:pt x="3" y="6"/>
                        </a:lnTo>
                        <a:lnTo>
                          <a:pt x="4" y="5"/>
                        </a:lnTo>
                        <a:lnTo>
                          <a:pt x="6" y="3"/>
                        </a:lnTo>
                        <a:lnTo>
                          <a:pt x="9" y="3"/>
                        </a:lnTo>
                        <a:lnTo>
                          <a:pt x="11" y="3"/>
                        </a:lnTo>
                        <a:lnTo>
                          <a:pt x="14" y="5"/>
                        </a:lnTo>
                        <a:lnTo>
                          <a:pt x="14" y="6"/>
                        </a:lnTo>
                        <a:lnTo>
                          <a:pt x="15" y="9"/>
                        </a:lnTo>
                        <a:close/>
                      </a:path>
                    </a:pathLst>
                  </a:custGeom>
                  <a:solidFill>
                    <a:srgbClr val="DCE1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69" name="Freeform 337"/>
                  <p:cNvSpPr>
                    <a:spLocks noEditPoints="1"/>
                  </p:cNvSpPr>
                  <p:nvPr/>
                </p:nvSpPr>
                <p:spPr bwMode="auto">
                  <a:xfrm>
                    <a:off x="5673" y="1161"/>
                    <a:ext cx="16" cy="15"/>
                  </a:xfrm>
                  <a:custGeom>
                    <a:avLst/>
                    <a:gdLst/>
                    <a:ahLst/>
                    <a:cxnLst>
                      <a:cxn ang="0">
                        <a:pos x="16" y="7"/>
                      </a:cxn>
                      <a:cxn ang="0">
                        <a:pos x="14" y="4"/>
                      </a:cxn>
                      <a:cxn ang="0">
                        <a:pos x="13" y="1"/>
                      </a:cxn>
                      <a:cxn ang="0">
                        <a:pos x="11" y="0"/>
                      </a:cxn>
                      <a:cxn ang="0">
                        <a:pos x="8" y="0"/>
                      </a:cxn>
                      <a:cxn ang="0">
                        <a:pos x="5" y="0"/>
                      </a:cxn>
                      <a:cxn ang="0">
                        <a:pos x="2" y="1"/>
                      </a:cxn>
                      <a:cxn ang="0">
                        <a:pos x="0" y="4"/>
                      </a:cxn>
                      <a:cxn ang="0">
                        <a:pos x="0" y="7"/>
                      </a:cxn>
                      <a:cxn ang="0">
                        <a:pos x="0" y="10"/>
                      </a:cxn>
                      <a:cxn ang="0">
                        <a:pos x="2" y="12"/>
                      </a:cxn>
                      <a:cxn ang="0">
                        <a:pos x="5" y="15"/>
                      </a:cxn>
                      <a:cxn ang="0">
                        <a:pos x="8" y="15"/>
                      </a:cxn>
                      <a:cxn ang="0">
                        <a:pos x="11" y="15"/>
                      </a:cxn>
                      <a:cxn ang="0">
                        <a:pos x="13" y="12"/>
                      </a:cxn>
                      <a:cxn ang="0">
                        <a:pos x="14" y="10"/>
                      </a:cxn>
                      <a:cxn ang="0">
                        <a:pos x="16" y="7"/>
                      </a:cxn>
                      <a:cxn ang="0">
                        <a:pos x="13" y="7"/>
                      </a:cxn>
                      <a:cxn ang="0">
                        <a:pos x="11" y="10"/>
                      </a:cxn>
                      <a:cxn ang="0">
                        <a:pos x="8" y="12"/>
                      </a:cxn>
                      <a:cxn ang="0">
                        <a:pos x="5" y="10"/>
                      </a:cxn>
                      <a:cxn ang="0">
                        <a:pos x="3" y="7"/>
                      </a:cxn>
                      <a:cxn ang="0">
                        <a:pos x="5" y="4"/>
                      </a:cxn>
                      <a:cxn ang="0">
                        <a:pos x="8" y="3"/>
                      </a:cxn>
                      <a:cxn ang="0">
                        <a:pos x="11" y="4"/>
                      </a:cxn>
                      <a:cxn ang="0">
                        <a:pos x="13" y="7"/>
                      </a:cxn>
                    </a:cxnLst>
                    <a:rect l="0" t="0" r="r" b="b"/>
                    <a:pathLst>
                      <a:path w="16" h="15">
                        <a:moveTo>
                          <a:pt x="16" y="7"/>
                        </a:moveTo>
                        <a:lnTo>
                          <a:pt x="14" y="4"/>
                        </a:lnTo>
                        <a:lnTo>
                          <a:pt x="13" y="1"/>
                        </a:lnTo>
                        <a:lnTo>
                          <a:pt x="11" y="0"/>
                        </a:lnTo>
                        <a:lnTo>
                          <a:pt x="8" y="0"/>
                        </a:lnTo>
                        <a:lnTo>
                          <a:pt x="5" y="0"/>
                        </a:lnTo>
                        <a:lnTo>
                          <a:pt x="2" y="1"/>
                        </a:lnTo>
                        <a:lnTo>
                          <a:pt x="0" y="4"/>
                        </a:lnTo>
                        <a:lnTo>
                          <a:pt x="0" y="7"/>
                        </a:lnTo>
                        <a:lnTo>
                          <a:pt x="0" y="10"/>
                        </a:lnTo>
                        <a:lnTo>
                          <a:pt x="2" y="12"/>
                        </a:lnTo>
                        <a:lnTo>
                          <a:pt x="5" y="15"/>
                        </a:lnTo>
                        <a:lnTo>
                          <a:pt x="8" y="15"/>
                        </a:lnTo>
                        <a:lnTo>
                          <a:pt x="11" y="15"/>
                        </a:lnTo>
                        <a:lnTo>
                          <a:pt x="13" y="12"/>
                        </a:lnTo>
                        <a:lnTo>
                          <a:pt x="14" y="10"/>
                        </a:lnTo>
                        <a:lnTo>
                          <a:pt x="16" y="7"/>
                        </a:lnTo>
                        <a:close/>
                        <a:moveTo>
                          <a:pt x="13" y="7"/>
                        </a:moveTo>
                        <a:lnTo>
                          <a:pt x="11" y="10"/>
                        </a:lnTo>
                        <a:lnTo>
                          <a:pt x="8" y="12"/>
                        </a:lnTo>
                        <a:lnTo>
                          <a:pt x="5" y="10"/>
                        </a:lnTo>
                        <a:lnTo>
                          <a:pt x="3" y="7"/>
                        </a:lnTo>
                        <a:lnTo>
                          <a:pt x="5" y="4"/>
                        </a:lnTo>
                        <a:lnTo>
                          <a:pt x="8" y="3"/>
                        </a:lnTo>
                        <a:lnTo>
                          <a:pt x="11" y="4"/>
                        </a:lnTo>
                        <a:lnTo>
                          <a:pt x="13" y="7"/>
                        </a:lnTo>
                        <a:close/>
                      </a:path>
                    </a:pathLst>
                  </a:custGeom>
                  <a:solidFill>
                    <a:srgbClr val="E0E4E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70" name="Freeform 338"/>
                  <p:cNvSpPr>
                    <a:spLocks noEditPoints="1"/>
                  </p:cNvSpPr>
                  <p:nvPr/>
                </p:nvSpPr>
                <p:spPr bwMode="auto">
                  <a:xfrm>
                    <a:off x="5675" y="1162"/>
                    <a:ext cx="12" cy="12"/>
                  </a:xfrm>
                  <a:custGeom>
                    <a:avLst/>
                    <a:gdLst/>
                    <a:ahLst/>
                    <a:cxnLst>
                      <a:cxn ang="0">
                        <a:pos x="12" y="6"/>
                      </a:cxn>
                      <a:cxn ang="0">
                        <a:pos x="11" y="3"/>
                      </a:cxn>
                      <a:cxn ang="0">
                        <a:pos x="11" y="2"/>
                      </a:cxn>
                      <a:cxn ang="0">
                        <a:pos x="8" y="0"/>
                      </a:cxn>
                      <a:cxn ang="0">
                        <a:pos x="6" y="0"/>
                      </a:cxn>
                      <a:cxn ang="0">
                        <a:pos x="3" y="0"/>
                      </a:cxn>
                      <a:cxn ang="0">
                        <a:pos x="1" y="2"/>
                      </a:cxn>
                      <a:cxn ang="0">
                        <a:pos x="0" y="3"/>
                      </a:cxn>
                      <a:cxn ang="0">
                        <a:pos x="0" y="6"/>
                      </a:cxn>
                      <a:cxn ang="0">
                        <a:pos x="0" y="8"/>
                      </a:cxn>
                      <a:cxn ang="0">
                        <a:pos x="1" y="11"/>
                      </a:cxn>
                      <a:cxn ang="0">
                        <a:pos x="3" y="12"/>
                      </a:cxn>
                      <a:cxn ang="0">
                        <a:pos x="6" y="12"/>
                      </a:cxn>
                      <a:cxn ang="0">
                        <a:pos x="8" y="12"/>
                      </a:cxn>
                      <a:cxn ang="0">
                        <a:pos x="11" y="11"/>
                      </a:cxn>
                      <a:cxn ang="0">
                        <a:pos x="11" y="8"/>
                      </a:cxn>
                      <a:cxn ang="0">
                        <a:pos x="12" y="6"/>
                      </a:cxn>
                      <a:cxn ang="0">
                        <a:pos x="9" y="6"/>
                      </a:cxn>
                      <a:cxn ang="0">
                        <a:pos x="8" y="8"/>
                      </a:cxn>
                      <a:cxn ang="0">
                        <a:pos x="6" y="9"/>
                      </a:cxn>
                      <a:cxn ang="0">
                        <a:pos x="3" y="8"/>
                      </a:cxn>
                      <a:cxn ang="0">
                        <a:pos x="3" y="6"/>
                      </a:cxn>
                      <a:cxn ang="0">
                        <a:pos x="3" y="5"/>
                      </a:cxn>
                      <a:cxn ang="0">
                        <a:pos x="6" y="3"/>
                      </a:cxn>
                      <a:cxn ang="0">
                        <a:pos x="8" y="5"/>
                      </a:cxn>
                      <a:cxn ang="0">
                        <a:pos x="9" y="6"/>
                      </a:cxn>
                    </a:cxnLst>
                    <a:rect l="0" t="0" r="r" b="b"/>
                    <a:pathLst>
                      <a:path w="12" h="12">
                        <a:moveTo>
                          <a:pt x="12" y="6"/>
                        </a:moveTo>
                        <a:lnTo>
                          <a:pt x="11" y="3"/>
                        </a:lnTo>
                        <a:lnTo>
                          <a:pt x="11" y="2"/>
                        </a:lnTo>
                        <a:lnTo>
                          <a:pt x="8" y="0"/>
                        </a:lnTo>
                        <a:lnTo>
                          <a:pt x="6" y="0"/>
                        </a:lnTo>
                        <a:lnTo>
                          <a:pt x="3" y="0"/>
                        </a:lnTo>
                        <a:lnTo>
                          <a:pt x="1" y="2"/>
                        </a:lnTo>
                        <a:lnTo>
                          <a:pt x="0" y="3"/>
                        </a:lnTo>
                        <a:lnTo>
                          <a:pt x="0" y="6"/>
                        </a:lnTo>
                        <a:lnTo>
                          <a:pt x="0" y="8"/>
                        </a:lnTo>
                        <a:lnTo>
                          <a:pt x="1" y="11"/>
                        </a:lnTo>
                        <a:lnTo>
                          <a:pt x="3" y="12"/>
                        </a:lnTo>
                        <a:lnTo>
                          <a:pt x="6" y="12"/>
                        </a:lnTo>
                        <a:lnTo>
                          <a:pt x="8" y="12"/>
                        </a:lnTo>
                        <a:lnTo>
                          <a:pt x="11" y="11"/>
                        </a:lnTo>
                        <a:lnTo>
                          <a:pt x="11" y="8"/>
                        </a:lnTo>
                        <a:lnTo>
                          <a:pt x="12" y="6"/>
                        </a:lnTo>
                        <a:close/>
                        <a:moveTo>
                          <a:pt x="9" y="6"/>
                        </a:moveTo>
                        <a:lnTo>
                          <a:pt x="8" y="8"/>
                        </a:lnTo>
                        <a:lnTo>
                          <a:pt x="6" y="9"/>
                        </a:lnTo>
                        <a:lnTo>
                          <a:pt x="3" y="8"/>
                        </a:lnTo>
                        <a:lnTo>
                          <a:pt x="3" y="6"/>
                        </a:lnTo>
                        <a:lnTo>
                          <a:pt x="3" y="5"/>
                        </a:lnTo>
                        <a:lnTo>
                          <a:pt x="6" y="3"/>
                        </a:lnTo>
                        <a:lnTo>
                          <a:pt x="8" y="5"/>
                        </a:lnTo>
                        <a:lnTo>
                          <a:pt x="9" y="6"/>
                        </a:lnTo>
                        <a:close/>
                      </a:path>
                    </a:pathLst>
                  </a:custGeom>
                  <a:solidFill>
                    <a:srgbClr val="E9EBF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71" name="Freeform 339"/>
                  <p:cNvSpPr>
                    <a:spLocks/>
                  </p:cNvSpPr>
                  <p:nvPr/>
                </p:nvSpPr>
                <p:spPr bwMode="auto">
                  <a:xfrm>
                    <a:off x="5676" y="1164"/>
                    <a:ext cx="10" cy="9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8" y="1"/>
                      </a:cxn>
                      <a:cxn ang="0">
                        <a:pos x="5" y="0"/>
                      </a:cxn>
                      <a:cxn ang="0">
                        <a:pos x="2" y="1"/>
                      </a:cxn>
                      <a:cxn ang="0">
                        <a:pos x="0" y="4"/>
                      </a:cxn>
                      <a:cxn ang="0">
                        <a:pos x="2" y="7"/>
                      </a:cxn>
                      <a:cxn ang="0">
                        <a:pos x="5" y="9"/>
                      </a:cxn>
                      <a:cxn ang="0">
                        <a:pos x="8" y="7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10" h="9">
                        <a:moveTo>
                          <a:pt x="10" y="4"/>
                        </a:moveTo>
                        <a:lnTo>
                          <a:pt x="8" y="1"/>
                        </a:lnTo>
                        <a:lnTo>
                          <a:pt x="5" y="0"/>
                        </a:lnTo>
                        <a:lnTo>
                          <a:pt x="2" y="1"/>
                        </a:lnTo>
                        <a:lnTo>
                          <a:pt x="0" y="4"/>
                        </a:lnTo>
                        <a:lnTo>
                          <a:pt x="2" y="7"/>
                        </a:lnTo>
                        <a:lnTo>
                          <a:pt x="5" y="9"/>
                        </a:lnTo>
                        <a:lnTo>
                          <a:pt x="8" y="7"/>
                        </a:lnTo>
                        <a:lnTo>
                          <a:pt x="10" y="4"/>
                        </a:lnTo>
                        <a:close/>
                      </a:path>
                    </a:pathLst>
                  </a:custGeom>
                  <a:solidFill>
                    <a:srgbClr val="EEEFF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72" name="Freeform 340"/>
                  <p:cNvSpPr>
                    <a:spLocks/>
                  </p:cNvSpPr>
                  <p:nvPr/>
                </p:nvSpPr>
                <p:spPr bwMode="auto">
                  <a:xfrm>
                    <a:off x="5678" y="1165"/>
                    <a:ext cx="6" cy="6"/>
                  </a:xfrm>
                  <a:custGeom>
                    <a:avLst/>
                    <a:gdLst/>
                    <a:ahLst/>
                    <a:cxnLst>
                      <a:cxn ang="0">
                        <a:pos x="6" y="3"/>
                      </a:cxn>
                      <a:cxn ang="0">
                        <a:pos x="5" y="2"/>
                      </a:cxn>
                      <a:cxn ang="0">
                        <a:pos x="3" y="0"/>
                      </a:cxn>
                      <a:cxn ang="0">
                        <a:pos x="0" y="2"/>
                      </a:cxn>
                      <a:cxn ang="0">
                        <a:pos x="0" y="3"/>
                      </a:cxn>
                      <a:cxn ang="0">
                        <a:pos x="0" y="5"/>
                      </a:cxn>
                      <a:cxn ang="0">
                        <a:pos x="3" y="6"/>
                      </a:cxn>
                      <a:cxn ang="0">
                        <a:pos x="5" y="5"/>
                      </a:cxn>
                      <a:cxn ang="0">
                        <a:pos x="6" y="3"/>
                      </a:cxn>
                    </a:cxnLst>
                    <a:rect l="0" t="0" r="r" b="b"/>
                    <a:pathLst>
                      <a:path w="6" h="6">
                        <a:moveTo>
                          <a:pt x="6" y="3"/>
                        </a:moveTo>
                        <a:lnTo>
                          <a:pt x="5" y="2"/>
                        </a:lnTo>
                        <a:lnTo>
                          <a:pt x="3" y="0"/>
                        </a:lnTo>
                        <a:lnTo>
                          <a:pt x="0" y="2"/>
                        </a:lnTo>
                        <a:lnTo>
                          <a:pt x="0" y="3"/>
                        </a:lnTo>
                        <a:lnTo>
                          <a:pt x="0" y="5"/>
                        </a:lnTo>
                        <a:lnTo>
                          <a:pt x="3" y="6"/>
                        </a:lnTo>
                        <a:lnTo>
                          <a:pt x="5" y="5"/>
                        </a:lnTo>
                        <a:lnTo>
                          <a:pt x="6" y="3"/>
                        </a:lnTo>
                        <a:close/>
                      </a:path>
                    </a:pathLst>
                  </a:custGeom>
                  <a:solidFill>
                    <a:srgbClr val="F2F3F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73" name="Freeform 341"/>
                  <p:cNvSpPr>
                    <a:spLocks/>
                  </p:cNvSpPr>
                  <p:nvPr/>
                </p:nvSpPr>
                <p:spPr bwMode="auto">
                  <a:xfrm>
                    <a:off x="5680" y="1167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1"/>
                      </a:cxn>
                      <a:cxn ang="0">
                        <a:pos x="1" y="0"/>
                      </a:cxn>
                      <a:cxn ang="0">
                        <a:pos x="1" y="0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0" y="3"/>
                      </a:cxn>
                      <a:cxn ang="0">
                        <a:pos x="1" y="3"/>
                      </a:cxn>
                      <a:cxn ang="0">
                        <a:pos x="1" y="3"/>
                      </a:cxn>
                      <a:cxn ang="0">
                        <a:pos x="3" y="1"/>
                      </a:cxn>
                    </a:cxnLst>
                    <a:rect l="0" t="0" r="r" b="b"/>
                    <a:pathLst>
                      <a:path w="3" h="3">
                        <a:moveTo>
                          <a:pt x="3" y="1"/>
                        </a:moveTo>
                        <a:lnTo>
                          <a:pt x="1" y="0"/>
                        </a:lnTo>
                        <a:lnTo>
                          <a:pt x="1" y="0"/>
                        </a:lnTo>
                        <a:lnTo>
                          <a:pt x="0" y="0"/>
                        </a:lnTo>
                        <a:lnTo>
                          <a:pt x="0" y="1"/>
                        </a:lnTo>
                        <a:lnTo>
                          <a:pt x="0" y="3"/>
                        </a:lnTo>
                        <a:lnTo>
                          <a:pt x="1" y="3"/>
                        </a:lnTo>
                        <a:lnTo>
                          <a:pt x="1" y="3"/>
                        </a:lnTo>
                        <a:lnTo>
                          <a:pt x="3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74" name="Freeform 342"/>
                  <p:cNvSpPr>
                    <a:spLocks/>
                  </p:cNvSpPr>
                  <p:nvPr/>
                </p:nvSpPr>
                <p:spPr bwMode="auto">
                  <a:xfrm>
                    <a:off x="5646" y="1128"/>
                    <a:ext cx="129" cy="122"/>
                  </a:xfrm>
                  <a:custGeom>
                    <a:avLst/>
                    <a:gdLst/>
                    <a:ahLst/>
                    <a:cxnLst>
                      <a:cxn ang="0">
                        <a:pos x="64" y="0"/>
                      </a:cxn>
                      <a:cxn ang="0">
                        <a:pos x="77" y="0"/>
                      </a:cxn>
                      <a:cxn ang="0">
                        <a:pos x="89" y="5"/>
                      </a:cxn>
                      <a:cxn ang="0">
                        <a:pos x="100" y="9"/>
                      </a:cxn>
                      <a:cxn ang="0">
                        <a:pos x="109" y="17"/>
                      </a:cxn>
                      <a:cxn ang="0">
                        <a:pos x="117" y="26"/>
                      </a:cxn>
                      <a:cxn ang="0">
                        <a:pos x="123" y="37"/>
                      </a:cxn>
                      <a:cxn ang="0">
                        <a:pos x="128" y="48"/>
                      </a:cxn>
                      <a:cxn ang="0">
                        <a:pos x="129" y="60"/>
                      </a:cxn>
                      <a:cxn ang="0">
                        <a:pos x="128" y="73"/>
                      </a:cxn>
                      <a:cxn ang="0">
                        <a:pos x="123" y="85"/>
                      </a:cxn>
                      <a:cxn ang="0">
                        <a:pos x="117" y="96"/>
                      </a:cxn>
                      <a:cxn ang="0">
                        <a:pos x="109" y="105"/>
                      </a:cxn>
                      <a:cxn ang="0">
                        <a:pos x="100" y="113"/>
                      </a:cxn>
                      <a:cxn ang="0">
                        <a:pos x="89" y="118"/>
                      </a:cxn>
                      <a:cxn ang="0">
                        <a:pos x="77" y="122"/>
                      </a:cxn>
                      <a:cxn ang="0">
                        <a:pos x="64" y="122"/>
                      </a:cxn>
                      <a:cxn ang="0">
                        <a:pos x="52" y="122"/>
                      </a:cxn>
                      <a:cxn ang="0">
                        <a:pos x="40" y="118"/>
                      </a:cxn>
                      <a:cxn ang="0">
                        <a:pos x="29" y="113"/>
                      </a:cxn>
                      <a:cxn ang="0">
                        <a:pos x="20" y="105"/>
                      </a:cxn>
                      <a:cxn ang="0">
                        <a:pos x="10" y="96"/>
                      </a:cxn>
                      <a:cxn ang="0">
                        <a:pos x="6" y="85"/>
                      </a:cxn>
                      <a:cxn ang="0">
                        <a:pos x="1" y="73"/>
                      </a:cxn>
                      <a:cxn ang="0">
                        <a:pos x="0" y="60"/>
                      </a:cxn>
                      <a:cxn ang="0">
                        <a:pos x="1" y="48"/>
                      </a:cxn>
                      <a:cxn ang="0">
                        <a:pos x="6" y="37"/>
                      </a:cxn>
                      <a:cxn ang="0">
                        <a:pos x="10" y="26"/>
                      </a:cxn>
                      <a:cxn ang="0">
                        <a:pos x="20" y="17"/>
                      </a:cxn>
                      <a:cxn ang="0">
                        <a:pos x="29" y="9"/>
                      </a:cxn>
                      <a:cxn ang="0">
                        <a:pos x="40" y="5"/>
                      </a:cxn>
                      <a:cxn ang="0">
                        <a:pos x="52" y="0"/>
                      </a:cxn>
                      <a:cxn ang="0">
                        <a:pos x="64" y="0"/>
                      </a:cxn>
                    </a:cxnLst>
                    <a:rect l="0" t="0" r="r" b="b"/>
                    <a:pathLst>
                      <a:path w="129" h="122">
                        <a:moveTo>
                          <a:pt x="64" y="0"/>
                        </a:moveTo>
                        <a:lnTo>
                          <a:pt x="77" y="0"/>
                        </a:lnTo>
                        <a:lnTo>
                          <a:pt x="89" y="5"/>
                        </a:lnTo>
                        <a:lnTo>
                          <a:pt x="100" y="9"/>
                        </a:lnTo>
                        <a:lnTo>
                          <a:pt x="109" y="17"/>
                        </a:lnTo>
                        <a:lnTo>
                          <a:pt x="117" y="26"/>
                        </a:lnTo>
                        <a:lnTo>
                          <a:pt x="123" y="37"/>
                        </a:lnTo>
                        <a:lnTo>
                          <a:pt x="128" y="48"/>
                        </a:lnTo>
                        <a:lnTo>
                          <a:pt x="129" y="60"/>
                        </a:lnTo>
                        <a:lnTo>
                          <a:pt x="128" y="73"/>
                        </a:lnTo>
                        <a:lnTo>
                          <a:pt x="123" y="85"/>
                        </a:lnTo>
                        <a:lnTo>
                          <a:pt x="117" y="96"/>
                        </a:lnTo>
                        <a:lnTo>
                          <a:pt x="109" y="105"/>
                        </a:lnTo>
                        <a:lnTo>
                          <a:pt x="100" y="113"/>
                        </a:lnTo>
                        <a:lnTo>
                          <a:pt x="89" y="118"/>
                        </a:lnTo>
                        <a:lnTo>
                          <a:pt x="77" y="122"/>
                        </a:lnTo>
                        <a:lnTo>
                          <a:pt x="64" y="122"/>
                        </a:lnTo>
                        <a:lnTo>
                          <a:pt x="52" y="122"/>
                        </a:lnTo>
                        <a:lnTo>
                          <a:pt x="40" y="118"/>
                        </a:lnTo>
                        <a:lnTo>
                          <a:pt x="29" y="113"/>
                        </a:lnTo>
                        <a:lnTo>
                          <a:pt x="20" y="105"/>
                        </a:lnTo>
                        <a:lnTo>
                          <a:pt x="10" y="96"/>
                        </a:lnTo>
                        <a:lnTo>
                          <a:pt x="6" y="85"/>
                        </a:lnTo>
                        <a:lnTo>
                          <a:pt x="1" y="73"/>
                        </a:lnTo>
                        <a:lnTo>
                          <a:pt x="0" y="60"/>
                        </a:lnTo>
                        <a:lnTo>
                          <a:pt x="1" y="48"/>
                        </a:lnTo>
                        <a:lnTo>
                          <a:pt x="6" y="37"/>
                        </a:lnTo>
                        <a:lnTo>
                          <a:pt x="10" y="26"/>
                        </a:lnTo>
                        <a:lnTo>
                          <a:pt x="20" y="17"/>
                        </a:lnTo>
                        <a:lnTo>
                          <a:pt x="29" y="9"/>
                        </a:lnTo>
                        <a:lnTo>
                          <a:pt x="40" y="5"/>
                        </a:lnTo>
                        <a:lnTo>
                          <a:pt x="52" y="0"/>
                        </a:lnTo>
                        <a:lnTo>
                          <a:pt x="64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75" name="Freeform 343"/>
                  <p:cNvSpPr>
                    <a:spLocks/>
                  </p:cNvSpPr>
                  <p:nvPr/>
                </p:nvSpPr>
                <p:spPr bwMode="auto">
                  <a:xfrm>
                    <a:off x="5936" y="1496"/>
                    <a:ext cx="128" cy="124"/>
                  </a:xfrm>
                  <a:custGeom>
                    <a:avLst/>
                    <a:gdLst/>
                    <a:ahLst/>
                    <a:cxnLst>
                      <a:cxn ang="0">
                        <a:pos x="65" y="0"/>
                      </a:cxn>
                      <a:cxn ang="0">
                        <a:pos x="77" y="2"/>
                      </a:cxn>
                      <a:cxn ang="0">
                        <a:pos x="89" y="5"/>
                      </a:cxn>
                      <a:cxn ang="0">
                        <a:pos x="100" y="11"/>
                      </a:cxn>
                      <a:cxn ang="0">
                        <a:pos x="110" y="17"/>
                      </a:cxn>
                      <a:cxn ang="0">
                        <a:pos x="117" y="26"/>
                      </a:cxn>
                      <a:cxn ang="0">
                        <a:pos x="123" y="37"/>
                      </a:cxn>
                      <a:cxn ang="0">
                        <a:pos x="128" y="50"/>
                      </a:cxn>
                      <a:cxn ang="0">
                        <a:pos x="128" y="62"/>
                      </a:cxn>
                      <a:cxn ang="0">
                        <a:pos x="128" y="74"/>
                      </a:cxn>
                      <a:cxn ang="0">
                        <a:pos x="123" y="85"/>
                      </a:cxn>
                      <a:cxn ang="0">
                        <a:pos x="117" y="96"/>
                      </a:cxn>
                      <a:cxn ang="0">
                        <a:pos x="110" y="105"/>
                      </a:cxn>
                      <a:cxn ang="0">
                        <a:pos x="100" y="113"/>
                      </a:cxn>
                      <a:cxn ang="0">
                        <a:pos x="89" y="118"/>
                      </a:cxn>
                      <a:cxn ang="0">
                        <a:pos x="77" y="122"/>
                      </a:cxn>
                      <a:cxn ang="0">
                        <a:pos x="65" y="124"/>
                      </a:cxn>
                      <a:cxn ang="0">
                        <a:pos x="51" y="122"/>
                      </a:cxn>
                      <a:cxn ang="0">
                        <a:pos x="40" y="118"/>
                      </a:cxn>
                      <a:cxn ang="0">
                        <a:pos x="29" y="113"/>
                      </a:cxn>
                      <a:cxn ang="0">
                        <a:pos x="18" y="105"/>
                      </a:cxn>
                      <a:cxn ang="0">
                        <a:pos x="11" y="96"/>
                      </a:cxn>
                      <a:cxn ang="0">
                        <a:pos x="5" y="85"/>
                      </a:cxn>
                      <a:cxn ang="0">
                        <a:pos x="1" y="74"/>
                      </a:cxn>
                      <a:cxn ang="0">
                        <a:pos x="0" y="62"/>
                      </a:cxn>
                      <a:cxn ang="0">
                        <a:pos x="1" y="50"/>
                      </a:cxn>
                      <a:cxn ang="0">
                        <a:pos x="5" y="37"/>
                      </a:cxn>
                      <a:cxn ang="0">
                        <a:pos x="11" y="26"/>
                      </a:cxn>
                      <a:cxn ang="0">
                        <a:pos x="18" y="17"/>
                      </a:cxn>
                      <a:cxn ang="0">
                        <a:pos x="29" y="11"/>
                      </a:cxn>
                      <a:cxn ang="0">
                        <a:pos x="40" y="5"/>
                      </a:cxn>
                      <a:cxn ang="0">
                        <a:pos x="51" y="2"/>
                      </a:cxn>
                      <a:cxn ang="0">
                        <a:pos x="65" y="0"/>
                      </a:cxn>
                    </a:cxnLst>
                    <a:rect l="0" t="0" r="r" b="b"/>
                    <a:pathLst>
                      <a:path w="128" h="124">
                        <a:moveTo>
                          <a:pt x="65" y="0"/>
                        </a:moveTo>
                        <a:lnTo>
                          <a:pt x="77" y="2"/>
                        </a:lnTo>
                        <a:lnTo>
                          <a:pt x="89" y="5"/>
                        </a:lnTo>
                        <a:lnTo>
                          <a:pt x="100" y="11"/>
                        </a:lnTo>
                        <a:lnTo>
                          <a:pt x="110" y="17"/>
                        </a:lnTo>
                        <a:lnTo>
                          <a:pt x="117" y="26"/>
                        </a:lnTo>
                        <a:lnTo>
                          <a:pt x="123" y="37"/>
                        </a:lnTo>
                        <a:lnTo>
                          <a:pt x="128" y="50"/>
                        </a:lnTo>
                        <a:lnTo>
                          <a:pt x="128" y="62"/>
                        </a:lnTo>
                        <a:lnTo>
                          <a:pt x="128" y="74"/>
                        </a:lnTo>
                        <a:lnTo>
                          <a:pt x="123" y="85"/>
                        </a:lnTo>
                        <a:lnTo>
                          <a:pt x="117" y="96"/>
                        </a:lnTo>
                        <a:lnTo>
                          <a:pt x="110" y="105"/>
                        </a:lnTo>
                        <a:lnTo>
                          <a:pt x="100" y="113"/>
                        </a:lnTo>
                        <a:lnTo>
                          <a:pt x="89" y="118"/>
                        </a:lnTo>
                        <a:lnTo>
                          <a:pt x="77" y="122"/>
                        </a:lnTo>
                        <a:lnTo>
                          <a:pt x="65" y="124"/>
                        </a:lnTo>
                        <a:lnTo>
                          <a:pt x="51" y="122"/>
                        </a:lnTo>
                        <a:lnTo>
                          <a:pt x="40" y="118"/>
                        </a:lnTo>
                        <a:lnTo>
                          <a:pt x="29" y="113"/>
                        </a:lnTo>
                        <a:lnTo>
                          <a:pt x="18" y="105"/>
                        </a:lnTo>
                        <a:lnTo>
                          <a:pt x="11" y="96"/>
                        </a:lnTo>
                        <a:lnTo>
                          <a:pt x="5" y="85"/>
                        </a:lnTo>
                        <a:lnTo>
                          <a:pt x="1" y="74"/>
                        </a:lnTo>
                        <a:lnTo>
                          <a:pt x="0" y="62"/>
                        </a:lnTo>
                        <a:lnTo>
                          <a:pt x="1" y="50"/>
                        </a:lnTo>
                        <a:lnTo>
                          <a:pt x="5" y="37"/>
                        </a:lnTo>
                        <a:lnTo>
                          <a:pt x="11" y="26"/>
                        </a:lnTo>
                        <a:lnTo>
                          <a:pt x="18" y="17"/>
                        </a:lnTo>
                        <a:lnTo>
                          <a:pt x="29" y="11"/>
                        </a:lnTo>
                        <a:lnTo>
                          <a:pt x="40" y="5"/>
                        </a:lnTo>
                        <a:lnTo>
                          <a:pt x="51" y="2"/>
                        </a:lnTo>
                        <a:lnTo>
                          <a:pt x="65" y="0"/>
                        </a:lnTo>
                        <a:close/>
                      </a:path>
                    </a:pathLst>
                  </a:custGeom>
                  <a:solidFill>
                    <a:srgbClr val="0093D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76" name="Freeform 344"/>
                  <p:cNvSpPr>
                    <a:spLocks/>
                  </p:cNvSpPr>
                  <p:nvPr/>
                </p:nvSpPr>
                <p:spPr bwMode="auto">
                  <a:xfrm>
                    <a:off x="5936" y="1496"/>
                    <a:ext cx="128" cy="124"/>
                  </a:xfrm>
                  <a:custGeom>
                    <a:avLst/>
                    <a:gdLst/>
                    <a:ahLst/>
                    <a:cxnLst>
                      <a:cxn ang="0">
                        <a:pos x="65" y="0"/>
                      </a:cxn>
                      <a:cxn ang="0">
                        <a:pos x="77" y="2"/>
                      </a:cxn>
                      <a:cxn ang="0">
                        <a:pos x="89" y="5"/>
                      </a:cxn>
                      <a:cxn ang="0">
                        <a:pos x="100" y="11"/>
                      </a:cxn>
                      <a:cxn ang="0">
                        <a:pos x="110" y="17"/>
                      </a:cxn>
                      <a:cxn ang="0">
                        <a:pos x="117" y="26"/>
                      </a:cxn>
                      <a:cxn ang="0">
                        <a:pos x="123" y="37"/>
                      </a:cxn>
                      <a:cxn ang="0">
                        <a:pos x="128" y="50"/>
                      </a:cxn>
                      <a:cxn ang="0">
                        <a:pos x="128" y="62"/>
                      </a:cxn>
                      <a:cxn ang="0">
                        <a:pos x="128" y="74"/>
                      </a:cxn>
                      <a:cxn ang="0">
                        <a:pos x="123" y="85"/>
                      </a:cxn>
                      <a:cxn ang="0">
                        <a:pos x="117" y="96"/>
                      </a:cxn>
                      <a:cxn ang="0">
                        <a:pos x="110" y="105"/>
                      </a:cxn>
                      <a:cxn ang="0">
                        <a:pos x="100" y="113"/>
                      </a:cxn>
                      <a:cxn ang="0">
                        <a:pos x="89" y="118"/>
                      </a:cxn>
                      <a:cxn ang="0">
                        <a:pos x="77" y="122"/>
                      </a:cxn>
                      <a:cxn ang="0">
                        <a:pos x="65" y="124"/>
                      </a:cxn>
                      <a:cxn ang="0">
                        <a:pos x="51" y="122"/>
                      </a:cxn>
                      <a:cxn ang="0">
                        <a:pos x="40" y="118"/>
                      </a:cxn>
                      <a:cxn ang="0">
                        <a:pos x="29" y="113"/>
                      </a:cxn>
                      <a:cxn ang="0">
                        <a:pos x="18" y="105"/>
                      </a:cxn>
                      <a:cxn ang="0">
                        <a:pos x="11" y="96"/>
                      </a:cxn>
                      <a:cxn ang="0">
                        <a:pos x="5" y="85"/>
                      </a:cxn>
                      <a:cxn ang="0">
                        <a:pos x="1" y="74"/>
                      </a:cxn>
                      <a:cxn ang="0">
                        <a:pos x="0" y="62"/>
                      </a:cxn>
                      <a:cxn ang="0">
                        <a:pos x="1" y="50"/>
                      </a:cxn>
                      <a:cxn ang="0">
                        <a:pos x="5" y="37"/>
                      </a:cxn>
                      <a:cxn ang="0">
                        <a:pos x="11" y="26"/>
                      </a:cxn>
                      <a:cxn ang="0">
                        <a:pos x="18" y="17"/>
                      </a:cxn>
                      <a:cxn ang="0">
                        <a:pos x="29" y="11"/>
                      </a:cxn>
                      <a:cxn ang="0">
                        <a:pos x="40" y="5"/>
                      </a:cxn>
                      <a:cxn ang="0">
                        <a:pos x="51" y="2"/>
                      </a:cxn>
                      <a:cxn ang="0">
                        <a:pos x="65" y="0"/>
                      </a:cxn>
                    </a:cxnLst>
                    <a:rect l="0" t="0" r="r" b="b"/>
                    <a:pathLst>
                      <a:path w="128" h="124">
                        <a:moveTo>
                          <a:pt x="65" y="0"/>
                        </a:moveTo>
                        <a:lnTo>
                          <a:pt x="77" y="2"/>
                        </a:lnTo>
                        <a:lnTo>
                          <a:pt x="89" y="5"/>
                        </a:lnTo>
                        <a:lnTo>
                          <a:pt x="100" y="11"/>
                        </a:lnTo>
                        <a:lnTo>
                          <a:pt x="110" y="17"/>
                        </a:lnTo>
                        <a:lnTo>
                          <a:pt x="117" y="26"/>
                        </a:lnTo>
                        <a:lnTo>
                          <a:pt x="123" y="37"/>
                        </a:lnTo>
                        <a:lnTo>
                          <a:pt x="128" y="50"/>
                        </a:lnTo>
                        <a:lnTo>
                          <a:pt x="128" y="62"/>
                        </a:lnTo>
                        <a:lnTo>
                          <a:pt x="128" y="74"/>
                        </a:lnTo>
                        <a:lnTo>
                          <a:pt x="123" y="85"/>
                        </a:lnTo>
                        <a:lnTo>
                          <a:pt x="117" y="96"/>
                        </a:lnTo>
                        <a:lnTo>
                          <a:pt x="110" y="105"/>
                        </a:lnTo>
                        <a:lnTo>
                          <a:pt x="100" y="113"/>
                        </a:lnTo>
                        <a:lnTo>
                          <a:pt x="89" y="118"/>
                        </a:lnTo>
                        <a:lnTo>
                          <a:pt x="77" y="122"/>
                        </a:lnTo>
                        <a:lnTo>
                          <a:pt x="65" y="124"/>
                        </a:lnTo>
                        <a:lnTo>
                          <a:pt x="51" y="122"/>
                        </a:lnTo>
                        <a:lnTo>
                          <a:pt x="40" y="118"/>
                        </a:lnTo>
                        <a:lnTo>
                          <a:pt x="29" y="113"/>
                        </a:lnTo>
                        <a:lnTo>
                          <a:pt x="18" y="105"/>
                        </a:lnTo>
                        <a:lnTo>
                          <a:pt x="11" y="96"/>
                        </a:lnTo>
                        <a:lnTo>
                          <a:pt x="5" y="85"/>
                        </a:lnTo>
                        <a:lnTo>
                          <a:pt x="1" y="74"/>
                        </a:lnTo>
                        <a:lnTo>
                          <a:pt x="0" y="62"/>
                        </a:lnTo>
                        <a:lnTo>
                          <a:pt x="1" y="50"/>
                        </a:lnTo>
                        <a:lnTo>
                          <a:pt x="5" y="37"/>
                        </a:lnTo>
                        <a:lnTo>
                          <a:pt x="11" y="26"/>
                        </a:lnTo>
                        <a:lnTo>
                          <a:pt x="18" y="17"/>
                        </a:lnTo>
                        <a:lnTo>
                          <a:pt x="29" y="11"/>
                        </a:lnTo>
                        <a:lnTo>
                          <a:pt x="40" y="5"/>
                        </a:lnTo>
                        <a:lnTo>
                          <a:pt x="51" y="2"/>
                        </a:lnTo>
                        <a:lnTo>
                          <a:pt x="65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77" name="Freeform 345"/>
                  <p:cNvSpPr>
                    <a:spLocks/>
                  </p:cNvSpPr>
                  <p:nvPr/>
                </p:nvSpPr>
                <p:spPr bwMode="auto">
                  <a:xfrm>
                    <a:off x="5822" y="1379"/>
                    <a:ext cx="18" cy="29"/>
                  </a:xfrm>
                  <a:custGeom>
                    <a:avLst/>
                    <a:gdLst/>
                    <a:ahLst/>
                    <a:cxnLst>
                      <a:cxn ang="0">
                        <a:pos x="18" y="0"/>
                      </a:cxn>
                      <a:cxn ang="0">
                        <a:pos x="15" y="7"/>
                      </a:cxn>
                      <a:cxn ang="0">
                        <a:pos x="10" y="15"/>
                      </a:cxn>
                      <a:cxn ang="0">
                        <a:pos x="6" y="23"/>
                      </a:cxn>
                      <a:cxn ang="0">
                        <a:pos x="0" y="29"/>
                      </a:cxn>
                      <a:cxn ang="0">
                        <a:pos x="10" y="15"/>
                      </a:cxn>
                      <a:cxn ang="0">
                        <a:pos x="18" y="0"/>
                      </a:cxn>
                    </a:cxnLst>
                    <a:rect l="0" t="0" r="r" b="b"/>
                    <a:pathLst>
                      <a:path w="18" h="29">
                        <a:moveTo>
                          <a:pt x="18" y="0"/>
                        </a:moveTo>
                        <a:lnTo>
                          <a:pt x="15" y="7"/>
                        </a:lnTo>
                        <a:lnTo>
                          <a:pt x="10" y="15"/>
                        </a:lnTo>
                        <a:lnTo>
                          <a:pt x="6" y="23"/>
                        </a:lnTo>
                        <a:lnTo>
                          <a:pt x="0" y="29"/>
                        </a:lnTo>
                        <a:lnTo>
                          <a:pt x="10" y="15"/>
                        </a:lnTo>
                        <a:lnTo>
                          <a:pt x="18" y="0"/>
                        </a:lnTo>
                        <a:close/>
                      </a:path>
                    </a:pathLst>
                  </a:custGeom>
                  <a:solidFill>
                    <a:srgbClr val="2E3C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78" name="Freeform 346"/>
                  <p:cNvSpPr>
                    <a:spLocks/>
                  </p:cNvSpPr>
                  <p:nvPr/>
                </p:nvSpPr>
                <p:spPr bwMode="auto">
                  <a:xfrm>
                    <a:off x="5814" y="1368"/>
                    <a:ext cx="28" cy="46"/>
                  </a:xfrm>
                  <a:custGeom>
                    <a:avLst/>
                    <a:gdLst/>
                    <a:ahLst/>
                    <a:cxnLst>
                      <a:cxn ang="0">
                        <a:pos x="28" y="0"/>
                      </a:cxn>
                      <a:cxn ang="0">
                        <a:pos x="26" y="8"/>
                      </a:cxn>
                      <a:cxn ang="0">
                        <a:pos x="25" y="14"/>
                      </a:cxn>
                      <a:cxn ang="0">
                        <a:pos x="22" y="20"/>
                      </a:cxn>
                      <a:cxn ang="0">
                        <a:pos x="18" y="26"/>
                      </a:cxn>
                      <a:cxn ang="0">
                        <a:pos x="11" y="37"/>
                      </a:cxn>
                      <a:cxn ang="0">
                        <a:pos x="0" y="46"/>
                      </a:cxn>
                      <a:cxn ang="0">
                        <a:pos x="9" y="37"/>
                      </a:cxn>
                      <a:cxn ang="0">
                        <a:pos x="17" y="26"/>
                      </a:cxn>
                      <a:cxn ang="0">
                        <a:pos x="23" y="14"/>
                      </a:cxn>
                      <a:cxn ang="0">
                        <a:pos x="28" y="0"/>
                      </a:cxn>
                    </a:cxnLst>
                    <a:rect l="0" t="0" r="r" b="b"/>
                    <a:pathLst>
                      <a:path w="28" h="46">
                        <a:moveTo>
                          <a:pt x="28" y="0"/>
                        </a:moveTo>
                        <a:lnTo>
                          <a:pt x="26" y="8"/>
                        </a:lnTo>
                        <a:lnTo>
                          <a:pt x="25" y="14"/>
                        </a:lnTo>
                        <a:lnTo>
                          <a:pt x="22" y="20"/>
                        </a:lnTo>
                        <a:lnTo>
                          <a:pt x="18" y="26"/>
                        </a:lnTo>
                        <a:lnTo>
                          <a:pt x="11" y="37"/>
                        </a:lnTo>
                        <a:lnTo>
                          <a:pt x="0" y="46"/>
                        </a:lnTo>
                        <a:lnTo>
                          <a:pt x="9" y="37"/>
                        </a:lnTo>
                        <a:lnTo>
                          <a:pt x="17" y="26"/>
                        </a:lnTo>
                        <a:lnTo>
                          <a:pt x="23" y="14"/>
                        </a:lnTo>
                        <a:lnTo>
                          <a:pt x="28" y="0"/>
                        </a:lnTo>
                        <a:close/>
                      </a:path>
                    </a:pathLst>
                  </a:custGeom>
                  <a:solidFill>
                    <a:srgbClr val="2E3C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79" name="Freeform 347"/>
                  <p:cNvSpPr>
                    <a:spLocks/>
                  </p:cNvSpPr>
                  <p:nvPr/>
                </p:nvSpPr>
                <p:spPr bwMode="auto">
                  <a:xfrm>
                    <a:off x="5806" y="1360"/>
                    <a:ext cx="36" cy="59"/>
                  </a:xfrm>
                  <a:custGeom>
                    <a:avLst/>
                    <a:gdLst/>
                    <a:ahLst/>
                    <a:cxnLst>
                      <a:cxn ang="0">
                        <a:pos x="16" y="48"/>
                      </a:cxn>
                      <a:cxn ang="0">
                        <a:pos x="26" y="34"/>
                      </a:cxn>
                      <a:cxn ang="0">
                        <a:pos x="34" y="19"/>
                      </a:cxn>
                      <a:cxn ang="0">
                        <a:pos x="36" y="11"/>
                      </a:cxn>
                      <a:cxn ang="0">
                        <a:pos x="36" y="3"/>
                      </a:cxn>
                      <a:cxn ang="0">
                        <a:pos x="36" y="2"/>
                      </a:cxn>
                      <a:cxn ang="0">
                        <a:pos x="36" y="0"/>
                      </a:cxn>
                      <a:cxn ang="0">
                        <a:pos x="34" y="9"/>
                      </a:cxn>
                      <a:cxn ang="0">
                        <a:pos x="31" y="17"/>
                      </a:cxn>
                      <a:cxn ang="0">
                        <a:pos x="28" y="26"/>
                      </a:cxn>
                      <a:cxn ang="0">
                        <a:pos x="23" y="33"/>
                      </a:cxn>
                      <a:cxn ang="0">
                        <a:pos x="13" y="46"/>
                      </a:cxn>
                      <a:cxn ang="0">
                        <a:pos x="0" y="59"/>
                      </a:cxn>
                      <a:cxn ang="0">
                        <a:pos x="8" y="54"/>
                      </a:cxn>
                      <a:cxn ang="0">
                        <a:pos x="16" y="48"/>
                      </a:cxn>
                    </a:cxnLst>
                    <a:rect l="0" t="0" r="r" b="b"/>
                    <a:pathLst>
                      <a:path w="36" h="59">
                        <a:moveTo>
                          <a:pt x="16" y="48"/>
                        </a:moveTo>
                        <a:lnTo>
                          <a:pt x="26" y="34"/>
                        </a:lnTo>
                        <a:lnTo>
                          <a:pt x="34" y="19"/>
                        </a:lnTo>
                        <a:lnTo>
                          <a:pt x="36" y="11"/>
                        </a:lnTo>
                        <a:lnTo>
                          <a:pt x="36" y="3"/>
                        </a:lnTo>
                        <a:lnTo>
                          <a:pt x="36" y="2"/>
                        </a:lnTo>
                        <a:lnTo>
                          <a:pt x="36" y="0"/>
                        </a:lnTo>
                        <a:lnTo>
                          <a:pt x="34" y="9"/>
                        </a:lnTo>
                        <a:lnTo>
                          <a:pt x="31" y="17"/>
                        </a:lnTo>
                        <a:lnTo>
                          <a:pt x="28" y="26"/>
                        </a:lnTo>
                        <a:lnTo>
                          <a:pt x="23" y="33"/>
                        </a:lnTo>
                        <a:lnTo>
                          <a:pt x="13" y="46"/>
                        </a:lnTo>
                        <a:lnTo>
                          <a:pt x="0" y="59"/>
                        </a:lnTo>
                        <a:lnTo>
                          <a:pt x="8" y="54"/>
                        </a:lnTo>
                        <a:lnTo>
                          <a:pt x="16" y="48"/>
                        </a:lnTo>
                        <a:close/>
                      </a:path>
                    </a:pathLst>
                  </a:custGeom>
                  <a:solidFill>
                    <a:srgbClr val="2E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80" name="Freeform 348"/>
                  <p:cNvSpPr>
                    <a:spLocks/>
                  </p:cNvSpPr>
                  <p:nvPr/>
                </p:nvSpPr>
                <p:spPr bwMode="auto">
                  <a:xfrm>
                    <a:off x="5800" y="1354"/>
                    <a:ext cx="42" cy="66"/>
                  </a:xfrm>
                  <a:custGeom>
                    <a:avLst/>
                    <a:gdLst/>
                    <a:ahLst/>
                    <a:cxnLst>
                      <a:cxn ang="0">
                        <a:pos x="14" y="60"/>
                      </a:cxn>
                      <a:cxn ang="0">
                        <a:pos x="23" y="51"/>
                      </a:cxn>
                      <a:cxn ang="0">
                        <a:pos x="31" y="40"/>
                      </a:cxn>
                      <a:cxn ang="0">
                        <a:pos x="37" y="28"/>
                      </a:cxn>
                      <a:cxn ang="0">
                        <a:pos x="42" y="14"/>
                      </a:cxn>
                      <a:cxn ang="0">
                        <a:pos x="42" y="12"/>
                      </a:cxn>
                      <a:cxn ang="0">
                        <a:pos x="42" y="9"/>
                      </a:cxn>
                      <a:cxn ang="0">
                        <a:pos x="42" y="4"/>
                      </a:cxn>
                      <a:cxn ang="0">
                        <a:pos x="42" y="0"/>
                      </a:cxn>
                      <a:cxn ang="0">
                        <a:pos x="40" y="11"/>
                      </a:cxn>
                      <a:cxn ang="0">
                        <a:pos x="37" y="20"/>
                      </a:cxn>
                      <a:cxn ang="0">
                        <a:pos x="32" y="29"/>
                      </a:cxn>
                      <a:cxn ang="0">
                        <a:pos x="28" y="39"/>
                      </a:cxn>
                      <a:cxn ang="0">
                        <a:pos x="22" y="46"/>
                      </a:cxn>
                      <a:cxn ang="0">
                        <a:pos x="15" y="54"/>
                      </a:cxn>
                      <a:cxn ang="0">
                        <a:pos x="8" y="62"/>
                      </a:cxn>
                      <a:cxn ang="0">
                        <a:pos x="0" y="66"/>
                      </a:cxn>
                      <a:cxn ang="0">
                        <a:pos x="6" y="63"/>
                      </a:cxn>
                      <a:cxn ang="0">
                        <a:pos x="14" y="60"/>
                      </a:cxn>
                    </a:cxnLst>
                    <a:rect l="0" t="0" r="r" b="b"/>
                    <a:pathLst>
                      <a:path w="42" h="66">
                        <a:moveTo>
                          <a:pt x="14" y="60"/>
                        </a:moveTo>
                        <a:lnTo>
                          <a:pt x="23" y="51"/>
                        </a:lnTo>
                        <a:lnTo>
                          <a:pt x="31" y="40"/>
                        </a:lnTo>
                        <a:lnTo>
                          <a:pt x="37" y="28"/>
                        </a:lnTo>
                        <a:lnTo>
                          <a:pt x="42" y="14"/>
                        </a:lnTo>
                        <a:lnTo>
                          <a:pt x="42" y="12"/>
                        </a:lnTo>
                        <a:lnTo>
                          <a:pt x="42" y="9"/>
                        </a:lnTo>
                        <a:lnTo>
                          <a:pt x="42" y="4"/>
                        </a:lnTo>
                        <a:lnTo>
                          <a:pt x="42" y="0"/>
                        </a:lnTo>
                        <a:lnTo>
                          <a:pt x="40" y="11"/>
                        </a:lnTo>
                        <a:lnTo>
                          <a:pt x="37" y="20"/>
                        </a:lnTo>
                        <a:lnTo>
                          <a:pt x="32" y="29"/>
                        </a:lnTo>
                        <a:lnTo>
                          <a:pt x="28" y="39"/>
                        </a:lnTo>
                        <a:lnTo>
                          <a:pt x="22" y="46"/>
                        </a:lnTo>
                        <a:lnTo>
                          <a:pt x="15" y="54"/>
                        </a:lnTo>
                        <a:lnTo>
                          <a:pt x="8" y="62"/>
                        </a:lnTo>
                        <a:lnTo>
                          <a:pt x="0" y="66"/>
                        </a:lnTo>
                        <a:lnTo>
                          <a:pt x="6" y="63"/>
                        </a:lnTo>
                        <a:lnTo>
                          <a:pt x="14" y="60"/>
                        </a:lnTo>
                        <a:close/>
                      </a:path>
                    </a:pathLst>
                  </a:custGeom>
                  <a:solidFill>
                    <a:srgbClr val="30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81" name="Freeform 349"/>
                  <p:cNvSpPr>
                    <a:spLocks/>
                  </p:cNvSpPr>
                  <p:nvPr/>
                </p:nvSpPr>
                <p:spPr bwMode="auto">
                  <a:xfrm>
                    <a:off x="5794" y="1349"/>
                    <a:ext cx="48" cy="73"/>
                  </a:xfrm>
                  <a:custGeom>
                    <a:avLst/>
                    <a:gdLst/>
                    <a:ahLst/>
                    <a:cxnLst>
                      <a:cxn ang="0">
                        <a:pos x="12" y="70"/>
                      </a:cxn>
                      <a:cxn ang="0">
                        <a:pos x="25" y="57"/>
                      </a:cxn>
                      <a:cxn ang="0">
                        <a:pos x="35" y="44"/>
                      </a:cxn>
                      <a:cxn ang="0">
                        <a:pos x="40" y="37"/>
                      </a:cxn>
                      <a:cxn ang="0">
                        <a:pos x="43" y="28"/>
                      </a:cxn>
                      <a:cxn ang="0">
                        <a:pos x="46" y="20"/>
                      </a:cxn>
                      <a:cxn ang="0">
                        <a:pos x="48" y="11"/>
                      </a:cxn>
                      <a:cxn ang="0">
                        <a:pos x="48" y="6"/>
                      </a:cxn>
                      <a:cxn ang="0">
                        <a:pos x="46" y="0"/>
                      </a:cxn>
                      <a:cxn ang="0">
                        <a:pos x="45" y="13"/>
                      </a:cxn>
                      <a:cxn ang="0">
                        <a:pos x="42" y="23"/>
                      </a:cxn>
                      <a:cxn ang="0">
                        <a:pos x="37" y="33"/>
                      </a:cxn>
                      <a:cxn ang="0">
                        <a:pos x="32" y="44"/>
                      </a:cxn>
                      <a:cxn ang="0">
                        <a:pos x="26" y="53"/>
                      </a:cxn>
                      <a:cxn ang="0">
                        <a:pos x="18" y="61"/>
                      </a:cxn>
                      <a:cxn ang="0">
                        <a:pos x="9" y="68"/>
                      </a:cxn>
                      <a:cxn ang="0">
                        <a:pos x="0" y="73"/>
                      </a:cxn>
                      <a:cxn ang="0">
                        <a:pos x="6" y="71"/>
                      </a:cxn>
                      <a:cxn ang="0">
                        <a:pos x="12" y="70"/>
                      </a:cxn>
                    </a:cxnLst>
                    <a:rect l="0" t="0" r="r" b="b"/>
                    <a:pathLst>
                      <a:path w="48" h="73">
                        <a:moveTo>
                          <a:pt x="12" y="70"/>
                        </a:moveTo>
                        <a:lnTo>
                          <a:pt x="25" y="57"/>
                        </a:lnTo>
                        <a:lnTo>
                          <a:pt x="35" y="44"/>
                        </a:lnTo>
                        <a:lnTo>
                          <a:pt x="40" y="37"/>
                        </a:lnTo>
                        <a:lnTo>
                          <a:pt x="43" y="28"/>
                        </a:lnTo>
                        <a:lnTo>
                          <a:pt x="46" y="20"/>
                        </a:lnTo>
                        <a:lnTo>
                          <a:pt x="48" y="11"/>
                        </a:lnTo>
                        <a:lnTo>
                          <a:pt x="48" y="6"/>
                        </a:lnTo>
                        <a:lnTo>
                          <a:pt x="46" y="0"/>
                        </a:lnTo>
                        <a:lnTo>
                          <a:pt x="45" y="13"/>
                        </a:lnTo>
                        <a:lnTo>
                          <a:pt x="42" y="23"/>
                        </a:lnTo>
                        <a:lnTo>
                          <a:pt x="37" y="33"/>
                        </a:lnTo>
                        <a:lnTo>
                          <a:pt x="32" y="44"/>
                        </a:lnTo>
                        <a:lnTo>
                          <a:pt x="26" y="53"/>
                        </a:lnTo>
                        <a:lnTo>
                          <a:pt x="18" y="61"/>
                        </a:lnTo>
                        <a:lnTo>
                          <a:pt x="9" y="68"/>
                        </a:lnTo>
                        <a:lnTo>
                          <a:pt x="0" y="73"/>
                        </a:lnTo>
                        <a:lnTo>
                          <a:pt x="6" y="71"/>
                        </a:lnTo>
                        <a:lnTo>
                          <a:pt x="12" y="70"/>
                        </a:lnTo>
                        <a:close/>
                      </a:path>
                    </a:pathLst>
                  </a:custGeom>
                  <a:solidFill>
                    <a:srgbClr val="313E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82" name="Freeform 350"/>
                  <p:cNvSpPr>
                    <a:spLocks/>
                  </p:cNvSpPr>
                  <p:nvPr/>
                </p:nvSpPr>
                <p:spPr bwMode="auto">
                  <a:xfrm>
                    <a:off x="5789" y="1345"/>
                    <a:ext cx="53" cy="78"/>
                  </a:xfrm>
                  <a:custGeom>
                    <a:avLst/>
                    <a:gdLst/>
                    <a:ahLst/>
                    <a:cxnLst>
                      <a:cxn ang="0">
                        <a:pos x="11" y="75"/>
                      </a:cxn>
                      <a:cxn ang="0">
                        <a:pos x="19" y="71"/>
                      </a:cxn>
                      <a:cxn ang="0">
                        <a:pos x="26" y="63"/>
                      </a:cxn>
                      <a:cxn ang="0">
                        <a:pos x="33" y="55"/>
                      </a:cxn>
                      <a:cxn ang="0">
                        <a:pos x="39" y="48"/>
                      </a:cxn>
                      <a:cxn ang="0">
                        <a:pos x="43" y="38"/>
                      </a:cxn>
                      <a:cxn ang="0">
                        <a:pos x="48" y="29"/>
                      </a:cxn>
                      <a:cxn ang="0">
                        <a:pos x="51" y="20"/>
                      </a:cxn>
                      <a:cxn ang="0">
                        <a:pos x="53" y="9"/>
                      </a:cxn>
                      <a:cxn ang="0">
                        <a:pos x="51" y="4"/>
                      </a:cxn>
                      <a:cxn ang="0">
                        <a:pos x="50" y="0"/>
                      </a:cxn>
                      <a:cxn ang="0">
                        <a:pos x="50" y="12"/>
                      </a:cxn>
                      <a:cxn ang="0">
                        <a:pos x="47" y="24"/>
                      </a:cxn>
                      <a:cxn ang="0">
                        <a:pos x="42" y="37"/>
                      </a:cxn>
                      <a:cxn ang="0">
                        <a:pos x="36" y="48"/>
                      </a:cxn>
                      <a:cxn ang="0">
                        <a:pos x="28" y="57"/>
                      </a:cxn>
                      <a:cxn ang="0">
                        <a:pos x="20" y="65"/>
                      </a:cxn>
                      <a:cxn ang="0">
                        <a:pos x="9" y="72"/>
                      </a:cxn>
                      <a:cxn ang="0">
                        <a:pos x="0" y="78"/>
                      </a:cxn>
                      <a:cxn ang="0">
                        <a:pos x="5" y="77"/>
                      </a:cxn>
                      <a:cxn ang="0">
                        <a:pos x="11" y="75"/>
                      </a:cxn>
                    </a:cxnLst>
                    <a:rect l="0" t="0" r="r" b="b"/>
                    <a:pathLst>
                      <a:path w="53" h="78">
                        <a:moveTo>
                          <a:pt x="11" y="75"/>
                        </a:moveTo>
                        <a:lnTo>
                          <a:pt x="19" y="71"/>
                        </a:lnTo>
                        <a:lnTo>
                          <a:pt x="26" y="63"/>
                        </a:lnTo>
                        <a:lnTo>
                          <a:pt x="33" y="55"/>
                        </a:lnTo>
                        <a:lnTo>
                          <a:pt x="39" y="48"/>
                        </a:lnTo>
                        <a:lnTo>
                          <a:pt x="43" y="38"/>
                        </a:lnTo>
                        <a:lnTo>
                          <a:pt x="48" y="29"/>
                        </a:lnTo>
                        <a:lnTo>
                          <a:pt x="51" y="20"/>
                        </a:lnTo>
                        <a:lnTo>
                          <a:pt x="53" y="9"/>
                        </a:lnTo>
                        <a:lnTo>
                          <a:pt x="51" y="4"/>
                        </a:lnTo>
                        <a:lnTo>
                          <a:pt x="50" y="0"/>
                        </a:lnTo>
                        <a:lnTo>
                          <a:pt x="50" y="12"/>
                        </a:lnTo>
                        <a:lnTo>
                          <a:pt x="47" y="24"/>
                        </a:lnTo>
                        <a:lnTo>
                          <a:pt x="42" y="37"/>
                        </a:lnTo>
                        <a:lnTo>
                          <a:pt x="36" y="48"/>
                        </a:lnTo>
                        <a:lnTo>
                          <a:pt x="28" y="57"/>
                        </a:lnTo>
                        <a:lnTo>
                          <a:pt x="20" y="65"/>
                        </a:lnTo>
                        <a:lnTo>
                          <a:pt x="9" y="72"/>
                        </a:lnTo>
                        <a:lnTo>
                          <a:pt x="0" y="78"/>
                        </a:lnTo>
                        <a:lnTo>
                          <a:pt x="5" y="77"/>
                        </a:lnTo>
                        <a:lnTo>
                          <a:pt x="11" y="75"/>
                        </a:lnTo>
                        <a:close/>
                      </a:path>
                    </a:pathLst>
                  </a:custGeom>
                  <a:solidFill>
                    <a:srgbClr val="323E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83" name="Freeform 351"/>
                  <p:cNvSpPr>
                    <a:spLocks/>
                  </p:cNvSpPr>
                  <p:nvPr/>
                </p:nvSpPr>
                <p:spPr bwMode="auto">
                  <a:xfrm>
                    <a:off x="5783" y="1340"/>
                    <a:ext cx="57" cy="85"/>
                  </a:xfrm>
                  <a:custGeom>
                    <a:avLst/>
                    <a:gdLst/>
                    <a:ahLst/>
                    <a:cxnLst>
                      <a:cxn ang="0">
                        <a:pos x="11" y="82"/>
                      </a:cxn>
                      <a:cxn ang="0">
                        <a:pos x="20" y="77"/>
                      </a:cxn>
                      <a:cxn ang="0">
                        <a:pos x="29" y="70"/>
                      </a:cxn>
                      <a:cxn ang="0">
                        <a:pos x="37" y="62"/>
                      </a:cxn>
                      <a:cxn ang="0">
                        <a:pos x="43" y="53"/>
                      </a:cxn>
                      <a:cxn ang="0">
                        <a:pos x="48" y="42"/>
                      </a:cxn>
                      <a:cxn ang="0">
                        <a:pos x="53" y="32"/>
                      </a:cxn>
                      <a:cxn ang="0">
                        <a:pos x="56" y="22"/>
                      </a:cxn>
                      <a:cxn ang="0">
                        <a:pos x="57" y="9"/>
                      </a:cxn>
                      <a:cxn ang="0">
                        <a:pos x="56" y="5"/>
                      </a:cxn>
                      <a:cxn ang="0">
                        <a:pos x="54" y="0"/>
                      </a:cxn>
                      <a:cxn ang="0">
                        <a:pos x="54" y="1"/>
                      </a:cxn>
                      <a:cxn ang="0">
                        <a:pos x="54" y="1"/>
                      </a:cxn>
                      <a:cxn ang="0">
                        <a:pos x="54" y="15"/>
                      </a:cxn>
                      <a:cxn ang="0">
                        <a:pos x="51" y="28"/>
                      </a:cxn>
                      <a:cxn ang="0">
                        <a:pos x="46" y="40"/>
                      </a:cxn>
                      <a:cxn ang="0">
                        <a:pos x="40" y="53"/>
                      </a:cxn>
                      <a:cxn ang="0">
                        <a:pos x="31" y="62"/>
                      </a:cxn>
                      <a:cxn ang="0">
                        <a:pos x="22" y="71"/>
                      </a:cxn>
                      <a:cxn ang="0">
                        <a:pos x="12" y="79"/>
                      </a:cxn>
                      <a:cxn ang="0">
                        <a:pos x="0" y="85"/>
                      </a:cxn>
                      <a:cxn ang="0">
                        <a:pos x="6" y="83"/>
                      </a:cxn>
                      <a:cxn ang="0">
                        <a:pos x="11" y="82"/>
                      </a:cxn>
                    </a:cxnLst>
                    <a:rect l="0" t="0" r="r" b="b"/>
                    <a:pathLst>
                      <a:path w="57" h="85">
                        <a:moveTo>
                          <a:pt x="11" y="82"/>
                        </a:moveTo>
                        <a:lnTo>
                          <a:pt x="20" y="77"/>
                        </a:lnTo>
                        <a:lnTo>
                          <a:pt x="29" y="70"/>
                        </a:lnTo>
                        <a:lnTo>
                          <a:pt x="37" y="62"/>
                        </a:lnTo>
                        <a:lnTo>
                          <a:pt x="43" y="53"/>
                        </a:lnTo>
                        <a:lnTo>
                          <a:pt x="48" y="42"/>
                        </a:lnTo>
                        <a:lnTo>
                          <a:pt x="53" y="32"/>
                        </a:lnTo>
                        <a:lnTo>
                          <a:pt x="56" y="22"/>
                        </a:lnTo>
                        <a:lnTo>
                          <a:pt x="57" y="9"/>
                        </a:lnTo>
                        <a:lnTo>
                          <a:pt x="56" y="5"/>
                        </a:lnTo>
                        <a:lnTo>
                          <a:pt x="54" y="0"/>
                        </a:lnTo>
                        <a:lnTo>
                          <a:pt x="54" y="1"/>
                        </a:lnTo>
                        <a:lnTo>
                          <a:pt x="54" y="1"/>
                        </a:lnTo>
                        <a:lnTo>
                          <a:pt x="54" y="15"/>
                        </a:lnTo>
                        <a:lnTo>
                          <a:pt x="51" y="28"/>
                        </a:lnTo>
                        <a:lnTo>
                          <a:pt x="46" y="40"/>
                        </a:lnTo>
                        <a:lnTo>
                          <a:pt x="40" y="53"/>
                        </a:lnTo>
                        <a:lnTo>
                          <a:pt x="31" y="62"/>
                        </a:lnTo>
                        <a:lnTo>
                          <a:pt x="22" y="71"/>
                        </a:lnTo>
                        <a:lnTo>
                          <a:pt x="12" y="79"/>
                        </a:lnTo>
                        <a:lnTo>
                          <a:pt x="0" y="85"/>
                        </a:lnTo>
                        <a:lnTo>
                          <a:pt x="6" y="83"/>
                        </a:lnTo>
                        <a:lnTo>
                          <a:pt x="11" y="82"/>
                        </a:lnTo>
                        <a:close/>
                      </a:path>
                    </a:pathLst>
                  </a:custGeom>
                  <a:solidFill>
                    <a:srgbClr val="333F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84" name="Freeform 352"/>
                  <p:cNvSpPr>
                    <a:spLocks/>
                  </p:cNvSpPr>
                  <p:nvPr/>
                </p:nvSpPr>
                <p:spPr bwMode="auto">
                  <a:xfrm>
                    <a:off x="5778" y="1337"/>
                    <a:ext cx="61" cy="88"/>
                  </a:xfrm>
                  <a:custGeom>
                    <a:avLst/>
                    <a:gdLst/>
                    <a:ahLst/>
                    <a:cxnLst>
                      <a:cxn ang="0">
                        <a:pos x="11" y="86"/>
                      </a:cxn>
                      <a:cxn ang="0">
                        <a:pos x="20" y="80"/>
                      </a:cxn>
                      <a:cxn ang="0">
                        <a:pos x="31" y="73"/>
                      </a:cxn>
                      <a:cxn ang="0">
                        <a:pos x="39" y="65"/>
                      </a:cxn>
                      <a:cxn ang="0">
                        <a:pos x="47" y="56"/>
                      </a:cxn>
                      <a:cxn ang="0">
                        <a:pos x="53" y="45"/>
                      </a:cxn>
                      <a:cxn ang="0">
                        <a:pos x="58" y="32"/>
                      </a:cxn>
                      <a:cxn ang="0">
                        <a:pos x="61" y="20"/>
                      </a:cxn>
                      <a:cxn ang="0">
                        <a:pos x="61" y="8"/>
                      </a:cxn>
                      <a:cxn ang="0">
                        <a:pos x="59" y="3"/>
                      </a:cxn>
                      <a:cxn ang="0">
                        <a:pos x="58" y="0"/>
                      </a:cxn>
                      <a:cxn ang="0">
                        <a:pos x="58" y="3"/>
                      </a:cxn>
                      <a:cxn ang="0">
                        <a:pos x="58" y="4"/>
                      </a:cxn>
                      <a:cxn ang="0">
                        <a:pos x="58" y="18"/>
                      </a:cxn>
                      <a:cxn ang="0">
                        <a:pos x="54" y="32"/>
                      </a:cxn>
                      <a:cxn ang="0">
                        <a:pos x="48" y="45"/>
                      </a:cxn>
                      <a:cxn ang="0">
                        <a:pos x="42" y="56"/>
                      </a:cxn>
                      <a:cxn ang="0">
                        <a:pos x="34" y="66"/>
                      </a:cxn>
                      <a:cxn ang="0">
                        <a:pos x="24" y="74"/>
                      </a:cxn>
                      <a:cxn ang="0">
                        <a:pos x="13" y="82"/>
                      </a:cxn>
                      <a:cxn ang="0">
                        <a:pos x="0" y="88"/>
                      </a:cxn>
                      <a:cxn ang="0">
                        <a:pos x="5" y="88"/>
                      </a:cxn>
                      <a:cxn ang="0">
                        <a:pos x="11" y="86"/>
                      </a:cxn>
                    </a:cxnLst>
                    <a:rect l="0" t="0" r="r" b="b"/>
                    <a:pathLst>
                      <a:path w="61" h="88">
                        <a:moveTo>
                          <a:pt x="11" y="86"/>
                        </a:moveTo>
                        <a:lnTo>
                          <a:pt x="20" y="80"/>
                        </a:lnTo>
                        <a:lnTo>
                          <a:pt x="31" y="73"/>
                        </a:lnTo>
                        <a:lnTo>
                          <a:pt x="39" y="65"/>
                        </a:lnTo>
                        <a:lnTo>
                          <a:pt x="47" y="56"/>
                        </a:lnTo>
                        <a:lnTo>
                          <a:pt x="53" y="45"/>
                        </a:lnTo>
                        <a:lnTo>
                          <a:pt x="58" y="32"/>
                        </a:lnTo>
                        <a:lnTo>
                          <a:pt x="61" y="20"/>
                        </a:lnTo>
                        <a:lnTo>
                          <a:pt x="61" y="8"/>
                        </a:lnTo>
                        <a:lnTo>
                          <a:pt x="59" y="3"/>
                        </a:lnTo>
                        <a:lnTo>
                          <a:pt x="58" y="0"/>
                        </a:lnTo>
                        <a:lnTo>
                          <a:pt x="58" y="3"/>
                        </a:lnTo>
                        <a:lnTo>
                          <a:pt x="58" y="4"/>
                        </a:lnTo>
                        <a:lnTo>
                          <a:pt x="58" y="18"/>
                        </a:lnTo>
                        <a:lnTo>
                          <a:pt x="54" y="32"/>
                        </a:lnTo>
                        <a:lnTo>
                          <a:pt x="48" y="45"/>
                        </a:lnTo>
                        <a:lnTo>
                          <a:pt x="42" y="56"/>
                        </a:lnTo>
                        <a:lnTo>
                          <a:pt x="34" y="66"/>
                        </a:lnTo>
                        <a:lnTo>
                          <a:pt x="24" y="74"/>
                        </a:lnTo>
                        <a:lnTo>
                          <a:pt x="13" y="82"/>
                        </a:lnTo>
                        <a:lnTo>
                          <a:pt x="0" y="88"/>
                        </a:lnTo>
                        <a:lnTo>
                          <a:pt x="5" y="88"/>
                        </a:lnTo>
                        <a:lnTo>
                          <a:pt x="11" y="86"/>
                        </a:lnTo>
                        <a:close/>
                      </a:path>
                    </a:pathLst>
                  </a:custGeom>
                  <a:solidFill>
                    <a:srgbClr val="34408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85" name="Freeform 353"/>
                  <p:cNvSpPr>
                    <a:spLocks/>
                  </p:cNvSpPr>
                  <p:nvPr/>
                </p:nvSpPr>
                <p:spPr bwMode="auto">
                  <a:xfrm>
                    <a:off x="5774" y="1334"/>
                    <a:ext cx="63" cy="91"/>
                  </a:xfrm>
                  <a:custGeom>
                    <a:avLst/>
                    <a:gdLst/>
                    <a:ahLst/>
                    <a:cxnLst>
                      <a:cxn ang="0">
                        <a:pos x="63" y="7"/>
                      </a:cxn>
                      <a:cxn ang="0">
                        <a:pos x="63" y="7"/>
                      </a:cxn>
                      <a:cxn ang="0">
                        <a:pos x="63" y="6"/>
                      </a:cxn>
                      <a:cxn ang="0">
                        <a:pos x="62" y="3"/>
                      </a:cxn>
                      <a:cxn ang="0">
                        <a:pos x="60" y="0"/>
                      </a:cxn>
                      <a:cxn ang="0">
                        <a:pos x="60" y="3"/>
                      </a:cxn>
                      <a:cxn ang="0">
                        <a:pos x="60" y="7"/>
                      </a:cxn>
                      <a:cxn ang="0">
                        <a:pos x="60" y="21"/>
                      </a:cxn>
                      <a:cxn ang="0">
                        <a:pos x="55" y="35"/>
                      </a:cxn>
                      <a:cxn ang="0">
                        <a:pos x="51" y="48"/>
                      </a:cxn>
                      <a:cxn ang="0">
                        <a:pos x="43" y="60"/>
                      </a:cxn>
                      <a:cxn ang="0">
                        <a:pos x="35" y="69"/>
                      </a:cxn>
                      <a:cxn ang="0">
                        <a:pos x="24" y="79"/>
                      </a:cxn>
                      <a:cxn ang="0">
                        <a:pos x="12" y="85"/>
                      </a:cxn>
                      <a:cxn ang="0">
                        <a:pos x="0" y="91"/>
                      </a:cxn>
                      <a:cxn ang="0">
                        <a:pos x="1" y="91"/>
                      </a:cxn>
                      <a:cxn ang="0">
                        <a:pos x="4" y="91"/>
                      </a:cxn>
                      <a:cxn ang="0">
                        <a:pos x="6" y="91"/>
                      </a:cxn>
                      <a:cxn ang="0">
                        <a:pos x="9" y="91"/>
                      </a:cxn>
                      <a:cxn ang="0">
                        <a:pos x="21" y="85"/>
                      </a:cxn>
                      <a:cxn ang="0">
                        <a:pos x="31" y="77"/>
                      </a:cxn>
                      <a:cxn ang="0">
                        <a:pos x="40" y="68"/>
                      </a:cxn>
                      <a:cxn ang="0">
                        <a:pos x="49" y="59"/>
                      </a:cxn>
                      <a:cxn ang="0">
                        <a:pos x="55" y="46"/>
                      </a:cxn>
                      <a:cxn ang="0">
                        <a:pos x="60" y="34"/>
                      </a:cxn>
                      <a:cxn ang="0">
                        <a:pos x="63" y="21"/>
                      </a:cxn>
                      <a:cxn ang="0">
                        <a:pos x="63" y="7"/>
                      </a:cxn>
                    </a:cxnLst>
                    <a:rect l="0" t="0" r="r" b="b"/>
                    <a:pathLst>
                      <a:path w="63" h="91">
                        <a:moveTo>
                          <a:pt x="63" y="7"/>
                        </a:moveTo>
                        <a:lnTo>
                          <a:pt x="63" y="7"/>
                        </a:lnTo>
                        <a:lnTo>
                          <a:pt x="63" y="6"/>
                        </a:lnTo>
                        <a:lnTo>
                          <a:pt x="62" y="3"/>
                        </a:lnTo>
                        <a:lnTo>
                          <a:pt x="60" y="0"/>
                        </a:lnTo>
                        <a:lnTo>
                          <a:pt x="60" y="3"/>
                        </a:lnTo>
                        <a:lnTo>
                          <a:pt x="60" y="7"/>
                        </a:lnTo>
                        <a:lnTo>
                          <a:pt x="60" y="21"/>
                        </a:lnTo>
                        <a:lnTo>
                          <a:pt x="55" y="35"/>
                        </a:lnTo>
                        <a:lnTo>
                          <a:pt x="51" y="48"/>
                        </a:lnTo>
                        <a:lnTo>
                          <a:pt x="43" y="60"/>
                        </a:lnTo>
                        <a:lnTo>
                          <a:pt x="35" y="69"/>
                        </a:lnTo>
                        <a:lnTo>
                          <a:pt x="24" y="79"/>
                        </a:lnTo>
                        <a:lnTo>
                          <a:pt x="12" y="85"/>
                        </a:lnTo>
                        <a:lnTo>
                          <a:pt x="0" y="91"/>
                        </a:lnTo>
                        <a:lnTo>
                          <a:pt x="1" y="91"/>
                        </a:lnTo>
                        <a:lnTo>
                          <a:pt x="4" y="91"/>
                        </a:lnTo>
                        <a:lnTo>
                          <a:pt x="6" y="91"/>
                        </a:lnTo>
                        <a:lnTo>
                          <a:pt x="9" y="91"/>
                        </a:lnTo>
                        <a:lnTo>
                          <a:pt x="21" y="85"/>
                        </a:lnTo>
                        <a:lnTo>
                          <a:pt x="31" y="77"/>
                        </a:lnTo>
                        <a:lnTo>
                          <a:pt x="40" y="68"/>
                        </a:lnTo>
                        <a:lnTo>
                          <a:pt x="49" y="59"/>
                        </a:lnTo>
                        <a:lnTo>
                          <a:pt x="55" y="46"/>
                        </a:lnTo>
                        <a:lnTo>
                          <a:pt x="60" y="34"/>
                        </a:lnTo>
                        <a:lnTo>
                          <a:pt x="63" y="21"/>
                        </a:lnTo>
                        <a:lnTo>
                          <a:pt x="63" y="7"/>
                        </a:lnTo>
                        <a:close/>
                      </a:path>
                    </a:pathLst>
                  </a:custGeom>
                  <a:solidFill>
                    <a:srgbClr val="34428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86" name="Freeform 354"/>
                  <p:cNvSpPr>
                    <a:spLocks/>
                  </p:cNvSpPr>
                  <p:nvPr/>
                </p:nvSpPr>
                <p:spPr bwMode="auto">
                  <a:xfrm>
                    <a:off x="5769" y="1331"/>
                    <a:ext cx="67" cy="94"/>
                  </a:xfrm>
                  <a:custGeom>
                    <a:avLst/>
                    <a:gdLst/>
                    <a:ahLst/>
                    <a:cxnLst>
                      <a:cxn ang="0">
                        <a:pos x="67" y="10"/>
                      </a:cxn>
                      <a:cxn ang="0">
                        <a:pos x="67" y="9"/>
                      </a:cxn>
                      <a:cxn ang="0">
                        <a:pos x="67" y="6"/>
                      </a:cxn>
                      <a:cxn ang="0">
                        <a:pos x="65" y="3"/>
                      </a:cxn>
                      <a:cxn ang="0">
                        <a:pos x="63" y="0"/>
                      </a:cxn>
                      <a:cxn ang="0">
                        <a:pos x="63" y="4"/>
                      </a:cxn>
                      <a:cxn ang="0">
                        <a:pos x="63" y="10"/>
                      </a:cxn>
                      <a:cxn ang="0">
                        <a:pos x="63" y="26"/>
                      </a:cxn>
                      <a:cxn ang="0">
                        <a:pos x="59" y="38"/>
                      </a:cxn>
                      <a:cxn ang="0">
                        <a:pos x="54" y="52"/>
                      </a:cxn>
                      <a:cxn ang="0">
                        <a:pos x="46" y="63"/>
                      </a:cxn>
                      <a:cxn ang="0">
                        <a:pos x="37" y="74"/>
                      </a:cxn>
                      <a:cxn ang="0">
                        <a:pos x="26" y="82"/>
                      </a:cxn>
                      <a:cxn ang="0">
                        <a:pos x="14" y="88"/>
                      </a:cxn>
                      <a:cxn ang="0">
                        <a:pos x="0" y="92"/>
                      </a:cxn>
                      <a:cxn ang="0">
                        <a:pos x="5" y="94"/>
                      </a:cxn>
                      <a:cxn ang="0">
                        <a:pos x="9" y="94"/>
                      </a:cxn>
                      <a:cxn ang="0">
                        <a:pos x="9" y="94"/>
                      </a:cxn>
                      <a:cxn ang="0">
                        <a:pos x="9" y="94"/>
                      </a:cxn>
                      <a:cxn ang="0">
                        <a:pos x="22" y="88"/>
                      </a:cxn>
                      <a:cxn ang="0">
                        <a:pos x="33" y="80"/>
                      </a:cxn>
                      <a:cxn ang="0">
                        <a:pos x="43" y="72"/>
                      </a:cxn>
                      <a:cxn ang="0">
                        <a:pos x="51" y="62"/>
                      </a:cxn>
                      <a:cxn ang="0">
                        <a:pos x="57" y="51"/>
                      </a:cxn>
                      <a:cxn ang="0">
                        <a:pos x="63" y="38"/>
                      </a:cxn>
                      <a:cxn ang="0">
                        <a:pos x="67" y="24"/>
                      </a:cxn>
                      <a:cxn ang="0">
                        <a:pos x="67" y="10"/>
                      </a:cxn>
                    </a:cxnLst>
                    <a:rect l="0" t="0" r="r" b="b"/>
                    <a:pathLst>
                      <a:path w="67" h="94">
                        <a:moveTo>
                          <a:pt x="67" y="10"/>
                        </a:moveTo>
                        <a:lnTo>
                          <a:pt x="67" y="9"/>
                        </a:lnTo>
                        <a:lnTo>
                          <a:pt x="67" y="6"/>
                        </a:lnTo>
                        <a:lnTo>
                          <a:pt x="65" y="3"/>
                        </a:lnTo>
                        <a:lnTo>
                          <a:pt x="63" y="0"/>
                        </a:lnTo>
                        <a:lnTo>
                          <a:pt x="63" y="4"/>
                        </a:lnTo>
                        <a:lnTo>
                          <a:pt x="63" y="10"/>
                        </a:lnTo>
                        <a:lnTo>
                          <a:pt x="63" y="26"/>
                        </a:lnTo>
                        <a:lnTo>
                          <a:pt x="59" y="38"/>
                        </a:lnTo>
                        <a:lnTo>
                          <a:pt x="54" y="52"/>
                        </a:lnTo>
                        <a:lnTo>
                          <a:pt x="46" y="63"/>
                        </a:lnTo>
                        <a:lnTo>
                          <a:pt x="37" y="74"/>
                        </a:lnTo>
                        <a:lnTo>
                          <a:pt x="26" y="82"/>
                        </a:lnTo>
                        <a:lnTo>
                          <a:pt x="14" y="88"/>
                        </a:lnTo>
                        <a:lnTo>
                          <a:pt x="0" y="92"/>
                        </a:lnTo>
                        <a:lnTo>
                          <a:pt x="5" y="94"/>
                        </a:lnTo>
                        <a:lnTo>
                          <a:pt x="9" y="94"/>
                        </a:lnTo>
                        <a:lnTo>
                          <a:pt x="9" y="94"/>
                        </a:lnTo>
                        <a:lnTo>
                          <a:pt x="9" y="94"/>
                        </a:lnTo>
                        <a:lnTo>
                          <a:pt x="22" y="88"/>
                        </a:lnTo>
                        <a:lnTo>
                          <a:pt x="33" y="80"/>
                        </a:lnTo>
                        <a:lnTo>
                          <a:pt x="43" y="72"/>
                        </a:lnTo>
                        <a:lnTo>
                          <a:pt x="51" y="62"/>
                        </a:lnTo>
                        <a:lnTo>
                          <a:pt x="57" y="51"/>
                        </a:lnTo>
                        <a:lnTo>
                          <a:pt x="63" y="38"/>
                        </a:lnTo>
                        <a:lnTo>
                          <a:pt x="67" y="24"/>
                        </a:lnTo>
                        <a:lnTo>
                          <a:pt x="67" y="10"/>
                        </a:lnTo>
                        <a:close/>
                      </a:path>
                    </a:pathLst>
                  </a:custGeom>
                  <a:solidFill>
                    <a:srgbClr val="3443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87" name="Freeform 355"/>
                  <p:cNvSpPr>
                    <a:spLocks/>
                  </p:cNvSpPr>
                  <p:nvPr/>
                </p:nvSpPr>
                <p:spPr bwMode="auto">
                  <a:xfrm>
                    <a:off x="5766" y="1328"/>
                    <a:ext cx="68" cy="97"/>
                  </a:xfrm>
                  <a:custGeom>
                    <a:avLst/>
                    <a:gdLst/>
                    <a:ahLst/>
                    <a:cxnLst>
                      <a:cxn ang="0">
                        <a:pos x="68" y="13"/>
                      </a:cxn>
                      <a:cxn ang="0">
                        <a:pos x="68" y="9"/>
                      </a:cxn>
                      <a:cxn ang="0">
                        <a:pos x="68" y="6"/>
                      </a:cxn>
                      <a:cxn ang="0">
                        <a:pos x="66" y="3"/>
                      </a:cxn>
                      <a:cxn ang="0">
                        <a:pos x="65" y="0"/>
                      </a:cxn>
                      <a:cxn ang="0">
                        <a:pos x="65" y="6"/>
                      </a:cxn>
                      <a:cxn ang="0">
                        <a:pos x="65" y="13"/>
                      </a:cxn>
                      <a:cxn ang="0">
                        <a:pos x="65" y="29"/>
                      </a:cxn>
                      <a:cxn ang="0">
                        <a:pos x="60" y="43"/>
                      </a:cxn>
                      <a:cxn ang="0">
                        <a:pos x="54" y="55"/>
                      </a:cxn>
                      <a:cxn ang="0">
                        <a:pos x="46" y="66"/>
                      </a:cxn>
                      <a:cxn ang="0">
                        <a:pos x="37" y="77"/>
                      </a:cxn>
                      <a:cxn ang="0">
                        <a:pos x="26" y="85"/>
                      </a:cxn>
                      <a:cxn ang="0">
                        <a:pos x="14" y="91"/>
                      </a:cxn>
                      <a:cxn ang="0">
                        <a:pos x="0" y="95"/>
                      </a:cxn>
                      <a:cxn ang="0">
                        <a:pos x="5" y="95"/>
                      </a:cxn>
                      <a:cxn ang="0">
                        <a:pos x="8" y="97"/>
                      </a:cxn>
                      <a:cxn ang="0">
                        <a:pos x="20" y="91"/>
                      </a:cxn>
                      <a:cxn ang="0">
                        <a:pos x="32" y="85"/>
                      </a:cxn>
                      <a:cxn ang="0">
                        <a:pos x="43" y="75"/>
                      </a:cxn>
                      <a:cxn ang="0">
                        <a:pos x="51" y="66"/>
                      </a:cxn>
                      <a:cxn ang="0">
                        <a:pos x="59" y="54"/>
                      </a:cxn>
                      <a:cxn ang="0">
                        <a:pos x="63" y="41"/>
                      </a:cxn>
                      <a:cxn ang="0">
                        <a:pos x="68" y="27"/>
                      </a:cxn>
                      <a:cxn ang="0">
                        <a:pos x="68" y="13"/>
                      </a:cxn>
                    </a:cxnLst>
                    <a:rect l="0" t="0" r="r" b="b"/>
                    <a:pathLst>
                      <a:path w="68" h="97">
                        <a:moveTo>
                          <a:pt x="68" y="13"/>
                        </a:moveTo>
                        <a:lnTo>
                          <a:pt x="68" y="9"/>
                        </a:lnTo>
                        <a:lnTo>
                          <a:pt x="68" y="6"/>
                        </a:lnTo>
                        <a:lnTo>
                          <a:pt x="66" y="3"/>
                        </a:lnTo>
                        <a:lnTo>
                          <a:pt x="65" y="0"/>
                        </a:lnTo>
                        <a:lnTo>
                          <a:pt x="65" y="6"/>
                        </a:lnTo>
                        <a:lnTo>
                          <a:pt x="65" y="13"/>
                        </a:lnTo>
                        <a:lnTo>
                          <a:pt x="65" y="29"/>
                        </a:lnTo>
                        <a:lnTo>
                          <a:pt x="60" y="43"/>
                        </a:lnTo>
                        <a:lnTo>
                          <a:pt x="54" y="55"/>
                        </a:lnTo>
                        <a:lnTo>
                          <a:pt x="46" y="66"/>
                        </a:lnTo>
                        <a:lnTo>
                          <a:pt x="37" y="77"/>
                        </a:lnTo>
                        <a:lnTo>
                          <a:pt x="26" y="85"/>
                        </a:lnTo>
                        <a:lnTo>
                          <a:pt x="14" y="91"/>
                        </a:lnTo>
                        <a:lnTo>
                          <a:pt x="0" y="95"/>
                        </a:lnTo>
                        <a:lnTo>
                          <a:pt x="5" y="95"/>
                        </a:lnTo>
                        <a:lnTo>
                          <a:pt x="8" y="97"/>
                        </a:lnTo>
                        <a:lnTo>
                          <a:pt x="20" y="91"/>
                        </a:lnTo>
                        <a:lnTo>
                          <a:pt x="32" y="85"/>
                        </a:lnTo>
                        <a:lnTo>
                          <a:pt x="43" y="75"/>
                        </a:lnTo>
                        <a:lnTo>
                          <a:pt x="51" y="66"/>
                        </a:lnTo>
                        <a:lnTo>
                          <a:pt x="59" y="54"/>
                        </a:lnTo>
                        <a:lnTo>
                          <a:pt x="63" y="41"/>
                        </a:lnTo>
                        <a:lnTo>
                          <a:pt x="68" y="27"/>
                        </a:lnTo>
                        <a:lnTo>
                          <a:pt x="68" y="13"/>
                        </a:lnTo>
                        <a:close/>
                      </a:path>
                    </a:pathLst>
                  </a:custGeom>
                  <a:solidFill>
                    <a:srgbClr val="3444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88" name="Freeform 356"/>
                  <p:cNvSpPr>
                    <a:spLocks/>
                  </p:cNvSpPr>
                  <p:nvPr/>
                </p:nvSpPr>
                <p:spPr bwMode="auto">
                  <a:xfrm>
                    <a:off x="5761" y="1324"/>
                    <a:ext cx="71" cy="99"/>
                  </a:xfrm>
                  <a:custGeom>
                    <a:avLst/>
                    <a:gdLst/>
                    <a:ahLst/>
                    <a:cxnLst>
                      <a:cxn ang="0">
                        <a:pos x="71" y="17"/>
                      </a:cxn>
                      <a:cxn ang="0">
                        <a:pos x="71" y="11"/>
                      </a:cxn>
                      <a:cxn ang="0">
                        <a:pos x="71" y="7"/>
                      </a:cxn>
                      <a:cxn ang="0">
                        <a:pos x="70" y="4"/>
                      </a:cxn>
                      <a:cxn ang="0">
                        <a:pos x="67" y="0"/>
                      </a:cxn>
                      <a:cxn ang="0">
                        <a:pos x="68" y="10"/>
                      </a:cxn>
                      <a:cxn ang="0">
                        <a:pos x="68" y="17"/>
                      </a:cxn>
                      <a:cxn ang="0">
                        <a:pos x="68" y="33"/>
                      </a:cxn>
                      <a:cxn ang="0">
                        <a:pos x="64" y="47"/>
                      </a:cxn>
                      <a:cxn ang="0">
                        <a:pos x="58" y="59"/>
                      </a:cxn>
                      <a:cxn ang="0">
                        <a:pos x="50" y="72"/>
                      </a:cxn>
                      <a:cxn ang="0">
                        <a:pos x="39" y="81"/>
                      </a:cxn>
                      <a:cxn ang="0">
                        <a:pos x="28" y="89"/>
                      </a:cxn>
                      <a:cxn ang="0">
                        <a:pos x="14" y="95"/>
                      </a:cxn>
                      <a:cxn ang="0">
                        <a:pos x="0" y="98"/>
                      </a:cxn>
                      <a:cxn ang="0">
                        <a:pos x="5" y="99"/>
                      </a:cxn>
                      <a:cxn ang="0">
                        <a:pos x="8" y="99"/>
                      </a:cxn>
                      <a:cxn ang="0">
                        <a:pos x="22" y="95"/>
                      </a:cxn>
                      <a:cxn ang="0">
                        <a:pos x="34" y="89"/>
                      </a:cxn>
                      <a:cxn ang="0">
                        <a:pos x="45" y="81"/>
                      </a:cxn>
                      <a:cxn ang="0">
                        <a:pos x="54" y="70"/>
                      </a:cxn>
                      <a:cxn ang="0">
                        <a:pos x="62" y="59"/>
                      </a:cxn>
                      <a:cxn ang="0">
                        <a:pos x="67" y="45"/>
                      </a:cxn>
                      <a:cxn ang="0">
                        <a:pos x="71" y="33"/>
                      </a:cxn>
                      <a:cxn ang="0">
                        <a:pos x="71" y="17"/>
                      </a:cxn>
                    </a:cxnLst>
                    <a:rect l="0" t="0" r="r" b="b"/>
                    <a:pathLst>
                      <a:path w="71" h="99">
                        <a:moveTo>
                          <a:pt x="71" y="17"/>
                        </a:moveTo>
                        <a:lnTo>
                          <a:pt x="71" y="11"/>
                        </a:lnTo>
                        <a:lnTo>
                          <a:pt x="71" y="7"/>
                        </a:lnTo>
                        <a:lnTo>
                          <a:pt x="70" y="4"/>
                        </a:lnTo>
                        <a:lnTo>
                          <a:pt x="67" y="0"/>
                        </a:lnTo>
                        <a:lnTo>
                          <a:pt x="68" y="10"/>
                        </a:lnTo>
                        <a:lnTo>
                          <a:pt x="68" y="17"/>
                        </a:lnTo>
                        <a:lnTo>
                          <a:pt x="68" y="33"/>
                        </a:lnTo>
                        <a:lnTo>
                          <a:pt x="64" y="47"/>
                        </a:lnTo>
                        <a:lnTo>
                          <a:pt x="58" y="59"/>
                        </a:lnTo>
                        <a:lnTo>
                          <a:pt x="50" y="72"/>
                        </a:lnTo>
                        <a:lnTo>
                          <a:pt x="39" y="81"/>
                        </a:lnTo>
                        <a:lnTo>
                          <a:pt x="28" y="89"/>
                        </a:lnTo>
                        <a:lnTo>
                          <a:pt x="14" y="95"/>
                        </a:lnTo>
                        <a:lnTo>
                          <a:pt x="0" y="98"/>
                        </a:lnTo>
                        <a:lnTo>
                          <a:pt x="5" y="99"/>
                        </a:lnTo>
                        <a:lnTo>
                          <a:pt x="8" y="99"/>
                        </a:lnTo>
                        <a:lnTo>
                          <a:pt x="22" y="95"/>
                        </a:lnTo>
                        <a:lnTo>
                          <a:pt x="34" y="89"/>
                        </a:lnTo>
                        <a:lnTo>
                          <a:pt x="45" y="81"/>
                        </a:lnTo>
                        <a:lnTo>
                          <a:pt x="54" y="70"/>
                        </a:lnTo>
                        <a:lnTo>
                          <a:pt x="62" y="59"/>
                        </a:lnTo>
                        <a:lnTo>
                          <a:pt x="67" y="45"/>
                        </a:lnTo>
                        <a:lnTo>
                          <a:pt x="71" y="33"/>
                        </a:lnTo>
                        <a:lnTo>
                          <a:pt x="71" y="17"/>
                        </a:lnTo>
                        <a:close/>
                      </a:path>
                    </a:pathLst>
                  </a:custGeom>
                  <a:solidFill>
                    <a:srgbClr val="34478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89" name="Freeform 357"/>
                  <p:cNvSpPr>
                    <a:spLocks/>
                  </p:cNvSpPr>
                  <p:nvPr/>
                </p:nvSpPr>
                <p:spPr bwMode="auto">
                  <a:xfrm>
                    <a:off x="5758" y="1323"/>
                    <a:ext cx="73" cy="100"/>
                  </a:xfrm>
                  <a:custGeom>
                    <a:avLst/>
                    <a:gdLst/>
                    <a:ahLst/>
                    <a:cxnLst>
                      <a:cxn ang="0">
                        <a:pos x="73" y="18"/>
                      </a:cxn>
                      <a:cxn ang="0">
                        <a:pos x="73" y="11"/>
                      </a:cxn>
                      <a:cxn ang="0">
                        <a:pos x="73" y="5"/>
                      </a:cxn>
                      <a:cxn ang="0">
                        <a:pos x="70" y="1"/>
                      </a:cxn>
                      <a:cxn ang="0">
                        <a:pos x="68" y="0"/>
                      </a:cxn>
                      <a:cxn ang="0">
                        <a:pos x="70" y="9"/>
                      </a:cxn>
                      <a:cxn ang="0">
                        <a:pos x="70" y="18"/>
                      </a:cxn>
                      <a:cxn ang="0">
                        <a:pos x="70" y="34"/>
                      </a:cxn>
                      <a:cxn ang="0">
                        <a:pos x="65" y="48"/>
                      </a:cxn>
                      <a:cxn ang="0">
                        <a:pos x="59" y="60"/>
                      </a:cxn>
                      <a:cxn ang="0">
                        <a:pos x="50" y="73"/>
                      </a:cxn>
                      <a:cxn ang="0">
                        <a:pos x="40" y="82"/>
                      </a:cxn>
                      <a:cxn ang="0">
                        <a:pos x="28" y="90"/>
                      </a:cxn>
                      <a:cxn ang="0">
                        <a:pos x="14" y="96"/>
                      </a:cxn>
                      <a:cxn ang="0">
                        <a:pos x="0" y="99"/>
                      </a:cxn>
                      <a:cxn ang="0">
                        <a:pos x="3" y="99"/>
                      </a:cxn>
                      <a:cxn ang="0">
                        <a:pos x="8" y="100"/>
                      </a:cxn>
                      <a:cxn ang="0">
                        <a:pos x="22" y="96"/>
                      </a:cxn>
                      <a:cxn ang="0">
                        <a:pos x="34" y="90"/>
                      </a:cxn>
                      <a:cxn ang="0">
                        <a:pos x="45" y="82"/>
                      </a:cxn>
                      <a:cxn ang="0">
                        <a:pos x="54" y="71"/>
                      </a:cxn>
                      <a:cxn ang="0">
                        <a:pos x="62" y="60"/>
                      </a:cxn>
                      <a:cxn ang="0">
                        <a:pos x="68" y="48"/>
                      </a:cxn>
                      <a:cxn ang="0">
                        <a:pos x="73" y="34"/>
                      </a:cxn>
                      <a:cxn ang="0">
                        <a:pos x="73" y="18"/>
                      </a:cxn>
                    </a:cxnLst>
                    <a:rect l="0" t="0" r="r" b="b"/>
                    <a:pathLst>
                      <a:path w="73" h="100">
                        <a:moveTo>
                          <a:pt x="73" y="18"/>
                        </a:moveTo>
                        <a:lnTo>
                          <a:pt x="73" y="11"/>
                        </a:lnTo>
                        <a:lnTo>
                          <a:pt x="73" y="5"/>
                        </a:lnTo>
                        <a:lnTo>
                          <a:pt x="70" y="1"/>
                        </a:lnTo>
                        <a:lnTo>
                          <a:pt x="68" y="0"/>
                        </a:lnTo>
                        <a:lnTo>
                          <a:pt x="70" y="9"/>
                        </a:lnTo>
                        <a:lnTo>
                          <a:pt x="70" y="18"/>
                        </a:lnTo>
                        <a:lnTo>
                          <a:pt x="70" y="34"/>
                        </a:lnTo>
                        <a:lnTo>
                          <a:pt x="65" y="48"/>
                        </a:lnTo>
                        <a:lnTo>
                          <a:pt x="59" y="60"/>
                        </a:lnTo>
                        <a:lnTo>
                          <a:pt x="50" y="73"/>
                        </a:lnTo>
                        <a:lnTo>
                          <a:pt x="40" y="82"/>
                        </a:lnTo>
                        <a:lnTo>
                          <a:pt x="28" y="90"/>
                        </a:lnTo>
                        <a:lnTo>
                          <a:pt x="14" y="96"/>
                        </a:lnTo>
                        <a:lnTo>
                          <a:pt x="0" y="99"/>
                        </a:lnTo>
                        <a:lnTo>
                          <a:pt x="3" y="99"/>
                        </a:lnTo>
                        <a:lnTo>
                          <a:pt x="8" y="100"/>
                        </a:lnTo>
                        <a:lnTo>
                          <a:pt x="22" y="96"/>
                        </a:lnTo>
                        <a:lnTo>
                          <a:pt x="34" y="90"/>
                        </a:lnTo>
                        <a:lnTo>
                          <a:pt x="45" y="82"/>
                        </a:lnTo>
                        <a:lnTo>
                          <a:pt x="54" y="71"/>
                        </a:lnTo>
                        <a:lnTo>
                          <a:pt x="62" y="60"/>
                        </a:lnTo>
                        <a:lnTo>
                          <a:pt x="68" y="48"/>
                        </a:lnTo>
                        <a:lnTo>
                          <a:pt x="73" y="34"/>
                        </a:lnTo>
                        <a:lnTo>
                          <a:pt x="73" y="18"/>
                        </a:lnTo>
                        <a:close/>
                      </a:path>
                    </a:pathLst>
                  </a:custGeom>
                  <a:solidFill>
                    <a:srgbClr val="3448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90" name="Freeform 358"/>
                  <p:cNvSpPr>
                    <a:spLocks/>
                  </p:cNvSpPr>
                  <p:nvPr/>
                </p:nvSpPr>
                <p:spPr bwMode="auto">
                  <a:xfrm>
                    <a:off x="5755" y="1320"/>
                    <a:ext cx="74" cy="102"/>
                  </a:xfrm>
                  <a:custGeom>
                    <a:avLst/>
                    <a:gdLst/>
                    <a:ahLst/>
                    <a:cxnLst>
                      <a:cxn ang="0">
                        <a:pos x="74" y="21"/>
                      </a:cxn>
                      <a:cxn ang="0">
                        <a:pos x="74" y="14"/>
                      </a:cxn>
                      <a:cxn ang="0">
                        <a:pos x="73" y="4"/>
                      </a:cxn>
                      <a:cxn ang="0">
                        <a:pos x="71" y="3"/>
                      </a:cxn>
                      <a:cxn ang="0">
                        <a:pos x="68" y="0"/>
                      </a:cxn>
                      <a:cxn ang="0">
                        <a:pos x="71" y="11"/>
                      </a:cxn>
                      <a:cxn ang="0">
                        <a:pos x="71" y="21"/>
                      </a:cxn>
                      <a:cxn ang="0">
                        <a:pos x="70" y="37"/>
                      </a:cxn>
                      <a:cxn ang="0">
                        <a:pos x="67" y="51"/>
                      </a:cxn>
                      <a:cxn ang="0">
                        <a:pos x="60" y="65"/>
                      </a:cxn>
                      <a:cxn ang="0">
                        <a:pos x="51" y="76"/>
                      </a:cxn>
                      <a:cxn ang="0">
                        <a:pos x="40" y="85"/>
                      </a:cxn>
                      <a:cxn ang="0">
                        <a:pos x="28" y="93"/>
                      </a:cxn>
                      <a:cxn ang="0">
                        <a:pos x="14" y="97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6" y="102"/>
                      </a:cxn>
                      <a:cxn ang="0">
                        <a:pos x="20" y="99"/>
                      </a:cxn>
                      <a:cxn ang="0">
                        <a:pos x="34" y="93"/>
                      </a:cxn>
                      <a:cxn ang="0">
                        <a:pos x="45" y="85"/>
                      </a:cxn>
                      <a:cxn ang="0">
                        <a:pos x="56" y="76"/>
                      </a:cxn>
                      <a:cxn ang="0">
                        <a:pos x="64" y="63"/>
                      </a:cxn>
                      <a:cxn ang="0">
                        <a:pos x="70" y="51"/>
                      </a:cxn>
                      <a:cxn ang="0">
                        <a:pos x="74" y="37"/>
                      </a:cxn>
                      <a:cxn ang="0">
                        <a:pos x="74" y="21"/>
                      </a:cxn>
                    </a:cxnLst>
                    <a:rect l="0" t="0" r="r" b="b"/>
                    <a:pathLst>
                      <a:path w="74" h="102">
                        <a:moveTo>
                          <a:pt x="74" y="21"/>
                        </a:moveTo>
                        <a:lnTo>
                          <a:pt x="74" y="14"/>
                        </a:lnTo>
                        <a:lnTo>
                          <a:pt x="73" y="4"/>
                        </a:lnTo>
                        <a:lnTo>
                          <a:pt x="71" y="3"/>
                        </a:lnTo>
                        <a:lnTo>
                          <a:pt x="68" y="0"/>
                        </a:lnTo>
                        <a:lnTo>
                          <a:pt x="71" y="11"/>
                        </a:lnTo>
                        <a:lnTo>
                          <a:pt x="71" y="21"/>
                        </a:lnTo>
                        <a:lnTo>
                          <a:pt x="70" y="37"/>
                        </a:lnTo>
                        <a:lnTo>
                          <a:pt x="67" y="51"/>
                        </a:lnTo>
                        <a:lnTo>
                          <a:pt x="60" y="65"/>
                        </a:lnTo>
                        <a:lnTo>
                          <a:pt x="51" y="76"/>
                        </a:lnTo>
                        <a:lnTo>
                          <a:pt x="40" y="85"/>
                        </a:lnTo>
                        <a:lnTo>
                          <a:pt x="28" y="93"/>
                        </a:lnTo>
                        <a:lnTo>
                          <a:pt x="14" y="97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6" y="102"/>
                        </a:lnTo>
                        <a:lnTo>
                          <a:pt x="20" y="99"/>
                        </a:lnTo>
                        <a:lnTo>
                          <a:pt x="34" y="93"/>
                        </a:lnTo>
                        <a:lnTo>
                          <a:pt x="45" y="85"/>
                        </a:lnTo>
                        <a:lnTo>
                          <a:pt x="56" y="76"/>
                        </a:lnTo>
                        <a:lnTo>
                          <a:pt x="64" y="63"/>
                        </a:lnTo>
                        <a:lnTo>
                          <a:pt x="70" y="51"/>
                        </a:lnTo>
                        <a:lnTo>
                          <a:pt x="74" y="37"/>
                        </a:lnTo>
                        <a:lnTo>
                          <a:pt x="74" y="21"/>
                        </a:lnTo>
                        <a:close/>
                      </a:path>
                    </a:pathLst>
                  </a:custGeom>
                  <a:solidFill>
                    <a:srgbClr val="3449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91" name="Freeform 359"/>
                  <p:cNvSpPr>
                    <a:spLocks/>
                  </p:cNvSpPr>
                  <p:nvPr/>
                </p:nvSpPr>
                <p:spPr bwMode="auto">
                  <a:xfrm>
                    <a:off x="5752" y="1318"/>
                    <a:ext cx="76" cy="104"/>
                  </a:xfrm>
                  <a:custGeom>
                    <a:avLst/>
                    <a:gdLst/>
                    <a:ahLst/>
                    <a:cxnLst>
                      <a:cxn ang="0">
                        <a:pos x="76" y="23"/>
                      </a:cxn>
                      <a:cxn ang="0">
                        <a:pos x="76" y="14"/>
                      </a:cxn>
                      <a:cxn ang="0">
                        <a:pos x="74" y="5"/>
                      </a:cxn>
                      <a:cxn ang="0">
                        <a:pos x="71" y="2"/>
                      </a:cxn>
                      <a:cxn ang="0">
                        <a:pos x="70" y="0"/>
                      </a:cxn>
                      <a:cxn ang="0">
                        <a:pos x="73" y="11"/>
                      </a:cxn>
                      <a:cxn ang="0">
                        <a:pos x="73" y="23"/>
                      </a:cxn>
                      <a:cxn ang="0">
                        <a:pos x="71" y="39"/>
                      </a:cxn>
                      <a:cxn ang="0">
                        <a:pos x="68" y="53"/>
                      </a:cxn>
                      <a:cxn ang="0">
                        <a:pos x="60" y="67"/>
                      </a:cxn>
                      <a:cxn ang="0">
                        <a:pos x="51" y="78"/>
                      </a:cxn>
                      <a:cxn ang="0">
                        <a:pos x="40" y="87"/>
                      </a:cxn>
                      <a:cxn ang="0">
                        <a:pos x="28" y="95"/>
                      </a:cxn>
                      <a:cxn ang="0">
                        <a:pos x="14" y="99"/>
                      </a:cxn>
                      <a:cxn ang="0">
                        <a:pos x="0" y="101"/>
                      </a:cxn>
                      <a:cxn ang="0">
                        <a:pos x="3" y="102"/>
                      </a:cxn>
                      <a:cxn ang="0">
                        <a:pos x="6" y="104"/>
                      </a:cxn>
                      <a:cxn ang="0">
                        <a:pos x="20" y="101"/>
                      </a:cxn>
                      <a:cxn ang="0">
                        <a:pos x="34" y="95"/>
                      </a:cxn>
                      <a:cxn ang="0">
                        <a:pos x="46" y="87"/>
                      </a:cxn>
                      <a:cxn ang="0">
                        <a:pos x="56" y="78"/>
                      </a:cxn>
                      <a:cxn ang="0">
                        <a:pos x="65" y="65"/>
                      </a:cxn>
                      <a:cxn ang="0">
                        <a:pos x="71" y="53"/>
                      </a:cxn>
                      <a:cxn ang="0">
                        <a:pos x="76" y="39"/>
                      </a:cxn>
                      <a:cxn ang="0">
                        <a:pos x="76" y="23"/>
                      </a:cxn>
                    </a:cxnLst>
                    <a:rect l="0" t="0" r="r" b="b"/>
                    <a:pathLst>
                      <a:path w="76" h="104">
                        <a:moveTo>
                          <a:pt x="76" y="23"/>
                        </a:moveTo>
                        <a:lnTo>
                          <a:pt x="76" y="14"/>
                        </a:lnTo>
                        <a:lnTo>
                          <a:pt x="74" y="5"/>
                        </a:lnTo>
                        <a:lnTo>
                          <a:pt x="71" y="2"/>
                        </a:lnTo>
                        <a:lnTo>
                          <a:pt x="70" y="0"/>
                        </a:lnTo>
                        <a:lnTo>
                          <a:pt x="73" y="11"/>
                        </a:lnTo>
                        <a:lnTo>
                          <a:pt x="73" y="23"/>
                        </a:lnTo>
                        <a:lnTo>
                          <a:pt x="71" y="39"/>
                        </a:lnTo>
                        <a:lnTo>
                          <a:pt x="68" y="53"/>
                        </a:lnTo>
                        <a:lnTo>
                          <a:pt x="60" y="67"/>
                        </a:lnTo>
                        <a:lnTo>
                          <a:pt x="51" y="78"/>
                        </a:lnTo>
                        <a:lnTo>
                          <a:pt x="40" y="87"/>
                        </a:lnTo>
                        <a:lnTo>
                          <a:pt x="28" y="95"/>
                        </a:lnTo>
                        <a:lnTo>
                          <a:pt x="14" y="99"/>
                        </a:lnTo>
                        <a:lnTo>
                          <a:pt x="0" y="101"/>
                        </a:lnTo>
                        <a:lnTo>
                          <a:pt x="3" y="102"/>
                        </a:lnTo>
                        <a:lnTo>
                          <a:pt x="6" y="104"/>
                        </a:lnTo>
                        <a:lnTo>
                          <a:pt x="20" y="101"/>
                        </a:lnTo>
                        <a:lnTo>
                          <a:pt x="34" y="95"/>
                        </a:lnTo>
                        <a:lnTo>
                          <a:pt x="46" y="87"/>
                        </a:lnTo>
                        <a:lnTo>
                          <a:pt x="56" y="78"/>
                        </a:lnTo>
                        <a:lnTo>
                          <a:pt x="65" y="65"/>
                        </a:lnTo>
                        <a:lnTo>
                          <a:pt x="71" y="53"/>
                        </a:lnTo>
                        <a:lnTo>
                          <a:pt x="76" y="39"/>
                        </a:lnTo>
                        <a:lnTo>
                          <a:pt x="76" y="23"/>
                        </a:lnTo>
                        <a:close/>
                      </a:path>
                    </a:pathLst>
                  </a:custGeom>
                  <a:solidFill>
                    <a:srgbClr val="354A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92" name="Freeform 360"/>
                  <p:cNvSpPr>
                    <a:spLocks/>
                  </p:cNvSpPr>
                  <p:nvPr/>
                </p:nvSpPr>
                <p:spPr bwMode="auto">
                  <a:xfrm>
                    <a:off x="5748" y="1315"/>
                    <a:ext cx="78" cy="105"/>
                  </a:xfrm>
                  <a:custGeom>
                    <a:avLst/>
                    <a:gdLst/>
                    <a:ahLst/>
                    <a:cxnLst>
                      <a:cxn ang="0">
                        <a:pos x="78" y="26"/>
                      </a:cxn>
                      <a:cxn ang="0">
                        <a:pos x="78" y="16"/>
                      </a:cxn>
                      <a:cxn ang="0">
                        <a:pos x="75" y="5"/>
                      </a:cxn>
                      <a:cxn ang="0">
                        <a:pos x="74" y="3"/>
                      </a:cxn>
                      <a:cxn ang="0">
                        <a:pos x="71" y="0"/>
                      </a:cxn>
                      <a:cxn ang="0">
                        <a:pos x="75" y="14"/>
                      </a:cxn>
                      <a:cxn ang="0">
                        <a:pos x="75" y="26"/>
                      </a:cxn>
                      <a:cxn ang="0">
                        <a:pos x="74" y="42"/>
                      </a:cxn>
                      <a:cxn ang="0">
                        <a:pos x="71" y="56"/>
                      </a:cxn>
                      <a:cxn ang="0">
                        <a:pos x="63" y="70"/>
                      </a:cxn>
                      <a:cxn ang="0">
                        <a:pos x="54" y="81"/>
                      </a:cxn>
                      <a:cxn ang="0">
                        <a:pos x="43" y="90"/>
                      </a:cxn>
                      <a:cxn ang="0">
                        <a:pos x="30" y="96"/>
                      </a:cxn>
                      <a:cxn ang="0">
                        <a:pos x="15" y="101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4" y="104"/>
                      </a:cxn>
                      <a:cxn ang="0">
                        <a:pos x="7" y="105"/>
                      </a:cxn>
                      <a:cxn ang="0">
                        <a:pos x="21" y="102"/>
                      </a:cxn>
                      <a:cxn ang="0">
                        <a:pos x="35" y="98"/>
                      </a:cxn>
                      <a:cxn ang="0">
                        <a:pos x="47" y="90"/>
                      </a:cxn>
                      <a:cxn ang="0">
                        <a:pos x="58" y="81"/>
                      </a:cxn>
                      <a:cxn ang="0">
                        <a:pos x="67" y="70"/>
                      </a:cxn>
                      <a:cxn ang="0">
                        <a:pos x="74" y="56"/>
                      </a:cxn>
                      <a:cxn ang="0">
                        <a:pos x="77" y="42"/>
                      </a:cxn>
                      <a:cxn ang="0">
                        <a:pos x="78" y="26"/>
                      </a:cxn>
                    </a:cxnLst>
                    <a:rect l="0" t="0" r="r" b="b"/>
                    <a:pathLst>
                      <a:path w="78" h="105">
                        <a:moveTo>
                          <a:pt x="78" y="26"/>
                        </a:moveTo>
                        <a:lnTo>
                          <a:pt x="78" y="16"/>
                        </a:lnTo>
                        <a:lnTo>
                          <a:pt x="75" y="5"/>
                        </a:lnTo>
                        <a:lnTo>
                          <a:pt x="74" y="3"/>
                        </a:lnTo>
                        <a:lnTo>
                          <a:pt x="71" y="0"/>
                        </a:lnTo>
                        <a:lnTo>
                          <a:pt x="75" y="14"/>
                        </a:lnTo>
                        <a:lnTo>
                          <a:pt x="75" y="26"/>
                        </a:lnTo>
                        <a:lnTo>
                          <a:pt x="74" y="42"/>
                        </a:lnTo>
                        <a:lnTo>
                          <a:pt x="71" y="56"/>
                        </a:lnTo>
                        <a:lnTo>
                          <a:pt x="63" y="70"/>
                        </a:lnTo>
                        <a:lnTo>
                          <a:pt x="54" y="81"/>
                        </a:lnTo>
                        <a:lnTo>
                          <a:pt x="43" y="90"/>
                        </a:lnTo>
                        <a:lnTo>
                          <a:pt x="30" y="96"/>
                        </a:lnTo>
                        <a:lnTo>
                          <a:pt x="15" y="101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4" y="104"/>
                        </a:lnTo>
                        <a:lnTo>
                          <a:pt x="7" y="105"/>
                        </a:lnTo>
                        <a:lnTo>
                          <a:pt x="21" y="102"/>
                        </a:lnTo>
                        <a:lnTo>
                          <a:pt x="35" y="98"/>
                        </a:lnTo>
                        <a:lnTo>
                          <a:pt x="47" y="90"/>
                        </a:lnTo>
                        <a:lnTo>
                          <a:pt x="58" y="81"/>
                        </a:lnTo>
                        <a:lnTo>
                          <a:pt x="67" y="70"/>
                        </a:lnTo>
                        <a:lnTo>
                          <a:pt x="74" y="56"/>
                        </a:lnTo>
                        <a:lnTo>
                          <a:pt x="77" y="42"/>
                        </a:lnTo>
                        <a:lnTo>
                          <a:pt x="78" y="26"/>
                        </a:lnTo>
                        <a:close/>
                      </a:path>
                    </a:pathLst>
                  </a:custGeom>
                  <a:solidFill>
                    <a:srgbClr val="364B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93" name="Freeform 361"/>
                  <p:cNvSpPr>
                    <a:spLocks/>
                  </p:cNvSpPr>
                  <p:nvPr/>
                </p:nvSpPr>
                <p:spPr bwMode="auto">
                  <a:xfrm>
                    <a:off x="5746" y="1314"/>
                    <a:ext cx="79" cy="105"/>
                  </a:xfrm>
                  <a:custGeom>
                    <a:avLst/>
                    <a:gdLst/>
                    <a:ahLst/>
                    <a:cxnLst>
                      <a:cxn ang="0">
                        <a:pos x="79" y="27"/>
                      </a:cxn>
                      <a:cxn ang="0">
                        <a:pos x="79" y="15"/>
                      </a:cxn>
                      <a:cxn ang="0">
                        <a:pos x="76" y="4"/>
                      </a:cxn>
                      <a:cxn ang="0">
                        <a:pos x="73" y="1"/>
                      </a:cxn>
                      <a:cxn ang="0">
                        <a:pos x="71" y="0"/>
                      </a:cxn>
                      <a:cxn ang="0">
                        <a:pos x="76" y="14"/>
                      </a:cxn>
                      <a:cxn ang="0">
                        <a:pos x="76" y="27"/>
                      </a:cxn>
                      <a:cxn ang="0">
                        <a:pos x="74" y="43"/>
                      </a:cxn>
                      <a:cxn ang="0">
                        <a:pos x="71" y="57"/>
                      </a:cxn>
                      <a:cxn ang="0">
                        <a:pos x="63" y="69"/>
                      </a:cxn>
                      <a:cxn ang="0">
                        <a:pos x="54" y="80"/>
                      </a:cxn>
                      <a:cxn ang="0">
                        <a:pos x="43" y="89"/>
                      </a:cxn>
                      <a:cxn ang="0">
                        <a:pos x="31" y="96"/>
                      </a:cxn>
                      <a:cxn ang="0">
                        <a:pos x="17" y="100"/>
                      </a:cxn>
                      <a:cxn ang="0">
                        <a:pos x="2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2" y="103"/>
                      </a:cxn>
                      <a:cxn ang="0">
                        <a:pos x="6" y="105"/>
                      </a:cxn>
                      <a:cxn ang="0">
                        <a:pos x="20" y="103"/>
                      </a:cxn>
                      <a:cxn ang="0">
                        <a:pos x="34" y="99"/>
                      </a:cxn>
                      <a:cxn ang="0">
                        <a:pos x="46" y="91"/>
                      </a:cxn>
                      <a:cxn ang="0">
                        <a:pos x="57" y="82"/>
                      </a:cxn>
                      <a:cxn ang="0">
                        <a:pos x="66" y="71"/>
                      </a:cxn>
                      <a:cxn ang="0">
                        <a:pos x="74" y="57"/>
                      </a:cxn>
                      <a:cxn ang="0">
                        <a:pos x="77" y="43"/>
                      </a:cxn>
                      <a:cxn ang="0">
                        <a:pos x="79" y="27"/>
                      </a:cxn>
                    </a:cxnLst>
                    <a:rect l="0" t="0" r="r" b="b"/>
                    <a:pathLst>
                      <a:path w="79" h="105">
                        <a:moveTo>
                          <a:pt x="79" y="27"/>
                        </a:moveTo>
                        <a:lnTo>
                          <a:pt x="79" y="15"/>
                        </a:lnTo>
                        <a:lnTo>
                          <a:pt x="76" y="4"/>
                        </a:lnTo>
                        <a:lnTo>
                          <a:pt x="73" y="1"/>
                        </a:lnTo>
                        <a:lnTo>
                          <a:pt x="71" y="0"/>
                        </a:lnTo>
                        <a:lnTo>
                          <a:pt x="76" y="14"/>
                        </a:lnTo>
                        <a:lnTo>
                          <a:pt x="76" y="27"/>
                        </a:lnTo>
                        <a:lnTo>
                          <a:pt x="74" y="43"/>
                        </a:lnTo>
                        <a:lnTo>
                          <a:pt x="71" y="57"/>
                        </a:lnTo>
                        <a:lnTo>
                          <a:pt x="63" y="69"/>
                        </a:lnTo>
                        <a:lnTo>
                          <a:pt x="54" y="80"/>
                        </a:lnTo>
                        <a:lnTo>
                          <a:pt x="43" y="89"/>
                        </a:lnTo>
                        <a:lnTo>
                          <a:pt x="31" y="96"/>
                        </a:lnTo>
                        <a:lnTo>
                          <a:pt x="17" y="100"/>
                        </a:lnTo>
                        <a:lnTo>
                          <a:pt x="2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2" y="103"/>
                        </a:lnTo>
                        <a:lnTo>
                          <a:pt x="6" y="105"/>
                        </a:lnTo>
                        <a:lnTo>
                          <a:pt x="20" y="103"/>
                        </a:lnTo>
                        <a:lnTo>
                          <a:pt x="34" y="99"/>
                        </a:lnTo>
                        <a:lnTo>
                          <a:pt x="46" y="91"/>
                        </a:lnTo>
                        <a:lnTo>
                          <a:pt x="57" y="82"/>
                        </a:lnTo>
                        <a:lnTo>
                          <a:pt x="66" y="71"/>
                        </a:lnTo>
                        <a:lnTo>
                          <a:pt x="74" y="57"/>
                        </a:lnTo>
                        <a:lnTo>
                          <a:pt x="77" y="43"/>
                        </a:lnTo>
                        <a:lnTo>
                          <a:pt x="79" y="27"/>
                        </a:lnTo>
                        <a:close/>
                      </a:path>
                    </a:pathLst>
                  </a:custGeom>
                  <a:solidFill>
                    <a:srgbClr val="374C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94" name="Freeform 362"/>
                  <p:cNvSpPr>
                    <a:spLocks/>
                  </p:cNvSpPr>
                  <p:nvPr/>
                </p:nvSpPr>
                <p:spPr bwMode="auto">
                  <a:xfrm>
                    <a:off x="5743" y="1312"/>
                    <a:ext cx="80" cy="105"/>
                  </a:xfrm>
                  <a:custGeom>
                    <a:avLst/>
                    <a:gdLst/>
                    <a:ahLst/>
                    <a:cxnLst>
                      <a:cxn ang="0">
                        <a:pos x="80" y="29"/>
                      </a:cxn>
                      <a:cxn ang="0">
                        <a:pos x="80" y="17"/>
                      </a:cxn>
                      <a:cxn ang="0">
                        <a:pos x="76" y="3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4" y="8"/>
                      </a:cxn>
                      <a:cxn ang="0">
                        <a:pos x="76" y="14"/>
                      </a:cxn>
                      <a:cxn ang="0">
                        <a:pos x="77" y="22"/>
                      </a:cxn>
                      <a:cxn ang="0">
                        <a:pos x="77" y="29"/>
                      </a:cxn>
                      <a:cxn ang="0">
                        <a:pos x="76" y="45"/>
                      </a:cxn>
                      <a:cxn ang="0">
                        <a:pos x="72" y="59"/>
                      </a:cxn>
                      <a:cxn ang="0">
                        <a:pos x="65" y="71"/>
                      </a:cxn>
                      <a:cxn ang="0">
                        <a:pos x="57" y="81"/>
                      </a:cxn>
                      <a:cxn ang="0">
                        <a:pos x="46" y="90"/>
                      </a:cxn>
                      <a:cxn ang="0">
                        <a:pos x="34" y="98"/>
                      </a:cxn>
                      <a:cxn ang="0">
                        <a:pos x="20" y="101"/>
                      </a:cxn>
                      <a:cxn ang="0">
                        <a:pos x="5" y="102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5" y="105"/>
                      </a:cxn>
                      <a:cxn ang="0">
                        <a:pos x="5" y="105"/>
                      </a:cxn>
                      <a:cxn ang="0">
                        <a:pos x="5" y="105"/>
                      </a:cxn>
                      <a:cxn ang="0">
                        <a:pos x="20" y="104"/>
                      </a:cxn>
                      <a:cxn ang="0">
                        <a:pos x="35" y="99"/>
                      </a:cxn>
                      <a:cxn ang="0">
                        <a:pos x="48" y="93"/>
                      </a:cxn>
                      <a:cxn ang="0">
                        <a:pos x="59" y="84"/>
                      </a:cxn>
                      <a:cxn ang="0">
                        <a:pos x="68" y="73"/>
                      </a:cxn>
                      <a:cxn ang="0">
                        <a:pos x="76" y="59"/>
                      </a:cxn>
                      <a:cxn ang="0">
                        <a:pos x="79" y="45"/>
                      </a:cxn>
                      <a:cxn ang="0">
                        <a:pos x="80" y="29"/>
                      </a:cxn>
                    </a:cxnLst>
                    <a:rect l="0" t="0" r="r" b="b"/>
                    <a:pathLst>
                      <a:path w="80" h="105">
                        <a:moveTo>
                          <a:pt x="80" y="29"/>
                        </a:moveTo>
                        <a:lnTo>
                          <a:pt x="80" y="17"/>
                        </a:lnTo>
                        <a:lnTo>
                          <a:pt x="76" y="3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4" y="8"/>
                        </a:lnTo>
                        <a:lnTo>
                          <a:pt x="76" y="14"/>
                        </a:lnTo>
                        <a:lnTo>
                          <a:pt x="77" y="22"/>
                        </a:lnTo>
                        <a:lnTo>
                          <a:pt x="77" y="29"/>
                        </a:lnTo>
                        <a:lnTo>
                          <a:pt x="76" y="45"/>
                        </a:lnTo>
                        <a:lnTo>
                          <a:pt x="72" y="59"/>
                        </a:lnTo>
                        <a:lnTo>
                          <a:pt x="65" y="71"/>
                        </a:lnTo>
                        <a:lnTo>
                          <a:pt x="57" y="81"/>
                        </a:lnTo>
                        <a:lnTo>
                          <a:pt x="46" y="90"/>
                        </a:lnTo>
                        <a:lnTo>
                          <a:pt x="34" y="98"/>
                        </a:lnTo>
                        <a:lnTo>
                          <a:pt x="20" y="101"/>
                        </a:lnTo>
                        <a:lnTo>
                          <a:pt x="5" y="102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5" y="105"/>
                        </a:lnTo>
                        <a:lnTo>
                          <a:pt x="5" y="105"/>
                        </a:lnTo>
                        <a:lnTo>
                          <a:pt x="5" y="105"/>
                        </a:lnTo>
                        <a:lnTo>
                          <a:pt x="20" y="104"/>
                        </a:lnTo>
                        <a:lnTo>
                          <a:pt x="35" y="99"/>
                        </a:lnTo>
                        <a:lnTo>
                          <a:pt x="48" y="93"/>
                        </a:lnTo>
                        <a:lnTo>
                          <a:pt x="59" y="84"/>
                        </a:lnTo>
                        <a:lnTo>
                          <a:pt x="68" y="73"/>
                        </a:lnTo>
                        <a:lnTo>
                          <a:pt x="76" y="59"/>
                        </a:lnTo>
                        <a:lnTo>
                          <a:pt x="79" y="45"/>
                        </a:lnTo>
                        <a:lnTo>
                          <a:pt x="80" y="29"/>
                        </a:lnTo>
                        <a:close/>
                      </a:path>
                    </a:pathLst>
                  </a:custGeom>
                  <a:solidFill>
                    <a:srgbClr val="384D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95" name="Freeform 363"/>
                  <p:cNvSpPr>
                    <a:spLocks/>
                  </p:cNvSpPr>
                  <p:nvPr/>
                </p:nvSpPr>
                <p:spPr bwMode="auto">
                  <a:xfrm>
                    <a:off x="5740" y="1311"/>
                    <a:ext cx="82" cy="105"/>
                  </a:xfrm>
                  <a:custGeom>
                    <a:avLst/>
                    <a:gdLst/>
                    <a:ahLst/>
                    <a:cxnLst>
                      <a:cxn ang="0">
                        <a:pos x="82" y="30"/>
                      </a:cxn>
                      <a:cxn ang="0">
                        <a:pos x="82" y="17"/>
                      </a:cxn>
                      <a:cxn ang="0">
                        <a:pos x="77" y="3"/>
                      </a:cxn>
                      <a:cxn ang="0">
                        <a:pos x="74" y="1"/>
                      </a:cxn>
                      <a:cxn ang="0">
                        <a:pos x="72" y="0"/>
                      </a:cxn>
                      <a:cxn ang="0">
                        <a:pos x="75" y="7"/>
                      </a:cxn>
                      <a:cxn ang="0">
                        <a:pos x="77" y="15"/>
                      </a:cxn>
                      <a:cxn ang="0">
                        <a:pos x="79" y="23"/>
                      </a:cxn>
                      <a:cxn ang="0">
                        <a:pos x="79" y="30"/>
                      </a:cxn>
                      <a:cxn ang="0">
                        <a:pos x="77" y="46"/>
                      </a:cxn>
                      <a:cxn ang="0">
                        <a:pos x="74" y="58"/>
                      </a:cxn>
                      <a:cxn ang="0">
                        <a:pos x="68" y="71"/>
                      </a:cxn>
                      <a:cxn ang="0">
                        <a:pos x="58" y="82"/>
                      </a:cxn>
                      <a:cxn ang="0">
                        <a:pos x="48" y="89"/>
                      </a:cxn>
                      <a:cxn ang="0">
                        <a:pos x="35" y="97"/>
                      </a:cxn>
                      <a:cxn ang="0">
                        <a:pos x="23" y="100"/>
                      </a:cxn>
                      <a:cxn ang="0">
                        <a:pos x="8" y="102"/>
                      </a:cxn>
                      <a:cxn ang="0">
                        <a:pos x="4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8" y="105"/>
                      </a:cxn>
                      <a:cxn ang="0">
                        <a:pos x="23" y="103"/>
                      </a:cxn>
                      <a:cxn ang="0">
                        <a:pos x="37" y="99"/>
                      </a:cxn>
                      <a:cxn ang="0">
                        <a:pos x="49" y="92"/>
                      </a:cxn>
                      <a:cxn ang="0">
                        <a:pos x="60" y="83"/>
                      </a:cxn>
                      <a:cxn ang="0">
                        <a:pos x="69" y="72"/>
                      </a:cxn>
                      <a:cxn ang="0">
                        <a:pos x="77" y="60"/>
                      </a:cxn>
                      <a:cxn ang="0">
                        <a:pos x="80" y="46"/>
                      </a:cxn>
                      <a:cxn ang="0">
                        <a:pos x="82" y="30"/>
                      </a:cxn>
                    </a:cxnLst>
                    <a:rect l="0" t="0" r="r" b="b"/>
                    <a:pathLst>
                      <a:path w="82" h="105">
                        <a:moveTo>
                          <a:pt x="82" y="30"/>
                        </a:moveTo>
                        <a:lnTo>
                          <a:pt x="82" y="17"/>
                        </a:lnTo>
                        <a:lnTo>
                          <a:pt x="77" y="3"/>
                        </a:lnTo>
                        <a:lnTo>
                          <a:pt x="74" y="1"/>
                        </a:lnTo>
                        <a:lnTo>
                          <a:pt x="72" y="0"/>
                        </a:lnTo>
                        <a:lnTo>
                          <a:pt x="75" y="7"/>
                        </a:lnTo>
                        <a:lnTo>
                          <a:pt x="77" y="15"/>
                        </a:lnTo>
                        <a:lnTo>
                          <a:pt x="79" y="23"/>
                        </a:lnTo>
                        <a:lnTo>
                          <a:pt x="79" y="30"/>
                        </a:lnTo>
                        <a:lnTo>
                          <a:pt x="77" y="46"/>
                        </a:lnTo>
                        <a:lnTo>
                          <a:pt x="74" y="58"/>
                        </a:lnTo>
                        <a:lnTo>
                          <a:pt x="68" y="71"/>
                        </a:lnTo>
                        <a:lnTo>
                          <a:pt x="58" y="82"/>
                        </a:lnTo>
                        <a:lnTo>
                          <a:pt x="48" y="89"/>
                        </a:lnTo>
                        <a:lnTo>
                          <a:pt x="35" y="97"/>
                        </a:lnTo>
                        <a:lnTo>
                          <a:pt x="23" y="100"/>
                        </a:lnTo>
                        <a:lnTo>
                          <a:pt x="8" y="102"/>
                        </a:lnTo>
                        <a:lnTo>
                          <a:pt x="4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8" y="105"/>
                        </a:lnTo>
                        <a:lnTo>
                          <a:pt x="23" y="103"/>
                        </a:lnTo>
                        <a:lnTo>
                          <a:pt x="37" y="99"/>
                        </a:lnTo>
                        <a:lnTo>
                          <a:pt x="49" y="92"/>
                        </a:lnTo>
                        <a:lnTo>
                          <a:pt x="60" y="83"/>
                        </a:lnTo>
                        <a:lnTo>
                          <a:pt x="69" y="72"/>
                        </a:lnTo>
                        <a:lnTo>
                          <a:pt x="77" y="60"/>
                        </a:lnTo>
                        <a:lnTo>
                          <a:pt x="80" y="46"/>
                        </a:lnTo>
                        <a:lnTo>
                          <a:pt x="82" y="30"/>
                        </a:lnTo>
                        <a:close/>
                      </a:path>
                    </a:pathLst>
                  </a:custGeom>
                  <a:solidFill>
                    <a:srgbClr val="3A4E9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96" name="Freeform 364"/>
                  <p:cNvSpPr>
                    <a:spLocks/>
                  </p:cNvSpPr>
                  <p:nvPr/>
                </p:nvSpPr>
                <p:spPr bwMode="auto">
                  <a:xfrm>
                    <a:off x="5737" y="1309"/>
                    <a:ext cx="83" cy="105"/>
                  </a:xfrm>
                  <a:custGeom>
                    <a:avLst/>
                    <a:gdLst/>
                    <a:ahLst/>
                    <a:cxnLst>
                      <a:cxn ang="0">
                        <a:pos x="83" y="32"/>
                      </a:cxn>
                      <a:cxn ang="0">
                        <a:pos x="83" y="25"/>
                      </a:cxn>
                      <a:cxn ang="0">
                        <a:pos x="82" y="17"/>
                      </a:cxn>
                      <a:cxn ang="0">
                        <a:pos x="80" y="11"/>
                      </a:cxn>
                      <a:cxn ang="0">
                        <a:pos x="77" y="3"/>
                      </a:cxn>
                      <a:cxn ang="0">
                        <a:pos x="75" y="2"/>
                      </a:cxn>
                      <a:cxn ang="0">
                        <a:pos x="72" y="0"/>
                      </a:cxn>
                      <a:cxn ang="0">
                        <a:pos x="75" y="8"/>
                      </a:cxn>
                      <a:cxn ang="0">
                        <a:pos x="78" y="15"/>
                      </a:cxn>
                      <a:cxn ang="0">
                        <a:pos x="80" y="25"/>
                      </a:cxn>
                      <a:cxn ang="0">
                        <a:pos x="80" y="32"/>
                      </a:cxn>
                      <a:cxn ang="0">
                        <a:pos x="80" y="46"/>
                      </a:cxn>
                      <a:cxn ang="0">
                        <a:pos x="75" y="60"/>
                      </a:cxn>
                      <a:cxn ang="0">
                        <a:pos x="69" y="71"/>
                      </a:cxn>
                      <a:cxn ang="0">
                        <a:pos x="60" y="82"/>
                      </a:cxn>
                      <a:cxn ang="0">
                        <a:pos x="51" y="91"/>
                      </a:cxn>
                      <a:cxn ang="0">
                        <a:pos x="38" y="97"/>
                      </a:cxn>
                      <a:cxn ang="0">
                        <a:pos x="26" y="101"/>
                      </a:cxn>
                      <a:cxn ang="0">
                        <a:pos x="11" y="102"/>
                      </a:cxn>
                      <a:cxn ang="0">
                        <a:pos x="6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9" y="105"/>
                      </a:cxn>
                      <a:cxn ang="0">
                        <a:pos x="11" y="105"/>
                      </a:cxn>
                      <a:cxn ang="0">
                        <a:pos x="26" y="104"/>
                      </a:cxn>
                      <a:cxn ang="0">
                        <a:pos x="40" y="101"/>
                      </a:cxn>
                      <a:cxn ang="0">
                        <a:pos x="52" y="93"/>
                      </a:cxn>
                      <a:cxn ang="0">
                        <a:pos x="63" y="84"/>
                      </a:cxn>
                      <a:cxn ang="0">
                        <a:pos x="71" y="74"/>
                      </a:cxn>
                      <a:cxn ang="0">
                        <a:pos x="78" y="62"/>
                      </a:cxn>
                      <a:cxn ang="0">
                        <a:pos x="82" y="48"/>
                      </a:cxn>
                      <a:cxn ang="0">
                        <a:pos x="83" y="32"/>
                      </a:cxn>
                    </a:cxnLst>
                    <a:rect l="0" t="0" r="r" b="b"/>
                    <a:pathLst>
                      <a:path w="83" h="105">
                        <a:moveTo>
                          <a:pt x="83" y="32"/>
                        </a:moveTo>
                        <a:lnTo>
                          <a:pt x="83" y="25"/>
                        </a:lnTo>
                        <a:lnTo>
                          <a:pt x="82" y="17"/>
                        </a:lnTo>
                        <a:lnTo>
                          <a:pt x="80" y="11"/>
                        </a:lnTo>
                        <a:lnTo>
                          <a:pt x="77" y="3"/>
                        </a:lnTo>
                        <a:lnTo>
                          <a:pt x="75" y="2"/>
                        </a:lnTo>
                        <a:lnTo>
                          <a:pt x="72" y="0"/>
                        </a:lnTo>
                        <a:lnTo>
                          <a:pt x="75" y="8"/>
                        </a:lnTo>
                        <a:lnTo>
                          <a:pt x="78" y="15"/>
                        </a:lnTo>
                        <a:lnTo>
                          <a:pt x="80" y="25"/>
                        </a:lnTo>
                        <a:lnTo>
                          <a:pt x="80" y="32"/>
                        </a:lnTo>
                        <a:lnTo>
                          <a:pt x="80" y="46"/>
                        </a:lnTo>
                        <a:lnTo>
                          <a:pt x="75" y="60"/>
                        </a:lnTo>
                        <a:lnTo>
                          <a:pt x="69" y="71"/>
                        </a:lnTo>
                        <a:lnTo>
                          <a:pt x="60" y="82"/>
                        </a:lnTo>
                        <a:lnTo>
                          <a:pt x="51" y="91"/>
                        </a:lnTo>
                        <a:lnTo>
                          <a:pt x="38" y="97"/>
                        </a:lnTo>
                        <a:lnTo>
                          <a:pt x="26" y="101"/>
                        </a:lnTo>
                        <a:lnTo>
                          <a:pt x="11" y="102"/>
                        </a:lnTo>
                        <a:lnTo>
                          <a:pt x="6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9" y="105"/>
                        </a:lnTo>
                        <a:lnTo>
                          <a:pt x="11" y="105"/>
                        </a:lnTo>
                        <a:lnTo>
                          <a:pt x="26" y="104"/>
                        </a:lnTo>
                        <a:lnTo>
                          <a:pt x="40" y="101"/>
                        </a:lnTo>
                        <a:lnTo>
                          <a:pt x="52" y="93"/>
                        </a:lnTo>
                        <a:lnTo>
                          <a:pt x="63" y="84"/>
                        </a:lnTo>
                        <a:lnTo>
                          <a:pt x="71" y="74"/>
                        </a:lnTo>
                        <a:lnTo>
                          <a:pt x="78" y="62"/>
                        </a:lnTo>
                        <a:lnTo>
                          <a:pt x="82" y="48"/>
                        </a:lnTo>
                        <a:lnTo>
                          <a:pt x="83" y="32"/>
                        </a:lnTo>
                        <a:close/>
                      </a:path>
                    </a:pathLst>
                  </a:custGeom>
                  <a:solidFill>
                    <a:srgbClr val="3B4F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97" name="Freeform 365"/>
                  <p:cNvSpPr>
                    <a:spLocks/>
                  </p:cNvSpPr>
                  <p:nvPr/>
                </p:nvSpPr>
                <p:spPr bwMode="auto">
                  <a:xfrm>
                    <a:off x="5735" y="1307"/>
                    <a:ext cx="84" cy="106"/>
                  </a:xfrm>
                  <a:custGeom>
                    <a:avLst/>
                    <a:gdLst/>
                    <a:ahLst/>
                    <a:cxnLst>
                      <a:cxn ang="0">
                        <a:pos x="84" y="34"/>
                      </a:cxn>
                      <a:cxn ang="0">
                        <a:pos x="84" y="27"/>
                      </a:cxn>
                      <a:cxn ang="0">
                        <a:pos x="82" y="19"/>
                      </a:cxn>
                      <a:cxn ang="0">
                        <a:pos x="80" y="11"/>
                      </a:cxn>
                      <a:cxn ang="0">
                        <a:pos x="77" y="4"/>
                      </a:cxn>
                      <a:cxn ang="0">
                        <a:pos x="74" y="2"/>
                      </a:cxn>
                      <a:cxn ang="0">
                        <a:pos x="73" y="0"/>
                      </a:cxn>
                      <a:cxn ang="0">
                        <a:pos x="76" y="8"/>
                      </a:cxn>
                      <a:cxn ang="0">
                        <a:pos x="79" y="17"/>
                      </a:cxn>
                      <a:cxn ang="0">
                        <a:pos x="80" y="25"/>
                      </a:cxn>
                      <a:cxn ang="0">
                        <a:pos x="80" y="34"/>
                      </a:cxn>
                      <a:cxn ang="0">
                        <a:pos x="80" y="48"/>
                      </a:cxn>
                      <a:cxn ang="0">
                        <a:pos x="76" y="61"/>
                      </a:cxn>
                      <a:cxn ang="0">
                        <a:pos x="70" y="73"/>
                      </a:cxn>
                      <a:cxn ang="0">
                        <a:pos x="62" y="82"/>
                      </a:cxn>
                      <a:cxn ang="0">
                        <a:pos x="51" y="92"/>
                      </a:cxn>
                      <a:cxn ang="0">
                        <a:pos x="40" y="98"/>
                      </a:cxn>
                      <a:cxn ang="0">
                        <a:pos x="26" y="101"/>
                      </a:cxn>
                      <a:cxn ang="0">
                        <a:pos x="13" y="103"/>
                      </a:cxn>
                      <a:cxn ang="0">
                        <a:pos x="6" y="103"/>
                      </a:cxn>
                      <a:cxn ang="0">
                        <a:pos x="0" y="101"/>
                      </a:cxn>
                      <a:cxn ang="0">
                        <a:pos x="2" y="104"/>
                      </a:cxn>
                      <a:cxn ang="0">
                        <a:pos x="5" y="106"/>
                      </a:cxn>
                      <a:cxn ang="0">
                        <a:pos x="9" y="106"/>
                      </a:cxn>
                      <a:cxn ang="0">
                        <a:pos x="13" y="106"/>
                      </a:cxn>
                      <a:cxn ang="0">
                        <a:pos x="28" y="104"/>
                      </a:cxn>
                      <a:cxn ang="0">
                        <a:pos x="40" y="101"/>
                      </a:cxn>
                      <a:cxn ang="0">
                        <a:pos x="53" y="93"/>
                      </a:cxn>
                      <a:cxn ang="0">
                        <a:pos x="63" y="86"/>
                      </a:cxn>
                      <a:cxn ang="0">
                        <a:pos x="73" y="75"/>
                      </a:cxn>
                      <a:cxn ang="0">
                        <a:pos x="79" y="62"/>
                      </a:cxn>
                      <a:cxn ang="0">
                        <a:pos x="82" y="50"/>
                      </a:cxn>
                      <a:cxn ang="0">
                        <a:pos x="84" y="34"/>
                      </a:cxn>
                    </a:cxnLst>
                    <a:rect l="0" t="0" r="r" b="b"/>
                    <a:pathLst>
                      <a:path w="84" h="106">
                        <a:moveTo>
                          <a:pt x="84" y="34"/>
                        </a:moveTo>
                        <a:lnTo>
                          <a:pt x="84" y="27"/>
                        </a:lnTo>
                        <a:lnTo>
                          <a:pt x="82" y="19"/>
                        </a:lnTo>
                        <a:lnTo>
                          <a:pt x="80" y="11"/>
                        </a:lnTo>
                        <a:lnTo>
                          <a:pt x="77" y="4"/>
                        </a:lnTo>
                        <a:lnTo>
                          <a:pt x="74" y="2"/>
                        </a:lnTo>
                        <a:lnTo>
                          <a:pt x="73" y="0"/>
                        </a:lnTo>
                        <a:lnTo>
                          <a:pt x="76" y="8"/>
                        </a:lnTo>
                        <a:lnTo>
                          <a:pt x="79" y="17"/>
                        </a:lnTo>
                        <a:lnTo>
                          <a:pt x="80" y="25"/>
                        </a:lnTo>
                        <a:lnTo>
                          <a:pt x="80" y="34"/>
                        </a:lnTo>
                        <a:lnTo>
                          <a:pt x="80" y="48"/>
                        </a:lnTo>
                        <a:lnTo>
                          <a:pt x="76" y="61"/>
                        </a:lnTo>
                        <a:lnTo>
                          <a:pt x="70" y="73"/>
                        </a:lnTo>
                        <a:lnTo>
                          <a:pt x="62" y="82"/>
                        </a:lnTo>
                        <a:lnTo>
                          <a:pt x="51" y="92"/>
                        </a:lnTo>
                        <a:lnTo>
                          <a:pt x="40" y="98"/>
                        </a:lnTo>
                        <a:lnTo>
                          <a:pt x="26" y="101"/>
                        </a:lnTo>
                        <a:lnTo>
                          <a:pt x="13" y="103"/>
                        </a:lnTo>
                        <a:lnTo>
                          <a:pt x="6" y="103"/>
                        </a:lnTo>
                        <a:lnTo>
                          <a:pt x="0" y="101"/>
                        </a:lnTo>
                        <a:lnTo>
                          <a:pt x="2" y="104"/>
                        </a:lnTo>
                        <a:lnTo>
                          <a:pt x="5" y="106"/>
                        </a:lnTo>
                        <a:lnTo>
                          <a:pt x="9" y="106"/>
                        </a:lnTo>
                        <a:lnTo>
                          <a:pt x="13" y="106"/>
                        </a:lnTo>
                        <a:lnTo>
                          <a:pt x="28" y="104"/>
                        </a:lnTo>
                        <a:lnTo>
                          <a:pt x="40" y="101"/>
                        </a:lnTo>
                        <a:lnTo>
                          <a:pt x="53" y="93"/>
                        </a:lnTo>
                        <a:lnTo>
                          <a:pt x="63" y="86"/>
                        </a:lnTo>
                        <a:lnTo>
                          <a:pt x="73" y="75"/>
                        </a:lnTo>
                        <a:lnTo>
                          <a:pt x="79" y="62"/>
                        </a:lnTo>
                        <a:lnTo>
                          <a:pt x="82" y="50"/>
                        </a:lnTo>
                        <a:lnTo>
                          <a:pt x="84" y="34"/>
                        </a:lnTo>
                        <a:close/>
                      </a:path>
                    </a:pathLst>
                  </a:custGeom>
                  <a:solidFill>
                    <a:srgbClr val="3D52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98" name="Freeform 366"/>
                  <p:cNvSpPr>
                    <a:spLocks/>
                  </p:cNvSpPr>
                  <p:nvPr/>
                </p:nvSpPr>
                <p:spPr bwMode="auto">
                  <a:xfrm>
                    <a:off x="5732" y="1307"/>
                    <a:ext cx="85" cy="104"/>
                  </a:xfrm>
                  <a:custGeom>
                    <a:avLst/>
                    <a:gdLst/>
                    <a:ahLst/>
                    <a:cxnLst>
                      <a:cxn ang="0">
                        <a:pos x="85" y="34"/>
                      </a:cxn>
                      <a:cxn ang="0">
                        <a:pos x="85" y="27"/>
                      </a:cxn>
                      <a:cxn ang="0">
                        <a:pos x="83" y="17"/>
                      </a:cxn>
                      <a:cxn ang="0">
                        <a:pos x="80" y="10"/>
                      </a:cxn>
                      <a:cxn ang="0">
                        <a:pos x="77" y="2"/>
                      </a:cxn>
                      <a:cxn ang="0">
                        <a:pos x="76" y="0"/>
                      </a:cxn>
                      <a:cxn ang="0">
                        <a:pos x="73" y="0"/>
                      </a:cxn>
                      <a:cxn ang="0">
                        <a:pos x="77" y="8"/>
                      </a:cxn>
                      <a:cxn ang="0">
                        <a:pos x="80" y="16"/>
                      </a:cxn>
                      <a:cxn ang="0">
                        <a:pos x="82" y="25"/>
                      </a:cxn>
                      <a:cxn ang="0">
                        <a:pos x="82" y="34"/>
                      </a:cxn>
                      <a:cxn ang="0">
                        <a:pos x="82" y="48"/>
                      </a:cxn>
                      <a:cxn ang="0">
                        <a:pos x="77" y="61"/>
                      </a:cxn>
                      <a:cxn ang="0">
                        <a:pos x="71" y="72"/>
                      </a:cxn>
                      <a:cxn ang="0">
                        <a:pos x="63" y="82"/>
                      </a:cxn>
                      <a:cxn ang="0">
                        <a:pos x="53" y="90"/>
                      </a:cxn>
                      <a:cxn ang="0">
                        <a:pos x="42" y="96"/>
                      </a:cxn>
                      <a:cxn ang="0">
                        <a:pos x="29" y="99"/>
                      </a:cxn>
                      <a:cxn ang="0">
                        <a:pos x="16" y="101"/>
                      </a:cxn>
                      <a:cxn ang="0">
                        <a:pos x="8" y="101"/>
                      </a:cxn>
                      <a:cxn ang="0">
                        <a:pos x="0" y="99"/>
                      </a:cxn>
                      <a:cxn ang="0">
                        <a:pos x="3" y="101"/>
                      </a:cxn>
                      <a:cxn ang="0">
                        <a:pos x="5" y="104"/>
                      </a:cxn>
                      <a:cxn ang="0">
                        <a:pos x="11" y="104"/>
                      </a:cxn>
                      <a:cxn ang="0">
                        <a:pos x="16" y="104"/>
                      </a:cxn>
                      <a:cxn ang="0">
                        <a:pos x="31" y="103"/>
                      </a:cxn>
                      <a:cxn ang="0">
                        <a:pos x="43" y="99"/>
                      </a:cxn>
                      <a:cxn ang="0">
                        <a:pos x="56" y="93"/>
                      </a:cxn>
                      <a:cxn ang="0">
                        <a:pos x="65" y="84"/>
                      </a:cxn>
                      <a:cxn ang="0">
                        <a:pos x="74" y="73"/>
                      </a:cxn>
                      <a:cxn ang="0">
                        <a:pos x="80" y="62"/>
                      </a:cxn>
                      <a:cxn ang="0">
                        <a:pos x="85" y="48"/>
                      </a:cxn>
                      <a:cxn ang="0">
                        <a:pos x="85" y="34"/>
                      </a:cxn>
                    </a:cxnLst>
                    <a:rect l="0" t="0" r="r" b="b"/>
                    <a:pathLst>
                      <a:path w="85" h="104">
                        <a:moveTo>
                          <a:pt x="85" y="34"/>
                        </a:moveTo>
                        <a:lnTo>
                          <a:pt x="85" y="27"/>
                        </a:lnTo>
                        <a:lnTo>
                          <a:pt x="83" y="17"/>
                        </a:lnTo>
                        <a:lnTo>
                          <a:pt x="80" y="10"/>
                        </a:lnTo>
                        <a:lnTo>
                          <a:pt x="77" y="2"/>
                        </a:lnTo>
                        <a:lnTo>
                          <a:pt x="76" y="0"/>
                        </a:lnTo>
                        <a:lnTo>
                          <a:pt x="73" y="0"/>
                        </a:lnTo>
                        <a:lnTo>
                          <a:pt x="77" y="8"/>
                        </a:lnTo>
                        <a:lnTo>
                          <a:pt x="80" y="16"/>
                        </a:lnTo>
                        <a:lnTo>
                          <a:pt x="82" y="25"/>
                        </a:lnTo>
                        <a:lnTo>
                          <a:pt x="82" y="34"/>
                        </a:lnTo>
                        <a:lnTo>
                          <a:pt x="82" y="48"/>
                        </a:lnTo>
                        <a:lnTo>
                          <a:pt x="77" y="61"/>
                        </a:lnTo>
                        <a:lnTo>
                          <a:pt x="71" y="72"/>
                        </a:lnTo>
                        <a:lnTo>
                          <a:pt x="63" y="82"/>
                        </a:lnTo>
                        <a:lnTo>
                          <a:pt x="53" y="90"/>
                        </a:lnTo>
                        <a:lnTo>
                          <a:pt x="42" y="96"/>
                        </a:lnTo>
                        <a:lnTo>
                          <a:pt x="29" y="99"/>
                        </a:lnTo>
                        <a:lnTo>
                          <a:pt x="16" y="101"/>
                        </a:lnTo>
                        <a:lnTo>
                          <a:pt x="8" y="101"/>
                        </a:lnTo>
                        <a:lnTo>
                          <a:pt x="0" y="99"/>
                        </a:lnTo>
                        <a:lnTo>
                          <a:pt x="3" y="101"/>
                        </a:lnTo>
                        <a:lnTo>
                          <a:pt x="5" y="104"/>
                        </a:lnTo>
                        <a:lnTo>
                          <a:pt x="11" y="104"/>
                        </a:lnTo>
                        <a:lnTo>
                          <a:pt x="16" y="104"/>
                        </a:lnTo>
                        <a:lnTo>
                          <a:pt x="31" y="103"/>
                        </a:lnTo>
                        <a:lnTo>
                          <a:pt x="43" y="99"/>
                        </a:lnTo>
                        <a:lnTo>
                          <a:pt x="56" y="93"/>
                        </a:lnTo>
                        <a:lnTo>
                          <a:pt x="65" y="84"/>
                        </a:lnTo>
                        <a:lnTo>
                          <a:pt x="74" y="73"/>
                        </a:lnTo>
                        <a:lnTo>
                          <a:pt x="80" y="62"/>
                        </a:lnTo>
                        <a:lnTo>
                          <a:pt x="85" y="48"/>
                        </a:lnTo>
                        <a:lnTo>
                          <a:pt x="85" y="34"/>
                        </a:lnTo>
                        <a:close/>
                      </a:path>
                    </a:pathLst>
                  </a:custGeom>
                  <a:solidFill>
                    <a:srgbClr val="3F539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99" name="Freeform 367"/>
                  <p:cNvSpPr>
                    <a:spLocks/>
                  </p:cNvSpPr>
                  <p:nvPr/>
                </p:nvSpPr>
                <p:spPr bwMode="auto">
                  <a:xfrm>
                    <a:off x="5731" y="1306"/>
                    <a:ext cx="84" cy="104"/>
                  </a:xfrm>
                  <a:custGeom>
                    <a:avLst/>
                    <a:gdLst/>
                    <a:ahLst/>
                    <a:cxnLst>
                      <a:cxn ang="0">
                        <a:pos x="84" y="35"/>
                      </a:cxn>
                      <a:cxn ang="0">
                        <a:pos x="84" y="26"/>
                      </a:cxn>
                      <a:cxn ang="0">
                        <a:pos x="83" y="18"/>
                      </a:cxn>
                      <a:cxn ang="0">
                        <a:pos x="80" y="9"/>
                      </a:cxn>
                      <a:cxn ang="0">
                        <a:pos x="77" y="1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5" y="8"/>
                      </a:cxn>
                      <a:cxn ang="0">
                        <a:pos x="80" y="17"/>
                      </a:cxn>
                      <a:cxn ang="0">
                        <a:pos x="81" y="26"/>
                      </a:cxn>
                      <a:cxn ang="0">
                        <a:pos x="81" y="35"/>
                      </a:cxn>
                      <a:cxn ang="0">
                        <a:pos x="81" y="49"/>
                      </a:cxn>
                      <a:cxn ang="0">
                        <a:pos x="77" y="62"/>
                      </a:cxn>
                      <a:cxn ang="0">
                        <a:pos x="71" y="73"/>
                      </a:cxn>
                      <a:cxn ang="0">
                        <a:pos x="63" y="82"/>
                      </a:cxn>
                      <a:cxn ang="0">
                        <a:pos x="54" y="90"/>
                      </a:cxn>
                      <a:cxn ang="0">
                        <a:pos x="43" y="96"/>
                      </a:cxn>
                      <a:cxn ang="0">
                        <a:pos x="30" y="99"/>
                      </a:cxn>
                      <a:cxn ang="0">
                        <a:pos x="17" y="100"/>
                      </a:cxn>
                      <a:cxn ang="0">
                        <a:pos x="9" y="100"/>
                      </a:cxn>
                      <a:cxn ang="0">
                        <a:pos x="0" y="99"/>
                      </a:cxn>
                      <a:cxn ang="0">
                        <a:pos x="1" y="100"/>
                      </a:cxn>
                      <a:cxn ang="0">
                        <a:pos x="4" y="102"/>
                      </a:cxn>
                      <a:cxn ang="0">
                        <a:pos x="10" y="104"/>
                      </a:cxn>
                      <a:cxn ang="0">
                        <a:pos x="17" y="104"/>
                      </a:cxn>
                      <a:cxn ang="0">
                        <a:pos x="30" y="102"/>
                      </a:cxn>
                      <a:cxn ang="0">
                        <a:pos x="44" y="99"/>
                      </a:cxn>
                      <a:cxn ang="0">
                        <a:pos x="55" y="93"/>
                      </a:cxn>
                      <a:cxn ang="0">
                        <a:pos x="66" y="83"/>
                      </a:cxn>
                      <a:cxn ang="0">
                        <a:pos x="74" y="74"/>
                      </a:cxn>
                      <a:cxn ang="0">
                        <a:pos x="80" y="62"/>
                      </a:cxn>
                      <a:cxn ang="0">
                        <a:pos x="84" y="49"/>
                      </a:cxn>
                      <a:cxn ang="0">
                        <a:pos x="84" y="35"/>
                      </a:cxn>
                    </a:cxnLst>
                    <a:rect l="0" t="0" r="r" b="b"/>
                    <a:pathLst>
                      <a:path w="84" h="104">
                        <a:moveTo>
                          <a:pt x="84" y="35"/>
                        </a:moveTo>
                        <a:lnTo>
                          <a:pt x="84" y="26"/>
                        </a:lnTo>
                        <a:lnTo>
                          <a:pt x="83" y="18"/>
                        </a:lnTo>
                        <a:lnTo>
                          <a:pt x="80" y="9"/>
                        </a:lnTo>
                        <a:lnTo>
                          <a:pt x="77" y="1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5" y="8"/>
                        </a:lnTo>
                        <a:lnTo>
                          <a:pt x="80" y="17"/>
                        </a:lnTo>
                        <a:lnTo>
                          <a:pt x="81" y="26"/>
                        </a:lnTo>
                        <a:lnTo>
                          <a:pt x="81" y="35"/>
                        </a:lnTo>
                        <a:lnTo>
                          <a:pt x="81" y="49"/>
                        </a:lnTo>
                        <a:lnTo>
                          <a:pt x="77" y="62"/>
                        </a:lnTo>
                        <a:lnTo>
                          <a:pt x="71" y="73"/>
                        </a:lnTo>
                        <a:lnTo>
                          <a:pt x="63" y="82"/>
                        </a:lnTo>
                        <a:lnTo>
                          <a:pt x="54" y="90"/>
                        </a:lnTo>
                        <a:lnTo>
                          <a:pt x="43" y="96"/>
                        </a:lnTo>
                        <a:lnTo>
                          <a:pt x="30" y="99"/>
                        </a:lnTo>
                        <a:lnTo>
                          <a:pt x="17" y="100"/>
                        </a:lnTo>
                        <a:lnTo>
                          <a:pt x="9" y="100"/>
                        </a:lnTo>
                        <a:lnTo>
                          <a:pt x="0" y="99"/>
                        </a:lnTo>
                        <a:lnTo>
                          <a:pt x="1" y="100"/>
                        </a:lnTo>
                        <a:lnTo>
                          <a:pt x="4" y="102"/>
                        </a:lnTo>
                        <a:lnTo>
                          <a:pt x="10" y="104"/>
                        </a:lnTo>
                        <a:lnTo>
                          <a:pt x="17" y="104"/>
                        </a:lnTo>
                        <a:lnTo>
                          <a:pt x="30" y="102"/>
                        </a:lnTo>
                        <a:lnTo>
                          <a:pt x="44" y="99"/>
                        </a:lnTo>
                        <a:lnTo>
                          <a:pt x="55" y="93"/>
                        </a:lnTo>
                        <a:lnTo>
                          <a:pt x="66" y="83"/>
                        </a:lnTo>
                        <a:lnTo>
                          <a:pt x="74" y="74"/>
                        </a:lnTo>
                        <a:lnTo>
                          <a:pt x="80" y="62"/>
                        </a:lnTo>
                        <a:lnTo>
                          <a:pt x="84" y="49"/>
                        </a:lnTo>
                        <a:lnTo>
                          <a:pt x="84" y="35"/>
                        </a:lnTo>
                        <a:close/>
                      </a:path>
                    </a:pathLst>
                  </a:custGeom>
                  <a:solidFill>
                    <a:srgbClr val="405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00" name="Freeform 368"/>
                  <p:cNvSpPr>
                    <a:spLocks/>
                  </p:cNvSpPr>
                  <p:nvPr/>
                </p:nvSpPr>
                <p:spPr bwMode="auto">
                  <a:xfrm>
                    <a:off x="5727" y="1304"/>
                    <a:ext cx="87" cy="104"/>
                  </a:xfrm>
                  <a:custGeom>
                    <a:avLst/>
                    <a:gdLst/>
                    <a:ahLst/>
                    <a:cxnLst>
                      <a:cxn ang="0">
                        <a:pos x="87" y="37"/>
                      </a:cxn>
                      <a:cxn ang="0">
                        <a:pos x="87" y="28"/>
                      </a:cxn>
                      <a:cxn ang="0">
                        <a:pos x="85" y="19"/>
                      </a:cxn>
                      <a:cxn ang="0">
                        <a:pos x="82" y="11"/>
                      </a:cxn>
                      <a:cxn ang="0">
                        <a:pos x="78" y="3"/>
                      </a:cxn>
                      <a:cxn ang="0">
                        <a:pos x="75" y="2"/>
                      </a:cxn>
                      <a:cxn ang="0">
                        <a:pos x="73" y="0"/>
                      </a:cxn>
                      <a:cxn ang="0">
                        <a:pos x="78" y="10"/>
                      </a:cxn>
                      <a:cxn ang="0">
                        <a:pos x="81" y="17"/>
                      </a:cxn>
                      <a:cxn ang="0">
                        <a:pos x="84" y="28"/>
                      </a:cxn>
                      <a:cxn ang="0">
                        <a:pos x="84" y="37"/>
                      </a:cxn>
                      <a:cxn ang="0">
                        <a:pos x="84" y="51"/>
                      </a:cxn>
                      <a:cxn ang="0">
                        <a:pos x="79" y="62"/>
                      </a:cxn>
                      <a:cxn ang="0">
                        <a:pos x="73" y="73"/>
                      </a:cxn>
                      <a:cxn ang="0">
                        <a:pos x="65" y="82"/>
                      </a:cxn>
                      <a:cxn ang="0">
                        <a:pos x="56" y="90"/>
                      </a:cxn>
                      <a:cxn ang="0">
                        <a:pos x="45" y="96"/>
                      </a:cxn>
                      <a:cxn ang="0">
                        <a:pos x="34" y="99"/>
                      </a:cxn>
                      <a:cxn ang="0">
                        <a:pos x="21" y="101"/>
                      </a:cxn>
                      <a:cxn ang="0">
                        <a:pos x="11" y="101"/>
                      </a:cxn>
                      <a:cxn ang="0">
                        <a:pos x="0" y="98"/>
                      </a:cxn>
                      <a:cxn ang="0">
                        <a:pos x="4" y="101"/>
                      </a:cxn>
                      <a:cxn ang="0">
                        <a:pos x="5" y="102"/>
                      </a:cxn>
                      <a:cxn ang="0">
                        <a:pos x="13" y="104"/>
                      </a:cxn>
                      <a:cxn ang="0">
                        <a:pos x="21" y="104"/>
                      </a:cxn>
                      <a:cxn ang="0">
                        <a:pos x="34" y="102"/>
                      </a:cxn>
                      <a:cxn ang="0">
                        <a:pos x="47" y="99"/>
                      </a:cxn>
                      <a:cxn ang="0">
                        <a:pos x="58" y="93"/>
                      </a:cxn>
                      <a:cxn ang="0">
                        <a:pos x="68" y="85"/>
                      </a:cxn>
                      <a:cxn ang="0">
                        <a:pos x="76" y="75"/>
                      </a:cxn>
                      <a:cxn ang="0">
                        <a:pos x="82" y="64"/>
                      </a:cxn>
                      <a:cxn ang="0">
                        <a:pos x="87" y="51"/>
                      </a:cxn>
                      <a:cxn ang="0">
                        <a:pos x="87" y="37"/>
                      </a:cxn>
                    </a:cxnLst>
                    <a:rect l="0" t="0" r="r" b="b"/>
                    <a:pathLst>
                      <a:path w="87" h="104">
                        <a:moveTo>
                          <a:pt x="87" y="37"/>
                        </a:moveTo>
                        <a:lnTo>
                          <a:pt x="87" y="28"/>
                        </a:lnTo>
                        <a:lnTo>
                          <a:pt x="85" y="19"/>
                        </a:lnTo>
                        <a:lnTo>
                          <a:pt x="82" y="11"/>
                        </a:lnTo>
                        <a:lnTo>
                          <a:pt x="78" y="3"/>
                        </a:lnTo>
                        <a:lnTo>
                          <a:pt x="75" y="2"/>
                        </a:lnTo>
                        <a:lnTo>
                          <a:pt x="73" y="0"/>
                        </a:lnTo>
                        <a:lnTo>
                          <a:pt x="78" y="10"/>
                        </a:lnTo>
                        <a:lnTo>
                          <a:pt x="81" y="17"/>
                        </a:lnTo>
                        <a:lnTo>
                          <a:pt x="84" y="28"/>
                        </a:lnTo>
                        <a:lnTo>
                          <a:pt x="84" y="37"/>
                        </a:lnTo>
                        <a:lnTo>
                          <a:pt x="84" y="51"/>
                        </a:lnTo>
                        <a:lnTo>
                          <a:pt x="79" y="62"/>
                        </a:lnTo>
                        <a:lnTo>
                          <a:pt x="73" y="73"/>
                        </a:lnTo>
                        <a:lnTo>
                          <a:pt x="65" y="82"/>
                        </a:lnTo>
                        <a:lnTo>
                          <a:pt x="56" y="90"/>
                        </a:lnTo>
                        <a:lnTo>
                          <a:pt x="45" y="96"/>
                        </a:lnTo>
                        <a:lnTo>
                          <a:pt x="34" y="99"/>
                        </a:lnTo>
                        <a:lnTo>
                          <a:pt x="21" y="101"/>
                        </a:lnTo>
                        <a:lnTo>
                          <a:pt x="11" y="101"/>
                        </a:lnTo>
                        <a:lnTo>
                          <a:pt x="0" y="98"/>
                        </a:lnTo>
                        <a:lnTo>
                          <a:pt x="4" y="101"/>
                        </a:lnTo>
                        <a:lnTo>
                          <a:pt x="5" y="102"/>
                        </a:lnTo>
                        <a:lnTo>
                          <a:pt x="13" y="104"/>
                        </a:lnTo>
                        <a:lnTo>
                          <a:pt x="21" y="104"/>
                        </a:lnTo>
                        <a:lnTo>
                          <a:pt x="34" y="102"/>
                        </a:lnTo>
                        <a:lnTo>
                          <a:pt x="47" y="99"/>
                        </a:lnTo>
                        <a:lnTo>
                          <a:pt x="58" y="93"/>
                        </a:lnTo>
                        <a:lnTo>
                          <a:pt x="68" y="85"/>
                        </a:lnTo>
                        <a:lnTo>
                          <a:pt x="76" y="75"/>
                        </a:lnTo>
                        <a:lnTo>
                          <a:pt x="82" y="64"/>
                        </a:lnTo>
                        <a:lnTo>
                          <a:pt x="87" y="51"/>
                        </a:lnTo>
                        <a:lnTo>
                          <a:pt x="87" y="37"/>
                        </a:lnTo>
                        <a:close/>
                      </a:path>
                    </a:pathLst>
                  </a:custGeom>
                  <a:solidFill>
                    <a:srgbClr val="42569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01" name="Freeform 369"/>
                  <p:cNvSpPr>
                    <a:spLocks/>
                  </p:cNvSpPr>
                  <p:nvPr/>
                </p:nvSpPr>
                <p:spPr bwMode="auto">
                  <a:xfrm>
                    <a:off x="5726" y="1304"/>
                    <a:ext cx="86" cy="102"/>
                  </a:xfrm>
                  <a:custGeom>
                    <a:avLst/>
                    <a:gdLst/>
                    <a:ahLst/>
                    <a:cxnLst>
                      <a:cxn ang="0">
                        <a:pos x="86" y="37"/>
                      </a:cxn>
                      <a:cxn ang="0">
                        <a:pos x="86" y="28"/>
                      </a:cxn>
                      <a:cxn ang="0">
                        <a:pos x="85" y="19"/>
                      </a:cxn>
                      <a:cxn ang="0">
                        <a:pos x="80" y="10"/>
                      </a:cxn>
                      <a:cxn ang="0">
                        <a:pos x="76" y="2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7" y="8"/>
                      </a:cxn>
                      <a:cxn ang="0">
                        <a:pos x="80" y="17"/>
                      </a:cxn>
                      <a:cxn ang="0">
                        <a:pos x="83" y="27"/>
                      </a:cxn>
                      <a:cxn ang="0">
                        <a:pos x="83" y="37"/>
                      </a:cxn>
                      <a:cxn ang="0">
                        <a:pos x="83" y="50"/>
                      </a:cxn>
                      <a:cxn ang="0">
                        <a:pos x="79" y="62"/>
                      </a:cxn>
                      <a:cxn ang="0">
                        <a:pos x="74" y="73"/>
                      </a:cxn>
                      <a:cxn ang="0">
                        <a:pos x="66" y="82"/>
                      </a:cxn>
                      <a:cxn ang="0">
                        <a:pos x="57" y="89"/>
                      </a:cxn>
                      <a:cxn ang="0">
                        <a:pos x="46" y="95"/>
                      </a:cxn>
                      <a:cxn ang="0">
                        <a:pos x="35" y="98"/>
                      </a:cxn>
                      <a:cxn ang="0">
                        <a:pos x="22" y="99"/>
                      </a:cxn>
                      <a:cxn ang="0">
                        <a:pos x="11" y="99"/>
                      </a:cxn>
                      <a:cxn ang="0">
                        <a:pos x="0" y="96"/>
                      </a:cxn>
                      <a:cxn ang="0">
                        <a:pos x="1" y="98"/>
                      </a:cxn>
                      <a:cxn ang="0">
                        <a:pos x="5" y="101"/>
                      </a:cxn>
                      <a:cxn ang="0">
                        <a:pos x="14" y="102"/>
                      </a:cxn>
                      <a:cxn ang="0">
                        <a:pos x="22" y="102"/>
                      </a:cxn>
                      <a:cxn ang="0">
                        <a:pos x="35" y="101"/>
                      </a:cxn>
                      <a:cxn ang="0">
                        <a:pos x="48" y="98"/>
                      </a:cxn>
                      <a:cxn ang="0">
                        <a:pos x="59" y="92"/>
                      </a:cxn>
                      <a:cxn ang="0">
                        <a:pos x="68" y="84"/>
                      </a:cxn>
                      <a:cxn ang="0">
                        <a:pos x="76" y="75"/>
                      </a:cxn>
                      <a:cxn ang="0">
                        <a:pos x="82" y="64"/>
                      </a:cxn>
                      <a:cxn ang="0">
                        <a:pos x="86" y="51"/>
                      </a:cxn>
                      <a:cxn ang="0">
                        <a:pos x="86" y="37"/>
                      </a:cxn>
                    </a:cxnLst>
                    <a:rect l="0" t="0" r="r" b="b"/>
                    <a:pathLst>
                      <a:path w="86" h="102">
                        <a:moveTo>
                          <a:pt x="86" y="37"/>
                        </a:moveTo>
                        <a:lnTo>
                          <a:pt x="86" y="28"/>
                        </a:lnTo>
                        <a:lnTo>
                          <a:pt x="85" y="19"/>
                        </a:lnTo>
                        <a:lnTo>
                          <a:pt x="80" y="10"/>
                        </a:lnTo>
                        <a:lnTo>
                          <a:pt x="76" y="2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7" y="8"/>
                        </a:lnTo>
                        <a:lnTo>
                          <a:pt x="80" y="17"/>
                        </a:lnTo>
                        <a:lnTo>
                          <a:pt x="83" y="27"/>
                        </a:lnTo>
                        <a:lnTo>
                          <a:pt x="83" y="37"/>
                        </a:lnTo>
                        <a:lnTo>
                          <a:pt x="83" y="50"/>
                        </a:lnTo>
                        <a:lnTo>
                          <a:pt x="79" y="62"/>
                        </a:lnTo>
                        <a:lnTo>
                          <a:pt x="74" y="73"/>
                        </a:lnTo>
                        <a:lnTo>
                          <a:pt x="66" y="82"/>
                        </a:lnTo>
                        <a:lnTo>
                          <a:pt x="57" y="89"/>
                        </a:lnTo>
                        <a:lnTo>
                          <a:pt x="46" y="95"/>
                        </a:lnTo>
                        <a:lnTo>
                          <a:pt x="35" y="98"/>
                        </a:lnTo>
                        <a:lnTo>
                          <a:pt x="22" y="99"/>
                        </a:lnTo>
                        <a:lnTo>
                          <a:pt x="11" y="99"/>
                        </a:lnTo>
                        <a:lnTo>
                          <a:pt x="0" y="96"/>
                        </a:lnTo>
                        <a:lnTo>
                          <a:pt x="1" y="98"/>
                        </a:lnTo>
                        <a:lnTo>
                          <a:pt x="5" y="101"/>
                        </a:lnTo>
                        <a:lnTo>
                          <a:pt x="14" y="102"/>
                        </a:lnTo>
                        <a:lnTo>
                          <a:pt x="22" y="102"/>
                        </a:lnTo>
                        <a:lnTo>
                          <a:pt x="35" y="101"/>
                        </a:lnTo>
                        <a:lnTo>
                          <a:pt x="48" y="98"/>
                        </a:lnTo>
                        <a:lnTo>
                          <a:pt x="59" y="92"/>
                        </a:lnTo>
                        <a:lnTo>
                          <a:pt x="68" y="84"/>
                        </a:lnTo>
                        <a:lnTo>
                          <a:pt x="76" y="75"/>
                        </a:lnTo>
                        <a:lnTo>
                          <a:pt x="82" y="64"/>
                        </a:lnTo>
                        <a:lnTo>
                          <a:pt x="86" y="51"/>
                        </a:lnTo>
                        <a:lnTo>
                          <a:pt x="86" y="37"/>
                        </a:lnTo>
                        <a:close/>
                      </a:path>
                    </a:pathLst>
                  </a:custGeom>
                  <a:solidFill>
                    <a:srgbClr val="465A9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02" name="Freeform 370"/>
                  <p:cNvSpPr>
                    <a:spLocks/>
                  </p:cNvSpPr>
                  <p:nvPr/>
                </p:nvSpPr>
                <p:spPr bwMode="auto">
                  <a:xfrm>
                    <a:off x="5724" y="1303"/>
                    <a:ext cx="87" cy="102"/>
                  </a:xfrm>
                  <a:custGeom>
                    <a:avLst/>
                    <a:gdLst/>
                    <a:ahLst/>
                    <a:cxnLst>
                      <a:cxn ang="0">
                        <a:pos x="87" y="38"/>
                      </a:cxn>
                      <a:cxn ang="0">
                        <a:pos x="87" y="29"/>
                      </a:cxn>
                      <a:cxn ang="0">
                        <a:pos x="84" y="18"/>
                      </a:cxn>
                      <a:cxn ang="0">
                        <a:pos x="81" y="11"/>
                      </a:cxn>
                      <a:cxn ang="0">
                        <a:pos x="76" y="1"/>
                      </a:cxn>
                      <a:cxn ang="0">
                        <a:pos x="73" y="1"/>
                      </a:cxn>
                      <a:cxn ang="0">
                        <a:pos x="70" y="0"/>
                      </a:cxn>
                      <a:cxn ang="0">
                        <a:pos x="76" y="9"/>
                      </a:cxn>
                      <a:cxn ang="0">
                        <a:pos x="81" y="18"/>
                      </a:cxn>
                      <a:cxn ang="0">
                        <a:pos x="84" y="28"/>
                      </a:cxn>
                      <a:cxn ang="0">
                        <a:pos x="84" y="38"/>
                      </a:cxn>
                      <a:cxn ang="0">
                        <a:pos x="84" y="51"/>
                      </a:cxn>
                      <a:cxn ang="0">
                        <a:pos x="79" y="62"/>
                      </a:cxn>
                      <a:cxn ang="0">
                        <a:pos x="74" y="73"/>
                      </a:cxn>
                      <a:cxn ang="0">
                        <a:pos x="67" y="82"/>
                      </a:cxn>
                      <a:cxn ang="0">
                        <a:pos x="57" y="90"/>
                      </a:cxn>
                      <a:cxn ang="0">
                        <a:pos x="48" y="94"/>
                      </a:cxn>
                      <a:cxn ang="0">
                        <a:pos x="36" y="97"/>
                      </a:cxn>
                      <a:cxn ang="0">
                        <a:pos x="24" y="99"/>
                      </a:cxn>
                      <a:cxn ang="0">
                        <a:pos x="13" y="97"/>
                      </a:cxn>
                      <a:cxn ang="0">
                        <a:pos x="0" y="94"/>
                      </a:cxn>
                      <a:cxn ang="0">
                        <a:pos x="2" y="97"/>
                      </a:cxn>
                      <a:cxn ang="0">
                        <a:pos x="3" y="99"/>
                      </a:cxn>
                      <a:cxn ang="0">
                        <a:pos x="14" y="102"/>
                      </a:cxn>
                      <a:cxn ang="0">
                        <a:pos x="24" y="102"/>
                      </a:cxn>
                      <a:cxn ang="0">
                        <a:pos x="37" y="100"/>
                      </a:cxn>
                      <a:cxn ang="0">
                        <a:pos x="48" y="97"/>
                      </a:cxn>
                      <a:cxn ang="0">
                        <a:pos x="59" y="91"/>
                      </a:cxn>
                      <a:cxn ang="0">
                        <a:pos x="68" y="83"/>
                      </a:cxn>
                      <a:cxn ang="0">
                        <a:pos x="76" y="74"/>
                      </a:cxn>
                      <a:cxn ang="0">
                        <a:pos x="82" y="63"/>
                      </a:cxn>
                      <a:cxn ang="0">
                        <a:pos x="87" y="52"/>
                      </a:cxn>
                      <a:cxn ang="0">
                        <a:pos x="87" y="38"/>
                      </a:cxn>
                    </a:cxnLst>
                    <a:rect l="0" t="0" r="r" b="b"/>
                    <a:pathLst>
                      <a:path w="87" h="102">
                        <a:moveTo>
                          <a:pt x="87" y="38"/>
                        </a:moveTo>
                        <a:lnTo>
                          <a:pt x="87" y="29"/>
                        </a:lnTo>
                        <a:lnTo>
                          <a:pt x="84" y="18"/>
                        </a:lnTo>
                        <a:lnTo>
                          <a:pt x="81" y="11"/>
                        </a:lnTo>
                        <a:lnTo>
                          <a:pt x="76" y="1"/>
                        </a:lnTo>
                        <a:lnTo>
                          <a:pt x="73" y="1"/>
                        </a:lnTo>
                        <a:lnTo>
                          <a:pt x="70" y="0"/>
                        </a:lnTo>
                        <a:lnTo>
                          <a:pt x="76" y="9"/>
                        </a:lnTo>
                        <a:lnTo>
                          <a:pt x="81" y="18"/>
                        </a:lnTo>
                        <a:lnTo>
                          <a:pt x="84" y="28"/>
                        </a:lnTo>
                        <a:lnTo>
                          <a:pt x="84" y="38"/>
                        </a:lnTo>
                        <a:lnTo>
                          <a:pt x="84" y="51"/>
                        </a:lnTo>
                        <a:lnTo>
                          <a:pt x="79" y="62"/>
                        </a:lnTo>
                        <a:lnTo>
                          <a:pt x="74" y="73"/>
                        </a:lnTo>
                        <a:lnTo>
                          <a:pt x="67" y="82"/>
                        </a:lnTo>
                        <a:lnTo>
                          <a:pt x="57" y="90"/>
                        </a:lnTo>
                        <a:lnTo>
                          <a:pt x="48" y="94"/>
                        </a:lnTo>
                        <a:lnTo>
                          <a:pt x="36" y="97"/>
                        </a:lnTo>
                        <a:lnTo>
                          <a:pt x="24" y="99"/>
                        </a:lnTo>
                        <a:lnTo>
                          <a:pt x="13" y="97"/>
                        </a:lnTo>
                        <a:lnTo>
                          <a:pt x="0" y="94"/>
                        </a:lnTo>
                        <a:lnTo>
                          <a:pt x="2" y="97"/>
                        </a:lnTo>
                        <a:lnTo>
                          <a:pt x="3" y="99"/>
                        </a:lnTo>
                        <a:lnTo>
                          <a:pt x="14" y="102"/>
                        </a:lnTo>
                        <a:lnTo>
                          <a:pt x="24" y="102"/>
                        </a:lnTo>
                        <a:lnTo>
                          <a:pt x="37" y="100"/>
                        </a:lnTo>
                        <a:lnTo>
                          <a:pt x="48" y="97"/>
                        </a:lnTo>
                        <a:lnTo>
                          <a:pt x="59" y="91"/>
                        </a:lnTo>
                        <a:lnTo>
                          <a:pt x="68" y="83"/>
                        </a:lnTo>
                        <a:lnTo>
                          <a:pt x="76" y="74"/>
                        </a:lnTo>
                        <a:lnTo>
                          <a:pt x="82" y="63"/>
                        </a:lnTo>
                        <a:lnTo>
                          <a:pt x="87" y="52"/>
                        </a:lnTo>
                        <a:lnTo>
                          <a:pt x="87" y="38"/>
                        </a:lnTo>
                        <a:close/>
                      </a:path>
                    </a:pathLst>
                  </a:custGeom>
                  <a:solidFill>
                    <a:srgbClr val="485D9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03" name="Freeform 371"/>
                  <p:cNvSpPr>
                    <a:spLocks/>
                  </p:cNvSpPr>
                  <p:nvPr/>
                </p:nvSpPr>
                <p:spPr bwMode="auto">
                  <a:xfrm>
                    <a:off x="5723" y="1303"/>
                    <a:ext cx="86" cy="100"/>
                  </a:xfrm>
                  <a:custGeom>
                    <a:avLst/>
                    <a:gdLst/>
                    <a:ahLst/>
                    <a:cxnLst>
                      <a:cxn ang="0">
                        <a:pos x="86" y="38"/>
                      </a:cxn>
                      <a:cxn ang="0">
                        <a:pos x="86" y="28"/>
                      </a:cxn>
                      <a:cxn ang="0">
                        <a:pos x="83" y="18"/>
                      </a:cxn>
                      <a:cxn ang="0">
                        <a:pos x="80" y="9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69" y="0"/>
                      </a:cxn>
                      <a:cxn ang="0">
                        <a:pos x="75" y="8"/>
                      </a:cxn>
                      <a:cxn ang="0">
                        <a:pos x="80" y="17"/>
                      </a:cxn>
                      <a:cxn ang="0">
                        <a:pos x="83" y="28"/>
                      </a:cxn>
                      <a:cxn ang="0">
                        <a:pos x="83" y="38"/>
                      </a:cxn>
                      <a:cxn ang="0">
                        <a:pos x="83" y="51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6" y="80"/>
                      </a:cxn>
                      <a:cxn ang="0">
                        <a:pos x="58" y="88"/>
                      </a:cxn>
                      <a:cxn ang="0">
                        <a:pos x="48" y="93"/>
                      </a:cxn>
                      <a:cxn ang="0">
                        <a:pos x="37" y="96"/>
                      </a:cxn>
                      <a:cxn ang="0">
                        <a:pos x="25" y="97"/>
                      </a:cxn>
                      <a:cxn ang="0">
                        <a:pos x="12" y="96"/>
                      </a:cxn>
                      <a:cxn ang="0">
                        <a:pos x="0" y="91"/>
                      </a:cxn>
                      <a:cxn ang="0">
                        <a:pos x="1" y="94"/>
                      </a:cxn>
                      <a:cxn ang="0">
                        <a:pos x="3" y="97"/>
                      </a:cxn>
                      <a:cxn ang="0">
                        <a:pos x="14" y="100"/>
                      </a:cxn>
                      <a:cxn ang="0">
                        <a:pos x="25" y="100"/>
                      </a:cxn>
                      <a:cxn ang="0">
                        <a:pos x="38" y="99"/>
                      </a:cxn>
                      <a:cxn ang="0">
                        <a:pos x="49" y="96"/>
                      </a:cxn>
                      <a:cxn ang="0">
                        <a:pos x="60" y="90"/>
                      </a:cxn>
                      <a:cxn ang="0">
                        <a:pos x="69" y="83"/>
                      </a:cxn>
                      <a:cxn ang="0">
                        <a:pos x="77" y="74"/>
                      </a:cxn>
                      <a:cxn ang="0">
                        <a:pos x="82" y="63"/>
                      </a:cxn>
                      <a:cxn ang="0">
                        <a:pos x="86" y="51"/>
                      </a:cxn>
                      <a:cxn ang="0">
                        <a:pos x="86" y="38"/>
                      </a:cxn>
                    </a:cxnLst>
                    <a:rect l="0" t="0" r="r" b="b"/>
                    <a:pathLst>
                      <a:path w="86" h="100">
                        <a:moveTo>
                          <a:pt x="86" y="38"/>
                        </a:moveTo>
                        <a:lnTo>
                          <a:pt x="86" y="28"/>
                        </a:lnTo>
                        <a:lnTo>
                          <a:pt x="83" y="18"/>
                        </a:lnTo>
                        <a:lnTo>
                          <a:pt x="80" y="9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69" y="0"/>
                        </a:lnTo>
                        <a:lnTo>
                          <a:pt x="75" y="8"/>
                        </a:lnTo>
                        <a:lnTo>
                          <a:pt x="80" y="17"/>
                        </a:lnTo>
                        <a:lnTo>
                          <a:pt x="83" y="28"/>
                        </a:lnTo>
                        <a:lnTo>
                          <a:pt x="83" y="38"/>
                        </a:lnTo>
                        <a:lnTo>
                          <a:pt x="83" y="51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6" y="80"/>
                        </a:lnTo>
                        <a:lnTo>
                          <a:pt x="58" y="88"/>
                        </a:lnTo>
                        <a:lnTo>
                          <a:pt x="48" y="93"/>
                        </a:lnTo>
                        <a:lnTo>
                          <a:pt x="37" y="96"/>
                        </a:lnTo>
                        <a:lnTo>
                          <a:pt x="25" y="97"/>
                        </a:lnTo>
                        <a:lnTo>
                          <a:pt x="12" y="96"/>
                        </a:lnTo>
                        <a:lnTo>
                          <a:pt x="0" y="91"/>
                        </a:lnTo>
                        <a:lnTo>
                          <a:pt x="1" y="94"/>
                        </a:lnTo>
                        <a:lnTo>
                          <a:pt x="3" y="97"/>
                        </a:lnTo>
                        <a:lnTo>
                          <a:pt x="14" y="100"/>
                        </a:lnTo>
                        <a:lnTo>
                          <a:pt x="25" y="100"/>
                        </a:lnTo>
                        <a:lnTo>
                          <a:pt x="38" y="99"/>
                        </a:lnTo>
                        <a:lnTo>
                          <a:pt x="49" y="96"/>
                        </a:lnTo>
                        <a:lnTo>
                          <a:pt x="60" y="90"/>
                        </a:lnTo>
                        <a:lnTo>
                          <a:pt x="69" y="83"/>
                        </a:lnTo>
                        <a:lnTo>
                          <a:pt x="77" y="74"/>
                        </a:lnTo>
                        <a:lnTo>
                          <a:pt x="82" y="63"/>
                        </a:lnTo>
                        <a:lnTo>
                          <a:pt x="86" y="51"/>
                        </a:lnTo>
                        <a:lnTo>
                          <a:pt x="86" y="38"/>
                        </a:lnTo>
                        <a:close/>
                      </a:path>
                    </a:pathLst>
                  </a:custGeom>
                  <a:solidFill>
                    <a:srgbClr val="4A5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04" name="Freeform 372"/>
                  <p:cNvSpPr>
                    <a:spLocks/>
                  </p:cNvSpPr>
                  <p:nvPr/>
                </p:nvSpPr>
                <p:spPr bwMode="auto">
                  <a:xfrm>
                    <a:off x="5721" y="1303"/>
                    <a:ext cx="87" cy="99"/>
                  </a:xfrm>
                  <a:custGeom>
                    <a:avLst/>
                    <a:gdLst/>
                    <a:ahLst/>
                    <a:cxnLst>
                      <a:cxn ang="0">
                        <a:pos x="87" y="38"/>
                      </a:cxn>
                      <a:cxn ang="0">
                        <a:pos x="87" y="28"/>
                      </a:cxn>
                      <a:cxn ang="0">
                        <a:pos x="84" y="18"/>
                      </a:cxn>
                      <a:cxn ang="0">
                        <a:pos x="79" y="9"/>
                      </a:cxn>
                      <a:cxn ang="0">
                        <a:pos x="73" y="0"/>
                      </a:cxn>
                      <a:cxn ang="0">
                        <a:pos x="71" y="0"/>
                      </a:cxn>
                      <a:cxn ang="0">
                        <a:pos x="68" y="0"/>
                      </a:cxn>
                      <a:cxn ang="0">
                        <a:pos x="74" y="8"/>
                      </a:cxn>
                      <a:cxn ang="0">
                        <a:pos x="81" y="17"/>
                      </a:cxn>
                      <a:cxn ang="0">
                        <a:pos x="84" y="28"/>
                      </a:cxn>
                      <a:cxn ang="0">
                        <a:pos x="84" y="38"/>
                      </a:cxn>
                      <a:cxn ang="0">
                        <a:pos x="84" y="51"/>
                      </a:cxn>
                      <a:cxn ang="0">
                        <a:pos x="81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59" y="86"/>
                      </a:cxn>
                      <a:cxn ang="0">
                        <a:pos x="50" y="91"/>
                      </a:cxn>
                      <a:cxn ang="0">
                        <a:pos x="39" y="94"/>
                      </a:cxn>
                      <a:cxn ang="0">
                        <a:pos x="27" y="96"/>
                      </a:cxn>
                      <a:cxn ang="0">
                        <a:pos x="20" y="96"/>
                      </a:cxn>
                      <a:cxn ang="0">
                        <a:pos x="13" y="94"/>
                      </a:cxn>
                      <a:cxn ang="0">
                        <a:pos x="6" y="93"/>
                      </a:cxn>
                      <a:cxn ang="0">
                        <a:pos x="0" y="90"/>
                      </a:cxn>
                      <a:cxn ang="0">
                        <a:pos x="2" y="93"/>
                      </a:cxn>
                      <a:cxn ang="0">
                        <a:pos x="3" y="94"/>
                      </a:cxn>
                      <a:cxn ang="0">
                        <a:pos x="16" y="97"/>
                      </a:cxn>
                      <a:cxn ang="0">
                        <a:pos x="27" y="99"/>
                      </a:cxn>
                      <a:cxn ang="0">
                        <a:pos x="39" y="97"/>
                      </a:cxn>
                      <a:cxn ang="0">
                        <a:pos x="51" y="94"/>
                      </a:cxn>
                      <a:cxn ang="0">
                        <a:pos x="60" y="90"/>
                      </a:cxn>
                      <a:cxn ang="0">
                        <a:pos x="70" y="82"/>
                      </a:cxn>
                      <a:cxn ang="0">
                        <a:pos x="77" y="73"/>
                      </a:cxn>
                      <a:cxn ang="0">
                        <a:pos x="82" y="62"/>
                      </a:cxn>
                      <a:cxn ang="0">
                        <a:pos x="87" y="51"/>
                      </a:cxn>
                      <a:cxn ang="0">
                        <a:pos x="87" y="38"/>
                      </a:cxn>
                    </a:cxnLst>
                    <a:rect l="0" t="0" r="r" b="b"/>
                    <a:pathLst>
                      <a:path w="87" h="99">
                        <a:moveTo>
                          <a:pt x="87" y="38"/>
                        </a:moveTo>
                        <a:lnTo>
                          <a:pt x="87" y="28"/>
                        </a:lnTo>
                        <a:lnTo>
                          <a:pt x="84" y="18"/>
                        </a:lnTo>
                        <a:lnTo>
                          <a:pt x="79" y="9"/>
                        </a:lnTo>
                        <a:lnTo>
                          <a:pt x="73" y="0"/>
                        </a:lnTo>
                        <a:lnTo>
                          <a:pt x="71" y="0"/>
                        </a:lnTo>
                        <a:lnTo>
                          <a:pt x="68" y="0"/>
                        </a:lnTo>
                        <a:lnTo>
                          <a:pt x="74" y="8"/>
                        </a:lnTo>
                        <a:lnTo>
                          <a:pt x="81" y="17"/>
                        </a:lnTo>
                        <a:lnTo>
                          <a:pt x="84" y="28"/>
                        </a:lnTo>
                        <a:lnTo>
                          <a:pt x="84" y="38"/>
                        </a:lnTo>
                        <a:lnTo>
                          <a:pt x="84" y="51"/>
                        </a:lnTo>
                        <a:lnTo>
                          <a:pt x="81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59" y="86"/>
                        </a:lnTo>
                        <a:lnTo>
                          <a:pt x="50" y="91"/>
                        </a:lnTo>
                        <a:lnTo>
                          <a:pt x="39" y="94"/>
                        </a:lnTo>
                        <a:lnTo>
                          <a:pt x="27" y="96"/>
                        </a:lnTo>
                        <a:lnTo>
                          <a:pt x="20" y="96"/>
                        </a:lnTo>
                        <a:lnTo>
                          <a:pt x="13" y="94"/>
                        </a:lnTo>
                        <a:lnTo>
                          <a:pt x="6" y="93"/>
                        </a:lnTo>
                        <a:lnTo>
                          <a:pt x="0" y="90"/>
                        </a:lnTo>
                        <a:lnTo>
                          <a:pt x="2" y="93"/>
                        </a:lnTo>
                        <a:lnTo>
                          <a:pt x="3" y="94"/>
                        </a:lnTo>
                        <a:lnTo>
                          <a:pt x="16" y="97"/>
                        </a:lnTo>
                        <a:lnTo>
                          <a:pt x="27" y="99"/>
                        </a:lnTo>
                        <a:lnTo>
                          <a:pt x="39" y="97"/>
                        </a:lnTo>
                        <a:lnTo>
                          <a:pt x="51" y="94"/>
                        </a:lnTo>
                        <a:lnTo>
                          <a:pt x="60" y="90"/>
                        </a:lnTo>
                        <a:lnTo>
                          <a:pt x="70" y="82"/>
                        </a:lnTo>
                        <a:lnTo>
                          <a:pt x="77" y="73"/>
                        </a:lnTo>
                        <a:lnTo>
                          <a:pt x="82" y="62"/>
                        </a:lnTo>
                        <a:lnTo>
                          <a:pt x="87" y="51"/>
                        </a:lnTo>
                        <a:lnTo>
                          <a:pt x="87" y="38"/>
                        </a:lnTo>
                        <a:close/>
                      </a:path>
                    </a:pathLst>
                  </a:custGeom>
                  <a:solidFill>
                    <a:srgbClr val="4D61A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05" name="Freeform 373"/>
                  <p:cNvSpPr>
                    <a:spLocks/>
                  </p:cNvSpPr>
                  <p:nvPr/>
                </p:nvSpPr>
                <p:spPr bwMode="auto">
                  <a:xfrm>
                    <a:off x="5720" y="1301"/>
                    <a:ext cx="86" cy="99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6" y="30"/>
                      </a:cxn>
                      <a:cxn ang="0">
                        <a:pos x="83" y="19"/>
                      </a:cxn>
                      <a:cxn ang="0">
                        <a:pos x="78" y="10"/>
                      </a:cxn>
                      <a:cxn ang="0">
                        <a:pos x="72" y="2"/>
                      </a:cxn>
                      <a:cxn ang="0">
                        <a:pos x="69" y="2"/>
                      </a:cxn>
                      <a:cxn ang="0">
                        <a:pos x="66" y="0"/>
                      </a:cxn>
                      <a:cxn ang="0">
                        <a:pos x="74" y="10"/>
                      </a:cxn>
                      <a:cxn ang="0">
                        <a:pos x="78" y="19"/>
                      </a:cxn>
                      <a:cxn ang="0">
                        <a:pos x="83" y="30"/>
                      </a:cxn>
                      <a:cxn ang="0">
                        <a:pos x="83" y="40"/>
                      </a:cxn>
                      <a:cxn ang="0">
                        <a:pos x="83" y="53"/>
                      </a:cxn>
                      <a:cxn ang="0">
                        <a:pos x="80" y="62"/>
                      </a:cxn>
                      <a:cxn ang="0">
                        <a:pos x="74" y="71"/>
                      </a:cxn>
                      <a:cxn ang="0">
                        <a:pos x="68" y="81"/>
                      </a:cxn>
                      <a:cxn ang="0">
                        <a:pos x="60" y="87"/>
                      </a:cxn>
                      <a:cxn ang="0">
                        <a:pos x="49" y="92"/>
                      </a:cxn>
                      <a:cxn ang="0">
                        <a:pos x="40" y="95"/>
                      </a:cxn>
                      <a:cxn ang="0">
                        <a:pos x="28" y="96"/>
                      </a:cxn>
                      <a:cxn ang="0">
                        <a:pos x="21" y="96"/>
                      </a:cxn>
                      <a:cxn ang="0">
                        <a:pos x="14" y="95"/>
                      </a:cxn>
                      <a:cxn ang="0">
                        <a:pos x="6" y="92"/>
                      </a:cxn>
                      <a:cxn ang="0">
                        <a:pos x="0" y="88"/>
                      </a:cxn>
                      <a:cxn ang="0">
                        <a:pos x="1" y="92"/>
                      </a:cxn>
                      <a:cxn ang="0">
                        <a:pos x="3" y="95"/>
                      </a:cxn>
                      <a:cxn ang="0">
                        <a:pos x="15" y="98"/>
                      </a:cxn>
                      <a:cxn ang="0">
                        <a:pos x="28" y="99"/>
                      </a:cxn>
                      <a:cxn ang="0">
                        <a:pos x="40" y="98"/>
                      </a:cxn>
                      <a:cxn ang="0">
                        <a:pos x="51" y="95"/>
                      </a:cxn>
                      <a:cxn ang="0">
                        <a:pos x="61" y="90"/>
                      </a:cxn>
                      <a:cxn ang="0">
                        <a:pos x="69" y="82"/>
                      </a:cxn>
                      <a:cxn ang="0">
                        <a:pos x="77" y="73"/>
                      </a:cxn>
                      <a:cxn ang="0">
                        <a:pos x="82" y="64"/>
                      </a:cxn>
                      <a:cxn ang="0">
                        <a:pos x="86" y="53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9">
                        <a:moveTo>
                          <a:pt x="86" y="40"/>
                        </a:moveTo>
                        <a:lnTo>
                          <a:pt x="86" y="30"/>
                        </a:lnTo>
                        <a:lnTo>
                          <a:pt x="83" y="19"/>
                        </a:lnTo>
                        <a:lnTo>
                          <a:pt x="78" y="10"/>
                        </a:lnTo>
                        <a:lnTo>
                          <a:pt x="72" y="2"/>
                        </a:lnTo>
                        <a:lnTo>
                          <a:pt x="69" y="2"/>
                        </a:lnTo>
                        <a:lnTo>
                          <a:pt x="66" y="0"/>
                        </a:lnTo>
                        <a:lnTo>
                          <a:pt x="74" y="10"/>
                        </a:lnTo>
                        <a:lnTo>
                          <a:pt x="78" y="19"/>
                        </a:lnTo>
                        <a:lnTo>
                          <a:pt x="83" y="30"/>
                        </a:lnTo>
                        <a:lnTo>
                          <a:pt x="83" y="40"/>
                        </a:lnTo>
                        <a:lnTo>
                          <a:pt x="83" y="53"/>
                        </a:lnTo>
                        <a:lnTo>
                          <a:pt x="80" y="62"/>
                        </a:lnTo>
                        <a:lnTo>
                          <a:pt x="74" y="71"/>
                        </a:lnTo>
                        <a:lnTo>
                          <a:pt x="68" y="81"/>
                        </a:lnTo>
                        <a:lnTo>
                          <a:pt x="60" y="87"/>
                        </a:lnTo>
                        <a:lnTo>
                          <a:pt x="49" y="92"/>
                        </a:lnTo>
                        <a:lnTo>
                          <a:pt x="40" y="95"/>
                        </a:lnTo>
                        <a:lnTo>
                          <a:pt x="28" y="96"/>
                        </a:lnTo>
                        <a:lnTo>
                          <a:pt x="21" y="96"/>
                        </a:lnTo>
                        <a:lnTo>
                          <a:pt x="14" y="95"/>
                        </a:lnTo>
                        <a:lnTo>
                          <a:pt x="6" y="92"/>
                        </a:lnTo>
                        <a:lnTo>
                          <a:pt x="0" y="88"/>
                        </a:lnTo>
                        <a:lnTo>
                          <a:pt x="1" y="92"/>
                        </a:lnTo>
                        <a:lnTo>
                          <a:pt x="3" y="95"/>
                        </a:lnTo>
                        <a:lnTo>
                          <a:pt x="15" y="98"/>
                        </a:lnTo>
                        <a:lnTo>
                          <a:pt x="28" y="99"/>
                        </a:lnTo>
                        <a:lnTo>
                          <a:pt x="40" y="98"/>
                        </a:lnTo>
                        <a:lnTo>
                          <a:pt x="51" y="95"/>
                        </a:lnTo>
                        <a:lnTo>
                          <a:pt x="61" y="90"/>
                        </a:lnTo>
                        <a:lnTo>
                          <a:pt x="69" y="82"/>
                        </a:lnTo>
                        <a:lnTo>
                          <a:pt x="77" y="73"/>
                        </a:lnTo>
                        <a:lnTo>
                          <a:pt x="82" y="64"/>
                        </a:lnTo>
                        <a:lnTo>
                          <a:pt x="86" y="53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5265A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06" name="Freeform 374"/>
                  <p:cNvSpPr>
                    <a:spLocks/>
                  </p:cNvSpPr>
                  <p:nvPr/>
                </p:nvSpPr>
                <p:spPr bwMode="auto">
                  <a:xfrm>
                    <a:off x="5718" y="1301"/>
                    <a:ext cx="87" cy="98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7" y="30"/>
                      </a:cxn>
                      <a:cxn ang="0">
                        <a:pos x="84" y="19"/>
                      </a:cxn>
                      <a:cxn ang="0">
                        <a:pos x="77" y="10"/>
                      </a:cxn>
                      <a:cxn ang="0">
                        <a:pos x="71" y="2"/>
                      </a:cxn>
                      <a:cxn ang="0">
                        <a:pos x="68" y="0"/>
                      </a:cxn>
                      <a:cxn ang="0">
                        <a:pos x="67" y="0"/>
                      </a:cxn>
                      <a:cxn ang="0">
                        <a:pos x="74" y="8"/>
                      </a:cxn>
                      <a:cxn ang="0">
                        <a:pos x="79" y="19"/>
                      </a:cxn>
                      <a:cxn ang="0">
                        <a:pos x="84" y="30"/>
                      </a:cxn>
                      <a:cxn ang="0">
                        <a:pos x="84" y="40"/>
                      </a:cxn>
                      <a:cxn ang="0">
                        <a:pos x="84" y="51"/>
                      </a:cxn>
                      <a:cxn ang="0">
                        <a:pos x="80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60" y="85"/>
                      </a:cxn>
                      <a:cxn ang="0">
                        <a:pos x="51" y="90"/>
                      </a:cxn>
                      <a:cxn ang="0">
                        <a:pos x="42" y="95"/>
                      </a:cxn>
                      <a:cxn ang="0">
                        <a:pos x="30" y="95"/>
                      </a:cxn>
                      <a:cxn ang="0">
                        <a:pos x="22" y="95"/>
                      </a:cxn>
                      <a:cxn ang="0">
                        <a:pos x="14" y="93"/>
                      </a:cxn>
                      <a:cxn ang="0">
                        <a:pos x="8" y="90"/>
                      </a:cxn>
                      <a:cxn ang="0">
                        <a:pos x="0" y="87"/>
                      </a:cxn>
                      <a:cxn ang="0">
                        <a:pos x="2" y="88"/>
                      </a:cxn>
                      <a:cxn ang="0">
                        <a:pos x="3" y="92"/>
                      </a:cxn>
                      <a:cxn ang="0">
                        <a:pos x="9" y="95"/>
                      </a:cxn>
                      <a:cxn ang="0">
                        <a:pos x="16" y="96"/>
                      </a:cxn>
                      <a:cxn ang="0">
                        <a:pos x="23" y="98"/>
                      </a:cxn>
                      <a:cxn ang="0">
                        <a:pos x="30" y="98"/>
                      </a:cxn>
                      <a:cxn ang="0">
                        <a:pos x="42" y="96"/>
                      </a:cxn>
                      <a:cxn ang="0">
                        <a:pos x="53" y="93"/>
                      </a:cxn>
                      <a:cxn ang="0">
                        <a:pos x="62" y="88"/>
                      </a:cxn>
                      <a:cxn ang="0">
                        <a:pos x="71" y="81"/>
                      </a:cxn>
                      <a:cxn ang="0">
                        <a:pos x="77" y="73"/>
                      </a:cxn>
                      <a:cxn ang="0">
                        <a:pos x="84" y="64"/>
                      </a:cxn>
                      <a:cxn ang="0">
                        <a:pos x="87" y="53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8">
                        <a:moveTo>
                          <a:pt x="87" y="40"/>
                        </a:moveTo>
                        <a:lnTo>
                          <a:pt x="87" y="30"/>
                        </a:lnTo>
                        <a:lnTo>
                          <a:pt x="84" y="19"/>
                        </a:lnTo>
                        <a:lnTo>
                          <a:pt x="77" y="10"/>
                        </a:lnTo>
                        <a:lnTo>
                          <a:pt x="71" y="2"/>
                        </a:lnTo>
                        <a:lnTo>
                          <a:pt x="68" y="0"/>
                        </a:lnTo>
                        <a:lnTo>
                          <a:pt x="67" y="0"/>
                        </a:lnTo>
                        <a:lnTo>
                          <a:pt x="74" y="8"/>
                        </a:lnTo>
                        <a:lnTo>
                          <a:pt x="79" y="19"/>
                        </a:lnTo>
                        <a:lnTo>
                          <a:pt x="84" y="30"/>
                        </a:lnTo>
                        <a:lnTo>
                          <a:pt x="84" y="40"/>
                        </a:lnTo>
                        <a:lnTo>
                          <a:pt x="84" y="51"/>
                        </a:lnTo>
                        <a:lnTo>
                          <a:pt x="80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60" y="85"/>
                        </a:lnTo>
                        <a:lnTo>
                          <a:pt x="51" y="90"/>
                        </a:lnTo>
                        <a:lnTo>
                          <a:pt x="42" y="95"/>
                        </a:lnTo>
                        <a:lnTo>
                          <a:pt x="30" y="95"/>
                        </a:lnTo>
                        <a:lnTo>
                          <a:pt x="22" y="95"/>
                        </a:lnTo>
                        <a:lnTo>
                          <a:pt x="14" y="93"/>
                        </a:lnTo>
                        <a:lnTo>
                          <a:pt x="8" y="90"/>
                        </a:lnTo>
                        <a:lnTo>
                          <a:pt x="0" y="87"/>
                        </a:lnTo>
                        <a:lnTo>
                          <a:pt x="2" y="88"/>
                        </a:lnTo>
                        <a:lnTo>
                          <a:pt x="3" y="92"/>
                        </a:lnTo>
                        <a:lnTo>
                          <a:pt x="9" y="95"/>
                        </a:lnTo>
                        <a:lnTo>
                          <a:pt x="16" y="96"/>
                        </a:lnTo>
                        <a:lnTo>
                          <a:pt x="23" y="98"/>
                        </a:lnTo>
                        <a:lnTo>
                          <a:pt x="30" y="98"/>
                        </a:lnTo>
                        <a:lnTo>
                          <a:pt x="42" y="96"/>
                        </a:lnTo>
                        <a:lnTo>
                          <a:pt x="53" y="93"/>
                        </a:lnTo>
                        <a:lnTo>
                          <a:pt x="62" y="88"/>
                        </a:lnTo>
                        <a:lnTo>
                          <a:pt x="71" y="81"/>
                        </a:lnTo>
                        <a:lnTo>
                          <a:pt x="77" y="73"/>
                        </a:lnTo>
                        <a:lnTo>
                          <a:pt x="84" y="64"/>
                        </a:lnTo>
                        <a:lnTo>
                          <a:pt x="87" y="53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5567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07" name="Freeform 375"/>
                  <p:cNvSpPr>
                    <a:spLocks/>
                  </p:cNvSpPr>
                  <p:nvPr/>
                </p:nvSpPr>
                <p:spPr bwMode="auto">
                  <a:xfrm>
                    <a:off x="5718" y="1301"/>
                    <a:ext cx="85" cy="96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5" y="30"/>
                      </a:cxn>
                      <a:cxn ang="0">
                        <a:pos x="80" y="19"/>
                      </a:cxn>
                      <a:cxn ang="0">
                        <a:pos x="76" y="10"/>
                      </a:cxn>
                      <a:cxn ang="0">
                        <a:pos x="68" y="0"/>
                      </a:cxn>
                      <a:cxn ang="0">
                        <a:pos x="67" y="0"/>
                      </a:cxn>
                      <a:cxn ang="0">
                        <a:pos x="63" y="0"/>
                      </a:cxn>
                      <a:cxn ang="0">
                        <a:pos x="71" y="8"/>
                      </a:cxn>
                      <a:cxn ang="0">
                        <a:pos x="77" y="19"/>
                      </a:cxn>
                      <a:cxn ang="0">
                        <a:pos x="82" y="30"/>
                      </a:cxn>
                      <a:cxn ang="0">
                        <a:pos x="82" y="40"/>
                      </a:cxn>
                      <a:cxn ang="0">
                        <a:pos x="82" y="51"/>
                      </a:cxn>
                      <a:cxn ang="0">
                        <a:pos x="79" y="61"/>
                      </a:cxn>
                      <a:cxn ang="0">
                        <a:pos x="74" y="70"/>
                      </a:cxn>
                      <a:cxn ang="0">
                        <a:pos x="67" y="78"/>
                      </a:cxn>
                      <a:cxn ang="0">
                        <a:pos x="59" y="84"/>
                      </a:cxn>
                      <a:cxn ang="0">
                        <a:pos x="51" y="90"/>
                      </a:cxn>
                      <a:cxn ang="0">
                        <a:pos x="40" y="93"/>
                      </a:cxn>
                      <a:cxn ang="0">
                        <a:pos x="30" y="93"/>
                      </a:cxn>
                      <a:cxn ang="0">
                        <a:pos x="22" y="93"/>
                      </a:cxn>
                      <a:cxn ang="0">
                        <a:pos x="14" y="92"/>
                      </a:cxn>
                      <a:cxn ang="0">
                        <a:pos x="6" y="88"/>
                      </a:cxn>
                      <a:cxn ang="0">
                        <a:pos x="0" y="84"/>
                      </a:cxn>
                      <a:cxn ang="0">
                        <a:pos x="0" y="87"/>
                      </a:cxn>
                      <a:cxn ang="0">
                        <a:pos x="2" y="88"/>
                      </a:cxn>
                      <a:cxn ang="0">
                        <a:pos x="8" y="92"/>
                      </a:cxn>
                      <a:cxn ang="0">
                        <a:pos x="16" y="95"/>
                      </a:cxn>
                      <a:cxn ang="0">
                        <a:pos x="23" y="96"/>
                      </a:cxn>
                      <a:cxn ang="0">
                        <a:pos x="30" y="96"/>
                      </a:cxn>
                      <a:cxn ang="0">
                        <a:pos x="42" y="95"/>
                      </a:cxn>
                      <a:cxn ang="0">
                        <a:pos x="51" y="92"/>
                      </a:cxn>
                      <a:cxn ang="0">
                        <a:pos x="62" y="87"/>
                      </a:cxn>
                      <a:cxn ang="0">
                        <a:pos x="70" y="81"/>
                      </a:cxn>
                      <a:cxn ang="0">
                        <a:pos x="76" y="71"/>
                      </a:cxn>
                      <a:cxn ang="0">
                        <a:pos x="82" y="62"/>
                      </a:cxn>
                      <a:cxn ang="0">
                        <a:pos x="85" y="53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6">
                        <a:moveTo>
                          <a:pt x="85" y="40"/>
                        </a:moveTo>
                        <a:lnTo>
                          <a:pt x="85" y="30"/>
                        </a:lnTo>
                        <a:lnTo>
                          <a:pt x="80" y="19"/>
                        </a:lnTo>
                        <a:lnTo>
                          <a:pt x="76" y="10"/>
                        </a:lnTo>
                        <a:lnTo>
                          <a:pt x="68" y="0"/>
                        </a:lnTo>
                        <a:lnTo>
                          <a:pt x="67" y="0"/>
                        </a:lnTo>
                        <a:lnTo>
                          <a:pt x="63" y="0"/>
                        </a:lnTo>
                        <a:lnTo>
                          <a:pt x="71" y="8"/>
                        </a:lnTo>
                        <a:lnTo>
                          <a:pt x="77" y="19"/>
                        </a:lnTo>
                        <a:lnTo>
                          <a:pt x="82" y="30"/>
                        </a:lnTo>
                        <a:lnTo>
                          <a:pt x="82" y="40"/>
                        </a:lnTo>
                        <a:lnTo>
                          <a:pt x="82" y="51"/>
                        </a:lnTo>
                        <a:lnTo>
                          <a:pt x="79" y="61"/>
                        </a:lnTo>
                        <a:lnTo>
                          <a:pt x="74" y="70"/>
                        </a:lnTo>
                        <a:lnTo>
                          <a:pt x="67" y="78"/>
                        </a:lnTo>
                        <a:lnTo>
                          <a:pt x="59" y="84"/>
                        </a:lnTo>
                        <a:lnTo>
                          <a:pt x="51" y="90"/>
                        </a:lnTo>
                        <a:lnTo>
                          <a:pt x="40" y="93"/>
                        </a:lnTo>
                        <a:lnTo>
                          <a:pt x="30" y="93"/>
                        </a:lnTo>
                        <a:lnTo>
                          <a:pt x="22" y="93"/>
                        </a:lnTo>
                        <a:lnTo>
                          <a:pt x="14" y="92"/>
                        </a:lnTo>
                        <a:lnTo>
                          <a:pt x="6" y="88"/>
                        </a:lnTo>
                        <a:lnTo>
                          <a:pt x="0" y="84"/>
                        </a:lnTo>
                        <a:lnTo>
                          <a:pt x="0" y="87"/>
                        </a:lnTo>
                        <a:lnTo>
                          <a:pt x="2" y="88"/>
                        </a:lnTo>
                        <a:lnTo>
                          <a:pt x="8" y="92"/>
                        </a:lnTo>
                        <a:lnTo>
                          <a:pt x="16" y="95"/>
                        </a:lnTo>
                        <a:lnTo>
                          <a:pt x="23" y="96"/>
                        </a:lnTo>
                        <a:lnTo>
                          <a:pt x="30" y="96"/>
                        </a:lnTo>
                        <a:lnTo>
                          <a:pt x="42" y="95"/>
                        </a:lnTo>
                        <a:lnTo>
                          <a:pt x="51" y="92"/>
                        </a:lnTo>
                        <a:lnTo>
                          <a:pt x="62" y="87"/>
                        </a:lnTo>
                        <a:lnTo>
                          <a:pt x="70" y="81"/>
                        </a:lnTo>
                        <a:lnTo>
                          <a:pt x="76" y="71"/>
                        </a:lnTo>
                        <a:lnTo>
                          <a:pt x="82" y="62"/>
                        </a:lnTo>
                        <a:lnTo>
                          <a:pt x="85" y="53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586AA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08" name="Freeform 376"/>
                  <p:cNvSpPr>
                    <a:spLocks/>
                  </p:cNvSpPr>
                  <p:nvPr/>
                </p:nvSpPr>
                <p:spPr bwMode="auto">
                  <a:xfrm>
                    <a:off x="5717" y="1301"/>
                    <a:ext cx="85" cy="95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5" y="30"/>
                      </a:cxn>
                      <a:cxn ang="0">
                        <a:pos x="80" y="19"/>
                      </a:cxn>
                      <a:cxn ang="0">
                        <a:pos x="75" y="8"/>
                      </a:cxn>
                      <a:cxn ang="0">
                        <a:pos x="68" y="0"/>
                      </a:cxn>
                      <a:cxn ang="0">
                        <a:pos x="64" y="0"/>
                      </a:cxn>
                      <a:cxn ang="0">
                        <a:pos x="61" y="0"/>
                      </a:cxn>
                      <a:cxn ang="0">
                        <a:pos x="71" y="8"/>
                      </a:cxn>
                      <a:cxn ang="0">
                        <a:pos x="77" y="17"/>
                      </a:cxn>
                      <a:cxn ang="0">
                        <a:pos x="81" y="28"/>
                      </a:cxn>
                      <a:cxn ang="0">
                        <a:pos x="81" y="40"/>
                      </a:cxn>
                      <a:cxn ang="0">
                        <a:pos x="81" y="51"/>
                      </a:cxn>
                      <a:cxn ang="0">
                        <a:pos x="78" y="61"/>
                      </a:cxn>
                      <a:cxn ang="0">
                        <a:pos x="74" y="70"/>
                      </a:cxn>
                      <a:cxn ang="0">
                        <a:pos x="68" y="78"/>
                      </a:cxn>
                      <a:cxn ang="0">
                        <a:pos x="60" y="84"/>
                      </a:cxn>
                      <a:cxn ang="0">
                        <a:pos x="51" y="88"/>
                      </a:cxn>
                      <a:cxn ang="0">
                        <a:pos x="41" y="92"/>
                      </a:cxn>
                      <a:cxn ang="0">
                        <a:pos x="31" y="92"/>
                      </a:cxn>
                      <a:cxn ang="0">
                        <a:pos x="23" y="92"/>
                      </a:cxn>
                      <a:cxn ang="0">
                        <a:pos x="14" y="88"/>
                      </a:cxn>
                      <a:cxn ang="0">
                        <a:pos x="7" y="85"/>
                      </a:cxn>
                      <a:cxn ang="0">
                        <a:pos x="0" y="81"/>
                      </a:cxn>
                      <a:cxn ang="0">
                        <a:pos x="1" y="84"/>
                      </a:cxn>
                      <a:cxn ang="0">
                        <a:pos x="1" y="87"/>
                      </a:cxn>
                      <a:cxn ang="0">
                        <a:pos x="9" y="90"/>
                      </a:cxn>
                      <a:cxn ang="0">
                        <a:pos x="15" y="93"/>
                      </a:cxn>
                      <a:cxn ang="0">
                        <a:pos x="23" y="95"/>
                      </a:cxn>
                      <a:cxn ang="0">
                        <a:pos x="31" y="95"/>
                      </a:cxn>
                      <a:cxn ang="0">
                        <a:pos x="43" y="95"/>
                      </a:cxn>
                      <a:cxn ang="0">
                        <a:pos x="52" y="90"/>
                      </a:cxn>
                      <a:cxn ang="0">
                        <a:pos x="61" y="85"/>
                      </a:cxn>
                      <a:cxn ang="0">
                        <a:pos x="69" y="79"/>
                      </a:cxn>
                      <a:cxn ang="0">
                        <a:pos x="75" y="71"/>
                      </a:cxn>
                      <a:cxn ang="0">
                        <a:pos x="81" y="62"/>
                      </a:cxn>
                      <a:cxn ang="0">
                        <a:pos x="85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5">
                        <a:moveTo>
                          <a:pt x="85" y="40"/>
                        </a:moveTo>
                        <a:lnTo>
                          <a:pt x="85" y="30"/>
                        </a:lnTo>
                        <a:lnTo>
                          <a:pt x="80" y="19"/>
                        </a:lnTo>
                        <a:lnTo>
                          <a:pt x="75" y="8"/>
                        </a:lnTo>
                        <a:lnTo>
                          <a:pt x="68" y="0"/>
                        </a:lnTo>
                        <a:lnTo>
                          <a:pt x="64" y="0"/>
                        </a:lnTo>
                        <a:lnTo>
                          <a:pt x="61" y="0"/>
                        </a:lnTo>
                        <a:lnTo>
                          <a:pt x="71" y="8"/>
                        </a:lnTo>
                        <a:lnTo>
                          <a:pt x="77" y="17"/>
                        </a:lnTo>
                        <a:lnTo>
                          <a:pt x="81" y="28"/>
                        </a:lnTo>
                        <a:lnTo>
                          <a:pt x="81" y="40"/>
                        </a:lnTo>
                        <a:lnTo>
                          <a:pt x="81" y="51"/>
                        </a:lnTo>
                        <a:lnTo>
                          <a:pt x="78" y="61"/>
                        </a:lnTo>
                        <a:lnTo>
                          <a:pt x="74" y="70"/>
                        </a:lnTo>
                        <a:lnTo>
                          <a:pt x="68" y="78"/>
                        </a:lnTo>
                        <a:lnTo>
                          <a:pt x="60" y="84"/>
                        </a:lnTo>
                        <a:lnTo>
                          <a:pt x="51" y="88"/>
                        </a:lnTo>
                        <a:lnTo>
                          <a:pt x="41" y="92"/>
                        </a:lnTo>
                        <a:lnTo>
                          <a:pt x="31" y="92"/>
                        </a:lnTo>
                        <a:lnTo>
                          <a:pt x="23" y="92"/>
                        </a:lnTo>
                        <a:lnTo>
                          <a:pt x="14" y="88"/>
                        </a:lnTo>
                        <a:lnTo>
                          <a:pt x="7" y="85"/>
                        </a:lnTo>
                        <a:lnTo>
                          <a:pt x="0" y="81"/>
                        </a:lnTo>
                        <a:lnTo>
                          <a:pt x="1" y="84"/>
                        </a:lnTo>
                        <a:lnTo>
                          <a:pt x="1" y="87"/>
                        </a:lnTo>
                        <a:lnTo>
                          <a:pt x="9" y="90"/>
                        </a:lnTo>
                        <a:lnTo>
                          <a:pt x="15" y="93"/>
                        </a:lnTo>
                        <a:lnTo>
                          <a:pt x="23" y="95"/>
                        </a:lnTo>
                        <a:lnTo>
                          <a:pt x="31" y="95"/>
                        </a:lnTo>
                        <a:lnTo>
                          <a:pt x="43" y="95"/>
                        </a:lnTo>
                        <a:lnTo>
                          <a:pt x="52" y="90"/>
                        </a:lnTo>
                        <a:lnTo>
                          <a:pt x="61" y="85"/>
                        </a:lnTo>
                        <a:lnTo>
                          <a:pt x="69" y="79"/>
                        </a:lnTo>
                        <a:lnTo>
                          <a:pt x="75" y="71"/>
                        </a:lnTo>
                        <a:lnTo>
                          <a:pt x="81" y="62"/>
                        </a:lnTo>
                        <a:lnTo>
                          <a:pt x="85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5A6C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09" name="Freeform 377"/>
                  <p:cNvSpPr>
                    <a:spLocks/>
                  </p:cNvSpPr>
                  <p:nvPr/>
                </p:nvSpPr>
                <p:spPr bwMode="auto">
                  <a:xfrm>
                    <a:off x="5715" y="1301"/>
                    <a:ext cx="85" cy="93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5" y="30"/>
                      </a:cxn>
                      <a:cxn ang="0">
                        <a:pos x="80" y="19"/>
                      </a:cxn>
                      <a:cxn ang="0">
                        <a:pos x="74" y="8"/>
                      </a:cxn>
                      <a:cxn ang="0">
                        <a:pos x="66" y="0"/>
                      </a:cxn>
                      <a:cxn ang="0">
                        <a:pos x="65" y="0"/>
                      </a:cxn>
                      <a:cxn ang="0">
                        <a:pos x="63" y="0"/>
                      </a:cxn>
                      <a:cxn ang="0">
                        <a:pos x="62" y="0"/>
                      </a:cxn>
                      <a:cxn ang="0">
                        <a:pos x="62" y="0"/>
                      </a:cxn>
                      <a:cxn ang="0">
                        <a:pos x="70" y="8"/>
                      </a:cxn>
                      <a:cxn ang="0">
                        <a:pos x="77" y="17"/>
                      </a:cxn>
                      <a:cxn ang="0">
                        <a:pos x="80" y="28"/>
                      </a:cxn>
                      <a:cxn ang="0">
                        <a:pos x="82" y="40"/>
                      </a:cxn>
                      <a:cxn ang="0">
                        <a:pos x="82" y="51"/>
                      </a:cxn>
                      <a:cxn ang="0">
                        <a:pos x="79" y="61"/>
                      </a:cxn>
                      <a:cxn ang="0">
                        <a:pos x="74" y="68"/>
                      </a:cxn>
                      <a:cxn ang="0">
                        <a:pos x="68" y="76"/>
                      </a:cxn>
                      <a:cxn ang="0">
                        <a:pos x="60" y="82"/>
                      </a:cxn>
                      <a:cxn ang="0">
                        <a:pos x="53" y="87"/>
                      </a:cxn>
                      <a:cxn ang="0">
                        <a:pos x="43" y="90"/>
                      </a:cxn>
                      <a:cxn ang="0">
                        <a:pos x="33" y="90"/>
                      </a:cxn>
                      <a:cxn ang="0">
                        <a:pos x="25" y="90"/>
                      </a:cxn>
                      <a:cxn ang="0">
                        <a:pos x="16" y="87"/>
                      </a:cxn>
                      <a:cxn ang="0">
                        <a:pos x="8" y="84"/>
                      </a:cxn>
                      <a:cxn ang="0">
                        <a:pos x="0" y="78"/>
                      </a:cxn>
                      <a:cxn ang="0">
                        <a:pos x="2" y="81"/>
                      </a:cxn>
                      <a:cxn ang="0">
                        <a:pos x="3" y="84"/>
                      </a:cxn>
                      <a:cxn ang="0">
                        <a:pos x="9" y="88"/>
                      </a:cxn>
                      <a:cxn ang="0">
                        <a:pos x="17" y="92"/>
                      </a:cxn>
                      <a:cxn ang="0">
                        <a:pos x="25" y="93"/>
                      </a:cxn>
                      <a:cxn ang="0">
                        <a:pos x="33" y="93"/>
                      </a:cxn>
                      <a:cxn ang="0">
                        <a:pos x="43" y="93"/>
                      </a:cxn>
                      <a:cxn ang="0">
                        <a:pos x="54" y="90"/>
                      </a:cxn>
                      <a:cxn ang="0">
                        <a:pos x="62" y="84"/>
                      </a:cxn>
                      <a:cxn ang="0">
                        <a:pos x="70" y="78"/>
                      </a:cxn>
                      <a:cxn ang="0">
                        <a:pos x="77" y="70"/>
                      </a:cxn>
                      <a:cxn ang="0">
                        <a:pos x="82" y="61"/>
                      </a:cxn>
                      <a:cxn ang="0">
                        <a:pos x="85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3">
                        <a:moveTo>
                          <a:pt x="85" y="40"/>
                        </a:moveTo>
                        <a:lnTo>
                          <a:pt x="85" y="30"/>
                        </a:lnTo>
                        <a:lnTo>
                          <a:pt x="80" y="19"/>
                        </a:lnTo>
                        <a:lnTo>
                          <a:pt x="74" y="8"/>
                        </a:lnTo>
                        <a:lnTo>
                          <a:pt x="66" y="0"/>
                        </a:lnTo>
                        <a:lnTo>
                          <a:pt x="65" y="0"/>
                        </a:lnTo>
                        <a:lnTo>
                          <a:pt x="63" y="0"/>
                        </a:lnTo>
                        <a:lnTo>
                          <a:pt x="62" y="0"/>
                        </a:lnTo>
                        <a:lnTo>
                          <a:pt x="62" y="0"/>
                        </a:lnTo>
                        <a:lnTo>
                          <a:pt x="70" y="8"/>
                        </a:lnTo>
                        <a:lnTo>
                          <a:pt x="77" y="17"/>
                        </a:lnTo>
                        <a:lnTo>
                          <a:pt x="80" y="28"/>
                        </a:lnTo>
                        <a:lnTo>
                          <a:pt x="82" y="40"/>
                        </a:lnTo>
                        <a:lnTo>
                          <a:pt x="82" y="51"/>
                        </a:lnTo>
                        <a:lnTo>
                          <a:pt x="79" y="61"/>
                        </a:lnTo>
                        <a:lnTo>
                          <a:pt x="74" y="68"/>
                        </a:lnTo>
                        <a:lnTo>
                          <a:pt x="68" y="76"/>
                        </a:lnTo>
                        <a:lnTo>
                          <a:pt x="60" y="82"/>
                        </a:lnTo>
                        <a:lnTo>
                          <a:pt x="53" y="87"/>
                        </a:lnTo>
                        <a:lnTo>
                          <a:pt x="43" y="90"/>
                        </a:lnTo>
                        <a:lnTo>
                          <a:pt x="33" y="90"/>
                        </a:lnTo>
                        <a:lnTo>
                          <a:pt x="25" y="90"/>
                        </a:lnTo>
                        <a:lnTo>
                          <a:pt x="16" y="87"/>
                        </a:lnTo>
                        <a:lnTo>
                          <a:pt x="8" y="84"/>
                        </a:lnTo>
                        <a:lnTo>
                          <a:pt x="0" y="78"/>
                        </a:lnTo>
                        <a:lnTo>
                          <a:pt x="2" y="81"/>
                        </a:lnTo>
                        <a:lnTo>
                          <a:pt x="3" y="84"/>
                        </a:lnTo>
                        <a:lnTo>
                          <a:pt x="9" y="88"/>
                        </a:lnTo>
                        <a:lnTo>
                          <a:pt x="17" y="92"/>
                        </a:lnTo>
                        <a:lnTo>
                          <a:pt x="25" y="93"/>
                        </a:lnTo>
                        <a:lnTo>
                          <a:pt x="33" y="93"/>
                        </a:lnTo>
                        <a:lnTo>
                          <a:pt x="43" y="93"/>
                        </a:lnTo>
                        <a:lnTo>
                          <a:pt x="54" y="90"/>
                        </a:lnTo>
                        <a:lnTo>
                          <a:pt x="62" y="84"/>
                        </a:lnTo>
                        <a:lnTo>
                          <a:pt x="70" y="78"/>
                        </a:lnTo>
                        <a:lnTo>
                          <a:pt x="77" y="70"/>
                        </a:lnTo>
                        <a:lnTo>
                          <a:pt x="82" y="61"/>
                        </a:lnTo>
                        <a:lnTo>
                          <a:pt x="85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5F70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10" name="Freeform 378"/>
                  <p:cNvSpPr>
                    <a:spLocks/>
                  </p:cNvSpPr>
                  <p:nvPr/>
                </p:nvSpPr>
                <p:spPr bwMode="auto">
                  <a:xfrm>
                    <a:off x="5715" y="1301"/>
                    <a:ext cx="83" cy="92"/>
                  </a:xfrm>
                  <a:custGeom>
                    <a:avLst/>
                    <a:gdLst/>
                    <a:ahLst/>
                    <a:cxnLst>
                      <a:cxn ang="0">
                        <a:pos x="83" y="40"/>
                      </a:cxn>
                      <a:cxn ang="0">
                        <a:pos x="83" y="28"/>
                      </a:cxn>
                      <a:cxn ang="0">
                        <a:pos x="79" y="17"/>
                      </a:cxn>
                      <a:cxn ang="0">
                        <a:pos x="73" y="8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0" y="0"/>
                      </a:cxn>
                      <a:cxn ang="0">
                        <a:pos x="59" y="0"/>
                      </a:cxn>
                      <a:cxn ang="0">
                        <a:pos x="68" y="8"/>
                      </a:cxn>
                      <a:cxn ang="0">
                        <a:pos x="74" y="17"/>
                      </a:cxn>
                      <a:cxn ang="0">
                        <a:pos x="77" y="23"/>
                      </a:cxn>
                      <a:cxn ang="0">
                        <a:pos x="79" y="28"/>
                      </a:cxn>
                      <a:cxn ang="0">
                        <a:pos x="80" y="34"/>
                      </a:cxn>
                      <a:cxn ang="0">
                        <a:pos x="80" y="40"/>
                      </a:cxn>
                      <a:cxn ang="0">
                        <a:pos x="80" y="51"/>
                      </a:cxn>
                      <a:cxn ang="0">
                        <a:pos x="77" y="59"/>
                      </a:cxn>
                      <a:cxn ang="0">
                        <a:pos x="73" y="68"/>
                      </a:cxn>
                      <a:cxn ang="0">
                        <a:pos x="66" y="75"/>
                      </a:cxn>
                      <a:cxn ang="0">
                        <a:pos x="60" y="81"/>
                      </a:cxn>
                      <a:cxn ang="0">
                        <a:pos x="53" y="85"/>
                      </a:cxn>
                      <a:cxn ang="0">
                        <a:pos x="43" y="88"/>
                      </a:cxn>
                      <a:cxn ang="0">
                        <a:pos x="33" y="88"/>
                      </a:cxn>
                      <a:cxn ang="0">
                        <a:pos x="23" y="88"/>
                      </a:cxn>
                      <a:cxn ang="0">
                        <a:pos x="16" y="85"/>
                      </a:cxn>
                      <a:cxn ang="0">
                        <a:pos x="8" y="81"/>
                      </a:cxn>
                      <a:cxn ang="0">
                        <a:pos x="0" y="76"/>
                      </a:cxn>
                      <a:cxn ang="0">
                        <a:pos x="0" y="78"/>
                      </a:cxn>
                      <a:cxn ang="0">
                        <a:pos x="2" y="81"/>
                      </a:cxn>
                      <a:cxn ang="0">
                        <a:pos x="9" y="85"/>
                      </a:cxn>
                      <a:cxn ang="0">
                        <a:pos x="16" y="88"/>
                      </a:cxn>
                      <a:cxn ang="0">
                        <a:pos x="25" y="92"/>
                      </a:cxn>
                      <a:cxn ang="0">
                        <a:pos x="33" y="92"/>
                      </a:cxn>
                      <a:cxn ang="0">
                        <a:pos x="43" y="92"/>
                      </a:cxn>
                      <a:cxn ang="0">
                        <a:pos x="53" y="88"/>
                      </a:cxn>
                      <a:cxn ang="0">
                        <a:pos x="62" y="84"/>
                      </a:cxn>
                      <a:cxn ang="0">
                        <a:pos x="70" y="78"/>
                      </a:cxn>
                      <a:cxn ang="0">
                        <a:pos x="76" y="70"/>
                      </a:cxn>
                      <a:cxn ang="0">
                        <a:pos x="80" y="61"/>
                      </a:cxn>
                      <a:cxn ang="0">
                        <a:pos x="83" y="51"/>
                      </a:cxn>
                      <a:cxn ang="0">
                        <a:pos x="83" y="40"/>
                      </a:cxn>
                    </a:cxnLst>
                    <a:rect l="0" t="0" r="r" b="b"/>
                    <a:pathLst>
                      <a:path w="83" h="92">
                        <a:moveTo>
                          <a:pt x="83" y="40"/>
                        </a:moveTo>
                        <a:lnTo>
                          <a:pt x="83" y="28"/>
                        </a:lnTo>
                        <a:lnTo>
                          <a:pt x="79" y="17"/>
                        </a:lnTo>
                        <a:lnTo>
                          <a:pt x="73" y="8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0" y="0"/>
                        </a:lnTo>
                        <a:lnTo>
                          <a:pt x="59" y="0"/>
                        </a:lnTo>
                        <a:lnTo>
                          <a:pt x="68" y="8"/>
                        </a:lnTo>
                        <a:lnTo>
                          <a:pt x="74" y="17"/>
                        </a:lnTo>
                        <a:lnTo>
                          <a:pt x="77" y="23"/>
                        </a:lnTo>
                        <a:lnTo>
                          <a:pt x="79" y="28"/>
                        </a:lnTo>
                        <a:lnTo>
                          <a:pt x="80" y="34"/>
                        </a:lnTo>
                        <a:lnTo>
                          <a:pt x="80" y="40"/>
                        </a:lnTo>
                        <a:lnTo>
                          <a:pt x="80" y="51"/>
                        </a:lnTo>
                        <a:lnTo>
                          <a:pt x="77" y="59"/>
                        </a:lnTo>
                        <a:lnTo>
                          <a:pt x="73" y="68"/>
                        </a:lnTo>
                        <a:lnTo>
                          <a:pt x="66" y="75"/>
                        </a:lnTo>
                        <a:lnTo>
                          <a:pt x="60" y="81"/>
                        </a:lnTo>
                        <a:lnTo>
                          <a:pt x="53" y="85"/>
                        </a:lnTo>
                        <a:lnTo>
                          <a:pt x="43" y="88"/>
                        </a:lnTo>
                        <a:lnTo>
                          <a:pt x="33" y="88"/>
                        </a:lnTo>
                        <a:lnTo>
                          <a:pt x="23" y="88"/>
                        </a:lnTo>
                        <a:lnTo>
                          <a:pt x="16" y="85"/>
                        </a:lnTo>
                        <a:lnTo>
                          <a:pt x="8" y="81"/>
                        </a:lnTo>
                        <a:lnTo>
                          <a:pt x="0" y="76"/>
                        </a:lnTo>
                        <a:lnTo>
                          <a:pt x="0" y="78"/>
                        </a:lnTo>
                        <a:lnTo>
                          <a:pt x="2" y="81"/>
                        </a:lnTo>
                        <a:lnTo>
                          <a:pt x="9" y="85"/>
                        </a:lnTo>
                        <a:lnTo>
                          <a:pt x="16" y="88"/>
                        </a:lnTo>
                        <a:lnTo>
                          <a:pt x="25" y="92"/>
                        </a:lnTo>
                        <a:lnTo>
                          <a:pt x="33" y="92"/>
                        </a:lnTo>
                        <a:lnTo>
                          <a:pt x="43" y="92"/>
                        </a:lnTo>
                        <a:lnTo>
                          <a:pt x="53" y="88"/>
                        </a:lnTo>
                        <a:lnTo>
                          <a:pt x="62" y="84"/>
                        </a:lnTo>
                        <a:lnTo>
                          <a:pt x="70" y="78"/>
                        </a:lnTo>
                        <a:lnTo>
                          <a:pt x="76" y="70"/>
                        </a:lnTo>
                        <a:lnTo>
                          <a:pt x="80" y="61"/>
                        </a:lnTo>
                        <a:lnTo>
                          <a:pt x="83" y="51"/>
                        </a:lnTo>
                        <a:lnTo>
                          <a:pt x="83" y="40"/>
                        </a:lnTo>
                        <a:close/>
                      </a:path>
                    </a:pathLst>
                  </a:custGeom>
                  <a:solidFill>
                    <a:srgbClr val="6272A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11" name="Freeform 379"/>
                  <p:cNvSpPr>
                    <a:spLocks/>
                  </p:cNvSpPr>
                  <p:nvPr/>
                </p:nvSpPr>
                <p:spPr bwMode="auto">
                  <a:xfrm>
                    <a:off x="5715" y="1301"/>
                    <a:ext cx="82" cy="90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0" y="28"/>
                      </a:cxn>
                      <a:cxn ang="0">
                        <a:pos x="77" y="17"/>
                      </a:cxn>
                      <a:cxn ang="0">
                        <a:pos x="70" y="8"/>
                      </a:cxn>
                      <a:cxn ang="0">
                        <a:pos x="62" y="0"/>
                      </a:cxn>
                      <a:cxn ang="0">
                        <a:pos x="59" y="0"/>
                      </a:cxn>
                      <a:cxn ang="0">
                        <a:pos x="56" y="0"/>
                      </a:cxn>
                      <a:cxn ang="0">
                        <a:pos x="60" y="3"/>
                      </a:cxn>
                      <a:cxn ang="0">
                        <a:pos x="65" y="8"/>
                      </a:cxn>
                      <a:cxn ang="0">
                        <a:pos x="70" y="13"/>
                      </a:cxn>
                      <a:cxn ang="0">
                        <a:pos x="73" y="17"/>
                      </a:cxn>
                      <a:cxn ang="0">
                        <a:pos x="76" y="22"/>
                      </a:cxn>
                      <a:cxn ang="0">
                        <a:pos x="77" y="28"/>
                      </a:cxn>
                      <a:cxn ang="0">
                        <a:pos x="79" y="34"/>
                      </a:cxn>
                      <a:cxn ang="0">
                        <a:pos x="79" y="40"/>
                      </a:cxn>
                      <a:cxn ang="0">
                        <a:pos x="79" y="50"/>
                      </a:cxn>
                      <a:cxn ang="0">
                        <a:pos x="76" y="59"/>
                      </a:cxn>
                      <a:cxn ang="0">
                        <a:pos x="71" y="67"/>
                      </a:cxn>
                      <a:cxn ang="0">
                        <a:pos x="66" y="73"/>
                      </a:cxn>
                      <a:cxn ang="0">
                        <a:pos x="59" y="79"/>
                      </a:cxn>
                      <a:cxn ang="0">
                        <a:pos x="51" y="84"/>
                      </a:cxn>
                      <a:cxn ang="0">
                        <a:pos x="43" y="87"/>
                      </a:cxn>
                      <a:cxn ang="0">
                        <a:pos x="33" y="87"/>
                      </a:cxn>
                      <a:cxn ang="0">
                        <a:pos x="23" y="87"/>
                      </a:cxn>
                      <a:cxn ang="0">
                        <a:pos x="14" y="84"/>
                      </a:cxn>
                      <a:cxn ang="0">
                        <a:pos x="6" y="79"/>
                      </a:cxn>
                      <a:cxn ang="0">
                        <a:pos x="0" y="73"/>
                      </a:cxn>
                      <a:cxn ang="0">
                        <a:pos x="0" y="76"/>
                      </a:cxn>
                      <a:cxn ang="0">
                        <a:pos x="0" y="78"/>
                      </a:cxn>
                      <a:cxn ang="0">
                        <a:pos x="8" y="84"/>
                      </a:cxn>
                      <a:cxn ang="0">
                        <a:pos x="16" y="87"/>
                      </a:cxn>
                      <a:cxn ang="0">
                        <a:pos x="25" y="90"/>
                      </a:cxn>
                      <a:cxn ang="0">
                        <a:pos x="33" y="90"/>
                      </a:cxn>
                      <a:cxn ang="0">
                        <a:pos x="43" y="90"/>
                      </a:cxn>
                      <a:cxn ang="0">
                        <a:pos x="53" y="87"/>
                      </a:cxn>
                      <a:cxn ang="0">
                        <a:pos x="60" y="82"/>
                      </a:cxn>
                      <a:cxn ang="0">
                        <a:pos x="68" y="76"/>
                      </a:cxn>
                      <a:cxn ang="0">
                        <a:pos x="74" y="68"/>
                      </a:cxn>
                      <a:cxn ang="0">
                        <a:pos x="79" y="61"/>
                      </a:cxn>
                      <a:cxn ang="0">
                        <a:pos x="82" y="51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90">
                        <a:moveTo>
                          <a:pt x="82" y="40"/>
                        </a:moveTo>
                        <a:lnTo>
                          <a:pt x="80" y="28"/>
                        </a:lnTo>
                        <a:lnTo>
                          <a:pt x="77" y="17"/>
                        </a:lnTo>
                        <a:lnTo>
                          <a:pt x="70" y="8"/>
                        </a:lnTo>
                        <a:lnTo>
                          <a:pt x="62" y="0"/>
                        </a:lnTo>
                        <a:lnTo>
                          <a:pt x="59" y="0"/>
                        </a:lnTo>
                        <a:lnTo>
                          <a:pt x="56" y="0"/>
                        </a:lnTo>
                        <a:lnTo>
                          <a:pt x="60" y="3"/>
                        </a:lnTo>
                        <a:lnTo>
                          <a:pt x="65" y="8"/>
                        </a:lnTo>
                        <a:lnTo>
                          <a:pt x="70" y="13"/>
                        </a:lnTo>
                        <a:lnTo>
                          <a:pt x="73" y="17"/>
                        </a:lnTo>
                        <a:lnTo>
                          <a:pt x="76" y="22"/>
                        </a:lnTo>
                        <a:lnTo>
                          <a:pt x="77" y="28"/>
                        </a:lnTo>
                        <a:lnTo>
                          <a:pt x="79" y="34"/>
                        </a:lnTo>
                        <a:lnTo>
                          <a:pt x="79" y="40"/>
                        </a:lnTo>
                        <a:lnTo>
                          <a:pt x="79" y="50"/>
                        </a:lnTo>
                        <a:lnTo>
                          <a:pt x="76" y="59"/>
                        </a:lnTo>
                        <a:lnTo>
                          <a:pt x="71" y="67"/>
                        </a:lnTo>
                        <a:lnTo>
                          <a:pt x="66" y="73"/>
                        </a:lnTo>
                        <a:lnTo>
                          <a:pt x="59" y="79"/>
                        </a:lnTo>
                        <a:lnTo>
                          <a:pt x="51" y="84"/>
                        </a:lnTo>
                        <a:lnTo>
                          <a:pt x="43" y="87"/>
                        </a:lnTo>
                        <a:lnTo>
                          <a:pt x="33" y="87"/>
                        </a:lnTo>
                        <a:lnTo>
                          <a:pt x="23" y="87"/>
                        </a:lnTo>
                        <a:lnTo>
                          <a:pt x="14" y="84"/>
                        </a:lnTo>
                        <a:lnTo>
                          <a:pt x="6" y="79"/>
                        </a:lnTo>
                        <a:lnTo>
                          <a:pt x="0" y="73"/>
                        </a:lnTo>
                        <a:lnTo>
                          <a:pt x="0" y="76"/>
                        </a:lnTo>
                        <a:lnTo>
                          <a:pt x="0" y="78"/>
                        </a:lnTo>
                        <a:lnTo>
                          <a:pt x="8" y="84"/>
                        </a:lnTo>
                        <a:lnTo>
                          <a:pt x="16" y="87"/>
                        </a:lnTo>
                        <a:lnTo>
                          <a:pt x="25" y="90"/>
                        </a:lnTo>
                        <a:lnTo>
                          <a:pt x="33" y="90"/>
                        </a:lnTo>
                        <a:lnTo>
                          <a:pt x="43" y="90"/>
                        </a:lnTo>
                        <a:lnTo>
                          <a:pt x="53" y="87"/>
                        </a:lnTo>
                        <a:lnTo>
                          <a:pt x="60" y="82"/>
                        </a:lnTo>
                        <a:lnTo>
                          <a:pt x="68" y="76"/>
                        </a:lnTo>
                        <a:lnTo>
                          <a:pt x="74" y="68"/>
                        </a:lnTo>
                        <a:lnTo>
                          <a:pt x="79" y="61"/>
                        </a:lnTo>
                        <a:lnTo>
                          <a:pt x="82" y="51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6574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12" name="Freeform 380"/>
                  <p:cNvSpPr>
                    <a:spLocks/>
                  </p:cNvSpPr>
                  <p:nvPr/>
                </p:nvSpPr>
                <p:spPr bwMode="auto">
                  <a:xfrm>
                    <a:off x="5714" y="1301"/>
                    <a:ext cx="81" cy="88"/>
                  </a:xfrm>
                  <a:custGeom>
                    <a:avLst/>
                    <a:gdLst/>
                    <a:ahLst/>
                    <a:cxnLst>
                      <a:cxn ang="0">
                        <a:pos x="81" y="40"/>
                      </a:cxn>
                      <a:cxn ang="0">
                        <a:pos x="81" y="34"/>
                      </a:cxn>
                      <a:cxn ang="0">
                        <a:pos x="80" y="28"/>
                      </a:cxn>
                      <a:cxn ang="0">
                        <a:pos x="78" y="23"/>
                      </a:cxn>
                      <a:cxn ang="0">
                        <a:pos x="75" y="17"/>
                      </a:cxn>
                      <a:cxn ang="0">
                        <a:pos x="69" y="8"/>
                      </a:cxn>
                      <a:cxn ang="0">
                        <a:pos x="60" y="0"/>
                      </a:cxn>
                      <a:cxn ang="0">
                        <a:pos x="57" y="0"/>
                      </a:cxn>
                      <a:cxn ang="0">
                        <a:pos x="54" y="0"/>
                      </a:cxn>
                      <a:cxn ang="0">
                        <a:pos x="60" y="3"/>
                      </a:cxn>
                      <a:cxn ang="0">
                        <a:pos x="64" y="8"/>
                      </a:cxn>
                      <a:cxn ang="0">
                        <a:pos x="69" y="13"/>
                      </a:cxn>
                      <a:cxn ang="0">
                        <a:pos x="72" y="17"/>
                      </a:cxn>
                      <a:cxn ang="0">
                        <a:pos x="75" y="22"/>
                      </a:cxn>
                      <a:cxn ang="0">
                        <a:pos x="77" y="28"/>
                      </a:cxn>
                      <a:cxn ang="0">
                        <a:pos x="78" y="34"/>
                      </a:cxn>
                      <a:cxn ang="0">
                        <a:pos x="78" y="40"/>
                      </a:cxn>
                      <a:cxn ang="0">
                        <a:pos x="78" y="50"/>
                      </a:cxn>
                      <a:cxn ang="0">
                        <a:pos x="75" y="59"/>
                      </a:cxn>
                      <a:cxn ang="0">
                        <a:pos x="71" y="65"/>
                      </a:cxn>
                      <a:cxn ang="0">
                        <a:pos x="66" y="73"/>
                      </a:cxn>
                      <a:cxn ang="0">
                        <a:pos x="60" y="78"/>
                      </a:cxn>
                      <a:cxn ang="0">
                        <a:pos x="52" y="82"/>
                      </a:cxn>
                      <a:cxn ang="0">
                        <a:pos x="43" y="85"/>
                      </a:cxn>
                      <a:cxn ang="0">
                        <a:pos x="34" y="85"/>
                      </a:cxn>
                      <a:cxn ang="0">
                        <a:pos x="24" y="85"/>
                      </a:cxn>
                      <a:cxn ang="0">
                        <a:pos x="15" y="81"/>
                      </a:cxn>
                      <a:cxn ang="0">
                        <a:pos x="7" y="76"/>
                      </a:cxn>
                      <a:cxn ang="0">
                        <a:pos x="0" y="70"/>
                      </a:cxn>
                      <a:cxn ang="0">
                        <a:pos x="1" y="73"/>
                      </a:cxn>
                      <a:cxn ang="0">
                        <a:pos x="1" y="76"/>
                      </a:cxn>
                      <a:cxn ang="0">
                        <a:pos x="9" y="81"/>
                      </a:cxn>
                      <a:cxn ang="0">
                        <a:pos x="17" y="85"/>
                      </a:cxn>
                      <a:cxn ang="0">
                        <a:pos x="24" y="88"/>
                      </a:cxn>
                      <a:cxn ang="0">
                        <a:pos x="34" y="88"/>
                      </a:cxn>
                      <a:cxn ang="0">
                        <a:pos x="44" y="88"/>
                      </a:cxn>
                      <a:cxn ang="0">
                        <a:pos x="54" y="85"/>
                      </a:cxn>
                      <a:cxn ang="0">
                        <a:pos x="61" y="81"/>
                      </a:cxn>
                      <a:cxn ang="0">
                        <a:pos x="67" y="75"/>
                      </a:cxn>
                      <a:cxn ang="0">
                        <a:pos x="74" y="68"/>
                      </a:cxn>
                      <a:cxn ang="0">
                        <a:pos x="78" y="59"/>
                      </a:cxn>
                      <a:cxn ang="0">
                        <a:pos x="81" y="51"/>
                      </a:cxn>
                      <a:cxn ang="0">
                        <a:pos x="81" y="40"/>
                      </a:cxn>
                    </a:cxnLst>
                    <a:rect l="0" t="0" r="r" b="b"/>
                    <a:pathLst>
                      <a:path w="81" h="88">
                        <a:moveTo>
                          <a:pt x="81" y="40"/>
                        </a:moveTo>
                        <a:lnTo>
                          <a:pt x="81" y="34"/>
                        </a:lnTo>
                        <a:lnTo>
                          <a:pt x="80" y="28"/>
                        </a:lnTo>
                        <a:lnTo>
                          <a:pt x="78" y="23"/>
                        </a:lnTo>
                        <a:lnTo>
                          <a:pt x="75" y="17"/>
                        </a:lnTo>
                        <a:lnTo>
                          <a:pt x="69" y="8"/>
                        </a:lnTo>
                        <a:lnTo>
                          <a:pt x="60" y="0"/>
                        </a:lnTo>
                        <a:lnTo>
                          <a:pt x="57" y="0"/>
                        </a:lnTo>
                        <a:lnTo>
                          <a:pt x="54" y="0"/>
                        </a:lnTo>
                        <a:lnTo>
                          <a:pt x="60" y="3"/>
                        </a:lnTo>
                        <a:lnTo>
                          <a:pt x="64" y="8"/>
                        </a:lnTo>
                        <a:lnTo>
                          <a:pt x="69" y="13"/>
                        </a:lnTo>
                        <a:lnTo>
                          <a:pt x="72" y="17"/>
                        </a:lnTo>
                        <a:lnTo>
                          <a:pt x="75" y="22"/>
                        </a:lnTo>
                        <a:lnTo>
                          <a:pt x="77" y="28"/>
                        </a:lnTo>
                        <a:lnTo>
                          <a:pt x="78" y="34"/>
                        </a:lnTo>
                        <a:lnTo>
                          <a:pt x="78" y="40"/>
                        </a:lnTo>
                        <a:lnTo>
                          <a:pt x="78" y="50"/>
                        </a:lnTo>
                        <a:lnTo>
                          <a:pt x="75" y="59"/>
                        </a:lnTo>
                        <a:lnTo>
                          <a:pt x="71" y="65"/>
                        </a:lnTo>
                        <a:lnTo>
                          <a:pt x="66" y="73"/>
                        </a:lnTo>
                        <a:lnTo>
                          <a:pt x="60" y="78"/>
                        </a:lnTo>
                        <a:lnTo>
                          <a:pt x="52" y="82"/>
                        </a:lnTo>
                        <a:lnTo>
                          <a:pt x="43" y="85"/>
                        </a:lnTo>
                        <a:lnTo>
                          <a:pt x="34" y="85"/>
                        </a:lnTo>
                        <a:lnTo>
                          <a:pt x="24" y="85"/>
                        </a:lnTo>
                        <a:lnTo>
                          <a:pt x="15" y="81"/>
                        </a:lnTo>
                        <a:lnTo>
                          <a:pt x="7" y="76"/>
                        </a:lnTo>
                        <a:lnTo>
                          <a:pt x="0" y="70"/>
                        </a:lnTo>
                        <a:lnTo>
                          <a:pt x="1" y="73"/>
                        </a:lnTo>
                        <a:lnTo>
                          <a:pt x="1" y="76"/>
                        </a:lnTo>
                        <a:lnTo>
                          <a:pt x="9" y="81"/>
                        </a:lnTo>
                        <a:lnTo>
                          <a:pt x="17" y="85"/>
                        </a:lnTo>
                        <a:lnTo>
                          <a:pt x="24" y="88"/>
                        </a:lnTo>
                        <a:lnTo>
                          <a:pt x="34" y="88"/>
                        </a:lnTo>
                        <a:lnTo>
                          <a:pt x="44" y="88"/>
                        </a:lnTo>
                        <a:lnTo>
                          <a:pt x="54" y="85"/>
                        </a:lnTo>
                        <a:lnTo>
                          <a:pt x="61" y="81"/>
                        </a:lnTo>
                        <a:lnTo>
                          <a:pt x="67" y="75"/>
                        </a:lnTo>
                        <a:lnTo>
                          <a:pt x="74" y="68"/>
                        </a:lnTo>
                        <a:lnTo>
                          <a:pt x="78" y="59"/>
                        </a:lnTo>
                        <a:lnTo>
                          <a:pt x="81" y="51"/>
                        </a:lnTo>
                        <a:lnTo>
                          <a:pt x="81" y="40"/>
                        </a:lnTo>
                        <a:close/>
                      </a:path>
                    </a:pathLst>
                  </a:custGeom>
                  <a:solidFill>
                    <a:srgbClr val="6776B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13" name="Freeform 381"/>
                  <p:cNvSpPr>
                    <a:spLocks/>
                  </p:cNvSpPr>
                  <p:nvPr/>
                </p:nvSpPr>
                <p:spPr bwMode="auto">
                  <a:xfrm>
                    <a:off x="5714" y="1301"/>
                    <a:ext cx="80" cy="87"/>
                  </a:xfrm>
                  <a:custGeom>
                    <a:avLst/>
                    <a:gdLst/>
                    <a:ahLst/>
                    <a:cxnLst>
                      <a:cxn ang="0">
                        <a:pos x="80" y="40"/>
                      </a:cxn>
                      <a:cxn ang="0">
                        <a:pos x="80" y="34"/>
                      </a:cxn>
                      <a:cxn ang="0">
                        <a:pos x="78" y="28"/>
                      </a:cxn>
                      <a:cxn ang="0">
                        <a:pos x="77" y="22"/>
                      </a:cxn>
                      <a:cxn ang="0">
                        <a:pos x="74" y="17"/>
                      </a:cxn>
                      <a:cxn ang="0">
                        <a:pos x="71" y="13"/>
                      </a:cxn>
                      <a:cxn ang="0">
                        <a:pos x="66" y="8"/>
                      </a:cxn>
                      <a:cxn ang="0">
                        <a:pos x="61" y="3"/>
                      </a:cxn>
                      <a:cxn ang="0">
                        <a:pos x="57" y="0"/>
                      </a:cxn>
                      <a:cxn ang="0">
                        <a:pos x="54" y="0"/>
                      </a:cxn>
                      <a:cxn ang="0">
                        <a:pos x="52" y="2"/>
                      </a:cxn>
                      <a:cxn ang="0">
                        <a:pos x="57" y="5"/>
                      </a:cxn>
                      <a:cxn ang="0">
                        <a:pos x="61" y="8"/>
                      </a:cxn>
                      <a:cxn ang="0">
                        <a:pos x="66" y="13"/>
                      </a:cxn>
                      <a:cxn ang="0">
                        <a:pos x="71" y="17"/>
                      </a:cxn>
                      <a:cxn ang="0">
                        <a:pos x="74" y="22"/>
                      </a:cxn>
                      <a:cxn ang="0">
                        <a:pos x="75" y="28"/>
                      </a:cxn>
                      <a:cxn ang="0">
                        <a:pos x="77" y="34"/>
                      </a:cxn>
                      <a:cxn ang="0">
                        <a:pos x="77" y="40"/>
                      </a:cxn>
                      <a:cxn ang="0">
                        <a:pos x="77" y="50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4" y="71"/>
                      </a:cxn>
                      <a:cxn ang="0">
                        <a:pos x="58" y="76"/>
                      </a:cxn>
                      <a:cxn ang="0">
                        <a:pos x="51" y="81"/>
                      </a:cxn>
                      <a:cxn ang="0">
                        <a:pos x="43" y="84"/>
                      </a:cxn>
                      <a:cxn ang="0">
                        <a:pos x="34" y="84"/>
                      </a:cxn>
                      <a:cxn ang="0">
                        <a:pos x="24" y="82"/>
                      </a:cxn>
                      <a:cxn ang="0">
                        <a:pos x="15" y="79"/>
                      </a:cxn>
                      <a:cxn ang="0">
                        <a:pos x="7" y="75"/>
                      </a:cxn>
                      <a:cxn ang="0">
                        <a:pos x="0" y="67"/>
                      </a:cxn>
                      <a:cxn ang="0">
                        <a:pos x="0" y="70"/>
                      </a:cxn>
                      <a:cxn ang="0">
                        <a:pos x="1" y="73"/>
                      </a:cxn>
                      <a:cxn ang="0">
                        <a:pos x="7" y="79"/>
                      </a:cxn>
                      <a:cxn ang="0">
                        <a:pos x="15" y="84"/>
                      </a:cxn>
                      <a:cxn ang="0">
                        <a:pos x="24" y="87"/>
                      </a:cxn>
                      <a:cxn ang="0">
                        <a:pos x="34" y="87"/>
                      </a:cxn>
                      <a:cxn ang="0">
                        <a:pos x="44" y="87"/>
                      </a:cxn>
                      <a:cxn ang="0">
                        <a:pos x="52" y="84"/>
                      </a:cxn>
                      <a:cxn ang="0">
                        <a:pos x="60" y="79"/>
                      </a:cxn>
                      <a:cxn ang="0">
                        <a:pos x="67" y="73"/>
                      </a:cxn>
                      <a:cxn ang="0">
                        <a:pos x="72" y="67"/>
                      </a:cxn>
                      <a:cxn ang="0">
                        <a:pos x="77" y="59"/>
                      </a:cxn>
                      <a:cxn ang="0">
                        <a:pos x="80" y="50"/>
                      </a:cxn>
                      <a:cxn ang="0">
                        <a:pos x="80" y="40"/>
                      </a:cxn>
                    </a:cxnLst>
                    <a:rect l="0" t="0" r="r" b="b"/>
                    <a:pathLst>
                      <a:path w="80" h="87">
                        <a:moveTo>
                          <a:pt x="80" y="40"/>
                        </a:moveTo>
                        <a:lnTo>
                          <a:pt x="80" y="34"/>
                        </a:lnTo>
                        <a:lnTo>
                          <a:pt x="78" y="28"/>
                        </a:lnTo>
                        <a:lnTo>
                          <a:pt x="77" y="22"/>
                        </a:lnTo>
                        <a:lnTo>
                          <a:pt x="74" y="17"/>
                        </a:lnTo>
                        <a:lnTo>
                          <a:pt x="71" y="13"/>
                        </a:lnTo>
                        <a:lnTo>
                          <a:pt x="66" y="8"/>
                        </a:lnTo>
                        <a:lnTo>
                          <a:pt x="61" y="3"/>
                        </a:lnTo>
                        <a:lnTo>
                          <a:pt x="57" y="0"/>
                        </a:lnTo>
                        <a:lnTo>
                          <a:pt x="54" y="0"/>
                        </a:lnTo>
                        <a:lnTo>
                          <a:pt x="52" y="2"/>
                        </a:lnTo>
                        <a:lnTo>
                          <a:pt x="57" y="5"/>
                        </a:lnTo>
                        <a:lnTo>
                          <a:pt x="61" y="8"/>
                        </a:lnTo>
                        <a:lnTo>
                          <a:pt x="66" y="13"/>
                        </a:lnTo>
                        <a:lnTo>
                          <a:pt x="71" y="17"/>
                        </a:lnTo>
                        <a:lnTo>
                          <a:pt x="74" y="22"/>
                        </a:lnTo>
                        <a:lnTo>
                          <a:pt x="75" y="28"/>
                        </a:lnTo>
                        <a:lnTo>
                          <a:pt x="77" y="34"/>
                        </a:lnTo>
                        <a:lnTo>
                          <a:pt x="77" y="40"/>
                        </a:lnTo>
                        <a:lnTo>
                          <a:pt x="77" y="50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4" y="71"/>
                        </a:lnTo>
                        <a:lnTo>
                          <a:pt x="58" y="76"/>
                        </a:lnTo>
                        <a:lnTo>
                          <a:pt x="51" y="81"/>
                        </a:lnTo>
                        <a:lnTo>
                          <a:pt x="43" y="84"/>
                        </a:lnTo>
                        <a:lnTo>
                          <a:pt x="34" y="84"/>
                        </a:lnTo>
                        <a:lnTo>
                          <a:pt x="24" y="82"/>
                        </a:lnTo>
                        <a:lnTo>
                          <a:pt x="15" y="79"/>
                        </a:lnTo>
                        <a:lnTo>
                          <a:pt x="7" y="75"/>
                        </a:lnTo>
                        <a:lnTo>
                          <a:pt x="0" y="67"/>
                        </a:lnTo>
                        <a:lnTo>
                          <a:pt x="0" y="70"/>
                        </a:lnTo>
                        <a:lnTo>
                          <a:pt x="1" y="73"/>
                        </a:lnTo>
                        <a:lnTo>
                          <a:pt x="7" y="79"/>
                        </a:lnTo>
                        <a:lnTo>
                          <a:pt x="15" y="84"/>
                        </a:lnTo>
                        <a:lnTo>
                          <a:pt x="24" y="87"/>
                        </a:lnTo>
                        <a:lnTo>
                          <a:pt x="34" y="87"/>
                        </a:lnTo>
                        <a:lnTo>
                          <a:pt x="44" y="87"/>
                        </a:lnTo>
                        <a:lnTo>
                          <a:pt x="52" y="84"/>
                        </a:lnTo>
                        <a:lnTo>
                          <a:pt x="60" y="79"/>
                        </a:lnTo>
                        <a:lnTo>
                          <a:pt x="67" y="73"/>
                        </a:lnTo>
                        <a:lnTo>
                          <a:pt x="72" y="67"/>
                        </a:lnTo>
                        <a:lnTo>
                          <a:pt x="77" y="59"/>
                        </a:lnTo>
                        <a:lnTo>
                          <a:pt x="80" y="50"/>
                        </a:lnTo>
                        <a:lnTo>
                          <a:pt x="80" y="40"/>
                        </a:lnTo>
                        <a:close/>
                      </a:path>
                    </a:pathLst>
                  </a:custGeom>
                  <a:solidFill>
                    <a:srgbClr val="6A79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14" name="Freeform 382"/>
                  <p:cNvSpPr>
                    <a:spLocks/>
                  </p:cNvSpPr>
                  <p:nvPr/>
                </p:nvSpPr>
                <p:spPr bwMode="auto">
                  <a:xfrm>
                    <a:off x="5714" y="1301"/>
                    <a:ext cx="78" cy="85"/>
                  </a:xfrm>
                  <a:custGeom>
                    <a:avLst/>
                    <a:gdLst/>
                    <a:ahLst/>
                    <a:cxnLst>
                      <a:cxn ang="0">
                        <a:pos x="78" y="40"/>
                      </a:cxn>
                      <a:cxn ang="0">
                        <a:pos x="78" y="34"/>
                      </a:cxn>
                      <a:cxn ang="0">
                        <a:pos x="77" y="28"/>
                      </a:cxn>
                      <a:cxn ang="0">
                        <a:pos x="75" y="22"/>
                      </a:cxn>
                      <a:cxn ang="0">
                        <a:pos x="72" y="17"/>
                      </a:cxn>
                      <a:cxn ang="0">
                        <a:pos x="69" y="13"/>
                      </a:cxn>
                      <a:cxn ang="0">
                        <a:pos x="64" y="8"/>
                      </a:cxn>
                      <a:cxn ang="0">
                        <a:pos x="60" y="3"/>
                      </a:cxn>
                      <a:cxn ang="0">
                        <a:pos x="54" y="0"/>
                      </a:cxn>
                      <a:cxn ang="0">
                        <a:pos x="52" y="2"/>
                      </a:cxn>
                      <a:cxn ang="0">
                        <a:pos x="49" y="2"/>
                      </a:cxn>
                      <a:cxn ang="0">
                        <a:pos x="55" y="5"/>
                      </a:cxn>
                      <a:cxn ang="0">
                        <a:pos x="60" y="8"/>
                      </a:cxn>
                      <a:cxn ang="0">
                        <a:pos x="64" y="13"/>
                      </a:cxn>
                      <a:cxn ang="0">
                        <a:pos x="69" y="17"/>
                      </a:cxn>
                      <a:cxn ang="0">
                        <a:pos x="72" y="22"/>
                      </a:cxn>
                      <a:cxn ang="0">
                        <a:pos x="74" y="28"/>
                      </a:cxn>
                      <a:cxn ang="0">
                        <a:pos x="75" y="34"/>
                      </a:cxn>
                      <a:cxn ang="0">
                        <a:pos x="75" y="40"/>
                      </a:cxn>
                      <a:cxn ang="0">
                        <a:pos x="75" y="50"/>
                      </a:cxn>
                      <a:cxn ang="0">
                        <a:pos x="72" y="57"/>
                      </a:cxn>
                      <a:cxn ang="0">
                        <a:pos x="69" y="64"/>
                      </a:cxn>
                      <a:cxn ang="0">
                        <a:pos x="64" y="70"/>
                      </a:cxn>
                      <a:cxn ang="0">
                        <a:pos x="58" y="76"/>
                      </a:cxn>
                      <a:cxn ang="0">
                        <a:pos x="51" y="79"/>
                      </a:cxn>
                      <a:cxn ang="0">
                        <a:pos x="43" y="82"/>
                      </a:cxn>
                      <a:cxn ang="0">
                        <a:pos x="34" y="82"/>
                      </a:cxn>
                      <a:cxn ang="0">
                        <a:pos x="24" y="81"/>
                      </a:cxn>
                      <a:cxn ang="0">
                        <a:pos x="15" y="78"/>
                      </a:cxn>
                      <a:cxn ang="0">
                        <a:pos x="6" y="71"/>
                      </a:cxn>
                      <a:cxn ang="0">
                        <a:pos x="0" y="64"/>
                      </a:cxn>
                      <a:cxn ang="0">
                        <a:pos x="0" y="67"/>
                      </a:cxn>
                      <a:cxn ang="0">
                        <a:pos x="0" y="70"/>
                      </a:cxn>
                      <a:cxn ang="0">
                        <a:pos x="7" y="76"/>
                      </a:cxn>
                      <a:cxn ang="0">
                        <a:pos x="15" y="81"/>
                      </a:cxn>
                      <a:cxn ang="0">
                        <a:pos x="24" y="85"/>
                      </a:cxn>
                      <a:cxn ang="0">
                        <a:pos x="34" y="85"/>
                      </a:cxn>
                      <a:cxn ang="0">
                        <a:pos x="43" y="85"/>
                      </a:cxn>
                      <a:cxn ang="0">
                        <a:pos x="52" y="82"/>
                      </a:cxn>
                      <a:cxn ang="0">
                        <a:pos x="60" y="78"/>
                      </a:cxn>
                      <a:cxn ang="0">
                        <a:pos x="66" y="73"/>
                      </a:cxn>
                      <a:cxn ang="0">
                        <a:pos x="71" y="65"/>
                      </a:cxn>
                      <a:cxn ang="0">
                        <a:pos x="75" y="59"/>
                      </a:cxn>
                      <a:cxn ang="0">
                        <a:pos x="78" y="50"/>
                      </a:cxn>
                      <a:cxn ang="0">
                        <a:pos x="78" y="40"/>
                      </a:cxn>
                    </a:cxnLst>
                    <a:rect l="0" t="0" r="r" b="b"/>
                    <a:pathLst>
                      <a:path w="78" h="85">
                        <a:moveTo>
                          <a:pt x="78" y="40"/>
                        </a:moveTo>
                        <a:lnTo>
                          <a:pt x="78" y="34"/>
                        </a:lnTo>
                        <a:lnTo>
                          <a:pt x="77" y="28"/>
                        </a:lnTo>
                        <a:lnTo>
                          <a:pt x="75" y="22"/>
                        </a:lnTo>
                        <a:lnTo>
                          <a:pt x="72" y="17"/>
                        </a:lnTo>
                        <a:lnTo>
                          <a:pt x="69" y="13"/>
                        </a:lnTo>
                        <a:lnTo>
                          <a:pt x="64" y="8"/>
                        </a:lnTo>
                        <a:lnTo>
                          <a:pt x="60" y="3"/>
                        </a:lnTo>
                        <a:lnTo>
                          <a:pt x="54" y="0"/>
                        </a:lnTo>
                        <a:lnTo>
                          <a:pt x="52" y="2"/>
                        </a:lnTo>
                        <a:lnTo>
                          <a:pt x="49" y="2"/>
                        </a:lnTo>
                        <a:lnTo>
                          <a:pt x="55" y="5"/>
                        </a:lnTo>
                        <a:lnTo>
                          <a:pt x="60" y="8"/>
                        </a:lnTo>
                        <a:lnTo>
                          <a:pt x="64" y="13"/>
                        </a:lnTo>
                        <a:lnTo>
                          <a:pt x="69" y="17"/>
                        </a:lnTo>
                        <a:lnTo>
                          <a:pt x="72" y="22"/>
                        </a:lnTo>
                        <a:lnTo>
                          <a:pt x="74" y="28"/>
                        </a:lnTo>
                        <a:lnTo>
                          <a:pt x="75" y="34"/>
                        </a:lnTo>
                        <a:lnTo>
                          <a:pt x="75" y="40"/>
                        </a:lnTo>
                        <a:lnTo>
                          <a:pt x="75" y="50"/>
                        </a:lnTo>
                        <a:lnTo>
                          <a:pt x="72" y="57"/>
                        </a:lnTo>
                        <a:lnTo>
                          <a:pt x="69" y="64"/>
                        </a:lnTo>
                        <a:lnTo>
                          <a:pt x="64" y="70"/>
                        </a:lnTo>
                        <a:lnTo>
                          <a:pt x="58" y="76"/>
                        </a:lnTo>
                        <a:lnTo>
                          <a:pt x="51" y="79"/>
                        </a:lnTo>
                        <a:lnTo>
                          <a:pt x="43" y="82"/>
                        </a:lnTo>
                        <a:lnTo>
                          <a:pt x="34" y="82"/>
                        </a:lnTo>
                        <a:lnTo>
                          <a:pt x="24" y="81"/>
                        </a:lnTo>
                        <a:lnTo>
                          <a:pt x="15" y="78"/>
                        </a:lnTo>
                        <a:lnTo>
                          <a:pt x="6" y="71"/>
                        </a:lnTo>
                        <a:lnTo>
                          <a:pt x="0" y="64"/>
                        </a:lnTo>
                        <a:lnTo>
                          <a:pt x="0" y="67"/>
                        </a:lnTo>
                        <a:lnTo>
                          <a:pt x="0" y="70"/>
                        </a:lnTo>
                        <a:lnTo>
                          <a:pt x="7" y="76"/>
                        </a:lnTo>
                        <a:lnTo>
                          <a:pt x="15" y="81"/>
                        </a:lnTo>
                        <a:lnTo>
                          <a:pt x="24" y="85"/>
                        </a:lnTo>
                        <a:lnTo>
                          <a:pt x="34" y="85"/>
                        </a:lnTo>
                        <a:lnTo>
                          <a:pt x="43" y="85"/>
                        </a:lnTo>
                        <a:lnTo>
                          <a:pt x="52" y="82"/>
                        </a:lnTo>
                        <a:lnTo>
                          <a:pt x="60" y="78"/>
                        </a:lnTo>
                        <a:lnTo>
                          <a:pt x="66" y="73"/>
                        </a:lnTo>
                        <a:lnTo>
                          <a:pt x="71" y="65"/>
                        </a:lnTo>
                        <a:lnTo>
                          <a:pt x="75" y="59"/>
                        </a:lnTo>
                        <a:lnTo>
                          <a:pt x="78" y="50"/>
                        </a:lnTo>
                        <a:lnTo>
                          <a:pt x="78" y="40"/>
                        </a:lnTo>
                        <a:close/>
                      </a:path>
                    </a:pathLst>
                  </a:custGeom>
                  <a:solidFill>
                    <a:srgbClr val="717F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15" name="Freeform 383"/>
                  <p:cNvSpPr>
                    <a:spLocks/>
                  </p:cNvSpPr>
                  <p:nvPr/>
                </p:nvSpPr>
                <p:spPr bwMode="auto">
                  <a:xfrm>
                    <a:off x="5714" y="1303"/>
                    <a:ext cx="77" cy="82"/>
                  </a:xfrm>
                  <a:custGeom>
                    <a:avLst/>
                    <a:gdLst/>
                    <a:ahLst/>
                    <a:cxnLst>
                      <a:cxn ang="0">
                        <a:pos x="77" y="38"/>
                      </a:cxn>
                      <a:cxn ang="0">
                        <a:pos x="77" y="32"/>
                      </a:cxn>
                      <a:cxn ang="0">
                        <a:pos x="75" y="26"/>
                      </a:cxn>
                      <a:cxn ang="0">
                        <a:pos x="74" y="20"/>
                      </a:cxn>
                      <a:cxn ang="0">
                        <a:pos x="71" y="15"/>
                      </a:cxn>
                      <a:cxn ang="0">
                        <a:pos x="66" y="11"/>
                      </a:cxn>
                      <a:cxn ang="0">
                        <a:pos x="61" y="6"/>
                      </a:cxn>
                      <a:cxn ang="0">
                        <a:pos x="57" y="3"/>
                      </a:cxn>
                      <a:cxn ang="0">
                        <a:pos x="52" y="0"/>
                      </a:cxn>
                      <a:cxn ang="0">
                        <a:pos x="49" y="0"/>
                      </a:cxn>
                      <a:cxn ang="0">
                        <a:pos x="46" y="0"/>
                      </a:cxn>
                      <a:cxn ang="0">
                        <a:pos x="52" y="3"/>
                      </a:cxn>
                      <a:cxn ang="0">
                        <a:pos x="58" y="6"/>
                      </a:cxn>
                      <a:cxn ang="0">
                        <a:pos x="63" y="11"/>
                      </a:cxn>
                      <a:cxn ang="0">
                        <a:pos x="66" y="15"/>
                      </a:cxn>
                      <a:cxn ang="0">
                        <a:pos x="69" y="20"/>
                      </a:cxn>
                      <a:cxn ang="0">
                        <a:pos x="72" y="26"/>
                      </a:cxn>
                      <a:cxn ang="0">
                        <a:pos x="74" y="32"/>
                      </a:cxn>
                      <a:cxn ang="0">
                        <a:pos x="74" y="38"/>
                      </a:cxn>
                      <a:cxn ang="0">
                        <a:pos x="74" y="46"/>
                      </a:cxn>
                      <a:cxn ang="0">
                        <a:pos x="71" y="54"/>
                      </a:cxn>
                      <a:cxn ang="0">
                        <a:pos x="67" y="62"/>
                      </a:cxn>
                      <a:cxn ang="0">
                        <a:pos x="63" y="68"/>
                      </a:cxn>
                      <a:cxn ang="0">
                        <a:pos x="57" y="73"/>
                      </a:cxn>
                      <a:cxn ang="0">
                        <a:pos x="51" y="76"/>
                      </a:cxn>
                      <a:cxn ang="0">
                        <a:pos x="43" y="79"/>
                      </a:cxn>
                      <a:cxn ang="0">
                        <a:pos x="34" y="79"/>
                      </a:cxn>
                      <a:cxn ang="0">
                        <a:pos x="24" y="77"/>
                      </a:cxn>
                      <a:cxn ang="0">
                        <a:pos x="13" y="74"/>
                      </a:cxn>
                      <a:cxn ang="0">
                        <a:pos x="6" y="68"/>
                      </a:cxn>
                      <a:cxn ang="0">
                        <a:pos x="0" y="59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2"/>
                      </a:cxn>
                      <a:cxn ang="0">
                        <a:pos x="0" y="65"/>
                      </a:cxn>
                      <a:cxn ang="0">
                        <a:pos x="6" y="73"/>
                      </a:cxn>
                      <a:cxn ang="0">
                        <a:pos x="15" y="77"/>
                      </a:cxn>
                      <a:cxn ang="0">
                        <a:pos x="24" y="80"/>
                      </a:cxn>
                      <a:cxn ang="0">
                        <a:pos x="34" y="82"/>
                      </a:cxn>
                      <a:cxn ang="0">
                        <a:pos x="43" y="82"/>
                      </a:cxn>
                      <a:cxn ang="0">
                        <a:pos x="51" y="79"/>
                      </a:cxn>
                      <a:cxn ang="0">
                        <a:pos x="58" y="74"/>
                      </a:cxn>
                      <a:cxn ang="0">
                        <a:pos x="64" y="69"/>
                      </a:cxn>
                      <a:cxn ang="0">
                        <a:pos x="71" y="63"/>
                      </a:cxn>
                      <a:cxn ang="0">
                        <a:pos x="74" y="55"/>
                      </a:cxn>
                      <a:cxn ang="0">
                        <a:pos x="77" y="48"/>
                      </a:cxn>
                      <a:cxn ang="0">
                        <a:pos x="77" y="38"/>
                      </a:cxn>
                    </a:cxnLst>
                    <a:rect l="0" t="0" r="r" b="b"/>
                    <a:pathLst>
                      <a:path w="77" h="82">
                        <a:moveTo>
                          <a:pt x="77" y="38"/>
                        </a:moveTo>
                        <a:lnTo>
                          <a:pt x="77" y="32"/>
                        </a:lnTo>
                        <a:lnTo>
                          <a:pt x="75" y="26"/>
                        </a:lnTo>
                        <a:lnTo>
                          <a:pt x="74" y="20"/>
                        </a:lnTo>
                        <a:lnTo>
                          <a:pt x="71" y="15"/>
                        </a:lnTo>
                        <a:lnTo>
                          <a:pt x="66" y="11"/>
                        </a:lnTo>
                        <a:lnTo>
                          <a:pt x="61" y="6"/>
                        </a:lnTo>
                        <a:lnTo>
                          <a:pt x="57" y="3"/>
                        </a:lnTo>
                        <a:lnTo>
                          <a:pt x="52" y="0"/>
                        </a:lnTo>
                        <a:lnTo>
                          <a:pt x="49" y="0"/>
                        </a:lnTo>
                        <a:lnTo>
                          <a:pt x="46" y="0"/>
                        </a:lnTo>
                        <a:lnTo>
                          <a:pt x="52" y="3"/>
                        </a:lnTo>
                        <a:lnTo>
                          <a:pt x="58" y="6"/>
                        </a:lnTo>
                        <a:lnTo>
                          <a:pt x="63" y="11"/>
                        </a:lnTo>
                        <a:lnTo>
                          <a:pt x="66" y="15"/>
                        </a:lnTo>
                        <a:lnTo>
                          <a:pt x="69" y="20"/>
                        </a:lnTo>
                        <a:lnTo>
                          <a:pt x="72" y="26"/>
                        </a:lnTo>
                        <a:lnTo>
                          <a:pt x="74" y="32"/>
                        </a:lnTo>
                        <a:lnTo>
                          <a:pt x="74" y="38"/>
                        </a:lnTo>
                        <a:lnTo>
                          <a:pt x="74" y="46"/>
                        </a:lnTo>
                        <a:lnTo>
                          <a:pt x="71" y="54"/>
                        </a:lnTo>
                        <a:lnTo>
                          <a:pt x="67" y="62"/>
                        </a:lnTo>
                        <a:lnTo>
                          <a:pt x="63" y="68"/>
                        </a:lnTo>
                        <a:lnTo>
                          <a:pt x="57" y="73"/>
                        </a:lnTo>
                        <a:lnTo>
                          <a:pt x="51" y="76"/>
                        </a:lnTo>
                        <a:lnTo>
                          <a:pt x="43" y="79"/>
                        </a:lnTo>
                        <a:lnTo>
                          <a:pt x="34" y="79"/>
                        </a:lnTo>
                        <a:lnTo>
                          <a:pt x="24" y="77"/>
                        </a:lnTo>
                        <a:lnTo>
                          <a:pt x="13" y="74"/>
                        </a:lnTo>
                        <a:lnTo>
                          <a:pt x="6" y="68"/>
                        </a:lnTo>
                        <a:lnTo>
                          <a:pt x="0" y="59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2"/>
                        </a:lnTo>
                        <a:lnTo>
                          <a:pt x="0" y="65"/>
                        </a:lnTo>
                        <a:lnTo>
                          <a:pt x="6" y="73"/>
                        </a:lnTo>
                        <a:lnTo>
                          <a:pt x="15" y="77"/>
                        </a:lnTo>
                        <a:lnTo>
                          <a:pt x="24" y="80"/>
                        </a:lnTo>
                        <a:lnTo>
                          <a:pt x="34" y="82"/>
                        </a:lnTo>
                        <a:lnTo>
                          <a:pt x="43" y="82"/>
                        </a:lnTo>
                        <a:lnTo>
                          <a:pt x="51" y="79"/>
                        </a:lnTo>
                        <a:lnTo>
                          <a:pt x="58" y="74"/>
                        </a:lnTo>
                        <a:lnTo>
                          <a:pt x="64" y="69"/>
                        </a:lnTo>
                        <a:lnTo>
                          <a:pt x="71" y="63"/>
                        </a:lnTo>
                        <a:lnTo>
                          <a:pt x="74" y="55"/>
                        </a:lnTo>
                        <a:lnTo>
                          <a:pt x="77" y="48"/>
                        </a:lnTo>
                        <a:lnTo>
                          <a:pt x="77" y="38"/>
                        </a:lnTo>
                        <a:close/>
                      </a:path>
                    </a:pathLst>
                  </a:custGeom>
                  <a:solidFill>
                    <a:srgbClr val="7582B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16" name="Freeform 384"/>
                  <p:cNvSpPr>
                    <a:spLocks/>
                  </p:cNvSpPr>
                  <p:nvPr/>
                </p:nvSpPr>
                <p:spPr bwMode="auto">
                  <a:xfrm>
                    <a:off x="5714" y="1303"/>
                    <a:ext cx="75" cy="80"/>
                  </a:xfrm>
                  <a:custGeom>
                    <a:avLst/>
                    <a:gdLst/>
                    <a:ahLst/>
                    <a:cxnLst>
                      <a:cxn ang="0">
                        <a:pos x="75" y="38"/>
                      </a:cxn>
                      <a:cxn ang="0">
                        <a:pos x="75" y="32"/>
                      </a:cxn>
                      <a:cxn ang="0">
                        <a:pos x="74" y="26"/>
                      </a:cxn>
                      <a:cxn ang="0">
                        <a:pos x="72" y="20"/>
                      </a:cxn>
                      <a:cxn ang="0">
                        <a:pos x="69" y="15"/>
                      </a:cxn>
                      <a:cxn ang="0">
                        <a:pos x="64" y="11"/>
                      </a:cxn>
                      <a:cxn ang="0">
                        <a:pos x="60" y="6"/>
                      </a:cxn>
                      <a:cxn ang="0">
                        <a:pos x="55" y="3"/>
                      </a:cxn>
                      <a:cxn ang="0">
                        <a:pos x="49" y="0"/>
                      </a:cxn>
                      <a:cxn ang="0">
                        <a:pos x="46" y="0"/>
                      </a:cxn>
                      <a:cxn ang="0">
                        <a:pos x="43" y="1"/>
                      </a:cxn>
                      <a:cxn ang="0">
                        <a:pos x="49" y="3"/>
                      </a:cxn>
                      <a:cxn ang="0">
                        <a:pos x="55" y="6"/>
                      </a:cxn>
                      <a:cxn ang="0">
                        <a:pos x="60" y="11"/>
                      </a:cxn>
                      <a:cxn ang="0">
                        <a:pos x="64" y="15"/>
                      </a:cxn>
                      <a:cxn ang="0">
                        <a:pos x="67" y="20"/>
                      </a:cxn>
                      <a:cxn ang="0">
                        <a:pos x="71" y="26"/>
                      </a:cxn>
                      <a:cxn ang="0">
                        <a:pos x="72" y="32"/>
                      </a:cxn>
                      <a:cxn ang="0">
                        <a:pos x="72" y="38"/>
                      </a:cxn>
                      <a:cxn ang="0">
                        <a:pos x="72" y="46"/>
                      </a:cxn>
                      <a:cxn ang="0">
                        <a:pos x="69" y="54"/>
                      </a:cxn>
                      <a:cxn ang="0">
                        <a:pos x="66" y="60"/>
                      </a:cxn>
                      <a:cxn ang="0">
                        <a:pos x="61" y="66"/>
                      </a:cxn>
                      <a:cxn ang="0">
                        <a:pos x="55" y="71"/>
                      </a:cxn>
                      <a:cxn ang="0">
                        <a:pos x="49" y="74"/>
                      </a:cxn>
                      <a:cxn ang="0">
                        <a:pos x="43" y="77"/>
                      </a:cxn>
                      <a:cxn ang="0">
                        <a:pos x="34" y="77"/>
                      </a:cxn>
                      <a:cxn ang="0">
                        <a:pos x="23" y="76"/>
                      </a:cxn>
                      <a:cxn ang="0">
                        <a:pos x="13" y="71"/>
                      </a:cxn>
                      <a:cxn ang="0">
                        <a:pos x="6" y="65"/>
                      </a:cxn>
                      <a:cxn ang="0">
                        <a:pos x="0" y="55"/>
                      </a:cxn>
                      <a:cxn ang="0">
                        <a:pos x="0" y="59"/>
                      </a:cxn>
                      <a:cxn ang="0">
                        <a:pos x="0" y="60"/>
                      </a:cxn>
                      <a:cxn ang="0">
                        <a:pos x="0" y="62"/>
                      </a:cxn>
                      <a:cxn ang="0">
                        <a:pos x="0" y="62"/>
                      </a:cxn>
                      <a:cxn ang="0">
                        <a:pos x="6" y="69"/>
                      </a:cxn>
                      <a:cxn ang="0">
                        <a:pos x="15" y="76"/>
                      </a:cxn>
                      <a:cxn ang="0">
                        <a:pos x="24" y="79"/>
                      </a:cxn>
                      <a:cxn ang="0">
                        <a:pos x="34" y="80"/>
                      </a:cxn>
                      <a:cxn ang="0">
                        <a:pos x="43" y="80"/>
                      </a:cxn>
                      <a:cxn ang="0">
                        <a:pos x="51" y="77"/>
                      </a:cxn>
                      <a:cxn ang="0">
                        <a:pos x="58" y="74"/>
                      </a:cxn>
                      <a:cxn ang="0">
                        <a:pos x="64" y="68"/>
                      </a:cxn>
                      <a:cxn ang="0">
                        <a:pos x="69" y="62"/>
                      </a:cxn>
                      <a:cxn ang="0">
                        <a:pos x="72" y="55"/>
                      </a:cxn>
                      <a:cxn ang="0">
                        <a:pos x="75" y="48"/>
                      </a:cxn>
                      <a:cxn ang="0">
                        <a:pos x="75" y="38"/>
                      </a:cxn>
                    </a:cxnLst>
                    <a:rect l="0" t="0" r="r" b="b"/>
                    <a:pathLst>
                      <a:path w="75" h="80">
                        <a:moveTo>
                          <a:pt x="75" y="38"/>
                        </a:moveTo>
                        <a:lnTo>
                          <a:pt x="75" y="32"/>
                        </a:lnTo>
                        <a:lnTo>
                          <a:pt x="74" y="26"/>
                        </a:lnTo>
                        <a:lnTo>
                          <a:pt x="72" y="20"/>
                        </a:lnTo>
                        <a:lnTo>
                          <a:pt x="69" y="15"/>
                        </a:lnTo>
                        <a:lnTo>
                          <a:pt x="64" y="11"/>
                        </a:lnTo>
                        <a:lnTo>
                          <a:pt x="60" y="6"/>
                        </a:lnTo>
                        <a:lnTo>
                          <a:pt x="55" y="3"/>
                        </a:lnTo>
                        <a:lnTo>
                          <a:pt x="49" y="0"/>
                        </a:lnTo>
                        <a:lnTo>
                          <a:pt x="46" y="0"/>
                        </a:lnTo>
                        <a:lnTo>
                          <a:pt x="43" y="1"/>
                        </a:lnTo>
                        <a:lnTo>
                          <a:pt x="49" y="3"/>
                        </a:lnTo>
                        <a:lnTo>
                          <a:pt x="55" y="6"/>
                        </a:lnTo>
                        <a:lnTo>
                          <a:pt x="60" y="11"/>
                        </a:lnTo>
                        <a:lnTo>
                          <a:pt x="64" y="15"/>
                        </a:lnTo>
                        <a:lnTo>
                          <a:pt x="67" y="20"/>
                        </a:lnTo>
                        <a:lnTo>
                          <a:pt x="71" y="26"/>
                        </a:lnTo>
                        <a:lnTo>
                          <a:pt x="72" y="32"/>
                        </a:lnTo>
                        <a:lnTo>
                          <a:pt x="72" y="38"/>
                        </a:lnTo>
                        <a:lnTo>
                          <a:pt x="72" y="46"/>
                        </a:lnTo>
                        <a:lnTo>
                          <a:pt x="69" y="54"/>
                        </a:lnTo>
                        <a:lnTo>
                          <a:pt x="66" y="60"/>
                        </a:lnTo>
                        <a:lnTo>
                          <a:pt x="61" y="66"/>
                        </a:lnTo>
                        <a:lnTo>
                          <a:pt x="55" y="71"/>
                        </a:lnTo>
                        <a:lnTo>
                          <a:pt x="49" y="74"/>
                        </a:lnTo>
                        <a:lnTo>
                          <a:pt x="43" y="77"/>
                        </a:lnTo>
                        <a:lnTo>
                          <a:pt x="34" y="77"/>
                        </a:lnTo>
                        <a:lnTo>
                          <a:pt x="23" y="76"/>
                        </a:lnTo>
                        <a:lnTo>
                          <a:pt x="13" y="71"/>
                        </a:lnTo>
                        <a:lnTo>
                          <a:pt x="6" y="65"/>
                        </a:lnTo>
                        <a:lnTo>
                          <a:pt x="0" y="55"/>
                        </a:lnTo>
                        <a:lnTo>
                          <a:pt x="0" y="59"/>
                        </a:lnTo>
                        <a:lnTo>
                          <a:pt x="0" y="60"/>
                        </a:lnTo>
                        <a:lnTo>
                          <a:pt x="0" y="62"/>
                        </a:lnTo>
                        <a:lnTo>
                          <a:pt x="0" y="62"/>
                        </a:lnTo>
                        <a:lnTo>
                          <a:pt x="6" y="69"/>
                        </a:lnTo>
                        <a:lnTo>
                          <a:pt x="15" y="76"/>
                        </a:lnTo>
                        <a:lnTo>
                          <a:pt x="24" y="79"/>
                        </a:lnTo>
                        <a:lnTo>
                          <a:pt x="34" y="80"/>
                        </a:lnTo>
                        <a:lnTo>
                          <a:pt x="43" y="80"/>
                        </a:lnTo>
                        <a:lnTo>
                          <a:pt x="51" y="77"/>
                        </a:lnTo>
                        <a:lnTo>
                          <a:pt x="58" y="74"/>
                        </a:lnTo>
                        <a:lnTo>
                          <a:pt x="64" y="68"/>
                        </a:lnTo>
                        <a:lnTo>
                          <a:pt x="69" y="62"/>
                        </a:lnTo>
                        <a:lnTo>
                          <a:pt x="72" y="55"/>
                        </a:lnTo>
                        <a:lnTo>
                          <a:pt x="75" y="48"/>
                        </a:lnTo>
                        <a:lnTo>
                          <a:pt x="75" y="38"/>
                        </a:lnTo>
                        <a:close/>
                      </a:path>
                    </a:pathLst>
                  </a:custGeom>
                  <a:solidFill>
                    <a:srgbClr val="7986B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17" name="Freeform 385"/>
                  <p:cNvSpPr>
                    <a:spLocks/>
                  </p:cNvSpPr>
                  <p:nvPr/>
                </p:nvSpPr>
                <p:spPr bwMode="auto">
                  <a:xfrm>
                    <a:off x="5714" y="1303"/>
                    <a:ext cx="74" cy="79"/>
                  </a:xfrm>
                  <a:custGeom>
                    <a:avLst/>
                    <a:gdLst/>
                    <a:ahLst/>
                    <a:cxnLst>
                      <a:cxn ang="0">
                        <a:pos x="74" y="38"/>
                      </a:cxn>
                      <a:cxn ang="0">
                        <a:pos x="74" y="32"/>
                      </a:cxn>
                      <a:cxn ang="0">
                        <a:pos x="72" y="26"/>
                      </a:cxn>
                      <a:cxn ang="0">
                        <a:pos x="69" y="20"/>
                      </a:cxn>
                      <a:cxn ang="0">
                        <a:pos x="66" y="15"/>
                      </a:cxn>
                      <a:cxn ang="0">
                        <a:pos x="63" y="11"/>
                      </a:cxn>
                      <a:cxn ang="0">
                        <a:pos x="58" y="6"/>
                      </a:cxn>
                      <a:cxn ang="0">
                        <a:pos x="52" y="3"/>
                      </a:cxn>
                      <a:cxn ang="0">
                        <a:pos x="46" y="0"/>
                      </a:cxn>
                      <a:cxn ang="0">
                        <a:pos x="43" y="1"/>
                      </a:cxn>
                      <a:cxn ang="0">
                        <a:pos x="41" y="3"/>
                      </a:cxn>
                      <a:cxn ang="0">
                        <a:pos x="47" y="4"/>
                      </a:cxn>
                      <a:cxn ang="0">
                        <a:pos x="52" y="6"/>
                      </a:cxn>
                      <a:cxn ang="0">
                        <a:pos x="58" y="11"/>
                      </a:cxn>
                      <a:cxn ang="0">
                        <a:pos x="63" y="15"/>
                      </a:cxn>
                      <a:cxn ang="0">
                        <a:pos x="66" y="20"/>
                      </a:cxn>
                      <a:cxn ang="0">
                        <a:pos x="69" y="26"/>
                      </a:cxn>
                      <a:cxn ang="0">
                        <a:pos x="71" y="32"/>
                      </a:cxn>
                      <a:cxn ang="0">
                        <a:pos x="71" y="38"/>
                      </a:cxn>
                      <a:cxn ang="0">
                        <a:pos x="71" y="46"/>
                      </a:cxn>
                      <a:cxn ang="0">
                        <a:pos x="69" y="54"/>
                      </a:cxn>
                      <a:cxn ang="0">
                        <a:pos x="64" y="60"/>
                      </a:cxn>
                      <a:cxn ang="0">
                        <a:pos x="60" y="65"/>
                      </a:cxn>
                      <a:cxn ang="0">
                        <a:pos x="55" y="69"/>
                      </a:cxn>
                      <a:cxn ang="0">
                        <a:pos x="49" y="73"/>
                      </a:cxn>
                      <a:cxn ang="0">
                        <a:pos x="41" y="76"/>
                      </a:cxn>
                      <a:cxn ang="0">
                        <a:pos x="34" y="76"/>
                      </a:cxn>
                      <a:cxn ang="0">
                        <a:pos x="29" y="76"/>
                      </a:cxn>
                      <a:cxn ang="0">
                        <a:pos x="23" y="74"/>
                      </a:cxn>
                      <a:cxn ang="0">
                        <a:pos x="18" y="73"/>
                      </a:cxn>
                      <a:cxn ang="0">
                        <a:pos x="13" y="69"/>
                      </a:cxn>
                      <a:cxn ang="0">
                        <a:pos x="9" y="66"/>
                      </a:cxn>
                      <a:cxn ang="0">
                        <a:pos x="6" y="62"/>
                      </a:cxn>
                      <a:cxn ang="0">
                        <a:pos x="3" y="57"/>
                      </a:cxn>
                      <a:cxn ang="0">
                        <a:pos x="0" y="52"/>
                      </a:cxn>
                      <a:cxn ang="0">
                        <a:pos x="0" y="55"/>
                      </a:cxn>
                      <a:cxn ang="0">
                        <a:pos x="0" y="59"/>
                      </a:cxn>
                      <a:cxn ang="0">
                        <a:pos x="6" y="68"/>
                      </a:cxn>
                      <a:cxn ang="0">
                        <a:pos x="13" y="74"/>
                      </a:cxn>
                      <a:cxn ang="0">
                        <a:pos x="24" y="77"/>
                      </a:cxn>
                      <a:cxn ang="0">
                        <a:pos x="34" y="79"/>
                      </a:cxn>
                      <a:cxn ang="0">
                        <a:pos x="43" y="79"/>
                      </a:cxn>
                      <a:cxn ang="0">
                        <a:pos x="51" y="76"/>
                      </a:cxn>
                      <a:cxn ang="0">
                        <a:pos x="57" y="73"/>
                      </a:cxn>
                      <a:cxn ang="0">
                        <a:pos x="63" y="68"/>
                      </a:cxn>
                      <a:cxn ang="0">
                        <a:pos x="67" y="62"/>
                      </a:cxn>
                      <a:cxn ang="0">
                        <a:pos x="71" y="54"/>
                      </a:cxn>
                      <a:cxn ang="0">
                        <a:pos x="74" y="46"/>
                      </a:cxn>
                      <a:cxn ang="0">
                        <a:pos x="74" y="38"/>
                      </a:cxn>
                    </a:cxnLst>
                    <a:rect l="0" t="0" r="r" b="b"/>
                    <a:pathLst>
                      <a:path w="74" h="79">
                        <a:moveTo>
                          <a:pt x="74" y="38"/>
                        </a:moveTo>
                        <a:lnTo>
                          <a:pt x="74" y="32"/>
                        </a:lnTo>
                        <a:lnTo>
                          <a:pt x="72" y="26"/>
                        </a:lnTo>
                        <a:lnTo>
                          <a:pt x="69" y="20"/>
                        </a:lnTo>
                        <a:lnTo>
                          <a:pt x="66" y="15"/>
                        </a:lnTo>
                        <a:lnTo>
                          <a:pt x="63" y="11"/>
                        </a:lnTo>
                        <a:lnTo>
                          <a:pt x="58" y="6"/>
                        </a:lnTo>
                        <a:lnTo>
                          <a:pt x="52" y="3"/>
                        </a:lnTo>
                        <a:lnTo>
                          <a:pt x="46" y="0"/>
                        </a:lnTo>
                        <a:lnTo>
                          <a:pt x="43" y="1"/>
                        </a:lnTo>
                        <a:lnTo>
                          <a:pt x="41" y="3"/>
                        </a:lnTo>
                        <a:lnTo>
                          <a:pt x="47" y="4"/>
                        </a:lnTo>
                        <a:lnTo>
                          <a:pt x="52" y="6"/>
                        </a:lnTo>
                        <a:lnTo>
                          <a:pt x="58" y="11"/>
                        </a:lnTo>
                        <a:lnTo>
                          <a:pt x="63" y="15"/>
                        </a:lnTo>
                        <a:lnTo>
                          <a:pt x="66" y="20"/>
                        </a:lnTo>
                        <a:lnTo>
                          <a:pt x="69" y="26"/>
                        </a:lnTo>
                        <a:lnTo>
                          <a:pt x="71" y="32"/>
                        </a:lnTo>
                        <a:lnTo>
                          <a:pt x="71" y="38"/>
                        </a:lnTo>
                        <a:lnTo>
                          <a:pt x="71" y="46"/>
                        </a:lnTo>
                        <a:lnTo>
                          <a:pt x="69" y="54"/>
                        </a:lnTo>
                        <a:lnTo>
                          <a:pt x="64" y="60"/>
                        </a:lnTo>
                        <a:lnTo>
                          <a:pt x="60" y="65"/>
                        </a:lnTo>
                        <a:lnTo>
                          <a:pt x="55" y="69"/>
                        </a:lnTo>
                        <a:lnTo>
                          <a:pt x="49" y="73"/>
                        </a:lnTo>
                        <a:lnTo>
                          <a:pt x="41" y="76"/>
                        </a:lnTo>
                        <a:lnTo>
                          <a:pt x="34" y="76"/>
                        </a:lnTo>
                        <a:lnTo>
                          <a:pt x="29" y="76"/>
                        </a:lnTo>
                        <a:lnTo>
                          <a:pt x="23" y="74"/>
                        </a:lnTo>
                        <a:lnTo>
                          <a:pt x="18" y="73"/>
                        </a:lnTo>
                        <a:lnTo>
                          <a:pt x="13" y="69"/>
                        </a:lnTo>
                        <a:lnTo>
                          <a:pt x="9" y="66"/>
                        </a:lnTo>
                        <a:lnTo>
                          <a:pt x="6" y="62"/>
                        </a:lnTo>
                        <a:lnTo>
                          <a:pt x="3" y="57"/>
                        </a:lnTo>
                        <a:lnTo>
                          <a:pt x="0" y="52"/>
                        </a:lnTo>
                        <a:lnTo>
                          <a:pt x="0" y="55"/>
                        </a:lnTo>
                        <a:lnTo>
                          <a:pt x="0" y="59"/>
                        </a:lnTo>
                        <a:lnTo>
                          <a:pt x="6" y="68"/>
                        </a:lnTo>
                        <a:lnTo>
                          <a:pt x="13" y="74"/>
                        </a:lnTo>
                        <a:lnTo>
                          <a:pt x="24" y="77"/>
                        </a:lnTo>
                        <a:lnTo>
                          <a:pt x="34" y="79"/>
                        </a:lnTo>
                        <a:lnTo>
                          <a:pt x="43" y="79"/>
                        </a:lnTo>
                        <a:lnTo>
                          <a:pt x="51" y="76"/>
                        </a:lnTo>
                        <a:lnTo>
                          <a:pt x="57" y="73"/>
                        </a:lnTo>
                        <a:lnTo>
                          <a:pt x="63" y="68"/>
                        </a:lnTo>
                        <a:lnTo>
                          <a:pt x="67" y="62"/>
                        </a:lnTo>
                        <a:lnTo>
                          <a:pt x="71" y="54"/>
                        </a:lnTo>
                        <a:lnTo>
                          <a:pt x="74" y="46"/>
                        </a:lnTo>
                        <a:lnTo>
                          <a:pt x="74" y="38"/>
                        </a:lnTo>
                        <a:close/>
                      </a:path>
                    </a:pathLst>
                  </a:custGeom>
                  <a:solidFill>
                    <a:srgbClr val="7D89B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18" name="Freeform 386"/>
                  <p:cNvSpPr>
                    <a:spLocks/>
                  </p:cNvSpPr>
                  <p:nvPr/>
                </p:nvSpPr>
                <p:spPr bwMode="auto">
                  <a:xfrm>
                    <a:off x="5714" y="1304"/>
                    <a:ext cx="72" cy="76"/>
                  </a:xfrm>
                  <a:custGeom>
                    <a:avLst/>
                    <a:gdLst/>
                    <a:ahLst/>
                    <a:cxnLst>
                      <a:cxn ang="0">
                        <a:pos x="72" y="37"/>
                      </a:cxn>
                      <a:cxn ang="0">
                        <a:pos x="72" y="31"/>
                      </a:cxn>
                      <a:cxn ang="0">
                        <a:pos x="71" y="25"/>
                      </a:cxn>
                      <a:cxn ang="0">
                        <a:pos x="67" y="19"/>
                      </a:cxn>
                      <a:cxn ang="0">
                        <a:pos x="64" y="14"/>
                      </a:cxn>
                      <a:cxn ang="0">
                        <a:pos x="60" y="10"/>
                      </a:cxn>
                      <a:cxn ang="0">
                        <a:pos x="55" y="5"/>
                      </a:cxn>
                      <a:cxn ang="0">
                        <a:pos x="49" y="2"/>
                      </a:cxn>
                      <a:cxn ang="0">
                        <a:pos x="43" y="0"/>
                      </a:cxn>
                      <a:cxn ang="0">
                        <a:pos x="41" y="2"/>
                      </a:cxn>
                      <a:cxn ang="0">
                        <a:pos x="38" y="2"/>
                      </a:cxn>
                      <a:cxn ang="0">
                        <a:pos x="44" y="3"/>
                      </a:cxn>
                      <a:cxn ang="0">
                        <a:pos x="51" y="7"/>
                      </a:cxn>
                      <a:cxn ang="0">
                        <a:pos x="55" y="10"/>
                      </a:cxn>
                      <a:cxn ang="0">
                        <a:pos x="60" y="14"/>
                      </a:cxn>
                      <a:cxn ang="0">
                        <a:pos x="64" y="19"/>
                      </a:cxn>
                      <a:cxn ang="0">
                        <a:pos x="67" y="25"/>
                      </a:cxn>
                      <a:cxn ang="0">
                        <a:pos x="69" y="31"/>
                      </a:cxn>
                      <a:cxn ang="0">
                        <a:pos x="69" y="37"/>
                      </a:cxn>
                      <a:cxn ang="0">
                        <a:pos x="69" y="45"/>
                      </a:cxn>
                      <a:cxn ang="0">
                        <a:pos x="67" y="51"/>
                      </a:cxn>
                      <a:cxn ang="0">
                        <a:pos x="64" y="58"/>
                      </a:cxn>
                      <a:cxn ang="0">
                        <a:pos x="60" y="64"/>
                      </a:cxn>
                      <a:cxn ang="0">
                        <a:pos x="54" y="67"/>
                      </a:cxn>
                      <a:cxn ang="0">
                        <a:pos x="47" y="70"/>
                      </a:cxn>
                      <a:cxn ang="0">
                        <a:pos x="41" y="73"/>
                      </a:cxn>
                      <a:cxn ang="0">
                        <a:pos x="34" y="73"/>
                      </a:cxn>
                      <a:cxn ang="0">
                        <a:pos x="29" y="73"/>
                      </a:cxn>
                      <a:cxn ang="0">
                        <a:pos x="23" y="72"/>
                      </a:cxn>
                      <a:cxn ang="0">
                        <a:pos x="18" y="70"/>
                      </a:cxn>
                      <a:cxn ang="0">
                        <a:pos x="13" y="67"/>
                      </a:cxn>
                      <a:cxn ang="0">
                        <a:pos x="9" y="62"/>
                      </a:cxn>
                      <a:cxn ang="0">
                        <a:pos x="6" y="59"/>
                      </a:cxn>
                      <a:cxn ang="0">
                        <a:pos x="3" y="54"/>
                      </a:cxn>
                      <a:cxn ang="0">
                        <a:pos x="1" y="48"/>
                      </a:cxn>
                      <a:cxn ang="0">
                        <a:pos x="0" y="51"/>
                      </a:cxn>
                      <a:cxn ang="0">
                        <a:pos x="0" y="54"/>
                      </a:cxn>
                      <a:cxn ang="0">
                        <a:pos x="6" y="64"/>
                      </a:cxn>
                      <a:cxn ang="0">
                        <a:pos x="13" y="70"/>
                      </a:cxn>
                      <a:cxn ang="0">
                        <a:pos x="23" y="75"/>
                      </a:cxn>
                      <a:cxn ang="0">
                        <a:pos x="34" y="76"/>
                      </a:cxn>
                      <a:cxn ang="0">
                        <a:pos x="43" y="76"/>
                      </a:cxn>
                      <a:cxn ang="0">
                        <a:pos x="49" y="73"/>
                      </a:cxn>
                      <a:cxn ang="0">
                        <a:pos x="55" y="70"/>
                      </a:cxn>
                      <a:cxn ang="0">
                        <a:pos x="61" y="65"/>
                      </a:cxn>
                      <a:cxn ang="0">
                        <a:pos x="66" y="59"/>
                      </a:cxn>
                      <a:cxn ang="0">
                        <a:pos x="69" y="53"/>
                      </a:cxn>
                      <a:cxn ang="0">
                        <a:pos x="72" y="45"/>
                      </a:cxn>
                      <a:cxn ang="0">
                        <a:pos x="72" y="37"/>
                      </a:cxn>
                    </a:cxnLst>
                    <a:rect l="0" t="0" r="r" b="b"/>
                    <a:pathLst>
                      <a:path w="72" h="76">
                        <a:moveTo>
                          <a:pt x="72" y="37"/>
                        </a:moveTo>
                        <a:lnTo>
                          <a:pt x="72" y="31"/>
                        </a:lnTo>
                        <a:lnTo>
                          <a:pt x="71" y="25"/>
                        </a:lnTo>
                        <a:lnTo>
                          <a:pt x="67" y="19"/>
                        </a:lnTo>
                        <a:lnTo>
                          <a:pt x="64" y="14"/>
                        </a:lnTo>
                        <a:lnTo>
                          <a:pt x="60" y="10"/>
                        </a:lnTo>
                        <a:lnTo>
                          <a:pt x="55" y="5"/>
                        </a:lnTo>
                        <a:lnTo>
                          <a:pt x="49" y="2"/>
                        </a:lnTo>
                        <a:lnTo>
                          <a:pt x="43" y="0"/>
                        </a:lnTo>
                        <a:lnTo>
                          <a:pt x="41" y="2"/>
                        </a:lnTo>
                        <a:lnTo>
                          <a:pt x="38" y="2"/>
                        </a:lnTo>
                        <a:lnTo>
                          <a:pt x="44" y="3"/>
                        </a:lnTo>
                        <a:lnTo>
                          <a:pt x="51" y="7"/>
                        </a:lnTo>
                        <a:lnTo>
                          <a:pt x="55" y="10"/>
                        </a:lnTo>
                        <a:lnTo>
                          <a:pt x="60" y="14"/>
                        </a:lnTo>
                        <a:lnTo>
                          <a:pt x="64" y="19"/>
                        </a:lnTo>
                        <a:lnTo>
                          <a:pt x="67" y="25"/>
                        </a:lnTo>
                        <a:lnTo>
                          <a:pt x="69" y="31"/>
                        </a:lnTo>
                        <a:lnTo>
                          <a:pt x="69" y="37"/>
                        </a:lnTo>
                        <a:lnTo>
                          <a:pt x="69" y="45"/>
                        </a:lnTo>
                        <a:lnTo>
                          <a:pt x="67" y="51"/>
                        </a:lnTo>
                        <a:lnTo>
                          <a:pt x="64" y="58"/>
                        </a:lnTo>
                        <a:lnTo>
                          <a:pt x="60" y="64"/>
                        </a:lnTo>
                        <a:lnTo>
                          <a:pt x="54" y="67"/>
                        </a:lnTo>
                        <a:lnTo>
                          <a:pt x="47" y="70"/>
                        </a:lnTo>
                        <a:lnTo>
                          <a:pt x="41" y="73"/>
                        </a:lnTo>
                        <a:lnTo>
                          <a:pt x="34" y="73"/>
                        </a:lnTo>
                        <a:lnTo>
                          <a:pt x="29" y="73"/>
                        </a:lnTo>
                        <a:lnTo>
                          <a:pt x="23" y="72"/>
                        </a:lnTo>
                        <a:lnTo>
                          <a:pt x="18" y="70"/>
                        </a:lnTo>
                        <a:lnTo>
                          <a:pt x="13" y="67"/>
                        </a:lnTo>
                        <a:lnTo>
                          <a:pt x="9" y="62"/>
                        </a:lnTo>
                        <a:lnTo>
                          <a:pt x="6" y="59"/>
                        </a:lnTo>
                        <a:lnTo>
                          <a:pt x="3" y="54"/>
                        </a:lnTo>
                        <a:lnTo>
                          <a:pt x="1" y="48"/>
                        </a:lnTo>
                        <a:lnTo>
                          <a:pt x="0" y="51"/>
                        </a:lnTo>
                        <a:lnTo>
                          <a:pt x="0" y="54"/>
                        </a:lnTo>
                        <a:lnTo>
                          <a:pt x="6" y="64"/>
                        </a:lnTo>
                        <a:lnTo>
                          <a:pt x="13" y="70"/>
                        </a:lnTo>
                        <a:lnTo>
                          <a:pt x="23" y="75"/>
                        </a:lnTo>
                        <a:lnTo>
                          <a:pt x="34" y="76"/>
                        </a:lnTo>
                        <a:lnTo>
                          <a:pt x="43" y="76"/>
                        </a:lnTo>
                        <a:lnTo>
                          <a:pt x="49" y="73"/>
                        </a:lnTo>
                        <a:lnTo>
                          <a:pt x="55" y="70"/>
                        </a:lnTo>
                        <a:lnTo>
                          <a:pt x="61" y="65"/>
                        </a:lnTo>
                        <a:lnTo>
                          <a:pt x="66" y="59"/>
                        </a:lnTo>
                        <a:lnTo>
                          <a:pt x="69" y="53"/>
                        </a:lnTo>
                        <a:lnTo>
                          <a:pt x="72" y="45"/>
                        </a:lnTo>
                        <a:lnTo>
                          <a:pt x="72" y="37"/>
                        </a:lnTo>
                        <a:close/>
                      </a:path>
                    </a:pathLst>
                  </a:custGeom>
                  <a:solidFill>
                    <a:srgbClr val="8490C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19" name="Freeform 387"/>
                  <p:cNvSpPr>
                    <a:spLocks/>
                  </p:cNvSpPr>
                  <p:nvPr/>
                </p:nvSpPr>
                <p:spPr bwMode="auto">
                  <a:xfrm>
                    <a:off x="5714" y="1306"/>
                    <a:ext cx="71" cy="73"/>
                  </a:xfrm>
                  <a:custGeom>
                    <a:avLst/>
                    <a:gdLst/>
                    <a:ahLst/>
                    <a:cxnLst>
                      <a:cxn ang="0">
                        <a:pos x="71" y="35"/>
                      </a:cxn>
                      <a:cxn ang="0">
                        <a:pos x="71" y="29"/>
                      </a:cxn>
                      <a:cxn ang="0">
                        <a:pos x="69" y="23"/>
                      </a:cxn>
                      <a:cxn ang="0">
                        <a:pos x="66" y="17"/>
                      </a:cxn>
                      <a:cxn ang="0">
                        <a:pos x="63" y="12"/>
                      </a:cxn>
                      <a:cxn ang="0">
                        <a:pos x="58" y="8"/>
                      </a:cxn>
                      <a:cxn ang="0">
                        <a:pos x="52" y="3"/>
                      </a:cxn>
                      <a:cxn ang="0">
                        <a:pos x="47" y="1"/>
                      </a:cxn>
                      <a:cxn ang="0">
                        <a:pos x="41" y="0"/>
                      </a:cxn>
                      <a:cxn ang="0">
                        <a:pos x="38" y="0"/>
                      </a:cxn>
                      <a:cxn ang="0">
                        <a:pos x="35" y="1"/>
                      </a:cxn>
                      <a:cxn ang="0">
                        <a:pos x="41" y="3"/>
                      </a:cxn>
                      <a:cxn ang="0">
                        <a:pos x="47" y="5"/>
                      </a:cxn>
                      <a:cxn ang="0">
                        <a:pos x="54" y="8"/>
                      </a:cxn>
                      <a:cxn ang="0">
                        <a:pos x="58" y="12"/>
                      </a:cxn>
                      <a:cxn ang="0">
                        <a:pos x="63" y="17"/>
                      </a:cxn>
                      <a:cxn ang="0">
                        <a:pos x="66" y="23"/>
                      </a:cxn>
                      <a:cxn ang="0">
                        <a:pos x="67" y="29"/>
                      </a:cxn>
                      <a:cxn ang="0">
                        <a:pos x="67" y="35"/>
                      </a:cxn>
                      <a:cxn ang="0">
                        <a:pos x="67" y="43"/>
                      </a:cxn>
                      <a:cxn ang="0">
                        <a:pos x="66" y="49"/>
                      </a:cxn>
                      <a:cxn ang="0">
                        <a:pos x="63" y="56"/>
                      </a:cxn>
                      <a:cxn ang="0">
                        <a:pos x="58" y="60"/>
                      </a:cxn>
                      <a:cxn ang="0">
                        <a:pos x="54" y="63"/>
                      </a:cxn>
                      <a:cxn ang="0">
                        <a:pos x="47" y="68"/>
                      </a:cxn>
                      <a:cxn ang="0">
                        <a:pos x="41" y="70"/>
                      </a:cxn>
                      <a:cxn ang="0">
                        <a:pos x="34" y="70"/>
                      </a:cxn>
                      <a:cxn ang="0">
                        <a:pos x="29" y="70"/>
                      </a:cxn>
                      <a:cxn ang="0">
                        <a:pos x="23" y="68"/>
                      </a:cxn>
                      <a:cxn ang="0">
                        <a:pos x="18" y="65"/>
                      </a:cxn>
                      <a:cxn ang="0">
                        <a:pos x="13" y="62"/>
                      </a:cxn>
                      <a:cxn ang="0">
                        <a:pos x="9" y="59"/>
                      </a:cxn>
                      <a:cxn ang="0">
                        <a:pos x="6" y="54"/>
                      </a:cxn>
                      <a:cxn ang="0">
                        <a:pos x="3" y="49"/>
                      </a:cxn>
                      <a:cxn ang="0">
                        <a:pos x="1" y="43"/>
                      </a:cxn>
                      <a:cxn ang="0">
                        <a:pos x="1" y="46"/>
                      </a:cxn>
                      <a:cxn ang="0">
                        <a:pos x="0" y="49"/>
                      </a:cxn>
                      <a:cxn ang="0">
                        <a:pos x="3" y="54"/>
                      </a:cxn>
                      <a:cxn ang="0">
                        <a:pos x="6" y="59"/>
                      </a:cxn>
                      <a:cxn ang="0">
                        <a:pos x="9" y="63"/>
                      </a:cxn>
                      <a:cxn ang="0">
                        <a:pos x="13" y="66"/>
                      </a:cxn>
                      <a:cxn ang="0">
                        <a:pos x="18" y="70"/>
                      </a:cxn>
                      <a:cxn ang="0">
                        <a:pos x="23" y="71"/>
                      </a:cxn>
                      <a:cxn ang="0">
                        <a:pos x="29" y="73"/>
                      </a:cxn>
                      <a:cxn ang="0">
                        <a:pos x="34" y="73"/>
                      </a:cxn>
                      <a:cxn ang="0">
                        <a:pos x="41" y="73"/>
                      </a:cxn>
                      <a:cxn ang="0">
                        <a:pos x="49" y="70"/>
                      </a:cxn>
                      <a:cxn ang="0">
                        <a:pos x="55" y="66"/>
                      </a:cxn>
                      <a:cxn ang="0">
                        <a:pos x="60" y="62"/>
                      </a:cxn>
                      <a:cxn ang="0">
                        <a:pos x="64" y="57"/>
                      </a:cxn>
                      <a:cxn ang="0">
                        <a:pos x="69" y="51"/>
                      </a:cxn>
                      <a:cxn ang="0">
                        <a:pos x="71" y="43"/>
                      </a:cxn>
                      <a:cxn ang="0">
                        <a:pos x="71" y="35"/>
                      </a:cxn>
                    </a:cxnLst>
                    <a:rect l="0" t="0" r="r" b="b"/>
                    <a:pathLst>
                      <a:path w="71" h="73">
                        <a:moveTo>
                          <a:pt x="71" y="35"/>
                        </a:moveTo>
                        <a:lnTo>
                          <a:pt x="71" y="29"/>
                        </a:lnTo>
                        <a:lnTo>
                          <a:pt x="69" y="23"/>
                        </a:lnTo>
                        <a:lnTo>
                          <a:pt x="66" y="17"/>
                        </a:lnTo>
                        <a:lnTo>
                          <a:pt x="63" y="12"/>
                        </a:lnTo>
                        <a:lnTo>
                          <a:pt x="58" y="8"/>
                        </a:lnTo>
                        <a:lnTo>
                          <a:pt x="52" y="3"/>
                        </a:lnTo>
                        <a:lnTo>
                          <a:pt x="47" y="1"/>
                        </a:lnTo>
                        <a:lnTo>
                          <a:pt x="41" y="0"/>
                        </a:lnTo>
                        <a:lnTo>
                          <a:pt x="38" y="0"/>
                        </a:lnTo>
                        <a:lnTo>
                          <a:pt x="35" y="1"/>
                        </a:lnTo>
                        <a:lnTo>
                          <a:pt x="41" y="3"/>
                        </a:lnTo>
                        <a:lnTo>
                          <a:pt x="47" y="5"/>
                        </a:lnTo>
                        <a:lnTo>
                          <a:pt x="54" y="8"/>
                        </a:lnTo>
                        <a:lnTo>
                          <a:pt x="58" y="12"/>
                        </a:lnTo>
                        <a:lnTo>
                          <a:pt x="63" y="17"/>
                        </a:lnTo>
                        <a:lnTo>
                          <a:pt x="66" y="23"/>
                        </a:lnTo>
                        <a:lnTo>
                          <a:pt x="67" y="29"/>
                        </a:lnTo>
                        <a:lnTo>
                          <a:pt x="67" y="35"/>
                        </a:lnTo>
                        <a:lnTo>
                          <a:pt x="67" y="43"/>
                        </a:lnTo>
                        <a:lnTo>
                          <a:pt x="66" y="49"/>
                        </a:lnTo>
                        <a:lnTo>
                          <a:pt x="63" y="56"/>
                        </a:lnTo>
                        <a:lnTo>
                          <a:pt x="58" y="60"/>
                        </a:lnTo>
                        <a:lnTo>
                          <a:pt x="54" y="63"/>
                        </a:lnTo>
                        <a:lnTo>
                          <a:pt x="47" y="68"/>
                        </a:lnTo>
                        <a:lnTo>
                          <a:pt x="41" y="70"/>
                        </a:lnTo>
                        <a:lnTo>
                          <a:pt x="34" y="70"/>
                        </a:lnTo>
                        <a:lnTo>
                          <a:pt x="29" y="70"/>
                        </a:lnTo>
                        <a:lnTo>
                          <a:pt x="23" y="68"/>
                        </a:lnTo>
                        <a:lnTo>
                          <a:pt x="18" y="65"/>
                        </a:lnTo>
                        <a:lnTo>
                          <a:pt x="13" y="62"/>
                        </a:lnTo>
                        <a:lnTo>
                          <a:pt x="9" y="59"/>
                        </a:lnTo>
                        <a:lnTo>
                          <a:pt x="6" y="54"/>
                        </a:lnTo>
                        <a:lnTo>
                          <a:pt x="3" y="49"/>
                        </a:lnTo>
                        <a:lnTo>
                          <a:pt x="1" y="43"/>
                        </a:lnTo>
                        <a:lnTo>
                          <a:pt x="1" y="46"/>
                        </a:lnTo>
                        <a:lnTo>
                          <a:pt x="0" y="49"/>
                        </a:lnTo>
                        <a:lnTo>
                          <a:pt x="3" y="54"/>
                        </a:lnTo>
                        <a:lnTo>
                          <a:pt x="6" y="59"/>
                        </a:lnTo>
                        <a:lnTo>
                          <a:pt x="9" y="63"/>
                        </a:lnTo>
                        <a:lnTo>
                          <a:pt x="13" y="66"/>
                        </a:lnTo>
                        <a:lnTo>
                          <a:pt x="18" y="70"/>
                        </a:lnTo>
                        <a:lnTo>
                          <a:pt x="23" y="71"/>
                        </a:lnTo>
                        <a:lnTo>
                          <a:pt x="29" y="73"/>
                        </a:lnTo>
                        <a:lnTo>
                          <a:pt x="34" y="73"/>
                        </a:lnTo>
                        <a:lnTo>
                          <a:pt x="41" y="73"/>
                        </a:lnTo>
                        <a:lnTo>
                          <a:pt x="49" y="70"/>
                        </a:lnTo>
                        <a:lnTo>
                          <a:pt x="55" y="66"/>
                        </a:lnTo>
                        <a:lnTo>
                          <a:pt x="60" y="62"/>
                        </a:lnTo>
                        <a:lnTo>
                          <a:pt x="64" y="57"/>
                        </a:lnTo>
                        <a:lnTo>
                          <a:pt x="69" y="51"/>
                        </a:lnTo>
                        <a:lnTo>
                          <a:pt x="71" y="43"/>
                        </a:lnTo>
                        <a:lnTo>
                          <a:pt x="71" y="35"/>
                        </a:lnTo>
                        <a:close/>
                      </a:path>
                    </a:pathLst>
                  </a:custGeom>
                  <a:solidFill>
                    <a:srgbClr val="8894C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20" name="Freeform 388"/>
                  <p:cNvSpPr>
                    <a:spLocks/>
                  </p:cNvSpPr>
                  <p:nvPr/>
                </p:nvSpPr>
                <p:spPr bwMode="auto">
                  <a:xfrm>
                    <a:off x="5715" y="1306"/>
                    <a:ext cx="68" cy="71"/>
                  </a:xfrm>
                  <a:custGeom>
                    <a:avLst/>
                    <a:gdLst/>
                    <a:ahLst/>
                    <a:cxnLst>
                      <a:cxn ang="0">
                        <a:pos x="68" y="35"/>
                      </a:cxn>
                      <a:cxn ang="0">
                        <a:pos x="68" y="29"/>
                      </a:cxn>
                      <a:cxn ang="0">
                        <a:pos x="66" y="23"/>
                      </a:cxn>
                      <a:cxn ang="0">
                        <a:pos x="63" y="17"/>
                      </a:cxn>
                      <a:cxn ang="0">
                        <a:pos x="59" y="12"/>
                      </a:cxn>
                      <a:cxn ang="0">
                        <a:pos x="54" y="8"/>
                      </a:cxn>
                      <a:cxn ang="0">
                        <a:pos x="50" y="5"/>
                      </a:cxn>
                      <a:cxn ang="0">
                        <a:pos x="43" y="1"/>
                      </a:cxn>
                      <a:cxn ang="0">
                        <a:pos x="37" y="0"/>
                      </a:cxn>
                      <a:cxn ang="0">
                        <a:pos x="34" y="1"/>
                      </a:cxn>
                      <a:cxn ang="0">
                        <a:pos x="31" y="3"/>
                      </a:cxn>
                      <a:cxn ang="0">
                        <a:pos x="33" y="3"/>
                      </a:cxn>
                      <a:cxn ang="0">
                        <a:pos x="33" y="3"/>
                      </a:cxn>
                      <a:cxn ang="0">
                        <a:pos x="40" y="5"/>
                      </a:cxn>
                      <a:cxn ang="0">
                        <a:pos x="46" y="6"/>
                      </a:cxn>
                      <a:cxn ang="0">
                        <a:pos x="51" y="9"/>
                      </a:cxn>
                      <a:cxn ang="0">
                        <a:pos x="56" y="12"/>
                      </a:cxn>
                      <a:cxn ang="0">
                        <a:pos x="60" y="18"/>
                      </a:cxn>
                      <a:cxn ang="0">
                        <a:pos x="63" y="23"/>
                      </a:cxn>
                      <a:cxn ang="0">
                        <a:pos x="65" y="29"/>
                      </a:cxn>
                      <a:cxn ang="0">
                        <a:pos x="65" y="35"/>
                      </a:cxn>
                      <a:cxn ang="0">
                        <a:pos x="65" y="42"/>
                      </a:cxn>
                      <a:cxn ang="0">
                        <a:pos x="63" y="48"/>
                      </a:cxn>
                      <a:cxn ang="0">
                        <a:pos x="60" y="54"/>
                      </a:cxn>
                      <a:cxn ang="0">
                        <a:pos x="56" y="59"/>
                      </a:cxn>
                      <a:cxn ang="0">
                        <a:pos x="51" y="63"/>
                      </a:cxn>
                      <a:cxn ang="0">
                        <a:pos x="46" y="66"/>
                      </a:cxn>
                      <a:cxn ang="0">
                        <a:pos x="40" y="68"/>
                      </a:cxn>
                      <a:cxn ang="0">
                        <a:pos x="33" y="68"/>
                      </a:cxn>
                      <a:cxn ang="0">
                        <a:pos x="28" y="68"/>
                      </a:cxn>
                      <a:cxn ang="0">
                        <a:pos x="22" y="66"/>
                      </a:cxn>
                      <a:cxn ang="0">
                        <a:pos x="16" y="63"/>
                      </a:cxn>
                      <a:cxn ang="0">
                        <a:pos x="11" y="60"/>
                      </a:cxn>
                      <a:cxn ang="0">
                        <a:pos x="8" y="56"/>
                      </a:cxn>
                      <a:cxn ang="0">
                        <a:pos x="5" y="51"/>
                      </a:cxn>
                      <a:cxn ang="0">
                        <a:pos x="2" y="46"/>
                      </a:cxn>
                      <a:cxn ang="0">
                        <a:pos x="2" y="40"/>
                      </a:cxn>
                      <a:cxn ang="0">
                        <a:pos x="0" y="43"/>
                      </a:cxn>
                      <a:cxn ang="0">
                        <a:pos x="0" y="46"/>
                      </a:cxn>
                      <a:cxn ang="0">
                        <a:pos x="2" y="52"/>
                      </a:cxn>
                      <a:cxn ang="0">
                        <a:pos x="5" y="57"/>
                      </a:cxn>
                      <a:cxn ang="0">
                        <a:pos x="8" y="60"/>
                      </a:cxn>
                      <a:cxn ang="0">
                        <a:pos x="12" y="65"/>
                      </a:cxn>
                      <a:cxn ang="0">
                        <a:pos x="17" y="68"/>
                      </a:cxn>
                      <a:cxn ang="0">
                        <a:pos x="22" y="70"/>
                      </a:cxn>
                      <a:cxn ang="0">
                        <a:pos x="28" y="71"/>
                      </a:cxn>
                      <a:cxn ang="0">
                        <a:pos x="33" y="71"/>
                      </a:cxn>
                      <a:cxn ang="0">
                        <a:pos x="40" y="71"/>
                      </a:cxn>
                      <a:cxn ang="0">
                        <a:pos x="46" y="68"/>
                      </a:cxn>
                      <a:cxn ang="0">
                        <a:pos x="53" y="65"/>
                      </a:cxn>
                      <a:cxn ang="0">
                        <a:pos x="59" y="62"/>
                      </a:cxn>
                      <a:cxn ang="0">
                        <a:pos x="63" y="56"/>
                      </a:cxn>
                      <a:cxn ang="0">
                        <a:pos x="66" y="49"/>
                      </a:cxn>
                      <a:cxn ang="0">
                        <a:pos x="68" y="43"/>
                      </a:cxn>
                      <a:cxn ang="0">
                        <a:pos x="68" y="35"/>
                      </a:cxn>
                    </a:cxnLst>
                    <a:rect l="0" t="0" r="r" b="b"/>
                    <a:pathLst>
                      <a:path w="68" h="71">
                        <a:moveTo>
                          <a:pt x="68" y="35"/>
                        </a:moveTo>
                        <a:lnTo>
                          <a:pt x="68" y="29"/>
                        </a:lnTo>
                        <a:lnTo>
                          <a:pt x="66" y="23"/>
                        </a:lnTo>
                        <a:lnTo>
                          <a:pt x="63" y="17"/>
                        </a:lnTo>
                        <a:lnTo>
                          <a:pt x="59" y="12"/>
                        </a:lnTo>
                        <a:lnTo>
                          <a:pt x="54" y="8"/>
                        </a:lnTo>
                        <a:lnTo>
                          <a:pt x="50" y="5"/>
                        </a:lnTo>
                        <a:lnTo>
                          <a:pt x="43" y="1"/>
                        </a:lnTo>
                        <a:lnTo>
                          <a:pt x="37" y="0"/>
                        </a:lnTo>
                        <a:lnTo>
                          <a:pt x="34" y="1"/>
                        </a:lnTo>
                        <a:lnTo>
                          <a:pt x="31" y="3"/>
                        </a:lnTo>
                        <a:lnTo>
                          <a:pt x="33" y="3"/>
                        </a:lnTo>
                        <a:lnTo>
                          <a:pt x="33" y="3"/>
                        </a:lnTo>
                        <a:lnTo>
                          <a:pt x="40" y="5"/>
                        </a:lnTo>
                        <a:lnTo>
                          <a:pt x="46" y="6"/>
                        </a:lnTo>
                        <a:lnTo>
                          <a:pt x="51" y="9"/>
                        </a:lnTo>
                        <a:lnTo>
                          <a:pt x="56" y="12"/>
                        </a:lnTo>
                        <a:lnTo>
                          <a:pt x="60" y="18"/>
                        </a:lnTo>
                        <a:lnTo>
                          <a:pt x="63" y="23"/>
                        </a:lnTo>
                        <a:lnTo>
                          <a:pt x="65" y="29"/>
                        </a:lnTo>
                        <a:lnTo>
                          <a:pt x="65" y="35"/>
                        </a:lnTo>
                        <a:lnTo>
                          <a:pt x="65" y="42"/>
                        </a:lnTo>
                        <a:lnTo>
                          <a:pt x="63" y="48"/>
                        </a:lnTo>
                        <a:lnTo>
                          <a:pt x="60" y="54"/>
                        </a:lnTo>
                        <a:lnTo>
                          <a:pt x="56" y="59"/>
                        </a:lnTo>
                        <a:lnTo>
                          <a:pt x="51" y="63"/>
                        </a:lnTo>
                        <a:lnTo>
                          <a:pt x="46" y="66"/>
                        </a:lnTo>
                        <a:lnTo>
                          <a:pt x="40" y="68"/>
                        </a:lnTo>
                        <a:lnTo>
                          <a:pt x="33" y="68"/>
                        </a:lnTo>
                        <a:lnTo>
                          <a:pt x="28" y="68"/>
                        </a:lnTo>
                        <a:lnTo>
                          <a:pt x="22" y="66"/>
                        </a:lnTo>
                        <a:lnTo>
                          <a:pt x="16" y="63"/>
                        </a:lnTo>
                        <a:lnTo>
                          <a:pt x="11" y="60"/>
                        </a:lnTo>
                        <a:lnTo>
                          <a:pt x="8" y="56"/>
                        </a:lnTo>
                        <a:lnTo>
                          <a:pt x="5" y="51"/>
                        </a:lnTo>
                        <a:lnTo>
                          <a:pt x="2" y="46"/>
                        </a:lnTo>
                        <a:lnTo>
                          <a:pt x="2" y="40"/>
                        </a:lnTo>
                        <a:lnTo>
                          <a:pt x="0" y="43"/>
                        </a:lnTo>
                        <a:lnTo>
                          <a:pt x="0" y="46"/>
                        </a:lnTo>
                        <a:lnTo>
                          <a:pt x="2" y="52"/>
                        </a:lnTo>
                        <a:lnTo>
                          <a:pt x="5" y="57"/>
                        </a:lnTo>
                        <a:lnTo>
                          <a:pt x="8" y="60"/>
                        </a:lnTo>
                        <a:lnTo>
                          <a:pt x="12" y="65"/>
                        </a:lnTo>
                        <a:lnTo>
                          <a:pt x="17" y="68"/>
                        </a:lnTo>
                        <a:lnTo>
                          <a:pt x="22" y="70"/>
                        </a:lnTo>
                        <a:lnTo>
                          <a:pt x="28" y="71"/>
                        </a:lnTo>
                        <a:lnTo>
                          <a:pt x="33" y="71"/>
                        </a:lnTo>
                        <a:lnTo>
                          <a:pt x="40" y="71"/>
                        </a:lnTo>
                        <a:lnTo>
                          <a:pt x="46" y="68"/>
                        </a:lnTo>
                        <a:lnTo>
                          <a:pt x="53" y="65"/>
                        </a:lnTo>
                        <a:lnTo>
                          <a:pt x="59" y="62"/>
                        </a:lnTo>
                        <a:lnTo>
                          <a:pt x="63" y="56"/>
                        </a:lnTo>
                        <a:lnTo>
                          <a:pt x="66" y="49"/>
                        </a:lnTo>
                        <a:lnTo>
                          <a:pt x="68" y="43"/>
                        </a:lnTo>
                        <a:lnTo>
                          <a:pt x="68" y="35"/>
                        </a:lnTo>
                        <a:close/>
                      </a:path>
                    </a:pathLst>
                  </a:custGeom>
                  <a:solidFill>
                    <a:srgbClr val="8B97C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21" name="Freeform 389"/>
                  <p:cNvSpPr>
                    <a:spLocks/>
                  </p:cNvSpPr>
                  <p:nvPr/>
                </p:nvSpPr>
                <p:spPr bwMode="auto">
                  <a:xfrm>
                    <a:off x="5715" y="1307"/>
                    <a:ext cx="66" cy="69"/>
                  </a:xfrm>
                  <a:custGeom>
                    <a:avLst/>
                    <a:gdLst/>
                    <a:ahLst/>
                    <a:cxnLst>
                      <a:cxn ang="0">
                        <a:pos x="66" y="34"/>
                      </a:cxn>
                      <a:cxn ang="0">
                        <a:pos x="66" y="28"/>
                      </a:cxn>
                      <a:cxn ang="0">
                        <a:pos x="65" y="22"/>
                      </a:cxn>
                      <a:cxn ang="0">
                        <a:pos x="62" y="16"/>
                      </a:cxn>
                      <a:cxn ang="0">
                        <a:pos x="57" y="11"/>
                      </a:cxn>
                      <a:cxn ang="0">
                        <a:pos x="53" y="7"/>
                      </a:cxn>
                      <a:cxn ang="0">
                        <a:pos x="46" y="4"/>
                      </a:cxn>
                      <a:cxn ang="0">
                        <a:pos x="40" y="2"/>
                      </a:cxn>
                      <a:cxn ang="0">
                        <a:pos x="34" y="0"/>
                      </a:cxn>
                      <a:cxn ang="0">
                        <a:pos x="31" y="2"/>
                      </a:cxn>
                      <a:cxn ang="0">
                        <a:pos x="28" y="5"/>
                      </a:cxn>
                      <a:cxn ang="0">
                        <a:pos x="29" y="4"/>
                      </a:cxn>
                      <a:cxn ang="0">
                        <a:pos x="33" y="4"/>
                      </a:cxn>
                      <a:cxn ang="0">
                        <a:pos x="39" y="5"/>
                      </a:cxn>
                      <a:cxn ang="0">
                        <a:pos x="45" y="7"/>
                      </a:cxn>
                      <a:cxn ang="0">
                        <a:pos x="51" y="10"/>
                      </a:cxn>
                      <a:cxn ang="0">
                        <a:pos x="56" y="13"/>
                      </a:cxn>
                      <a:cxn ang="0">
                        <a:pos x="59" y="17"/>
                      </a:cxn>
                      <a:cxn ang="0">
                        <a:pos x="62" y="22"/>
                      </a:cxn>
                      <a:cxn ang="0">
                        <a:pos x="63" y="28"/>
                      </a:cxn>
                      <a:cxn ang="0">
                        <a:pos x="63" y="34"/>
                      </a:cxn>
                      <a:cxn ang="0">
                        <a:pos x="63" y="41"/>
                      </a:cxn>
                      <a:cxn ang="0">
                        <a:pos x="62" y="47"/>
                      </a:cxn>
                      <a:cxn ang="0">
                        <a:pos x="59" y="51"/>
                      </a:cxn>
                      <a:cxn ang="0">
                        <a:pos x="56" y="56"/>
                      </a:cxn>
                      <a:cxn ang="0">
                        <a:pos x="51" y="61"/>
                      </a:cxn>
                      <a:cxn ang="0">
                        <a:pos x="45" y="64"/>
                      </a:cxn>
                      <a:cxn ang="0">
                        <a:pos x="39" y="65"/>
                      </a:cxn>
                      <a:cxn ang="0">
                        <a:pos x="33" y="65"/>
                      </a:cxn>
                      <a:cxn ang="0">
                        <a:pos x="26" y="65"/>
                      </a:cxn>
                      <a:cxn ang="0">
                        <a:pos x="22" y="64"/>
                      </a:cxn>
                      <a:cxn ang="0">
                        <a:pos x="16" y="61"/>
                      </a:cxn>
                      <a:cxn ang="0">
                        <a:pos x="11" y="56"/>
                      </a:cxn>
                      <a:cxn ang="0">
                        <a:pos x="8" y="51"/>
                      </a:cxn>
                      <a:cxn ang="0">
                        <a:pos x="5" y="47"/>
                      </a:cxn>
                      <a:cxn ang="0">
                        <a:pos x="3" y="41"/>
                      </a:cxn>
                      <a:cxn ang="0">
                        <a:pos x="2" y="34"/>
                      </a:cxn>
                      <a:cxn ang="0">
                        <a:pos x="2" y="34"/>
                      </a:cxn>
                      <a:cxn ang="0">
                        <a:pos x="2" y="34"/>
                      </a:cxn>
                      <a:cxn ang="0">
                        <a:pos x="2" y="39"/>
                      </a:cxn>
                      <a:cxn ang="0">
                        <a:pos x="0" y="42"/>
                      </a:cxn>
                      <a:cxn ang="0">
                        <a:pos x="2" y="48"/>
                      </a:cxn>
                      <a:cxn ang="0">
                        <a:pos x="5" y="53"/>
                      </a:cxn>
                      <a:cxn ang="0">
                        <a:pos x="8" y="58"/>
                      </a:cxn>
                      <a:cxn ang="0">
                        <a:pos x="12" y="61"/>
                      </a:cxn>
                      <a:cxn ang="0">
                        <a:pos x="17" y="64"/>
                      </a:cxn>
                      <a:cxn ang="0">
                        <a:pos x="22" y="67"/>
                      </a:cxn>
                      <a:cxn ang="0">
                        <a:pos x="28" y="69"/>
                      </a:cxn>
                      <a:cxn ang="0">
                        <a:pos x="33" y="69"/>
                      </a:cxn>
                      <a:cxn ang="0">
                        <a:pos x="40" y="69"/>
                      </a:cxn>
                      <a:cxn ang="0">
                        <a:pos x="46" y="67"/>
                      </a:cxn>
                      <a:cxn ang="0">
                        <a:pos x="53" y="62"/>
                      </a:cxn>
                      <a:cxn ang="0">
                        <a:pos x="57" y="59"/>
                      </a:cxn>
                      <a:cxn ang="0">
                        <a:pos x="62" y="55"/>
                      </a:cxn>
                      <a:cxn ang="0">
                        <a:pos x="65" y="48"/>
                      </a:cxn>
                      <a:cxn ang="0">
                        <a:pos x="66" y="42"/>
                      </a:cxn>
                      <a:cxn ang="0">
                        <a:pos x="66" y="34"/>
                      </a:cxn>
                    </a:cxnLst>
                    <a:rect l="0" t="0" r="r" b="b"/>
                    <a:pathLst>
                      <a:path w="66" h="69">
                        <a:moveTo>
                          <a:pt x="66" y="34"/>
                        </a:moveTo>
                        <a:lnTo>
                          <a:pt x="66" y="28"/>
                        </a:lnTo>
                        <a:lnTo>
                          <a:pt x="65" y="22"/>
                        </a:lnTo>
                        <a:lnTo>
                          <a:pt x="62" y="16"/>
                        </a:lnTo>
                        <a:lnTo>
                          <a:pt x="57" y="11"/>
                        </a:lnTo>
                        <a:lnTo>
                          <a:pt x="53" y="7"/>
                        </a:lnTo>
                        <a:lnTo>
                          <a:pt x="46" y="4"/>
                        </a:lnTo>
                        <a:lnTo>
                          <a:pt x="40" y="2"/>
                        </a:lnTo>
                        <a:lnTo>
                          <a:pt x="34" y="0"/>
                        </a:lnTo>
                        <a:lnTo>
                          <a:pt x="31" y="2"/>
                        </a:lnTo>
                        <a:lnTo>
                          <a:pt x="28" y="5"/>
                        </a:lnTo>
                        <a:lnTo>
                          <a:pt x="29" y="4"/>
                        </a:lnTo>
                        <a:lnTo>
                          <a:pt x="33" y="4"/>
                        </a:lnTo>
                        <a:lnTo>
                          <a:pt x="39" y="5"/>
                        </a:lnTo>
                        <a:lnTo>
                          <a:pt x="45" y="7"/>
                        </a:lnTo>
                        <a:lnTo>
                          <a:pt x="51" y="10"/>
                        </a:lnTo>
                        <a:lnTo>
                          <a:pt x="56" y="13"/>
                        </a:lnTo>
                        <a:lnTo>
                          <a:pt x="59" y="17"/>
                        </a:lnTo>
                        <a:lnTo>
                          <a:pt x="62" y="22"/>
                        </a:lnTo>
                        <a:lnTo>
                          <a:pt x="63" y="28"/>
                        </a:lnTo>
                        <a:lnTo>
                          <a:pt x="63" y="34"/>
                        </a:lnTo>
                        <a:lnTo>
                          <a:pt x="63" y="41"/>
                        </a:lnTo>
                        <a:lnTo>
                          <a:pt x="62" y="47"/>
                        </a:lnTo>
                        <a:lnTo>
                          <a:pt x="59" y="51"/>
                        </a:lnTo>
                        <a:lnTo>
                          <a:pt x="56" y="56"/>
                        </a:lnTo>
                        <a:lnTo>
                          <a:pt x="51" y="61"/>
                        </a:lnTo>
                        <a:lnTo>
                          <a:pt x="45" y="64"/>
                        </a:lnTo>
                        <a:lnTo>
                          <a:pt x="39" y="65"/>
                        </a:lnTo>
                        <a:lnTo>
                          <a:pt x="33" y="65"/>
                        </a:lnTo>
                        <a:lnTo>
                          <a:pt x="26" y="65"/>
                        </a:lnTo>
                        <a:lnTo>
                          <a:pt x="22" y="64"/>
                        </a:lnTo>
                        <a:lnTo>
                          <a:pt x="16" y="61"/>
                        </a:lnTo>
                        <a:lnTo>
                          <a:pt x="11" y="56"/>
                        </a:lnTo>
                        <a:lnTo>
                          <a:pt x="8" y="51"/>
                        </a:lnTo>
                        <a:lnTo>
                          <a:pt x="5" y="47"/>
                        </a:lnTo>
                        <a:lnTo>
                          <a:pt x="3" y="41"/>
                        </a:lnTo>
                        <a:lnTo>
                          <a:pt x="2" y="34"/>
                        </a:lnTo>
                        <a:lnTo>
                          <a:pt x="2" y="34"/>
                        </a:lnTo>
                        <a:lnTo>
                          <a:pt x="2" y="34"/>
                        </a:lnTo>
                        <a:lnTo>
                          <a:pt x="2" y="39"/>
                        </a:lnTo>
                        <a:lnTo>
                          <a:pt x="0" y="42"/>
                        </a:lnTo>
                        <a:lnTo>
                          <a:pt x="2" y="48"/>
                        </a:lnTo>
                        <a:lnTo>
                          <a:pt x="5" y="53"/>
                        </a:lnTo>
                        <a:lnTo>
                          <a:pt x="8" y="58"/>
                        </a:lnTo>
                        <a:lnTo>
                          <a:pt x="12" y="61"/>
                        </a:lnTo>
                        <a:lnTo>
                          <a:pt x="17" y="64"/>
                        </a:lnTo>
                        <a:lnTo>
                          <a:pt x="22" y="67"/>
                        </a:lnTo>
                        <a:lnTo>
                          <a:pt x="28" y="69"/>
                        </a:lnTo>
                        <a:lnTo>
                          <a:pt x="33" y="69"/>
                        </a:lnTo>
                        <a:lnTo>
                          <a:pt x="40" y="69"/>
                        </a:lnTo>
                        <a:lnTo>
                          <a:pt x="46" y="67"/>
                        </a:lnTo>
                        <a:lnTo>
                          <a:pt x="53" y="62"/>
                        </a:lnTo>
                        <a:lnTo>
                          <a:pt x="57" y="59"/>
                        </a:lnTo>
                        <a:lnTo>
                          <a:pt x="62" y="55"/>
                        </a:lnTo>
                        <a:lnTo>
                          <a:pt x="65" y="48"/>
                        </a:lnTo>
                        <a:lnTo>
                          <a:pt x="66" y="42"/>
                        </a:lnTo>
                        <a:lnTo>
                          <a:pt x="66" y="34"/>
                        </a:lnTo>
                        <a:close/>
                      </a:path>
                    </a:pathLst>
                  </a:custGeom>
                  <a:solidFill>
                    <a:srgbClr val="909BC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22" name="Freeform 390"/>
                  <p:cNvSpPr>
                    <a:spLocks/>
                  </p:cNvSpPr>
                  <p:nvPr/>
                </p:nvSpPr>
                <p:spPr bwMode="auto">
                  <a:xfrm>
                    <a:off x="5717" y="1309"/>
                    <a:ext cx="63" cy="65"/>
                  </a:xfrm>
                  <a:custGeom>
                    <a:avLst/>
                    <a:gdLst/>
                    <a:ahLst/>
                    <a:cxnLst>
                      <a:cxn ang="0">
                        <a:pos x="63" y="32"/>
                      </a:cxn>
                      <a:cxn ang="0">
                        <a:pos x="63" y="26"/>
                      </a:cxn>
                      <a:cxn ang="0">
                        <a:pos x="61" y="20"/>
                      </a:cxn>
                      <a:cxn ang="0">
                        <a:pos x="58" y="15"/>
                      </a:cxn>
                      <a:cxn ang="0">
                        <a:pos x="54" y="9"/>
                      </a:cxn>
                      <a:cxn ang="0">
                        <a:pos x="49" y="6"/>
                      </a:cxn>
                      <a:cxn ang="0">
                        <a:pos x="44" y="3"/>
                      </a:cxn>
                      <a:cxn ang="0">
                        <a:pos x="38" y="2"/>
                      </a:cxn>
                      <a:cxn ang="0">
                        <a:pos x="31" y="0"/>
                      </a:cxn>
                      <a:cxn ang="0">
                        <a:pos x="31" y="0"/>
                      </a:cxn>
                      <a:cxn ang="0">
                        <a:pos x="29" y="0"/>
                      </a:cxn>
                      <a:cxn ang="0">
                        <a:pos x="24" y="3"/>
                      </a:cxn>
                      <a:cxn ang="0">
                        <a:pos x="21" y="5"/>
                      </a:cxn>
                      <a:cxn ang="0">
                        <a:pos x="26" y="5"/>
                      </a:cxn>
                      <a:cxn ang="0">
                        <a:pos x="31" y="3"/>
                      </a:cxn>
                      <a:cxn ang="0">
                        <a:pos x="37" y="5"/>
                      </a:cxn>
                      <a:cxn ang="0">
                        <a:pos x="43" y="6"/>
                      </a:cxn>
                      <a:cxn ang="0">
                        <a:pos x="48" y="9"/>
                      </a:cxn>
                      <a:cxn ang="0">
                        <a:pos x="52" y="12"/>
                      </a:cxn>
                      <a:cxn ang="0">
                        <a:pos x="55" y="17"/>
                      </a:cxn>
                      <a:cxn ang="0">
                        <a:pos x="58" y="22"/>
                      </a:cxn>
                      <a:cxn ang="0">
                        <a:pos x="60" y="26"/>
                      </a:cxn>
                      <a:cxn ang="0">
                        <a:pos x="60" y="32"/>
                      </a:cxn>
                      <a:cxn ang="0">
                        <a:pos x="60" y="39"/>
                      </a:cxn>
                      <a:cxn ang="0">
                        <a:pos x="58" y="45"/>
                      </a:cxn>
                      <a:cxn ang="0">
                        <a:pos x="55" y="49"/>
                      </a:cxn>
                      <a:cxn ang="0">
                        <a:pos x="52" y="54"/>
                      </a:cxn>
                      <a:cxn ang="0">
                        <a:pos x="48" y="57"/>
                      </a:cxn>
                      <a:cxn ang="0">
                        <a:pos x="43" y="60"/>
                      </a:cxn>
                      <a:cxn ang="0">
                        <a:pos x="37" y="62"/>
                      </a:cxn>
                      <a:cxn ang="0">
                        <a:pos x="31" y="62"/>
                      </a:cxn>
                      <a:cxn ang="0">
                        <a:pos x="26" y="62"/>
                      </a:cxn>
                      <a:cxn ang="0">
                        <a:pos x="20" y="60"/>
                      </a:cxn>
                      <a:cxn ang="0">
                        <a:pos x="15" y="57"/>
                      </a:cxn>
                      <a:cxn ang="0">
                        <a:pos x="10" y="54"/>
                      </a:cxn>
                      <a:cxn ang="0">
                        <a:pos x="7" y="49"/>
                      </a:cxn>
                      <a:cxn ang="0">
                        <a:pos x="4" y="45"/>
                      </a:cxn>
                      <a:cxn ang="0">
                        <a:pos x="3" y="39"/>
                      </a:cxn>
                      <a:cxn ang="0">
                        <a:pos x="1" y="32"/>
                      </a:cxn>
                      <a:cxn ang="0">
                        <a:pos x="3" y="31"/>
                      </a:cxn>
                      <a:cxn ang="0">
                        <a:pos x="3" y="28"/>
                      </a:cxn>
                      <a:cxn ang="0">
                        <a:pos x="1" y="32"/>
                      </a:cxn>
                      <a:cxn ang="0">
                        <a:pos x="0" y="37"/>
                      </a:cxn>
                      <a:cxn ang="0">
                        <a:pos x="0" y="43"/>
                      </a:cxn>
                      <a:cxn ang="0">
                        <a:pos x="3" y="48"/>
                      </a:cxn>
                      <a:cxn ang="0">
                        <a:pos x="6" y="53"/>
                      </a:cxn>
                      <a:cxn ang="0">
                        <a:pos x="9" y="57"/>
                      </a:cxn>
                      <a:cxn ang="0">
                        <a:pos x="14" y="60"/>
                      </a:cxn>
                      <a:cxn ang="0">
                        <a:pos x="20" y="63"/>
                      </a:cxn>
                      <a:cxn ang="0">
                        <a:pos x="26" y="65"/>
                      </a:cxn>
                      <a:cxn ang="0">
                        <a:pos x="31" y="65"/>
                      </a:cxn>
                      <a:cxn ang="0">
                        <a:pos x="38" y="65"/>
                      </a:cxn>
                      <a:cxn ang="0">
                        <a:pos x="44" y="63"/>
                      </a:cxn>
                      <a:cxn ang="0">
                        <a:pos x="49" y="60"/>
                      </a:cxn>
                      <a:cxn ang="0">
                        <a:pos x="54" y="56"/>
                      </a:cxn>
                      <a:cxn ang="0">
                        <a:pos x="58" y="51"/>
                      </a:cxn>
                      <a:cxn ang="0">
                        <a:pos x="61" y="45"/>
                      </a:cxn>
                      <a:cxn ang="0">
                        <a:pos x="63" y="39"/>
                      </a:cxn>
                      <a:cxn ang="0">
                        <a:pos x="63" y="32"/>
                      </a:cxn>
                    </a:cxnLst>
                    <a:rect l="0" t="0" r="r" b="b"/>
                    <a:pathLst>
                      <a:path w="63" h="65">
                        <a:moveTo>
                          <a:pt x="63" y="32"/>
                        </a:moveTo>
                        <a:lnTo>
                          <a:pt x="63" y="26"/>
                        </a:lnTo>
                        <a:lnTo>
                          <a:pt x="61" y="20"/>
                        </a:lnTo>
                        <a:lnTo>
                          <a:pt x="58" y="15"/>
                        </a:lnTo>
                        <a:lnTo>
                          <a:pt x="54" y="9"/>
                        </a:lnTo>
                        <a:lnTo>
                          <a:pt x="49" y="6"/>
                        </a:lnTo>
                        <a:lnTo>
                          <a:pt x="44" y="3"/>
                        </a:lnTo>
                        <a:lnTo>
                          <a:pt x="38" y="2"/>
                        </a:lnTo>
                        <a:lnTo>
                          <a:pt x="31" y="0"/>
                        </a:lnTo>
                        <a:lnTo>
                          <a:pt x="31" y="0"/>
                        </a:lnTo>
                        <a:lnTo>
                          <a:pt x="29" y="0"/>
                        </a:lnTo>
                        <a:lnTo>
                          <a:pt x="24" y="3"/>
                        </a:lnTo>
                        <a:lnTo>
                          <a:pt x="21" y="5"/>
                        </a:lnTo>
                        <a:lnTo>
                          <a:pt x="26" y="5"/>
                        </a:lnTo>
                        <a:lnTo>
                          <a:pt x="31" y="3"/>
                        </a:lnTo>
                        <a:lnTo>
                          <a:pt x="37" y="5"/>
                        </a:lnTo>
                        <a:lnTo>
                          <a:pt x="43" y="6"/>
                        </a:lnTo>
                        <a:lnTo>
                          <a:pt x="48" y="9"/>
                        </a:lnTo>
                        <a:lnTo>
                          <a:pt x="52" y="12"/>
                        </a:lnTo>
                        <a:lnTo>
                          <a:pt x="55" y="17"/>
                        </a:lnTo>
                        <a:lnTo>
                          <a:pt x="58" y="22"/>
                        </a:lnTo>
                        <a:lnTo>
                          <a:pt x="60" y="26"/>
                        </a:lnTo>
                        <a:lnTo>
                          <a:pt x="60" y="32"/>
                        </a:lnTo>
                        <a:lnTo>
                          <a:pt x="60" y="39"/>
                        </a:lnTo>
                        <a:lnTo>
                          <a:pt x="58" y="45"/>
                        </a:lnTo>
                        <a:lnTo>
                          <a:pt x="55" y="49"/>
                        </a:lnTo>
                        <a:lnTo>
                          <a:pt x="52" y="54"/>
                        </a:lnTo>
                        <a:lnTo>
                          <a:pt x="48" y="57"/>
                        </a:lnTo>
                        <a:lnTo>
                          <a:pt x="43" y="60"/>
                        </a:lnTo>
                        <a:lnTo>
                          <a:pt x="37" y="62"/>
                        </a:lnTo>
                        <a:lnTo>
                          <a:pt x="31" y="62"/>
                        </a:lnTo>
                        <a:lnTo>
                          <a:pt x="26" y="62"/>
                        </a:lnTo>
                        <a:lnTo>
                          <a:pt x="20" y="60"/>
                        </a:lnTo>
                        <a:lnTo>
                          <a:pt x="15" y="57"/>
                        </a:lnTo>
                        <a:lnTo>
                          <a:pt x="10" y="54"/>
                        </a:lnTo>
                        <a:lnTo>
                          <a:pt x="7" y="49"/>
                        </a:lnTo>
                        <a:lnTo>
                          <a:pt x="4" y="45"/>
                        </a:lnTo>
                        <a:lnTo>
                          <a:pt x="3" y="39"/>
                        </a:lnTo>
                        <a:lnTo>
                          <a:pt x="1" y="32"/>
                        </a:lnTo>
                        <a:lnTo>
                          <a:pt x="3" y="31"/>
                        </a:lnTo>
                        <a:lnTo>
                          <a:pt x="3" y="28"/>
                        </a:lnTo>
                        <a:lnTo>
                          <a:pt x="1" y="32"/>
                        </a:lnTo>
                        <a:lnTo>
                          <a:pt x="0" y="37"/>
                        </a:lnTo>
                        <a:lnTo>
                          <a:pt x="0" y="43"/>
                        </a:lnTo>
                        <a:lnTo>
                          <a:pt x="3" y="48"/>
                        </a:lnTo>
                        <a:lnTo>
                          <a:pt x="6" y="53"/>
                        </a:lnTo>
                        <a:lnTo>
                          <a:pt x="9" y="57"/>
                        </a:lnTo>
                        <a:lnTo>
                          <a:pt x="14" y="60"/>
                        </a:lnTo>
                        <a:lnTo>
                          <a:pt x="20" y="63"/>
                        </a:lnTo>
                        <a:lnTo>
                          <a:pt x="26" y="65"/>
                        </a:lnTo>
                        <a:lnTo>
                          <a:pt x="31" y="65"/>
                        </a:lnTo>
                        <a:lnTo>
                          <a:pt x="38" y="65"/>
                        </a:lnTo>
                        <a:lnTo>
                          <a:pt x="44" y="63"/>
                        </a:lnTo>
                        <a:lnTo>
                          <a:pt x="49" y="60"/>
                        </a:lnTo>
                        <a:lnTo>
                          <a:pt x="54" y="56"/>
                        </a:lnTo>
                        <a:lnTo>
                          <a:pt x="58" y="51"/>
                        </a:lnTo>
                        <a:lnTo>
                          <a:pt x="61" y="45"/>
                        </a:lnTo>
                        <a:lnTo>
                          <a:pt x="63" y="39"/>
                        </a:lnTo>
                        <a:lnTo>
                          <a:pt x="63" y="32"/>
                        </a:lnTo>
                        <a:close/>
                      </a:path>
                    </a:pathLst>
                  </a:custGeom>
                  <a:solidFill>
                    <a:srgbClr val="98A2C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23" name="Freeform 391"/>
                  <p:cNvSpPr>
                    <a:spLocks/>
                  </p:cNvSpPr>
                  <p:nvPr/>
                </p:nvSpPr>
                <p:spPr bwMode="auto">
                  <a:xfrm>
                    <a:off x="5717" y="1311"/>
                    <a:ext cx="61" cy="61"/>
                  </a:xfrm>
                  <a:custGeom>
                    <a:avLst/>
                    <a:gdLst/>
                    <a:ahLst/>
                    <a:cxnLst>
                      <a:cxn ang="0">
                        <a:pos x="61" y="30"/>
                      </a:cxn>
                      <a:cxn ang="0">
                        <a:pos x="61" y="24"/>
                      </a:cxn>
                      <a:cxn ang="0">
                        <a:pos x="60" y="18"/>
                      </a:cxn>
                      <a:cxn ang="0">
                        <a:pos x="57" y="13"/>
                      </a:cxn>
                      <a:cxn ang="0">
                        <a:pos x="54" y="9"/>
                      </a:cxn>
                      <a:cxn ang="0">
                        <a:pos x="49" y="6"/>
                      </a:cxn>
                      <a:cxn ang="0">
                        <a:pos x="43" y="3"/>
                      </a:cxn>
                      <a:cxn ang="0">
                        <a:pos x="37" y="1"/>
                      </a:cxn>
                      <a:cxn ang="0">
                        <a:pos x="31" y="0"/>
                      </a:cxn>
                      <a:cxn ang="0">
                        <a:pos x="27" y="0"/>
                      </a:cxn>
                      <a:cxn ang="0">
                        <a:pos x="26" y="1"/>
                      </a:cxn>
                      <a:cxn ang="0">
                        <a:pos x="21" y="4"/>
                      </a:cxn>
                      <a:cxn ang="0">
                        <a:pos x="17" y="7"/>
                      </a:cxn>
                      <a:cxn ang="0">
                        <a:pos x="23" y="4"/>
                      </a:cxn>
                      <a:cxn ang="0">
                        <a:pos x="31" y="3"/>
                      </a:cxn>
                      <a:cxn ang="0">
                        <a:pos x="37" y="4"/>
                      </a:cxn>
                      <a:cxn ang="0">
                        <a:pos x="41" y="6"/>
                      </a:cxn>
                      <a:cxn ang="0">
                        <a:pos x="48" y="7"/>
                      </a:cxn>
                      <a:cxn ang="0">
                        <a:pos x="51" y="12"/>
                      </a:cxn>
                      <a:cxn ang="0">
                        <a:pos x="54" y="15"/>
                      </a:cxn>
                      <a:cxn ang="0">
                        <a:pos x="57" y="20"/>
                      </a:cxn>
                      <a:cxn ang="0">
                        <a:pos x="58" y="26"/>
                      </a:cxn>
                      <a:cxn ang="0">
                        <a:pos x="58" y="30"/>
                      </a:cxn>
                      <a:cxn ang="0">
                        <a:pos x="58" y="37"/>
                      </a:cxn>
                      <a:cxn ang="0">
                        <a:pos x="57" y="41"/>
                      </a:cxn>
                      <a:cxn ang="0">
                        <a:pos x="54" y="46"/>
                      </a:cxn>
                      <a:cxn ang="0">
                        <a:pos x="51" y="51"/>
                      </a:cxn>
                      <a:cxn ang="0">
                        <a:pos x="48" y="54"/>
                      </a:cxn>
                      <a:cxn ang="0">
                        <a:pos x="41" y="57"/>
                      </a:cxn>
                      <a:cxn ang="0">
                        <a:pos x="37" y="58"/>
                      </a:cxn>
                      <a:cxn ang="0">
                        <a:pos x="31" y="58"/>
                      </a:cxn>
                      <a:cxn ang="0">
                        <a:pos x="26" y="58"/>
                      </a:cxn>
                      <a:cxn ang="0">
                        <a:pos x="20" y="57"/>
                      </a:cxn>
                      <a:cxn ang="0">
                        <a:pos x="15" y="54"/>
                      </a:cxn>
                      <a:cxn ang="0">
                        <a:pos x="12" y="51"/>
                      </a:cxn>
                      <a:cxn ang="0">
                        <a:pos x="9" y="46"/>
                      </a:cxn>
                      <a:cxn ang="0">
                        <a:pos x="6" y="41"/>
                      </a:cxn>
                      <a:cxn ang="0">
                        <a:pos x="4" y="37"/>
                      </a:cxn>
                      <a:cxn ang="0">
                        <a:pos x="3" y="30"/>
                      </a:cxn>
                      <a:cxn ang="0">
                        <a:pos x="4" y="26"/>
                      </a:cxn>
                      <a:cxn ang="0">
                        <a:pos x="6" y="21"/>
                      </a:cxn>
                      <a:cxn ang="0">
                        <a:pos x="3" y="26"/>
                      </a:cxn>
                      <a:cxn ang="0">
                        <a:pos x="0" y="30"/>
                      </a:cxn>
                      <a:cxn ang="0">
                        <a:pos x="0" y="30"/>
                      </a:cxn>
                      <a:cxn ang="0">
                        <a:pos x="0" y="30"/>
                      </a:cxn>
                      <a:cxn ang="0">
                        <a:pos x="1" y="37"/>
                      </a:cxn>
                      <a:cxn ang="0">
                        <a:pos x="3" y="43"/>
                      </a:cxn>
                      <a:cxn ang="0">
                        <a:pos x="6" y="47"/>
                      </a:cxn>
                      <a:cxn ang="0">
                        <a:pos x="9" y="52"/>
                      </a:cxn>
                      <a:cxn ang="0">
                        <a:pos x="14" y="57"/>
                      </a:cxn>
                      <a:cxn ang="0">
                        <a:pos x="20" y="60"/>
                      </a:cxn>
                      <a:cxn ang="0">
                        <a:pos x="24" y="61"/>
                      </a:cxn>
                      <a:cxn ang="0">
                        <a:pos x="31" y="61"/>
                      </a:cxn>
                      <a:cxn ang="0">
                        <a:pos x="37" y="61"/>
                      </a:cxn>
                      <a:cxn ang="0">
                        <a:pos x="43" y="60"/>
                      </a:cxn>
                      <a:cxn ang="0">
                        <a:pos x="49" y="57"/>
                      </a:cxn>
                      <a:cxn ang="0">
                        <a:pos x="54" y="52"/>
                      </a:cxn>
                      <a:cxn ang="0">
                        <a:pos x="57" y="47"/>
                      </a:cxn>
                      <a:cxn ang="0">
                        <a:pos x="60" y="43"/>
                      </a:cxn>
                      <a:cxn ang="0">
                        <a:pos x="61" y="37"/>
                      </a:cxn>
                      <a:cxn ang="0">
                        <a:pos x="61" y="30"/>
                      </a:cxn>
                    </a:cxnLst>
                    <a:rect l="0" t="0" r="r" b="b"/>
                    <a:pathLst>
                      <a:path w="61" h="61">
                        <a:moveTo>
                          <a:pt x="61" y="30"/>
                        </a:moveTo>
                        <a:lnTo>
                          <a:pt x="61" y="24"/>
                        </a:lnTo>
                        <a:lnTo>
                          <a:pt x="60" y="18"/>
                        </a:lnTo>
                        <a:lnTo>
                          <a:pt x="57" y="13"/>
                        </a:lnTo>
                        <a:lnTo>
                          <a:pt x="54" y="9"/>
                        </a:lnTo>
                        <a:lnTo>
                          <a:pt x="49" y="6"/>
                        </a:lnTo>
                        <a:lnTo>
                          <a:pt x="43" y="3"/>
                        </a:lnTo>
                        <a:lnTo>
                          <a:pt x="37" y="1"/>
                        </a:lnTo>
                        <a:lnTo>
                          <a:pt x="31" y="0"/>
                        </a:lnTo>
                        <a:lnTo>
                          <a:pt x="27" y="0"/>
                        </a:lnTo>
                        <a:lnTo>
                          <a:pt x="26" y="1"/>
                        </a:lnTo>
                        <a:lnTo>
                          <a:pt x="21" y="4"/>
                        </a:lnTo>
                        <a:lnTo>
                          <a:pt x="17" y="7"/>
                        </a:lnTo>
                        <a:lnTo>
                          <a:pt x="23" y="4"/>
                        </a:lnTo>
                        <a:lnTo>
                          <a:pt x="31" y="3"/>
                        </a:lnTo>
                        <a:lnTo>
                          <a:pt x="37" y="4"/>
                        </a:lnTo>
                        <a:lnTo>
                          <a:pt x="41" y="6"/>
                        </a:lnTo>
                        <a:lnTo>
                          <a:pt x="48" y="7"/>
                        </a:lnTo>
                        <a:lnTo>
                          <a:pt x="51" y="12"/>
                        </a:lnTo>
                        <a:lnTo>
                          <a:pt x="54" y="15"/>
                        </a:lnTo>
                        <a:lnTo>
                          <a:pt x="57" y="20"/>
                        </a:lnTo>
                        <a:lnTo>
                          <a:pt x="58" y="26"/>
                        </a:lnTo>
                        <a:lnTo>
                          <a:pt x="58" y="30"/>
                        </a:lnTo>
                        <a:lnTo>
                          <a:pt x="58" y="37"/>
                        </a:lnTo>
                        <a:lnTo>
                          <a:pt x="57" y="41"/>
                        </a:lnTo>
                        <a:lnTo>
                          <a:pt x="54" y="46"/>
                        </a:lnTo>
                        <a:lnTo>
                          <a:pt x="51" y="51"/>
                        </a:lnTo>
                        <a:lnTo>
                          <a:pt x="48" y="54"/>
                        </a:lnTo>
                        <a:lnTo>
                          <a:pt x="41" y="57"/>
                        </a:lnTo>
                        <a:lnTo>
                          <a:pt x="37" y="58"/>
                        </a:lnTo>
                        <a:lnTo>
                          <a:pt x="31" y="58"/>
                        </a:lnTo>
                        <a:lnTo>
                          <a:pt x="26" y="58"/>
                        </a:lnTo>
                        <a:lnTo>
                          <a:pt x="20" y="57"/>
                        </a:lnTo>
                        <a:lnTo>
                          <a:pt x="15" y="54"/>
                        </a:lnTo>
                        <a:lnTo>
                          <a:pt x="12" y="51"/>
                        </a:lnTo>
                        <a:lnTo>
                          <a:pt x="9" y="46"/>
                        </a:lnTo>
                        <a:lnTo>
                          <a:pt x="6" y="41"/>
                        </a:lnTo>
                        <a:lnTo>
                          <a:pt x="4" y="37"/>
                        </a:lnTo>
                        <a:lnTo>
                          <a:pt x="3" y="30"/>
                        </a:lnTo>
                        <a:lnTo>
                          <a:pt x="4" y="26"/>
                        </a:lnTo>
                        <a:lnTo>
                          <a:pt x="6" y="21"/>
                        </a:lnTo>
                        <a:lnTo>
                          <a:pt x="3" y="26"/>
                        </a:lnTo>
                        <a:lnTo>
                          <a:pt x="0" y="30"/>
                        </a:lnTo>
                        <a:lnTo>
                          <a:pt x="0" y="30"/>
                        </a:lnTo>
                        <a:lnTo>
                          <a:pt x="0" y="30"/>
                        </a:lnTo>
                        <a:lnTo>
                          <a:pt x="1" y="37"/>
                        </a:lnTo>
                        <a:lnTo>
                          <a:pt x="3" y="43"/>
                        </a:lnTo>
                        <a:lnTo>
                          <a:pt x="6" y="47"/>
                        </a:lnTo>
                        <a:lnTo>
                          <a:pt x="9" y="52"/>
                        </a:lnTo>
                        <a:lnTo>
                          <a:pt x="14" y="57"/>
                        </a:lnTo>
                        <a:lnTo>
                          <a:pt x="20" y="60"/>
                        </a:lnTo>
                        <a:lnTo>
                          <a:pt x="24" y="61"/>
                        </a:lnTo>
                        <a:lnTo>
                          <a:pt x="31" y="61"/>
                        </a:lnTo>
                        <a:lnTo>
                          <a:pt x="37" y="61"/>
                        </a:lnTo>
                        <a:lnTo>
                          <a:pt x="43" y="60"/>
                        </a:lnTo>
                        <a:lnTo>
                          <a:pt x="49" y="57"/>
                        </a:lnTo>
                        <a:lnTo>
                          <a:pt x="54" y="52"/>
                        </a:lnTo>
                        <a:lnTo>
                          <a:pt x="57" y="47"/>
                        </a:lnTo>
                        <a:lnTo>
                          <a:pt x="60" y="43"/>
                        </a:lnTo>
                        <a:lnTo>
                          <a:pt x="61" y="37"/>
                        </a:lnTo>
                        <a:lnTo>
                          <a:pt x="61" y="30"/>
                        </a:lnTo>
                        <a:close/>
                      </a:path>
                    </a:pathLst>
                  </a:custGeom>
                  <a:solidFill>
                    <a:srgbClr val="9BA6D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24" name="Freeform 392"/>
                  <p:cNvSpPr>
                    <a:spLocks noEditPoints="1"/>
                  </p:cNvSpPr>
                  <p:nvPr/>
                </p:nvSpPr>
                <p:spPr bwMode="auto">
                  <a:xfrm>
                    <a:off x="5718" y="1312"/>
                    <a:ext cx="59" cy="59"/>
                  </a:xfrm>
                  <a:custGeom>
                    <a:avLst/>
                    <a:gdLst/>
                    <a:ahLst/>
                    <a:cxnLst>
                      <a:cxn ang="0">
                        <a:pos x="59" y="23"/>
                      </a:cxn>
                      <a:cxn ang="0">
                        <a:pos x="54" y="14"/>
                      </a:cxn>
                      <a:cxn ang="0">
                        <a:pos x="47" y="6"/>
                      </a:cxn>
                      <a:cxn ang="0">
                        <a:pos x="36" y="2"/>
                      </a:cxn>
                      <a:cxn ang="0">
                        <a:pos x="25" y="2"/>
                      </a:cxn>
                      <a:cxn ang="0">
                        <a:pos x="14" y="8"/>
                      </a:cxn>
                      <a:cxn ang="0">
                        <a:pos x="5" y="19"/>
                      </a:cxn>
                      <a:cxn ang="0">
                        <a:pos x="2" y="28"/>
                      </a:cxn>
                      <a:cxn ang="0">
                        <a:pos x="2" y="36"/>
                      </a:cxn>
                      <a:cxn ang="0">
                        <a:pos x="6" y="46"/>
                      </a:cxn>
                      <a:cxn ang="0">
                        <a:pos x="14" y="54"/>
                      </a:cxn>
                      <a:cxn ang="0">
                        <a:pos x="25" y="59"/>
                      </a:cxn>
                      <a:cxn ang="0">
                        <a:pos x="36" y="59"/>
                      </a:cxn>
                      <a:cxn ang="0">
                        <a:pos x="47" y="54"/>
                      </a:cxn>
                      <a:cxn ang="0">
                        <a:pos x="54" y="46"/>
                      </a:cxn>
                      <a:cxn ang="0">
                        <a:pos x="59" y="36"/>
                      </a:cxn>
                      <a:cxn ang="0">
                        <a:pos x="56" y="29"/>
                      </a:cxn>
                      <a:cxn ang="0">
                        <a:pos x="54" y="40"/>
                      </a:cxn>
                      <a:cxn ang="0">
                        <a:pos x="48" y="48"/>
                      </a:cxn>
                      <a:cxn ang="0">
                        <a:pos x="40" y="54"/>
                      </a:cxn>
                      <a:cxn ang="0">
                        <a:pos x="30" y="56"/>
                      </a:cxn>
                      <a:cxn ang="0">
                        <a:pos x="20" y="54"/>
                      </a:cxn>
                      <a:cxn ang="0">
                        <a:pos x="11" y="48"/>
                      </a:cxn>
                      <a:cxn ang="0">
                        <a:pos x="6" y="40"/>
                      </a:cxn>
                      <a:cxn ang="0">
                        <a:pos x="3" y="29"/>
                      </a:cxn>
                      <a:cxn ang="0">
                        <a:pos x="6" y="20"/>
                      </a:cxn>
                      <a:cxn ang="0">
                        <a:pos x="11" y="11"/>
                      </a:cxn>
                      <a:cxn ang="0">
                        <a:pos x="20" y="6"/>
                      </a:cxn>
                      <a:cxn ang="0">
                        <a:pos x="30" y="3"/>
                      </a:cxn>
                      <a:cxn ang="0">
                        <a:pos x="40" y="6"/>
                      </a:cxn>
                      <a:cxn ang="0">
                        <a:pos x="48" y="11"/>
                      </a:cxn>
                      <a:cxn ang="0">
                        <a:pos x="54" y="20"/>
                      </a:cxn>
                      <a:cxn ang="0">
                        <a:pos x="56" y="29"/>
                      </a:cxn>
                    </a:cxnLst>
                    <a:rect l="0" t="0" r="r" b="b"/>
                    <a:pathLst>
                      <a:path w="59" h="59">
                        <a:moveTo>
                          <a:pt x="59" y="29"/>
                        </a:moveTo>
                        <a:lnTo>
                          <a:pt x="59" y="23"/>
                        </a:lnTo>
                        <a:lnTo>
                          <a:pt x="57" y="19"/>
                        </a:lnTo>
                        <a:lnTo>
                          <a:pt x="54" y="14"/>
                        </a:lnTo>
                        <a:lnTo>
                          <a:pt x="51" y="9"/>
                        </a:lnTo>
                        <a:lnTo>
                          <a:pt x="47" y="6"/>
                        </a:lnTo>
                        <a:lnTo>
                          <a:pt x="42" y="3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5" y="2"/>
                        </a:lnTo>
                        <a:lnTo>
                          <a:pt x="20" y="2"/>
                        </a:lnTo>
                        <a:lnTo>
                          <a:pt x="14" y="8"/>
                        </a:lnTo>
                        <a:lnTo>
                          <a:pt x="9" y="12"/>
                        </a:lnTo>
                        <a:lnTo>
                          <a:pt x="5" y="19"/>
                        </a:lnTo>
                        <a:lnTo>
                          <a:pt x="2" y="25"/>
                        </a:lnTo>
                        <a:lnTo>
                          <a:pt x="2" y="28"/>
                        </a:lnTo>
                        <a:lnTo>
                          <a:pt x="0" y="29"/>
                        </a:lnTo>
                        <a:lnTo>
                          <a:pt x="2" y="36"/>
                        </a:lnTo>
                        <a:lnTo>
                          <a:pt x="3" y="42"/>
                        </a:lnTo>
                        <a:lnTo>
                          <a:pt x="6" y="46"/>
                        </a:lnTo>
                        <a:lnTo>
                          <a:pt x="9" y="51"/>
                        </a:lnTo>
                        <a:lnTo>
                          <a:pt x="14" y="54"/>
                        </a:lnTo>
                        <a:lnTo>
                          <a:pt x="19" y="57"/>
                        </a:lnTo>
                        <a:lnTo>
                          <a:pt x="25" y="59"/>
                        </a:lnTo>
                        <a:lnTo>
                          <a:pt x="30" y="59"/>
                        </a:lnTo>
                        <a:lnTo>
                          <a:pt x="36" y="59"/>
                        </a:lnTo>
                        <a:lnTo>
                          <a:pt x="42" y="57"/>
                        </a:lnTo>
                        <a:lnTo>
                          <a:pt x="47" y="54"/>
                        </a:lnTo>
                        <a:lnTo>
                          <a:pt x="51" y="51"/>
                        </a:lnTo>
                        <a:lnTo>
                          <a:pt x="54" y="46"/>
                        </a:lnTo>
                        <a:lnTo>
                          <a:pt x="57" y="42"/>
                        </a:lnTo>
                        <a:lnTo>
                          <a:pt x="59" y="36"/>
                        </a:lnTo>
                        <a:lnTo>
                          <a:pt x="59" y="29"/>
                        </a:lnTo>
                        <a:close/>
                        <a:moveTo>
                          <a:pt x="56" y="29"/>
                        </a:moveTo>
                        <a:lnTo>
                          <a:pt x="56" y="36"/>
                        </a:lnTo>
                        <a:lnTo>
                          <a:pt x="54" y="40"/>
                        </a:lnTo>
                        <a:lnTo>
                          <a:pt x="53" y="45"/>
                        </a:lnTo>
                        <a:lnTo>
                          <a:pt x="48" y="48"/>
                        </a:lnTo>
                        <a:lnTo>
                          <a:pt x="45" y="51"/>
                        </a:lnTo>
                        <a:lnTo>
                          <a:pt x="40" y="54"/>
                        </a:lnTo>
                        <a:lnTo>
                          <a:pt x="36" y="56"/>
                        </a:lnTo>
                        <a:lnTo>
                          <a:pt x="30" y="56"/>
                        </a:lnTo>
                        <a:lnTo>
                          <a:pt x="25" y="56"/>
                        </a:lnTo>
                        <a:lnTo>
                          <a:pt x="20" y="54"/>
                        </a:lnTo>
                        <a:lnTo>
                          <a:pt x="16" y="51"/>
                        </a:lnTo>
                        <a:lnTo>
                          <a:pt x="11" y="48"/>
                        </a:lnTo>
                        <a:lnTo>
                          <a:pt x="8" y="45"/>
                        </a:lnTo>
                        <a:lnTo>
                          <a:pt x="6" y="40"/>
                        </a:lnTo>
                        <a:lnTo>
                          <a:pt x="5" y="36"/>
                        </a:lnTo>
                        <a:lnTo>
                          <a:pt x="3" y="29"/>
                        </a:lnTo>
                        <a:lnTo>
                          <a:pt x="5" y="25"/>
                        </a:lnTo>
                        <a:lnTo>
                          <a:pt x="6" y="20"/>
                        </a:lnTo>
                        <a:lnTo>
                          <a:pt x="8" y="16"/>
                        </a:lnTo>
                        <a:lnTo>
                          <a:pt x="11" y="11"/>
                        </a:lnTo>
                        <a:lnTo>
                          <a:pt x="16" y="8"/>
                        </a:lnTo>
                        <a:lnTo>
                          <a:pt x="20" y="6"/>
                        </a:lnTo>
                        <a:lnTo>
                          <a:pt x="25" y="5"/>
                        </a:lnTo>
                        <a:lnTo>
                          <a:pt x="30" y="3"/>
                        </a:lnTo>
                        <a:lnTo>
                          <a:pt x="36" y="5"/>
                        </a:lnTo>
                        <a:lnTo>
                          <a:pt x="40" y="6"/>
                        </a:lnTo>
                        <a:lnTo>
                          <a:pt x="45" y="8"/>
                        </a:lnTo>
                        <a:lnTo>
                          <a:pt x="48" y="11"/>
                        </a:lnTo>
                        <a:lnTo>
                          <a:pt x="53" y="16"/>
                        </a:lnTo>
                        <a:lnTo>
                          <a:pt x="54" y="20"/>
                        </a:lnTo>
                        <a:lnTo>
                          <a:pt x="56" y="25"/>
                        </a:lnTo>
                        <a:lnTo>
                          <a:pt x="56" y="29"/>
                        </a:lnTo>
                        <a:close/>
                      </a:path>
                    </a:pathLst>
                  </a:custGeom>
                  <a:solidFill>
                    <a:srgbClr val="9EAAD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25" name="Freeform 393"/>
                  <p:cNvSpPr>
                    <a:spLocks noEditPoints="1"/>
                  </p:cNvSpPr>
                  <p:nvPr/>
                </p:nvSpPr>
                <p:spPr bwMode="auto">
                  <a:xfrm>
                    <a:off x="5720" y="1314"/>
                    <a:ext cx="55" cy="55"/>
                  </a:xfrm>
                  <a:custGeom>
                    <a:avLst/>
                    <a:gdLst/>
                    <a:ahLst/>
                    <a:cxnLst>
                      <a:cxn ang="0">
                        <a:pos x="55" y="23"/>
                      </a:cxn>
                      <a:cxn ang="0">
                        <a:pos x="51" y="12"/>
                      </a:cxn>
                      <a:cxn ang="0">
                        <a:pos x="45" y="4"/>
                      </a:cxn>
                      <a:cxn ang="0">
                        <a:pos x="34" y="1"/>
                      </a:cxn>
                      <a:cxn ang="0">
                        <a:pos x="20" y="1"/>
                      </a:cxn>
                      <a:cxn ang="0">
                        <a:pos x="7" y="10"/>
                      </a:cxn>
                      <a:cxn ang="0">
                        <a:pos x="1" y="23"/>
                      </a:cxn>
                      <a:cxn ang="0">
                        <a:pos x="1" y="34"/>
                      </a:cxn>
                      <a:cxn ang="0">
                        <a:pos x="6" y="43"/>
                      </a:cxn>
                      <a:cxn ang="0">
                        <a:pos x="12" y="51"/>
                      </a:cxn>
                      <a:cxn ang="0">
                        <a:pos x="23" y="55"/>
                      </a:cxn>
                      <a:cxn ang="0">
                        <a:pos x="34" y="55"/>
                      </a:cxn>
                      <a:cxn ang="0">
                        <a:pos x="45" y="51"/>
                      </a:cxn>
                      <a:cxn ang="0">
                        <a:pos x="51" y="43"/>
                      </a:cxn>
                      <a:cxn ang="0">
                        <a:pos x="55" y="34"/>
                      </a:cxn>
                      <a:cxn ang="0">
                        <a:pos x="52" y="27"/>
                      </a:cxn>
                      <a:cxn ang="0">
                        <a:pos x="51" y="37"/>
                      </a:cxn>
                      <a:cxn ang="0">
                        <a:pos x="46" y="46"/>
                      </a:cxn>
                      <a:cxn ang="0">
                        <a:pos x="38" y="51"/>
                      </a:cxn>
                      <a:cxn ang="0">
                        <a:pos x="28" y="52"/>
                      </a:cxn>
                      <a:cxn ang="0">
                        <a:pos x="18" y="51"/>
                      </a:cxn>
                      <a:cxn ang="0">
                        <a:pos x="11" y="46"/>
                      </a:cxn>
                      <a:cxn ang="0">
                        <a:pos x="6" y="37"/>
                      </a:cxn>
                      <a:cxn ang="0">
                        <a:pos x="3" y="27"/>
                      </a:cxn>
                      <a:cxn ang="0">
                        <a:pos x="6" y="18"/>
                      </a:cxn>
                      <a:cxn ang="0">
                        <a:pos x="11" y="10"/>
                      </a:cxn>
                      <a:cxn ang="0">
                        <a:pos x="18" y="6"/>
                      </a:cxn>
                      <a:cxn ang="0">
                        <a:pos x="28" y="3"/>
                      </a:cxn>
                      <a:cxn ang="0">
                        <a:pos x="38" y="6"/>
                      </a:cxn>
                      <a:cxn ang="0">
                        <a:pos x="46" y="10"/>
                      </a:cxn>
                      <a:cxn ang="0">
                        <a:pos x="51" y="18"/>
                      </a:cxn>
                      <a:cxn ang="0">
                        <a:pos x="52" y="27"/>
                      </a:cxn>
                    </a:cxnLst>
                    <a:rect l="0" t="0" r="r" b="b"/>
                    <a:pathLst>
                      <a:path w="55" h="55">
                        <a:moveTo>
                          <a:pt x="55" y="27"/>
                        </a:moveTo>
                        <a:lnTo>
                          <a:pt x="55" y="23"/>
                        </a:lnTo>
                        <a:lnTo>
                          <a:pt x="54" y="17"/>
                        </a:lnTo>
                        <a:lnTo>
                          <a:pt x="51" y="12"/>
                        </a:lnTo>
                        <a:lnTo>
                          <a:pt x="48" y="9"/>
                        </a:lnTo>
                        <a:lnTo>
                          <a:pt x="45" y="4"/>
                        </a:lnTo>
                        <a:lnTo>
                          <a:pt x="38" y="3"/>
                        </a:lnTo>
                        <a:lnTo>
                          <a:pt x="34" y="1"/>
                        </a:lnTo>
                        <a:lnTo>
                          <a:pt x="28" y="0"/>
                        </a:lnTo>
                        <a:lnTo>
                          <a:pt x="20" y="1"/>
                        </a:lnTo>
                        <a:lnTo>
                          <a:pt x="14" y="4"/>
                        </a:lnTo>
                        <a:lnTo>
                          <a:pt x="7" y="10"/>
                        </a:lnTo>
                        <a:lnTo>
                          <a:pt x="3" y="18"/>
                        </a:lnTo>
                        <a:lnTo>
                          <a:pt x="1" y="23"/>
                        </a:lnTo>
                        <a:lnTo>
                          <a:pt x="0" y="27"/>
                        </a:lnTo>
                        <a:lnTo>
                          <a:pt x="1" y="34"/>
                        </a:lnTo>
                        <a:lnTo>
                          <a:pt x="3" y="38"/>
                        </a:lnTo>
                        <a:lnTo>
                          <a:pt x="6" y="43"/>
                        </a:lnTo>
                        <a:lnTo>
                          <a:pt x="9" y="48"/>
                        </a:lnTo>
                        <a:lnTo>
                          <a:pt x="12" y="51"/>
                        </a:lnTo>
                        <a:lnTo>
                          <a:pt x="17" y="54"/>
                        </a:lnTo>
                        <a:lnTo>
                          <a:pt x="23" y="55"/>
                        </a:lnTo>
                        <a:lnTo>
                          <a:pt x="28" y="55"/>
                        </a:lnTo>
                        <a:lnTo>
                          <a:pt x="34" y="55"/>
                        </a:lnTo>
                        <a:lnTo>
                          <a:pt x="38" y="54"/>
                        </a:lnTo>
                        <a:lnTo>
                          <a:pt x="45" y="51"/>
                        </a:lnTo>
                        <a:lnTo>
                          <a:pt x="48" y="48"/>
                        </a:lnTo>
                        <a:lnTo>
                          <a:pt x="51" y="43"/>
                        </a:lnTo>
                        <a:lnTo>
                          <a:pt x="54" y="38"/>
                        </a:lnTo>
                        <a:lnTo>
                          <a:pt x="55" y="34"/>
                        </a:lnTo>
                        <a:lnTo>
                          <a:pt x="55" y="27"/>
                        </a:lnTo>
                        <a:close/>
                        <a:moveTo>
                          <a:pt x="52" y="27"/>
                        </a:moveTo>
                        <a:lnTo>
                          <a:pt x="52" y="32"/>
                        </a:lnTo>
                        <a:lnTo>
                          <a:pt x="51" y="37"/>
                        </a:lnTo>
                        <a:lnTo>
                          <a:pt x="49" y="41"/>
                        </a:lnTo>
                        <a:lnTo>
                          <a:pt x="46" y="46"/>
                        </a:lnTo>
                        <a:lnTo>
                          <a:pt x="41" y="49"/>
                        </a:lnTo>
                        <a:lnTo>
                          <a:pt x="38" y="51"/>
                        </a:lnTo>
                        <a:lnTo>
                          <a:pt x="34" y="52"/>
                        </a:lnTo>
                        <a:lnTo>
                          <a:pt x="28" y="52"/>
                        </a:lnTo>
                        <a:lnTo>
                          <a:pt x="23" y="52"/>
                        </a:lnTo>
                        <a:lnTo>
                          <a:pt x="18" y="51"/>
                        </a:lnTo>
                        <a:lnTo>
                          <a:pt x="15" y="49"/>
                        </a:lnTo>
                        <a:lnTo>
                          <a:pt x="11" y="46"/>
                        </a:lnTo>
                        <a:lnTo>
                          <a:pt x="7" y="41"/>
                        </a:lnTo>
                        <a:lnTo>
                          <a:pt x="6" y="37"/>
                        </a:lnTo>
                        <a:lnTo>
                          <a:pt x="4" y="32"/>
                        </a:lnTo>
                        <a:lnTo>
                          <a:pt x="3" y="27"/>
                        </a:lnTo>
                        <a:lnTo>
                          <a:pt x="4" y="23"/>
                        </a:lnTo>
                        <a:lnTo>
                          <a:pt x="6" y="18"/>
                        </a:lnTo>
                        <a:lnTo>
                          <a:pt x="7" y="14"/>
                        </a:lnTo>
                        <a:lnTo>
                          <a:pt x="11" y="10"/>
                        </a:lnTo>
                        <a:lnTo>
                          <a:pt x="15" y="7"/>
                        </a:lnTo>
                        <a:lnTo>
                          <a:pt x="18" y="6"/>
                        </a:lnTo>
                        <a:lnTo>
                          <a:pt x="23" y="4"/>
                        </a:lnTo>
                        <a:lnTo>
                          <a:pt x="28" y="3"/>
                        </a:lnTo>
                        <a:lnTo>
                          <a:pt x="34" y="4"/>
                        </a:lnTo>
                        <a:lnTo>
                          <a:pt x="38" y="6"/>
                        </a:lnTo>
                        <a:lnTo>
                          <a:pt x="41" y="7"/>
                        </a:lnTo>
                        <a:lnTo>
                          <a:pt x="46" y="10"/>
                        </a:lnTo>
                        <a:lnTo>
                          <a:pt x="49" y="14"/>
                        </a:lnTo>
                        <a:lnTo>
                          <a:pt x="51" y="18"/>
                        </a:lnTo>
                        <a:lnTo>
                          <a:pt x="52" y="23"/>
                        </a:lnTo>
                        <a:lnTo>
                          <a:pt x="52" y="27"/>
                        </a:lnTo>
                        <a:close/>
                      </a:path>
                    </a:pathLst>
                  </a:custGeom>
                  <a:solidFill>
                    <a:srgbClr val="A2ADD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26" name="Freeform 394"/>
                  <p:cNvSpPr>
                    <a:spLocks noEditPoints="1"/>
                  </p:cNvSpPr>
                  <p:nvPr/>
                </p:nvSpPr>
                <p:spPr bwMode="auto">
                  <a:xfrm>
                    <a:off x="5721" y="1315"/>
                    <a:ext cx="53" cy="53"/>
                  </a:xfrm>
                  <a:custGeom>
                    <a:avLst/>
                    <a:gdLst/>
                    <a:ahLst/>
                    <a:cxnLst>
                      <a:cxn ang="0">
                        <a:pos x="53" y="22"/>
                      </a:cxn>
                      <a:cxn ang="0">
                        <a:pos x="50" y="13"/>
                      </a:cxn>
                      <a:cxn ang="0">
                        <a:pos x="42" y="5"/>
                      </a:cxn>
                      <a:cxn ang="0">
                        <a:pos x="33" y="2"/>
                      </a:cxn>
                      <a:cxn ang="0">
                        <a:pos x="22" y="2"/>
                      </a:cxn>
                      <a:cxn ang="0">
                        <a:pos x="13" y="5"/>
                      </a:cxn>
                      <a:cxn ang="0">
                        <a:pos x="5" y="13"/>
                      </a:cxn>
                      <a:cxn ang="0">
                        <a:pos x="2" y="22"/>
                      </a:cxn>
                      <a:cxn ang="0">
                        <a:pos x="2" y="33"/>
                      </a:cxn>
                      <a:cxn ang="0">
                        <a:pos x="5" y="42"/>
                      </a:cxn>
                      <a:cxn ang="0">
                        <a:pos x="13" y="48"/>
                      </a:cxn>
                      <a:cxn ang="0">
                        <a:pos x="22" y="53"/>
                      </a:cxn>
                      <a:cxn ang="0">
                        <a:pos x="33" y="53"/>
                      </a:cxn>
                      <a:cxn ang="0">
                        <a:pos x="42" y="48"/>
                      </a:cxn>
                      <a:cxn ang="0">
                        <a:pos x="50" y="42"/>
                      </a:cxn>
                      <a:cxn ang="0">
                        <a:pos x="53" y="33"/>
                      </a:cxn>
                      <a:cxn ang="0">
                        <a:pos x="50" y="26"/>
                      </a:cxn>
                      <a:cxn ang="0">
                        <a:pos x="48" y="36"/>
                      </a:cxn>
                      <a:cxn ang="0">
                        <a:pos x="44" y="43"/>
                      </a:cxn>
                      <a:cxn ang="0">
                        <a:pos x="36" y="48"/>
                      </a:cxn>
                      <a:cxn ang="0">
                        <a:pos x="27" y="50"/>
                      </a:cxn>
                      <a:cxn ang="0">
                        <a:pos x="19" y="48"/>
                      </a:cxn>
                      <a:cxn ang="0">
                        <a:pos x="11" y="43"/>
                      </a:cxn>
                      <a:cxn ang="0">
                        <a:pos x="6" y="36"/>
                      </a:cxn>
                      <a:cxn ang="0">
                        <a:pos x="3" y="26"/>
                      </a:cxn>
                      <a:cxn ang="0">
                        <a:pos x="6" y="17"/>
                      </a:cxn>
                      <a:cxn ang="0">
                        <a:pos x="11" y="11"/>
                      </a:cxn>
                      <a:cxn ang="0">
                        <a:pos x="19" y="5"/>
                      </a:cxn>
                      <a:cxn ang="0">
                        <a:pos x="27" y="3"/>
                      </a:cxn>
                      <a:cxn ang="0">
                        <a:pos x="36" y="5"/>
                      </a:cxn>
                      <a:cxn ang="0">
                        <a:pos x="44" y="11"/>
                      </a:cxn>
                      <a:cxn ang="0">
                        <a:pos x="48" y="17"/>
                      </a:cxn>
                      <a:cxn ang="0">
                        <a:pos x="50" y="26"/>
                      </a:cxn>
                    </a:cxnLst>
                    <a:rect l="0" t="0" r="r" b="b"/>
                    <a:pathLst>
                      <a:path w="53" h="53">
                        <a:moveTo>
                          <a:pt x="53" y="26"/>
                        </a:moveTo>
                        <a:lnTo>
                          <a:pt x="53" y="22"/>
                        </a:lnTo>
                        <a:lnTo>
                          <a:pt x="51" y="17"/>
                        </a:lnTo>
                        <a:lnTo>
                          <a:pt x="50" y="13"/>
                        </a:lnTo>
                        <a:lnTo>
                          <a:pt x="45" y="8"/>
                        </a:lnTo>
                        <a:lnTo>
                          <a:pt x="42" y="5"/>
                        </a:lnTo>
                        <a:lnTo>
                          <a:pt x="37" y="3"/>
                        </a:lnTo>
                        <a:lnTo>
                          <a:pt x="33" y="2"/>
                        </a:lnTo>
                        <a:lnTo>
                          <a:pt x="27" y="0"/>
                        </a:lnTo>
                        <a:lnTo>
                          <a:pt x="22" y="2"/>
                        </a:lnTo>
                        <a:lnTo>
                          <a:pt x="17" y="3"/>
                        </a:lnTo>
                        <a:lnTo>
                          <a:pt x="13" y="5"/>
                        </a:lnTo>
                        <a:lnTo>
                          <a:pt x="8" y="8"/>
                        </a:lnTo>
                        <a:lnTo>
                          <a:pt x="5" y="13"/>
                        </a:lnTo>
                        <a:lnTo>
                          <a:pt x="3" y="17"/>
                        </a:lnTo>
                        <a:lnTo>
                          <a:pt x="2" y="22"/>
                        </a:lnTo>
                        <a:lnTo>
                          <a:pt x="0" y="26"/>
                        </a:lnTo>
                        <a:lnTo>
                          <a:pt x="2" y="33"/>
                        </a:lnTo>
                        <a:lnTo>
                          <a:pt x="3" y="37"/>
                        </a:lnTo>
                        <a:lnTo>
                          <a:pt x="5" y="42"/>
                        </a:lnTo>
                        <a:lnTo>
                          <a:pt x="8" y="45"/>
                        </a:lnTo>
                        <a:lnTo>
                          <a:pt x="13" y="48"/>
                        </a:lnTo>
                        <a:lnTo>
                          <a:pt x="17" y="51"/>
                        </a:lnTo>
                        <a:lnTo>
                          <a:pt x="22" y="53"/>
                        </a:lnTo>
                        <a:lnTo>
                          <a:pt x="27" y="53"/>
                        </a:lnTo>
                        <a:lnTo>
                          <a:pt x="33" y="53"/>
                        </a:lnTo>
                        <a:lnTo>
                          <a:pt x="37" y="51"/>
                        </a:lnTo>
                        <a:lnTo>
                          <a:pt x="42" y="48"/>
                        </a:lnTo>
                        <a:lnTo>
                          <a:pt x="45" y="45"/>
                        </a:lnTo>
                        <a:lnTo>
                          <a:pt x="50" y="42"/>
                        </a:lnTo>
                        <a:lnTo>
                          <a:pt x="51" y="37"/>
                        </a:lnTo>
                        <a:lnTo>
                          <a:pt x="53" y="33"/>
                        </a:lnTo>
                        <a:lnTo>
                          <a:pt x="53" y="26"/>
                        </a:lnTo>
                        <a:close/>
                        <a:moveTo>
                          <a:pt x="50" y="26"/>
                        </a:moveTo>
                        <a:lnTo>
                          <a:pt x="50" y="31"/>
                        </a:lnTo>
                        <a:lnTo>
                          <a:pt x="48" y="36"/>
                        </a:lnTo>
                        <a:lnTo>
                          <a:pt x="47" y="40"/>
                        </a:lnTo>
                        <a:lnTo>
                          <a:pt x="44" y="43"/>
                        </a:lnTo>
                        <a:lnTo>
                          <a:pt x="40" y="47"/>
                        </a:lnTo>
                        <a:lnTo>
                          <a:pt x="36" y="48"/>
                        </a:lnTo>
                        <a:lnTo>
                          <a:pt x="31" y="50"/>
                        </a:lnTo>
                        <a:lnTo>
                          <a:pt x="27" y="50"/>
                        </a:lnTo>
                        <a:lnTo>
                          <a:pt x="22" y="50"/>
                        </a:lnTo>
                        <a:lnTo>
                          <a:pt x="19" y="48"/>
                        </a:lnTo>
                        <a:lnTo>
                          <a:pt x="14" y="47"/>
                        </a:lnTo>
                        <a:lnTo>
                          <a:pt x="11" y="43"/>
                        </a:lnTo>
                        <a:lnTo>
                          <a:pt x="8" y="40"/>
                        </a:lnTo>
                        <a:lnTo>
                          <a:pt x="6" y="36"/>
                        </a:lnTo>
                        <a:lnTo>
                          <a:pt x="5" y="31"/>
                        </a:lnTo>
                        <a:lnTo>
                          <a:pt x="3" y="26"/>
                        </a:lnTo>
                        <a:lnTo>
                          <a:pt x="5" y="22"/>
                        </a:lnTo>
                        <a:lnTo>
                          <a:pt x="6" y="17"/>
                        </a:lnTo>
                        <a:lnTo>
                          <a:pt x="8" y="14"/>
                        </a:lnTo>
                        <a:lnTo>
                          <a:pt x="11" y="11"/>
                        </a:lnTo>
                        <a:lnTo>
                          <a:pt x="14" y="8"/>
                        </a:lnTo>
                        <a:lnTo>
                          <a:pt x="19" y="5"/>
                        </a:lnTo>
                        <a:lnTo>
                          <a:pt x="22" y="5"/>
                        </a:lnTo>
                        <a:lnTo>
                          <a:pt x="27" y="3"/>
                        </a:lnTo>
                        <a:lnTo>
                          <a:pt x="31" y="5"/>
                        </a:lnTo>
                        <a:lnTo>
                          <a:pt x="36" y="5"/>
                        </a:lnTo>
                        <a:lnTo>
                          <a:pt x="40" y="8"/>
                        </a:lnTo>
                        <a:lnTo>
                          <a:pt x="44" y="11"/>
                        </a:lnTo>
                        <a:lnTo>
                          <a:pt x="47" y="14"/>
                        </a:lnTo>
                        <a:lnTo>
                          <a:pt x="48" y="17"/>
                        </a:lnTo>
                        <a:lnTo>
                          <a:pt x="50" y="22"/>
                        </a:lnTo>
                        <a:lnTo>
                          <a:pt x="50" y="26"/>
                        </a:lnTo>
                        <a:close/>
                      </a:path>
                    </a:pathLst>
                  </a:custGeom>
                  <a:solidFill>
                    <a:srgbClr val="AAB4D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27" name="Freeform 395"/>
                  <p:cNvSpPr>
                    <a:spLocks noEditPoints="1"/>
                  </p:cNvSpPr>
                  <p:nvPr/>
                </p:nvSpPr>
                <p:spPr bwMode="auto">
                  <a:xfrm>
                    <a:off x="5723" y="1317"/>
                    <a:ext cx="49" cy="49"/>
                  </a:xfrm>
                  <a:custGeom>
                    <a:avLst/>
                    <a:gdLst/>
                    <a:ahLst/>
                    <a:cxnLst>
                      <a:cxn ang="0">
                        <a:pos x="49" y="20"/>
                      </a:cxn>
                      <a:cxn ang="0">
                        <a:pos x="46" y="11"/>
                      </a:cxn>
                      <a:cxn ang="0">
                        <a:pos x="38" y="4"/>
                      </a:cxn>
                      <a:cxn ang="0">
                        <a:pos x="31" y="1"/>
                      </a:cxn>
                      <a:cxn ang="0">
                        <a:pos x="20" y="1"/>
                      </a:cxn>
                      <a:cxn ang="0">
                        <a:pos x="12" y="4"/>
                      </a:cxn>
                      <a:cxn ang="0">
                        <a:pos x="4" y="11"/>
                      </a:cxn>
                      <a:cxn ang="0">
                        <a:pos x="1" y="20"/>
                      </a:cxn>
                      <a:cxn ang="0">
                        <a:pos x="1" y="29"/>
                      </a:cxn>
                      <a:cxn ang="0">
                        <a:pos x="4" y="38"/>
                      </a:cxn>
                      <a:cxn ang="0">
                        <a:pos x="12" y="46"/>
                      </a:cxn>
                      <a:cxn ang="0">
                        <a:pos x="20" y="49"/>
                      </a:cxn>
                      <a:cxn ang="0">
                        <a:pos x="31" y="49"/>
                      </a:cxn>
                      <a:cxn ang="0">
                        <a:pos x="38" y="46"/>
                      </a:cxn>
                      <a:cxn ang="0">
                        <a:pos x="46" y="38"/>
                      </a:cxn>
                      <a:cxn ang="0">
                        <a:pos x="49" y="29"/>
                      </a:cxn>
                      <a:cxn ang="0">
                        <a:pos x="46" y="24"/>
                      </a:cxn>
                      <a:cxn ang="0">
                        <a:pos x="45" y="34"/>
                      </a:cxn>
                      <a:cxn ang="0">
                        <a:pos x="40" y="40"/>
                      </a:cxn>
                      <a:cxn ang="0">
                        <a:pos x="34" y="45"/>
                      </a:cxn>
                      <a:cxn ang="0">
                        <a:pos x="25" y="46"/>
                      </a:cxn>
                      <a:cxn ang="0">
                        <a:pos x="17" y="45"/>
                      </a:cxn>
                      <a:cxn ang="0">
                        <a:pos x="11" y="40"/>
                      </a:cxn>
                      <a:cxn ang="0">
                        <a:pos x="6" y="34"/>
                      </a:cxn>
                      <a:cxn ang="0">
                        <a:pos x="3" y="24"/>
                      </a:cxn>
                      <a:cxn ang="0">
                        <a:pos x="6" y="17"/>
                      </a:cxn>
                      <a:cxn ang="0">
                        <a:pos x="11" y="9"/>
                      </a:cxn>
                      <a:cxn ang="0">
                        <a:pos x="17" y="4"/>
                      </a:cxn>
                      <a:cxn ang="0">
                        <a:pos x="25" y="3"/>
                      </a:cxn>
                      <a:cxn ang="0">
                        <a:pos x="34" y="4"/>
                      </a:cxn>
                      <a:cxn ang="0">
                        <a:pos x="40" y="9"/>
                      </a:cxn>
                      <a:cxn ang="0">
                        <a:pos x="45" y="17"/>
                      </a:cxn>
                      <a:cxn ang="0">
                        <a:pos x="46" y="24"/>
                      </a:cxn>
                    </a:cxnLst>
                    <a:rect l="0" t="0" r="r" b="b"/>
                    <a:pathLst>
                      <a:path w="49" h="49">
                        <a:moveTo>
                          <a:pt x="49" y="24"/>
                        </a:moveTo>
                        <a:lnTo>
                          <a:pt x="49" y="20"/>
                        </a:lnTo>
                        <a:lnTo>
                          <a:pt x="48" y="15"/>
                        </a:lnTo>
                        <a:lnTo>
                          <a:pt x="46" y="11"/>
                        </a:lnTo>
                        <a:lnTo>
                          <a:pt x="43" y="7"/>
                        </a:lnTo>
                        <a:lnTo>
                          <a:pt x="38" y="4"/>
                        </a:lnTo>
                        <a:lnTo>
                          <a:pt x="35" y="3"/>
                        </a:lnTo>
                        <a:lnTo>
                          <a:pt x="31" y="1"/>
                        </a:lnTo>
                        <a:lnTo>
                          <a:pt x="25" y="0"/>
                        </a:lnTo>
                        <a:lnTo>
                          <a:pt x="20" y="1"/>
                        </a:lnTo>
                        <a:lnTo>
                          <a:pt x="15" y="3"/>
                        </a:lnTo>
                        <a:lnTo>
                          <a:pt x="12" y="4"/>
                        </a:lnTo>
                        <a:lnTo>
                          <a:pt x="8" y="7"/>
                        </a:lnTo>
                        <a:lnTo>
                          <a:pt x="4" y="11"/>
                        </a:lnTo>
                        <a:lnTo>
                          <a:pt x="3" y="15"/>
                        </a:lnTo>
                        <a:lnTo>
                          <a:pt x="1" y="20"/>
                        </a:lnTo>
                        <a:lnTo>
                          <a:pt x="0" y="24"/>
                        </a:lnTo>
                        <a:lnTo>
                          <a:pt x="1" y="29"/>
                        </a:lnTo>
                        <a:lnTo>
                          <a:pt x="3" y="34"/>
                        </a:lnTo>
                        <a:lnTo>
                          <a:pt x="4" y="38"/>
                        </a:lnTo>
                        <a:lnTo>
                          <a:pt x="8" y="43"/>
                        </a:lnTo>
                        <a:lnTo>
                          <a:pt x="12" y="46"/>
                        </a:lnTo>
                        <a:lnTo>
                          <a:pt x="15" y="48"/>
                        </a:lnTo>
                        <a:lnTo>
                          <a:pt x="20" y="49"/>
                        </a:lnTo>
                        <a:lnTo>
                          <a:pt x="25" y="49"/>
                        </a:lnTo>
                        <a:lnTo>
                          <a:pt x="31" y="49"/>
                        </a:lnTo>
                        <a:lnTo>
                          <a:pt x="35" y="48"/>
                        </a:lnTo>
                        <a:lnTo>
                          <a:pt x="38" y="46"/>
                        </a:lnTo>
                        <a:lnTo>
                          <a:pt x="43" y="43"/>
                        </a:lnTo>
                        <a:lnTo>
                          <a:pt x="46" y="38"/>
                        </a:lnTo>
                        <a:lnTo>
                          <a:pt x="48" y="34"/>
                        </a:lnTo>
                        <a:lnTo>
                          <a:pt x="49" y="29"/>
                        </a:lnTo>
                        <a:lnTo>
                          <a:pt x="49" y="24"/>
                        </a:lnTo>
                        <a:close/>
                        <a:moveTo>
                          <a:pt x="46" y="24"/>
                        </a:moveTo>
                        <a:lnTo>
                          <a:pt x="46" y="29"/>
                        </a:lnTo>
                        <a:lnTo>
                          <a:pt x="45" y="34"/>
                        </a:lnTo>
                        <a:lnTo>
                          <a:pt x="43" y="37"/>
                        </a:lnTo>
                        <a:lnTo>
                          <a:pt x="40" y="40"/>
                        </a:lnTo>
                        <a:lnTo>
                          <a:pt x="37" y="43"/>
                        </a:lnTo>
                        <a:lnTo>
                          <a:pt x="34" y="45"/>
                        </a:lnTo>
                        <a:lnTo>
                          <a:pt x="29" y="46"/>
                        </a:lnTo>
                        <a:lnTo>
                          <a:pt x="25" y="46"/>
                        </a:lnTo>
                        <a:lnTo>
                          <a:pt x="21" y="46"/>
                        </a:lnTo>
                        <a:lnTo>
                          <a:pt x="17" y="45"/>
                        </a:lnTo>
                        <a:lnTo>
                          <a:pt x="14" y="43"/>
                        </a:lnTo>
                        <a:lnTo>
                          <a:pt x="11" y="40"/>
                        </a:lnTo>
                        <a:lnTo>
                          <a:pt x="8" y="37"/>
                        </a:lnTo>
                        <a:lnTo>
                          <a:pt x="6" y="34"/>
                        </a:lnTo>
                        <a:lnTo>
                          <a:pt x="4" y="29"/>
                        </a:lnTo>
                        <a:lnTo>
                          <a:pt x="3" y="24"/>
                        </a:lnTo>
                        <a:lnTo>
                          <a:pt x="4" y="20"/>
                        </a:lnTo>
                        <a:lnTo>
                          <a:pt x="6" y="17"/>
                        </a:lnTo>
                        <a:lnTo>
                          <a:pt x="8" y="12"/>
                        </a:lnTo>
                        <a:lnTo>
                          <a:pt x="11" y="9"/>
                        </a:lnTo>
                        <a:lnTo>
                          <a:pt x="14" y="7"/>
                        </a:lnTo>
                        <a:lnTo>
                          <a:pt x="17" y="4"/>
                        </a:lnTo>
                        <a:lnTo>
                          <a:pt x="21" y="4"/>
                        </a:lnTo>
                        <a:lnTo>
                          <a:pt x="25" y="3"/>
                        </a:lnTo>
                        <a:lnTo>
                          <a:pt x="29" y="4"/>
                        </a:lnTo>
                        <a:lnTo>
                          <a:pt x="34" y="4"/>
                        </a:lnTo>
                        <a:lnTo>
                          <a:pt x="37" y="7"/>
                        </a:lnTo>
                        <a:lnTo>
                          <a:pt x="40" y="9"/>
                        </a:lnTo>
                        <a:lnTo>
                          <a:pt x="43" y="12"/>
                        </a:lnTo>
                        <a:lnTo>
                          <a:pt x="45" y="17"/>
                        </a:lnTo>
                        <a:lnTo>
                          <a:pt x="46" y="20"/>
                        </a:lnTo>
                        <a:lnTo>
                          <a:pt x="46" y="24"/>
                        </a:lnTo>
                        <a:close/>
                      </a:path>
                    </a:pathLst>
                  </a:custGeom>
                  <a:solidFill>
                    <a:srgbClr val="ADB8D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28" name="Freeform 396"/>
                  <p:cNvSpPr>
                    <a:spLocks noEditPoints="1"/>
                  </p:cNvSpPr>
                  <p:nvPr/>
                </p:nvSpPr>
                <p:spPr bwMode="auto">
                  <a:xfrm>
                    <a:off x="5724" y="1318"/>
                    <a:ext cx="47" cy="47"/>
                  </a:xfrm>
                  <a:custGeom>
                    <a:avLst/>
                    <a:gdLst/>
                    <a:ahLst/>
                    <a:cxnLst>
                      <a:cxn ang="0">
                        <a:pos x="47" y="23"/>
                      </a:cxn>
                      <a:cxn ang="0">
                        <a:pos x="47" y="19"/>
                      </a:cxn>
                      <a:cxn ang="0">
                        <a:pos x="45" y="14"/>
                      </a:cxn>
                      <a:cxn ang="0">
                        <a:pos x="44" y="11"/>
                      </a:cxn>
                      <a:cxn ang="0">
                        <a:pos x="41" y="8"/>
                      </a:cxn>
                      <a:cxn ang="0">
                        <a:pos x="37" y="5"/>
                      </a:cxn>
                      <a:cxn ang="0">
                        <a:pos x="33" y="2"/>
                      </a:cxn>
                      <a:cxn ang="0">
                        <a:pos x="28" y="2"/>
                      </a:cxn>
                      <a:cxn ang="0">
                        <a:pos x="24" y="0"/>
                      </a:cxn>
                      <a:cxn ang="0">
                        <a:pos x="19" y="2"/>
                      </a:cxn>
                      <a:cxn ang="0">
                        <a:pos x="16" y="2"/>
                      </a:cxn>
                      <a:cxn ang="0">
                        <a:pos x="11" y="5"/>
                      </a:cxn>
                      <a:cxn ang="0">
                        <a:pos x="8" y="8"/>
                      </a:cxn>
                      <a:cxn ang="0">
                        <a:pos x="5" y="11"/>
                      </a:cxn>
                      <a:cxn ang="0">
                        <a:pos x="3" y="14"/>
                      </a:cxn>
                      <a:cxn ang="0">
                        <a:pos x="2" y="19"/>
                      </a:cxn>
                      <a:cxn ang="0">
                        <a:pos x="0" y="23"/>
                      </a:cxn>
                      <a:cxn ang="0">
                        <a:pos x="2" y="28"/>
                      </a:cxn>
                      <a:cxn ang="0">
                        <a:pos x="3" y="33"/>
                      </a:cxn>
                      <a:cxn ang="0">
                        <a:pos x="5" y="37"/>
                      </a:cxn>
                      <a:cxn ang="0">
                        <a:pos x="8" y="40"/>
                      </a:cxn>
                      <a:cxn ang="0">
                        <a:pos x="11" y="44"/>
                      </a:cxn>
                      <a:cxn ang="0">
                        <a:pos x="16" y="45"/>
                      </a:cxn>
                      <a:cxn ang="0">
                        <a:pos x="19" y="47"/>
                      </a:cxn>
                      <a:cxn ang="0">
                        <a:pos x="24" y="47"/>
                      </a:cxn>
                      <a:cxn ang="0">
                        <a:pos x="28" y="47"/>
                      </a:cxn>
                      <a:cxn ang="0">
                        <a:pos x="33" y="45"/>
                      </a:cxn>
                      <a:cxn ang="0">
                        <a:pos x="37" y="44"/>
                      </a:cxn>
                      <a:cxn ang="0">
                        <a:pos x="41" y="40"/>
                      </a:cxn>
                      <a:cxn ang="0">
                        <a:pos x="44" y="37"/>
                      </a:cxn>
                      <a:cxn ang="0">
                        <a:pos x="45" y="33"/>
                      </a:cxn>
                      <a:cxn ang="0">
                        <a:pos x="47" y="28"/>
                      </a:cxn>
                      <a:cxn ang="0">
                        <a:pos x="47" y="23"/>
                      </a:cxn>
                      <a:cxn ang="0">
                        <a:pos x="44" y="23"/>
                      </a:cxn>
                      <a:cxn ang="0">
                        <a:pos x="42" y="31"/>
                      </a:cxn>
                      <a:cxn ang="0">
                        <a:pos x="39" y="37"/>
                      </a:cxn>
                      <a:cxn ang="0">
                        <a:pos x="33" y="42"/>
                      </a:cxn>
                      <a:cxn ang="0">
                        <a:pos x="24" y="44"/>
                      </a:cxn>
                      <a:cxn ang="0">
                        <a:pos x="16" y="42"/>
                      </a:cxn>
                      <a:cxn ang="0">
                        <a:pos x="10" y="37"/>
                      </a:cxn>
                      <a:cxn ang="0">
                        <a:pos x="7" y="31"/>
                      </a:cxn>
                      <a:cxn ang="0">
                        <a:pos x="3" y="23"/>
                      </a:cxn>
                      <a:cxn ang="0">
                        <a:pos x="7" y="16"/>
                      </a:cxn>
                      <a:cxn ang="0">
                        <a:pos x="10" y="10"/>
                      </a:cxn>
                      <a:cxn ang="0">
                        <a:pos x="16" y="5"/>
                      </a:cxn>
                      <a:cxn ang="0">
                        <a:pos x="24" y="3"/>
                      </a:cxn>
                      <a:cxn ang="0">
                        <a:pos x="33" y="5"/>
                      </a:cxn>
                      <a:cxn ang="0">
                        <a:pos x="39" y="10"/>
                      </a:cxn>
                      <a:cxn ang="0">
                        <a:pos x="42" y="16"/>
                      </a:cxn>
                      <a:cxn ang="0">
                        <a:pos x="44" y="23"/>
                      </a:cxn>
                    </a:cxnLst>
                    <a:rect l="0" t="0" r="r" b="b"/>
                    <a:pathLst>
                      <a:path w="47" h="47">
                        <a:moveTo>
                          <a:pt x="47" y="23"/>
                        </a:moveTo>
                        <a:lnTo>
                          <a:pt x="47" y="19"/>
                        </a:lnTo>
                        <a:lnTo>
                          <a:pt x="45" y="14"/>
                        </a:lnTo>
                        <a:lnTo>
                          <a:pt x="44" y="11"/>
                        </a:lnTo>
                        <a:lnTo>
                          <a:pt x="41" y="8"/>
                        </a:lnTo>
                        <a:lnTo>
                          <a:pt x="37" y="5"/>
                        </a:lnTo>
                        <a:lnTo>
                          <a:pt x="33" y="2"/>
                        </a:lnTo>
                        <a:lnTo>
                          <a:pt x="28" y="2"/>
                        </a:lnTo>
                        <a:lnTo>
                          <a:pt x="24" y="0"/>
                        </a:lnTo>
                        <a:lnTo>
                          <a:pt x="19" y="2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3" y="14"/>
                        </a:lnTo>
                        <a:lnTo>
                          <a:pt x="2" y="19"/>
                        </a:lnTo>
                        <a:lnTo>
                          <a:pt x="0" y="23"/>
                        </a:lnTo>
                        <a:lnTo>
                          <a:pt x="2" y="28"/>
                        </a:lnTo>
                        <a:lnTo>
                          <a:pt x="3" y="33"/>
                        </a:lnTo>
                        <a:lnTo>
                          <a:pt x="5" y="37"/>
                        </a:lnTo>
                        <a:lnTo>
                          <a:pt x="8" y="40"/>
                        </a:lnTo>
                        <a:lnTo>
                          <a:pt x="11" y="44"/>
                        </a:lnTo>
                        <a:lnTo>
                          <a:pt x="16" y="45"/>
                        </a:lnTo>
                        <a:lnTo>
                          <a:pt x="19" y="47"/>
                        </a:lnTo>
                        <a:lnTo>
                          <a:pt x="24" y="47"/>
                        </a:lnTo>
                        <a:lnTo>
                          <a:pt x="28" y="47"/>
                        </a:lnTo>
                        <a:lnTo>
                          <a:pt x="33" y="45"/>
                        </a:lnTo>
                        <a:lnTo>
                          <a:pt x="37" y="44"/>
                        </a:lnTo>
                        <a:lnTo>
                          <a:pt x="41" y="40"/>
                        </a:lnTo>
                        <a:lnTo>
                          <a:pt x="44" y="37"/>
                        </a:lnTo>
                        <a:lnTo>
                          <a:pt x="45" y="33"/>
                        </a:lnTo>
                        <a:lnTo>
                          <a:pt x="47" y="28"/>
                        </a:lnTo>
                        <a:lnTo>
                          <a:pt x="47" y="23"/>
                        </a:lnTo>
                        <a:close/>
                        <a:moveTo>
                          <a:pt x="44" y="23"/>
                        </a:moveTo>
                        <a:lnTo>
                          <a:pt x="42" y="31"/>
                        </a:lnTo>
                        <a:lnTo>
                          <a:pt x="39" y="37"/>
                        </a:lnTo>
                        <a:lnTo>
                          <a:pt x="33" y="42"/>
                        </a:lnTo>
                        <a:lnTo>
                          <a:pt x="24" y="44"/>
                        </a:lnTo>
                        <a:lnTo>
                          <a:pt x="16" y="42"/>
                        </a:lnTo>
                        <a:lnTo>
                          <a:pt x="10" y="37"/>
                        </a:lnTo>
                        <a:lnTo>
                          <a:pt x="7" y="31"/>
                        </a:lnTo>
                        <a:lnTo>
                          <a:pt x="3" y="23"/>
                        </a:lnTo>
                        <a:lnTo>
                          <a:pt x="7" y="16"/>
                        </a:lnTo>
                        <a:lnTo>
                          <a:pt x="10" y="10"/>
                        </a:lnTo>
                        <a:lnTo>
                          <a:pt x="16" y="5"/>
                        </a:lnTo>
                        <a:lnTo>
                          <a:pt x="24" y="3"/>
                        </a:lnTo>
                        <a:lnTo>
                          <a:pt x="33" y="5"/>
                        </a:lnTo>
                        <a:lnTo>
                          <a:pt x="39" y="10"/>
                        </a:lnTo>
                        <a:lnTo>
                          <a:pt x="42" y="16"/>
                        </a:lnTo>
                        <a:lnTo>
                          <a:pt x="44" y="23"/>
                        </a:lnTo>
                        <a:close/>
                      </a:path>
                    </a:pathLst>
                  </a:custGeom>
                  <a:solidFill>
                    <a:srgbClr val="B1BBD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29" name="Freeform 397"/>
                  <p:cNvSpPr>
                    <a:spLocks noEditPoints="1"/>
                  </p:cNvSpPr>
                  <p:nvPr/>
                </p:nvSpPr>
                <p:spPr bwMode="auto">
                  <a:xfrm>
                    <a:off x="5726" y="1320"/>
                    <a:ext cx="43" cy="43"/>
                  </a:xfrm>
                  <a:custGeom>
                    <a:avLst/>
                    <a:gdLst/>
                    <a:ahLst/>
                    <a:cxnLst>
                      <a:cxn ang="0">
                        <a:pos x="43" y="21"/>
                      </a:cxn>
                      <a:cxn ang="0">
                        <a:pos x="43" y="17"/>
                      </a:cxn>
                      <a:cxn ang="0">
                        <a:pos x="42" y="14"/>
                      </a:cxn>
                      <a:cxn ang="0">
                        <a:pos x="40" y="9"/>
                      </a:cxn>
                      <a:cxn ang="0">
                        <a:pos x="37" y="6"/>
                      </a:cxn>
                      <a:cxn ang="0">
                        <a:pos x="34" y="4"/>
                      </a:cxn>
                      <a:cxn ang="0">
                        <a:pos x="31" y="1"/>
                      </a:cxn>
                      <a:cxn ang="0">
                        <a:pos x="26" y="1"/>
                      </a:cxn>
                      <a:cxn ang="0">
                        <a:pos x="22" y="0"/>
                      </a:cxn>
                      <a:cxn ang="0">
                        <a:pos x="18" y="1"/>
                      </a:cxn>
                      <a:cxn ang="0">
                        <a:pos x="14" y="1"/>
                      </a:cxn>
                      <a:cxn ang="0">
                        <a:pos x="11" y="4"/>
                      </a:cxn>
                      <a:cxn ang="0">
                        <a:pos x="8" y="6"/>
                      </a:cxn>
                      <a:cxn ang="0">
                        <a:pos x="5" y="9"/>
                      </a:cxn>
                      <a:cxn ang="0">
                        <a:pos x="3" y="14"/>
                      </a:cxn>
                      <a:cxn ang="0">
                        <a:pos x="1" y="17"/>
                      </a:cxn>
                      <a:cxn ang="0">
                        <a:pos x="0" y="21"/>
                      </a:cxn>
                      <a:cxn ang="0">
                        <a:pos x="1" y="26"/>
                      </a:cxn>
                      <a:cxn ang="0">
                        <a:pos x="3" y="31"/>
                      </a:cxn>
                      <a:cxn ang="0">
                        <a:pos x="5" y="34"/>
                      </a:cxn>
                      <a:cxn ang="0">
                        <a:pos x="8" y="37"/>
                      </a:cxn>
                      <a:cxn ang="0">
                        <a:pos x="11" y="40"/>
                      </a:cxn>
                      <a:cxn ang="0">
                        <a:pos x="14" y="42"/>
                      </a:cxn>
                      <a:cxn ang="0">
                        <a:pos x="18" y="43"/>
                      </a:cxn>
                      <a:cxn ang="0">
                        <a:pos x="22" y="43"/>
                      </a:cxn>
                      <a:cxn ang="0">
                        <a:pos x="26" y="43"/>
                      </a:cxn>
                      <a:cxn ang="0">
                        <a:pos x="31" y="42"/>
                      </a:cxn>
                      <a:cxn ang="0">
                        <a:pos x="34" y="40"/>
                      </a:cxn>
                      <a:cxn ang="0">
                        <a:pos x="37" y="37"/>
                      </a:cxn>
                      <a:cxn ang="0">
                        <a:pos x="40" y="34"/>
                      </a:cxn>
                      <a:cxn ang="0">
                        <a:pos x="42" y="31"/>
                      </a:cxn>
                      <a:cxn ang="0">
                        <a:pos x="43" y="26"/>
                      </a:cxn>
                      <a:cxn ang="0">
                        <a:pos x="43" y="21"/>
                      </a:cxn>
                      <a:cxn ang="0">
                        <a:pos x="40" y="21"/>
                      </a:cxn>
                      <a:cxn ang="0">
                        <a:pos x="40" y="29"/>
                      </a:cxn>
                      <a:cxn ang="0">
                        <a:pos x="35" y="35"/>
                      </a:cxn>
                      <a:cxn ang="0">
                        <a:pos x="29" y="38"/>
                      </a:cxn>
                      <a:cxn ang="0">
                        <a:pos x="22" y="40"/>
                      </a:cxn>
                      <a:cxn ang="0">
                        <a:pos x="15" y="38"/>
                      </a:cxn>
                      <a:cxn ang="0">
                        <a:pos x="9" y="35"/>
                      </a:cxn>
                      <a:cxn ang="0">
                        <a:pos x="5" y="29"/>
                      </a:cxn>
                      <a:cxn ang="0">
                        <a:pos x="3" y="21"/>
                      </a:cxn>
                      <a:cxn ang="0">
                        <a:pos x="5" y="15"/>
                      </a:cxn>
                      <a:cxn ang="0">
                        <a:pos x="9" y="9"/>
                      </a:cxn>
                      <a:cxn ang="0">
                        <a:pos x="15" y="4"/>
                      </a:cxn>
                      <a:cxn ang="0">
                        <a:pos x="22" y="3"/>
                      </a:cxn>
                      <a:cxn ang="0">
                        <a:pos x="29" y="4"/>
                      </a:cxn>
                      <a:cxn ang="0">
                        <a:pos x="35" y="9"/>
                      </a:cxn>
                      <a:cxn ang="0">
                        <a:pos x="40" y="15"/>
                      </a:cxn>
                      <a:cxn ang="0">
                        <a:pos x="40" y="21"/>
                      </a:cxn>
                    </a:cxnLst>
                    <a:rect l="0" t="0" r="r" b="b"/>
                    <a:pathLst>
                      <a:path w="43" h="43">
                        <a:moveTo>
                          <a:pt x="43" y="21"/>
                        </a:moveTo>
                        <a:lnTo>
                          <a:pt x="43" y="17"/>
                        </a:lnTo>
                        <a:lnTo>
                          <a:pt x="42" y="14"/>
                        </a:lnTo>
                        <a:lnTo>
                          <a:pt x="40" y="9"/>
                        </a:lnTo>
                        <a:lnTo>
                          <a:pt x="37" y="6"/>
                        </a:lnTo>
                        <a:lnTo>
                          <a:pt x="34" y="4"/>
                        </a:lnTo>
                        <a:lnTo>
                          <a:pt x="31" y="1"/>
                        </a:lnTo>
                        <a:lnTo>
                          <a:pt x="26" y="1"/>
                        </a:lnTo>
                        <a:lnTo>
                          <a:pt x="22" y="0"/>
                        </a:lnTo>
                        <a:lnTo>
                          <a:pt x="18" y="1"/>
                        </a:lnTo>
                        <a:lnTo>
                          <a:pt x="14" y="1"/>
                        </a:lnTo>
                        <a:lnTo>
                          <a:pt x="11" y="4"/>
                        </a:lnTo>
                        <a:lnTo>
                          <a:pt x="8" y="6"/>
                        </a:lnTo>
                        <a:lnTo>
                          <a:pt x="5" y="9"/>
                        </a:lnTo>
                        <a:lnTo>
                          <a:pt x="3" y="14"/>
                        </a:lnTo>
                        <a:lnTo>
                          <a:pt x="1" y="17"/>
                        </a:lnTo>
                        <a:lnTo>
                          <a:pt x="0" y="21"/>
                        </a:lnTo>
                        <a:lnTo>
                          <a:pt x="1" y="26"/>
                        </a:lnTo>
                        <a:lnTo>
                          <a:pt x="3" y="31"/>
                        </a:lnTo>
                        <a:lnTo>
                          <a:pt x="5" y="34"/>
                        </a:lnTo>
                        <a:lnTo>
                          <a:pt x="8" y="37"/>
                        </a:lnTo>
                        <a:lnTo>
                          <a:pt x="11" y="40"/>
                        </a:lnTo>
                        <a:lnTo>
                          <a:pt x="14" y="42"/>
                        </a:lnTo>
                        <a:lnTo>
                          <a:pt x="18" y="43"/>
                        </a:lnTo>
                        <a:lnTo>
                          <a:pt x="22" y="43"/>
                        </a:lnTo>
                        <a:lnTo>
                          <a:pt x="26" y="43"/>
                        </a:lnTo>
                        <a:lnTo>
                          <a:pt x="31" y="42"/>
                        </a:lnTo>
                        <a:lnTo>
                          <a:pt x="34" y="40"/>
                        </a:lnTo>
                        <a:lnTo>
                          <a:pt x="37" y="37"/>
                        </a:lnTo>
                        <a:lnTo>
                          <a:pt x="40" y="34"/>
                        </a:lnTo>
                        <a:lnTo>
                          <a:pt x="42" y="31"/>
                        </a:lnTo>
                        <a:lnTo>
                          <a:pt x="43" y="26"/>
                        </a:lnTo>
                        <a:lnTo>
                          <a:pt x="43" y="21"/>
                        </a:lnTo>
                        <a:close/>
                        <a:moveTo>
                          <a:pt x="40" y="21"/>
                        </a:moveTo>
                        <a:lnTo>
                          <a:pt x="40" y="29"/>
                        </a:lnTo>
                        <a:lnTo>
                          <a:pt x="35" y="35"/>
                        </a:lnTo>
                        <a:lnTo>
                          <a:pt x="29" y="38"/>
                        </a:lnTo>
                        <a:lnTo>
                          <a:pt x="22" y="40"/>
                        </a:lnTo>
                        <a:lnTo>
                          <a:pt x="15" y="38"/>
                        </a:lnTo>
                        <a:lnTo>
                          <a:pt x="9" y="35"/>
                        </a:lnTo>
                        <a:lnTo>
                          <a:pt x="5" y="29"/>
                        </a:lnTo>
                        <a:lnTo>
                          <a:pt x="3" y="21"/>
                        </a:lnTo>
                        <a:lnTo>
                          <a:pt x="5" y="15"/>
                        </a:lnTo>
                        <a:lnTo>
                          <a:pt x="9" y="9"/>
                        </a:lnTo>
                        <a:lnTo>
                          <a:pt x="15" y="4"/>
                        </a:lnTo>
                        <a:lnTo>
                          <a:pt x="22" y="3"/>
                        </a:lnTo>
                        <a:lnTo>
                          <a:pt x="29" y="4"/>
                        </a:lnTo>
                        <a:lnTo>
                          <a:pt x="35" y="9"/>
                        </a:lnTo>
                        <a:lnTo>
                          <a:pt x="40" y="15"/>
                        </a:lnTo>
                        <a:lnTo>
                          <a:pt x="40" y="21"/>
                        </a:lnTo>
                        <a:close/>
                      </a:path>
                    </a:pathLst>
                  </a:custGeom>
                  <a:solidFill>
                    <a:srgbClr val="B5BF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30" name="Freeform 398"/>
                  <p:cNvSpPr>
                    <a:spLocks noEditPoints="1"/>
                  </p:cNvSpPr>
                  <p:nvPr/>
                </p:nvSpPr>
                <p:spPr bwMode="auto">
                  <a:xfrm>
                    <a:off x="5727" y="1321"/>
                    <a:ext cx="41" cy="41"/>
                  </a:xfrm>
                  <a:custGeom>
                    <a:avLst/>
                    <a:gdLst/>
                    <a:ahLst/>
                    <a:cxnLst>
                      <a:cxn ang="0">
                        <a:pos x="41" y="20"/>
                      </a:cxn>
                      <a:cxn ang="0">
                        <a:pos x="39" y="13"/>
                      </a:cxn>
                      <a:cxn ang="0">
                        <a:pos x="36" y="7"/>
                      </a:cxn>
                      <a:cxn ang="0">
                        <a:pos x="30" y="2"/>
                      </a:cxn>
                      <a:cxn ang="0">
                        <a:pos x="21" y="0"/>
                      </a:cxn>
                      <a:cxn ang="0">
                        <a:pos x="13" y="2"/>
                      </a:cxn>
                      <a:cxn ang="0">
                        <a:pos x="7" y="7"/>
                      </a:cxn>
                      <a:cxn ang="0">
                        <a:pos x="4" y="13"/>
                      </a:cxn>
                      <a:cxn ang="0">
                        <a:pos x="0" y="20"/>
                      </a:cxn>
                      <a:cxn ang="0">
                        <a:pos x="4" y="28"/>
                      </a:cxn>
                      <a:cxn ang="0">
                        <a:pos x="7" y="34"/>
                      </a:cxn>
                      <a:cxn ang="0">
                        <a:pos x="13" y="39"/>
                      </a:cxn>
                      <a:cxn ang="0">
                        <a:pos x="21" y="41"/>
                      </a:cxn>
                      <a:cxn ang="0">
                        <a:pos x="30" y="39"/>
                      </a:cxn>
                      <a:cxn ang="0">
                        <a:pos x="36" y="34"/>
                      </a:cxn>
                      <a:cxn ang="0">
                        <a:pos x="39" y="28"/>
                      </a:cxn>
                      <a:cxn ang="0">
                        <a:pos x="41" y="20"/>
                      </a:cxn>
                      <a:cxn ang="0">
                        <a:pos x="38" y="20"/>
                      </a:cxn>
                      <a:cxn ang="0">
                        <a:pos x="38" y="28"/>
                      </a:cxn>
                      <a:cxn ang="0">
                        <a:pos x="33" y="33"/>
                      </a:cxn>
                      <a:cxn ang="0">
                        <a:pos x="28" y="36"/>
                      </a:cxn>
                      <a:cxn ang="0">
                        <a:pos x="21" y="37"/>
                      </a:cxn>
                      <a:cxn ang="0">
                        <a:pos x="14" y="36"/>
                      </a:cxn>
                      <a:cxn ang="0">
                        <a:pos x="10" y="33"/>
                      </a:cxn>
                      <a:cxn ang="0">
                        <a:pos x="5" y="28"/>
                      </a:cxn>
                      <a:cxn ang="0">
                        <a:pos x="4" y="20"/>
                      </a:cxn>
                      <a:cxn ang="0">
                        <a:pos x="5" y="14"/>
                      </a:cxn>
                      <a:cxn ang="0">
                        <a:pos x="10" y="8"/>
                      </a:cxn>
                      <a:cxn ang="0">
                        <a:pos x="14" y="5"/>
                      </a:cxn>
                      <a:cxn ang="0">
                        <a:pos x="21" y="3"/>
                      </a:cxn>
                      <a:cxn ang="0">
                        <a:pos x="28" y="5"/>
                      </a:cxn>
                      <a:cxn ang="0">
                        <a:pos x="33" y="8"/>
                      </a:cxn>
                      <a:cxn ang="0">
                        <a:pos x="38" y="14"/>
                      </a:cxn>
                      <a:cxn ang="0">
                        <a:pos x="38" y="20"/>
                      </a:cxn>
                    </a:cxnLst>
                    <a:rect l="0" t="0" r="r" b="b"/>
                    <a:pathLst>
                      <a:path w="41" h="41">
                        <a:moveTo>
                          <a:pt x="41" y="20"/>
                        </a:moveTo>
                        <a:lnTo>
                          <a:pt x="39" y="13"/>
                        </a:lnTo>
                        <a:lnTo>
                          <a:pt x="36" y="7"/>
                        </a:lnTo>
                        <a:lnTo>
                          <a:pt x="30" y="2"/>
                        </a:lnTo>
                        <a:lnTo>
                          <a:pt x="21" y="0"/>
                        </a:lnTo>
                        <a:lnTo>
                          <a:pt x="13" y="2"/>
                        </a:lnTo>
                        <a:lnTo>
                          <a:pt x="7" y="7"/>
                        </a:lnTo>
                        <a:lnTo>
                          <a:pt x="4" y="13"/>
                        </a:lnTo>
                        <a:lnTo>
                          <a:pt x="0" y="20"/>
                        </a:lnTo>
                        <a:lnTo>
                          <a:pt x="4" y="28"/>
                        </a:lnTo>
                        <a:lnTo>
                          <a:pt x="7" y="34"/>
                        </a:lnTo>
                        <a:lnTo>
                          <a:pt x="13" y="39"/>
                        </a:lnTo>
                        <a:lnTo>
                          <a:pt x="21" y="41"/>
                        </a:lnTo>
                        <a:lnTo>
                          <a:pt x="30" y="39"/>
                        </a:lnTo>
                        <a:lnTo>
                          <a:pt x="36" y="34"/>
                        </a:lnTo>
                        <a:lnTo>
                          <a:pt x="39" y="28"/>
                        </a:lnTo>
                        <a:lnTo>
                          <a:pt x="41" y="20"/>
                        </a:lnTo>
                        <a:close/>
                        <a:moveTo>
                          <a:pt x="38" y="20"/>
                        </a:moveTo>
                        <a:lnTo>
                          <a:pt x="38" y="28"/>
                        </a:lnTo>
                        <a:lnTo>
                          <a:pt x="33" y="33"/>
                        </a:lnTo>
                        <a:lnTo>
                          <a:pt x="28" y="36"/>
                        </a:lnTo>
                        <a:lnTo>
                          <a:pt x="21" y="37"/>
                        </a:lnTo>
                        <a:lnTo>
                          <a:pt x="14" y="36"/>
                        </a:lnTo>
                        <a:lnTo>
                          <a:pt x="10" y="33"/>
                        </a:lnTo>
                        <a:lnTo>
                          <a:pt x="5" y="28"/>
                        </a:lnTo>
                        <a:lnTo>
                          <a:pt x="4" y="20"/>
                        </a:lnTo>
                        <a:lnTo>
                          <a:pt x="5" y="14"/>
                        </a:lnTo>
                        <a:lnTo>
                          <a:pt x="10" y="8"/>
                        </a:lnTo>
                        <a:lnTo>
                          <a:pt x="14" y="5"/>
                        </a:lnTo>
                        <a:lnTo>
                          <a:pt x="21" y="3"/>
                        </a:lnTo>
                        <a:lnTo>
                          <a:pt x="28" y="5"/>
                        </a:lnTo>
                        <a:lnTo>
                          <a:pt x="33" y="8"/>
                        </a:lnTo>
                        <a:lnTo>
                          <a:pt x="38" y="14"/>
                        </a:lnTo>
                        <a:lnTo>
                          <a:pt x="38" y="20"/>
                        </a:lnTo>
                        <a:close/>
                      </a:path>
                    </a:pathLst>
                  </a:custGeom>
                  <a:solidFill>
                    <a:srgbClr val="B9C2E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31" name="Freeform 399"/>
                  <p:cNvSpPr>
                    <a:spLocks noEditPoints="1"/>
                  </p:cNvSpPr>
                  <p:nvPr/>
                </p:nvSpPr>
                <p:spPr bwMode="auto">
                  <a:xfrm>
                    <a:off x="5729" y="1323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37" y="12"/>
                      </a:cxn>
                      <a:cxn ang="0">
                        <a:pos x="32" y="6"/>
                      </a:cxn>
                      <a:cxn ang="0">
                        <a:pos x="26" y="1"/>
                      </a:cxn>
                      <a:cxn ang="0">
                        <a:pos x="19" y="0"/>
                      </a:cxn>
                      <a:cxn ang="0">
                        <a:pos x="12" y="1"/>
                      </a:cxn>
                      <a:cxn ang="0">
                        <a:pos x="6" y="6"/>
                      </a:cxn>
                      <a:cxn ang="0">
                        <a:pos x="2" y="12"/>
                      </a:cxn>
                      <a:cxn ang="0">
                        <a:pos x="0" y="18"/>
                      </a:cxn>
                      <a:cxn ang="0">
                        <a:pos x="2" y="26"/>
                      </a:cxn>
                      <a:cxn ang="0">
                        <a:pos x="6" y="32"/>
                      </a:cxn>
                      <a:cxn ang="0">
                        <a:pos x="12" y="35"/>
                      </a:cxn>
                      <a:cxn ang="0">
                        <a:pos x="19" y="37"/>
                      </a:cxn>
                      <a:cxn ang="0">
                        <a:pos x="26" y="35"/>
                      </a:cxn>
                      <a:cxn ang="0">
                        <a:pos x="32" y="32"/>
                      </a:cxn>
                      <a:cxn ang="0">
                        <a:pos x="37" y="26"/>
                      </a:cxn>
                      <a:cxn ang="0">
                        <a:pos x="37" y="18"/>
                      </a:cxn>
                      <a:cxn ang="0">
                        <a:pos x="34" y="18"/>
                      </a:cxn>
                      <a:cxn ang="0">
                        <a:pos x="34" y="25"/>
                      </a:cxn>
                      <a:cxn ang="0">
                        <a:pos x="31" y="29"/>
                      </a:cxn>
                      <a:cxn ang="0">
                        <a:pos x="25" y="32"/>
                      </a:cxn>
                      <a:cxn ang="0">
                        <a:pos x="19" y="34"/>
                      </a:cxn>
                      <a:cxn ang="0">
                        <a:pos x="14" y="32"/>
                      </a:cxn>
                      <a:cxn ang="0">
                        <a:pos x="8" y="29"/>
                      </a:cxn>
                      <a:cxn ang="0">
                        <a:pos x="5" y="25"/>
                      </a:cxn>
                      <a:cxn ang="0">
                        <a:pos x="3" y="18"/>
                      </a:cxn>
                      <a:cxn ang="0">
                        <a:pos x="5" y="12"/>
                      </a:cxn>
                      <a:cxn ang="0">
                        <a:pos x="8" y="8"/>
                      </a:cxn>
                      <a:cxn ang="0">
                        <a:pos x="14" y="5"/>
                      </a:cxn>
                      <a:cxn ang="0">
                        <a:pos x="19" y="3"/>
                      </a:cxn>
                      <a:cxn ang="0">
                        <a:pos x="25" y="5"/>
                      </a:cxn>
                      <a:cxn ang="0">
                        <a:pos x="31" y="8"/>
                      </a:cxn>
                      <a:cxn ang="0">
                        <a:pos x="34" y="12"/>
                      </a:cxn>
                      <a:cxn ang="0">
                        <a:pos x="34" y="18"/>
                      </a:cxn>
                    </a:cxnLst>
                    <a:rect l="0" t="0" r="r" b="b"/>
                    <a:pathLst>
                      <a:path w="37" h="37">
                        <a:moveTo>
                          <a:pt x="37" y="18"/>
                        </a:moveTo>
                        <a:lnTo>
                          <a:pt x="37" y="12"/>
                        </a:lnTo>
                        <a:lnTo>
                          <a:pt x="32" y="6"/>
                        </a:lnTo>
                        <a:lnTo>
                          <a:pt x="26" y="1"/>
                        </a:lnTo>
                        <a:lnTo>
                          <a:pt x="19" y="0"/>
                        </a:lnTo>
                        <a:lnTo>
                          <a:pt x="12" y="1"/>
                        </a:lnTo>
                        <a:lnTo>
                          <a:pt x="6" y="6"/>
                        </a:lnTo>
                        <a:lnTo>
                          <a:pt x="2" y="12"/>
                        </a:lnTo>
                        <a:lnTo>
                          <a:pt x="0" y="18"/>
                        </a:lnTo>
                        <a:lnTo>
                          <a:pt x="2" y="26"/>
                        </a:lnTo>
                        <a:lnTo>
                          <a:pt x="6" y="32"/>
                        </a:lnTo>
                        <a:lnTo>
                          <a:pt x="12" y="35"/>
                        </a:lnTo>
                        <a:lnTo>
                          <a:pt x="19" y="37"/>
                        </a:lnTo>
                        <a:lnTo>
                          <a:pt x="26" y="35"/>
                        </a:lnTo>
                        <a:lnTo>
                          <a:pt x="32" y="32"/>
                        </a:lnTo>
                        <a:lnTo>
                          <a:pt x="37" y="26"/>
                        </a:lnTo>
                        <a:lnTo>
                          <a:pt x="37" y="18"/>
                        </a:lnTo>
                        <a:close/>
                        <a:moveTo>
                          <a:pt x="34" y="18"/>
                        </a:moveTo>
                        <a:lnTo>
                          <a:pt x="34" y="25"/>
                        </a:lnTo>
                        <a:lnTo>
                          <a:pt x="31" y="29"/>
                        </a:lnTo>
                        <a:lnTo>
                          <a:pt x="25" y="32"/>
                        </a:lnTo>
                        <a:lnTo>
                          <a:pt x="19" y="34"/>
                        </a:lnTo>
                        <a:lnTo>
                          <a:pt x="14" y="32"/>
                        </a:lnTo>
                        <a:lnTo>
                          <a:pt x="8" y="29"/>
                        </a:lnTo>
                        <a:lnTo>
                          <a:pt x="5" y="25"/>
                        </a:lnTo>
                        <a:lnTo>
                          <a:pt x="3" y="18"/>
                        </a:lnTo>
                        <a:lnTo>
                          <a:pt x="5" y="12"/>
                        </a:lnTo>
                        <a:lnTo>
                          <a:pt x="8" y="8"/>
                        </a:lnTo>
                        <a:lnTo>
                          <a:pt x="14" y="5"/>
                        </a:lnTo>
                        <a:lnTo>
                          <a:pt x="19" y="3"/>
                        </a:lnTo>
                        <a:lnTo>
                          <a:pt x="25" y="5"/>
                        </a:lnTo>
                        <a:lnTo>
                          <a:pt x="31" y="8"/>
                        </a:lnTo>
                        <a:lnTo>
                          <a:pt x="34" y="12"/>
                        </a:lnTo>
                        <a:lnTo>
                          <a:pt x="34" y="18"/>
                        </a:lnTo>
                        <a:close/>
                      </a:path>
                    </a:pathLst>
                  </a:custGeom>
                  <a:solidFill>
                    <a:srgbClr val="C0C9E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32" name="Freeform 400"/>
                  <p:cNvSpPr>
                    <a:spLocks noEditPoints="1"/>
                  </p:cNvSpPr>
                  <p:nvPr/>
                </p:nvSpPr>
                <p:spPr bwMode="auto">
                  <a:xfrm>
                    <a:off x="5731" y="1324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4" y="11"/>
                      </a:cxn>
                      <a:cxn ang="0">
                        <a:pos x="29" y="5"/>
                      </a:cxn>
                      <a:cxn ang="0">
                        <a:pos x="24" y="2"/>
                      </a:cxn>
                      <a:cxn ang="0">
                        <a:pos x="17" y="0"/>
                      </a:cxn>
                      <a:cxn ang="0">
                        <a:pos x="10" y="2"/>
                      </a:cxn>
                      <a:cxn ang="0">
                        <a:pos x="6" y="5"/>
                      </a:cxn>
                      <a:cxn ang="0">
                        <a:pos x="1" y="11"/>
                      </a:cxn>
                      <a:cxn ang="0">
                        <a:pos x="0" y="17"/>
                      </a:cxn>
                      <a:cxn ang="0">
                        <a:pos x="1" y="25"/>
                      </a:cxn>
                      <a:cxn ang="0">
                        <a:pos x="6" y="30"/>
                      </a:cxn>
                      <a:cxn ang="0">
                        <a:pos x="10" y="33"/>
                      </a:cxn>
                      <a:cxn ang="0">
                        <a:pos x="17" y="34"/>
                      </a:cxn>
                      <a:cxn ang="0">
                        <a:pos x="24" y="33"/>
                      </a:cxn>
                      <a:cxn ang="0">
                        <a:pos x="29" y="30"/>
                      </a:cxn>
                      <a:cxn ang="0">
                        <a:pos x="34" y="25"/>
                      </a:cxn>
                      <a:cxn ang="0">
                        <a:pos x="34" y="17"/>
                      </a:cxn>
                      <a:cxn ang="0">
                        <a:pos x="30" y="17"/>
                      </a:cxn>
                      <a:cxn ang="0">
                        <a:pos x="30" y="24"/>
                      </a:cxn>
                      <a:cxn ang="0">
                        <a:pos x="27" y="28"/>
                      </a:cxn>
                      <a:cxn ang="0">
                        <a:pos x="23" y="31"/>
                      </a:cxn>
                      <a:cxn ang="0">
                        <a:pos x="17" y="31"/>
                      </a:cxn>
                      <a:cxn ang="0">
                        <a:pos x="12" y="31"/>
                      </a:cxn>
                      <a:cxn ang="0">
                        <a:pos x="7" y="28"/>
                      </a:cxn>
                      <a:cxn ang="0">
                        <a:pos x="4" y="24"/>
                      </a:cxn>
                      <a:cxn ang="0">
                        <a:pos x="3" y="17"/>
                      </a:cxn>
                      <a:cxn ang="0">
                        <a:pos x="4" y="13"/>
                      </a:cxn>
                      <a:cxn ang="0">
                        <a:pos x="7" y="8"/>
                      </a:cxn>
                      <a:cxn ang="0">
                        <a:pos x="12" y="5"/>
                      </a:cxn>
                      <a:cxn ang="0">
                        <a:pos x="17" y="4"/>
                      </a:cxn>
                      <a:cxn ang="0">
                        <a:pos x="23" y="5"/>
                      </a:cxn>
                      <a:cxn ang="0">
                        <a:pos x="27" y="8"/>
                      </a:cxn>
                      <a:cxn ang="0">
                        <a:pos x="30" y="13"/>
                      </a:cxn>
                      <a:cxn ang="0">
                        <a:pos x="30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4" y="11"/>
                        </a:lnTo>
                        <a:lnTo>
                          <a:pt x="29" y="5"/>
                        </a:lnTo>
                        <a:lnTo>
                          <a:pt x="24" y="2"/>
                        </a:lnTo>
                        <a:lnTo>
                          <a:pt x="17" y="0"/>
                        </a:lnTo>
                        <a:lnTo>
                          <a:pt x="10" y="2"/>
                        </a:lnTo>
                        <a:lnTo>
                          <a:pt x="6" y="5"/>
                        </a:lnTo>
                        <a:lnTo>
                          <a:pt x="1" y="11"/>
                        </a:lnTo>
                        <a:lnTo>
                          <a:pt x="0" y="17"/>
                        </a:lnTo>
                        <a:lnTo>
                          <a:pt x="1" y="25"/>
                        </a:lnTo>
                        <a:lnTo>
                          <a:pt x="6" y="30"/>
                        </a:lnTo>
                        <a:lnTo>
                          <a:pt x="10" y="33"/>
                        </a:lnTo>
                        <a:lnTo>
                          <a:pt x="17" y="34"/>
                        </a:lnTo>
                        <a:lnTo>
                          <a:pt x="24" y="33"/>
                        </a:lnTo>
                        <a:lnTo>
                          <a:pt x="29" y="30"/>
                        </a:lnTo>
                        <a:lnTo>
                          <a:pt x="34" y="25"/>
                        </a:lnTo>
                        <a:lnTo>
                          <a:pt x="34" y="17"/>
                        </a:lnTo>
                        <a:close/>
                        <a:moveTo>
                          <a:pt x="30" y="17"/>
                        </a:moveTo>
                        <a:lnTo>
                          <a:pt x="30" y="24"/>
                        </a:lnTo>
                        <a:lnTo>
                          <a:pt x="27" y="28"/>
                        </a:lnTo>
                        <a:lnTo>
                          <a:pt x="23" y="31"/>
                        </a:lnTo>
                        <a:lnTo>
                          <a:pt x="17" y="31"/>
                        </a:lnTo>
                        <a:lnTo>
                          <a:pt x="12" y="31"/>
                        </a:lnTo>
                        <a:lnTo>
                          <a:pt x="7" y="28"/>
                        </a:lnTo>
                        <a:lnTo>
                          <a:pt x="4" y="24"/>
                        </a:lnTo>
                        <a:lnTo>
                          <a:pt x="3" y="17"/>
                        </a:lnTo>
                        <a:lnTo>
                          <a:pt x="4" y="13"/>
                        </a:lnTo>
                        <a:lnTo>
                          <a:pt x="7" y="8"/>
                        </a:lnTo>
                        <a:lnTo>
                          <a:pt x="12" y="5"/>
                        </a:lnTo>
                        <a:lnTo>
                          <a:pt x="17" y="4"/>
                        </a:lnTo>
                        <a:lnTo>
                          <a:pt x="23" y="5"/>
                        </a:lnTo>
                        <a:lnTo>
                          <a:pt x="27" y="8"/>
                        </a:lnTo>
                        <a:lnTo>
                          <a:pt x="30" y="13"/>
                        </a:lnTo>
                        <a:lnTo>
                          <a:pt x="30" y="17"/>
                        </a:lnTo>
                        <a:close/>
                      </a:path>
                    </a:pathLst>
                  </a:custGeom>
                  <a:solidFill>
                    <a:srgbClr val="C4CCE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33" name="Freeform 401"/>
                  <p:cNvSpPr>
                    <a:spLocks noEditPoints="1"/>
                  </p:cNvSpPr>
                  <p:nvPr/>
                </p:nvSpPr>
                <p:spPr bwMode="auto">
                  <a:xfrm>
                    <a:off x="5732" y="1326"/>
                    <a:ext cx="31" cy="31"/>
                  </a:xfrm>
                  <a:custGeom>
                    <a:avLst/>
                    <a:gdLst/>
                    <a:ahLst/>
                    <a:cxnLst>
                      <a:cxn ang="0">
                        <a:pos x="31" y="15"/>
                      </a:cxn>
                      <a:cxn ang="0">
                        <a:pos x="31" y="9"/>
                      </a:cxn>
                      <a:cxn ang="0">
                        <a:pos x="28" y="5"/>
                      </a:cxn>
                      <a:cxn ang="0">
                        <a:pos x="22" y="2"/>
                      </a:cxn>
                      <a:cxn ang="0">
                        <a:pos x="16" y="0"/>
                      </a:cxn>
                      <a:cxn ang="0">
                        <a:pos x="11" y="2"/>
                      </a:cxn>
                      <a:cxn ang="0">
                        <a:pos x="5" y="5"/>
                      </a:cxn>
                      <a:cxn ang="0">
                        <a:pos x="2" y="9"/>
                      </a:cxn>
                      <a:cxn ang="0">
                        <a:pos x="0" y="15"/>
                      </a:cxn>
                      <a:cxn ang="0">
                        <a:pos x="2" y="22"/>
                      </a:cxn>
                      <a:cxn ang="0">
                        <a:pos x="5" y="26"/>
                      </a:cxn>
                      <a:cxn ang="0">
                        <a:pos x="11" y="29"/>
                      </a:cxn>
                      <a:cxn ang="0">
                        <a:pos x="16" y="31"/>
                      </a:cxn>
                      <a:cxn ang="0">
                        <a:pos x="22" y="29"/>
                      </a:cxn>
                      <a:cxn ang="0">
                        <a:pos x="28" y="26"/>
                      </a:cxn>
                      <a:cxn ang="0">
                        <a:pos x="31" y="22"/>
                      </a:cxn>
                      <a:cxn ang="0">
                        <a:pos x="31" y="15"/>
                      </a:cxn>
                      <a:cxn ang="0">
                        <a:pos x="28" y="15"/>
                      </a:cxn>
                      <a:cxn ang="0">
                        <a:pos x="28" y="20"/>
                      </a:cxn>
                      <a:cxn ang="0">
                        <a:pos x="25" y="25"/>
                      </a:cxn>
                      <a:cxn ang="0">
                        <a:pos x="22" y="28"/>
                      </a:cxn>
                      <a:cxn ang="0">
                        <a:pos x="16" y="28"/>
                      </a:cxn>
                      <a:cxn ang="0">
                        <a:pos x="11" y="28"/>
                      </a:cxn>
                      <a:cxn ang="0">
                        <a:pos x="8" y="25"/>
                      </a:cxn>
                      <a:cxn ang="0">
                        <a:pos x="5" y="20"/>
                      </a:cxn>
                      <a:cxn ang="0">
                        <a:pos x="3" y="15"/>
                      </a:cxn>
                      <a:cxn ang="0">
                        <a:pos x="5" y="11"/>
                      </a:cxn>
                      <a:cxn ang="0">
                        <a:pos x="8" y="8"/>
                      </a:cxn>
                      <a:cxn ang="0">
                        <a:pos x="11" y="5"/>
                      </a:cxn>
                      <a:cxn ang="0">
                        <a:pos x="16" y="3"/>
                      </a:cxn>
                      <a:cxn ang="0">
                        <a:pos x="22" y="5"/>
                      </a:cxn>
                      <a:cxn ang="0">
                        <a:pos x="25" y="8"/>
                      </a:cxn>
                      <a:cxn ang="0">
                        <a:pos x="28" y="11"/>
                      </a:cxn>
                      <a:cxn ang="0">
                        <a:pos x="28" y="15"/>
                      </a:cxn>
                    </a:cxnLst>
                    <a:rect l="0" t="0" r="r" b="b"/>
                    <a:pathLst>
                      <a:path w="31" h="31">
                        <a:moveTo>
                          <a:pt x="31" y="15"/>
                        </a:moveTo>
                        <a:lnTo>
                          <a:pt x="31" y="9"/>
                        </a:lnTo>
                        <a:lnTo>
                          <a:pt x="28" y="5"/>
                        </a:lnTo>
                        <a:lnTo>
                          <a:pt x="22" y="2"/>
                        </a:lnTo>
                        <a:lnTo>
                          <a:pt x="16" y="0"/>
                        </a:lnTo>
                        <a:lnTo>
                          <a:pt x="11" y="2"/>
                        </a:lnTo>
                        <a:lnTo>
                          <a:pt x="5" y="5"/>
                        </a:lnTo>
                        <a:lnTo>
                          <a:pt x="2" y="9"/>
                        </a:lnTo>
                        <a:lnTo>
                          <a:pt x="0" y="15"/>
                        </a:lnTo>
                        <a:lnTo>
                          <a:pt x="2" y="22"/>
                        </a:lnTo>
                        <a:lnTo>
                          <a:pt x="5" y="26"/>
                        </a:lnTo>
                        <a:lnTo>
                          <a:pt x="11" y="29"/>
                        </a:lnTo>
                        <a:lnTo>
                          <a:pt x="16" y="31"/>
                        </a:lnTo>
                        <a:lnTo>
                          <a:pt x="22" y="29"/>
                        </a:lnTo>
                        <a:lnTo>
                          <a:pt x="28" y="26"/>
                        </a:lnTo>
                        <a:lnTo>
                          <a:pt x="31" y="22"/>
                        </a:lnTo>
                        <a:lnTo>
                          <a:pt x="31" y="15"/>
                        </a:lnTo>
                        <a:close/>
                        <a:moveTo>
                          <a:pt x="28" y="15"/>
                        </a:moveTo>
                        <a:lnTo>
                          <a:pt x="28" y="20"/>
                        </a:lnTo>
                        <a:lnTo>
                          <a:pt x="25" y="25"/>
                        </a:lnTo>
                        <a:lnTo>
                          <a:pt x="22" y="28"/>
                        </a:lnTo>
                        <a:lnTo>
                          <a:pt x="16" y="28"/>
                        </a:lnTo>
                        <a:lnTo>
                          <a:pt x="11" y="28"/>
                        </a:lnTo>
                        <a:lnTo>
                          <a:pt x="8" y="25"/>
                        </a:lnTo>
                        <a:lnTo>
                          <a:pt x="5" y="20"/>
                        </a:lnTo>
                        <a:lnTo>
                          <a:pt x="3" y="15"/>
                        </a:lnTo>
                        <a:lnTo>
                          <a:pt x="5" y="11"/>
                        </a:lnTo>
                        <a:lnTo>
                          <a:pt x="8" y="8"/>
                        </a:lnTo>
                        <a:lnTo>
                          <a:pt x="11" y="5"/>
                        </a:lnTo>
                        <a:lnTo>
                          <a:pt x="16" y="3"/>
                        </a:lnTo>
                        <a:lnTo>
                          <a:pt x="22" y="5"/>
                        </a:lnTo>
                        <a:lnTo>
                          <a:pt x="25" y="8"/>
                        </a:lnTo>
                        <a:lnTo>
                          <a:pt x="28" y="11"/>
                        </a:lnTo>
                        <a:lnTo>
                          <a:pt x="28" y="15"/>
                        </a:lnTo>
                        <a:close/>
                      </a:path>
                    </a:pathLst>
                  </a:custGeom>
                  <a:solidFill>
                    <a:srgbClr val="C8D0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34" name="Freeform 402"/>
                  <p:cNvSpPr>
                    <a:spLocks noEditPoints="1"/>
                  </p:cNvSpPr>
                  <p:nvPr/>
                </p:nvSpPr>
                <p:spPr bwMode="auto">
                  <a:xfrm>
                    <a:off x="5734" y="1328"/>
                    <a:ext cx="27" cy="27"/>
                  </a:xfrm>
                  <a:custGeom>
                    <a:avLst/>
                    <a:gdLst/>
                    <a:ahLst/>
                    <a:cxnLst>
                      <a:cxn ang="0">
                        <a:pos x="27" y="13"/>
                      </a:cxn>
                      <a:cxn ang="0">
                        <a:pos x="27" y="9"/>
                      </a:cxn>
                      <a:cxn ang="0">
                        <a:pos x="24" y="4"/>
                      </a:cxn>
                      <a:cxn ang="0">
                        <a:pos x="20" y="1"/>
                      </a:cxn>
                      <a:cxn ang="0">
                        <a:pos x="14" y="0"/>
                      </a:cxn>
                      <a:cxn ang="0">
                        <a:pos x="9" y="1"/>
                      </a:cxn>
                      <a:cxn ang="0">
                        <a:pos x="4" y="4"/>
                      </a:cxn>
                      <a:cxn ang="0">
                        <a:pos x="1" y="9"/>
                      </a:cxn>
                      <a:cxn ang="0">
                        <a:pos x="0" y="13"/>
                      </a:cxn>
                      <a:cxn ang="0">
                        <a:pos x="1" y="20"/>
                      </a:cxn>
                      <a:cxn ang="0">
                        <a:pos x="4" y="24"/>
                      </a:cxn>
                      <a:cxn ang="0">
                        <a:pos x="9" y="27"/>
                      </a:cxn>
                      <a:cxn ang="0">
                        <a:pos x="14" y="27"/>
                      </a:cxn>
                      <a:cxn ang="0">
                        <a:pos x="20" y="27"/>
                      </a:cxn>
                      <a:cxn ang="0">
                        <a:pos x="24" y="24"/>
                      </a:cxn>
                      <a:cxn ang="0">
                        <a:pos x="27" y="20"/>
                      </a:cxn>
                      <a:cxn ang="0">
                        <a:pos x="27" y="13"/>
                      </a:cxn>
                      <a:cxn ang="0">
                        <a:pos x="24" y="13"/>
                      </a:cxn>
                      <a:cxn ang="0">
                        <a:pos x="24" y="18"/>
                      </a:cxn>
                      <a:cxn ang="0">
                        <a:pos x="21" y="21"/>
                      </a:cxn>
                      <a:cxn ang="0">
                        <a:pos x="18" y="24"/>
                      </a:cxn>
                      <a:cxn ang="0">
                        <a:pos x="14" y="24"/>
                      </a:cxn>
                      <a:cxn ang="0">
                        <a:pos x="10" y="24"/>
                      </a:cxn>
                      <a:cxn ang="0">
                        <a:pos x="7" y="21"/>
                      </a:cxn>
                      <a:cxn ang="0">
                        <a:pos x="4" y="18"/>
                      </a:cxn>
                      <a:cxn ang="0">
                        <a:pos x="3" y="13"/>
                      </a:cxn>
                      <a:cxn ang="0">
                        <a:pos x="4" y="10"/>
                      </a:cxn>
                      <a:cxn ang="0">
                        <a:pos x="7" y="6"/>
                      </a:cxn>
                      <a:cxn ang="0">
                        <a:pos x="10" y="4"/>
                      </a:cxn>
                      <a:cxn ang="0">
                        <a:pos x="14" y="3"/>
                      </a:cxn>
                      <a:cxn ang="0">
                        <a:pos x="18" y="4"/>
                      </a:cxn>
                      <a:cxn ang="0">
                        <a:pos x="21" y="6"/>
                      </a:cxn>
                      <a:cxn ang="0">
                        <a:pos x="24" y="10"/>
                      </a:cxn>
                      <a:cxn ang="0">
                        <a:pos x="24" y="13"/>
                      </a:cxn>
                    </a:cxnLst>
                    <a:rect l="0" t="0" r="r" b="b"/>
                    <a:pathLst>
                      <a:path w="27" h="27">
                        <a:moveTo>
                          <a:pt x="27" y="13"/>
                        </a:moveTo>
                        <a:lnTo>
                          <a:pt x="27" y="9"/>
                        </a:lnTo>
                        <a:lnTo>
                          <a:pt x="24" y="4"/>
                        </a:lnTo>
                        <a:lnTo>
                          <a:pt x="20" y="1"/>
                        </a:lnTo>
                        <a:lnTo>
                          <a:pt x="14" y="0"/>
                        </a:lnTo>
                        <a:lnTo>
                          <a:pt x="9" y="1"/>
                        </a:lnTo>
                        <a:lnTo>
                          <a:pt x="4" y="4"/>
                        </a:lnTo>
                        <a:lnTo>
                          <a:pt x="1" y="9"/>
                        </a:lnTo>
                        <a:lnTo>
                          <a:pt x="0" y="13"/>
                        </a:lnTo>
                        <a:lnTo>
                          <a:pt x="1" y="20"/>
                        </a:lnTo>
                        <a:lnTo>
                          <a:pt x="4" y="24"/>
                        </a:lnTo>
                        <a:lnTo>
                          <a:pt x="9" y="27"/>
                        </a:lnTo>
                        <a:lnTo>
                          <a:pt x="14" y="27"/>
                        </a:lnTo>
                        <a:lnTo>
                          <a:pt x="20" y="27"/>
                        </a:lnTo>
                        <a:lnTo>
                          <a:pt x="24" y="24"/>
                        </a:lnTo>
                        <a:lnTo>
                          <a:pt x="27" y="20"/>
                        </a:lnTo>
                        <a:lnTo>
                          <a:pt x="27" y="13"/>
                        </a:lnTo>
                        <a:close/>
                        <a:moveTo>
                          <a:pt x="24" y="13"/>
                        </a:moveTo>
                        <a:lnTo>
                          <a:pt x="24" y="18"/>
                        </a:lnTo>
                        <a:lnTo>
                          <a:pt x="21" y="21"/>
                        </a:lnTo>
                        <a:lnTo>
                          <a:pt x="18" y="24"/>
                        </a:lnTo>
                        <a:lnTo>
                          <a:pt x="14" y="24"/>
                        </a:lnTo>
                        <a:lnTo>
                          <a:pt x="10" y="24"/>
                        </a:lnTo>
                        <a:lnTo>
                          <a:pt x="7" y="21"/>
                        </a:lnTo>
                        <a:lnTo>
                          <a:pt x="4" y="18"/>
                        </a:lnTo>
                        <a:lnTo>
                          <a:pt x="3" y="13"/>
                        </a:lnTo>
                        <a:lnTo>
                          <a:pt x="4" y="10"/>
                        </a:lnTo>
                        <a:lnTo>
                          <a:pt x="7" y="6"/>
                        </a:lnTo>
                        <a:lnTo>
                          <a:pt x="10" y="4"/>
                        </a:lnTo>
                        <a:lnTo>
                          <a:pt x="14" y="3"/>
                        </a:lnTo>
                        <a:lnTo>
                          <a:pt x="18" y="4"/>
                        </a:lnTo>
                        <a:lnTo>
                          <a:pt x="21" y="6"/>
                        </a:lnTo>
                        <a:lnTo>
                          <a:pt x="24" y="10"/>
                        </a:lnTo>
                        <a:lnTo>
                          <a:pt x="24" y="13"/>
                        </a:lnTo>
                        <a:close/>
                      </a:path>
                    </a:pathLst>
                  </a:custGeom>
                  <a:solidFill>
                    <a:srgbClr val="CBD3E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35" name="Freeform 403"/>
                  <p:cNvSpPr>
                    <a:spLocks noEditPoints="1"/>
                  </p:cNvSpPr>
                  <p:nvPr/>
                </p:nvSpPr>
                <p:spPr bwMode="auto">
                  <a:xfrm>
                    <a:off x="5735" y="1329"/>
                    <a:ext cx="25" cy="25"/>
                  </a:xfrm>
                  <a:custGeom>
                    <a:avLst/>
                    <a:gdLst/>
                    <a:ahLst/>
                    <a:cxnLst>
                      <a:cxn ang="0">
                        <a:pos x="25" y="12"/>
                      </a:cxn>
                      <a:cxn ang="0">
                        <a:pos x="25" y="8"/>
                      </a:cxn>
                      <a:cxn ang="0">
                        <a:pos x="22" y="5"/>
                      </a:cxn>
                      <a:cxn ang="0">
                        <a:pos x="19" y="2"/>
                      </a:cxn>
                      <a:cxn ang="0">
                        <a:pos x="13" y="0"/>
                      </a:cxn>
                      <a:cxn ang="0">
                        <a:pos x="8" y="2"/>
                      </a:cxn>
                      <a:cxn ang="0">
                        <a:pos x="5" y="5"/>
                      </a:cxn>
                      <a:cxn ang="0">
                        <a:pos x="2" y="8"/>
                      </a:cxn>
                      <a:cxn ang="0">
                        <a:pos x="0" y="12"/>
                      </a:cxn>
                      <a:cxn ang="0">
                        <a:pos x="2" y="17"/>
                      </a:cxn>
                      <a:cxn ang="0">
                        <a:pos x="5" y="22"/>
                      </a:cxn>
                      <a:cxn ang="0">
                        <a:pos x="8" y="25"/>
                      </a:cxn>
                      <a:cxn ang="0">
                        <a:pos x="13" y="25"/>
                      </a:cxn>
                      <a:cxn ang="0">
                        <a:pos x="19" y="25"/>
                      </a:cxn>
                      <a:cxn ang="0">
                        <a:pos x="22" y="22"/>
                      </a:cxn>
                      <a:cxn ang="0">
                        <a:pos x="25" y="17"/>
                      </a:cxn>
                      <a:cxn ang="0">
                        <a:pos x="25" y="12"/>
                      </a:cxn>
                      <a:cxn ang="0">
                        <a:pos x="22" y="12"/>
                      </a:cxn>
                      <a:cxn ang="0">
                        <a:pos x="22" y="17"/>
                      </a:cxn>
                      <a:cxn ang="0">
                        <a:pos x="20" y="20"/>
                      </a:cxn>
                      <a:cxn ang="0">
                        <a:pos x="17" y="22"/>
                      </a:cxn>
                      <a:cxn ang="0">
                        <a:pos x="13" y="22"/>
                      </a:cxn>
                      <a:cxn ang="0">
                        <a:pos x="9" y="22"/>
                      </a:cxn>
                      <a:cxn ang="0">
                        <a:pos x="6" y="20"/>
                      </a:cxn>
                      <a:cxn ang="0">
                        <a:pos x="5" y="17"/>
                      </a:cxn>
                      <a:cxn ang="0">
                        <a:pos x="3" y="12"/>
                      </a:cxn>
                      <a:cxn ang="0">
                        <a:pos x="5" y="9"/>
                      </a:cxn>
                      <a:cxn ang="0">
                        <a:pos x="6" y="6"/>
                      </a:cxn>
                      <a:cxn ang="0">
                        <a:pos x="9" y="5"/>
                      </a:cxn>
                      <a:cxn ang="0">
                        <a:pos x="13" y="3"/>
                      </a:cxn>
                      <a:cxn ang="0">
                        <a:pos x="17" y="5"/>
                      </a:cxn>
                      <a:cxn ang="0">
                        <a:pos x="20" y="6"/>
                      </a:cxn>
                      <a:cxn ang="0">
                        <a:pos x="22" y="9"/>
                      </a:cxn>
                      <a:cxn ang="0">
                        <a:pos x="22" y="12"/>
                      </a:cxn>
                    </a:cxnLst>
                    <a:rect l="0" t="0" r="r" b="b"/>
                    <a:pathLst>
                      <a:path w="25" h="25">
                        <a:moveTo>
                          <a:pt x="25" y="12"/>
                        </a:moveTo>
                        <a:lnTo>
                          <a:pt x="25" y="8"/>
                        </a:lnTo>
                        <a:lnTo>
                          <a:pt x="22" y="5"/>
                        </a:lnTo>
                        <a:lnTo>
                          <a:pt x="19" y="2"/>
                        </a:lnTo>
                        <a:lnTo>
                          <a:pt x="13" y="0"/>
                        </a:lnTo>
                        <a:lnTo>
                          <a:pt x="8" y="2"/>
                        </a:lnTo>
                        <a:lnTo>
                          <a:pt x="5" y="5"/>
                        </a:lnTo>
                        <a:lnTo>
                          <a:pt x="2" y="8"/>
                        </a:lnTo>
                        <a:lnTo>
                          <a:pt x="0" y="12"/>
                        </a:lnTo>
                        <a:lnTo>
                          <a:pt x="2" y="17"/>
                        </a:lnTo>
                        <a:lnTo>
                          <a:pt x="5" y="22"/>
                        </a:lnTo>
                        <a:lnTo>
                          <a:pt x="8" y="25"/>
                        </a:lnTo>
                        <a:lnTo>
                          <a:pt x="13" y="25"/>
                        </a:lnTo>
                        <a:lnTo>
                          <a:pt x="19" y="25"/>
                        </a:lnTo>
                        <a:lnTo>
                          <a:pt x="22" y="22"/>
                        </a:lnTo>
                        <a:lnTo>
                          <a:pt x="25" y="17"/>
                        </a:lnTo>
                        <a:lnTo>
                          <a:pt x="25" y="12"/>
                        </a:lnTo>
                        <a:close/>
                        <a:moveTo>
                          <a:pt x="22" y="12"/>
                        </a:moveTo>
                        <a:lnTo>
                          <a:pt x="22" y="17"/>
                        </a:lnTo>
                        <a:lnTo>
                          <a:pt x="20" y="20"/>
                        </a:lnTo>
                        <a:lnTo>
                          <a:pt x="17" y="22"/>
                        </a:lnTo>
                        <a:lnTo>
                          <a:pt x="13" y="22"/>
                        </a:lnTo>
                        <a:lnTo>
                          <a:pt x="9" y="22"/>
                        </a:lnTo>
                        <a:lnTo>
                          <a:pt x="6" y="20"/>
                        </a:lnTo>
                        <a:lnTo>
                          <a:pt x="5" y="17"/>
                        </a:lnTo>
                        <a:lnTo>
                          <a:pt x="3" y="12"/>
                        </a:lnTo>
                        <a:lnTo>
                          <a:pt x="5" y="9"/>
                        </a:lnTo>
                        <a:lnTo>
                          <a:pt x="6" y="6"/>
                        </a:lnTo>
                        <a:lnTo>
                          <a:pt x="9" y="5"/>
                        </a:lnTo>
                        <a:lnTo>
                          <a:pt x="13" y="3"/>
                        </a:lnTo>
                        <a:lnTo>
                          <a:pt x="17" y="5"/>
                        </a:lnTo>
                        <a:lnTo>
                          <a:pt x="20" y="6"/>
                        </a:lnTo>
                        <a:lnTo>
                          <a:pt x="22" y="9"/>
                        </a:lnTo>
                        <a:lnTo>
                          <a:pt x="22" y="12"/>
                        </a:lnTo>
                        <a:close/>
                      </a:path>
                    </a:pathLst>
                  </a:custGeom>
                  <a:solidFill>
                    <a:srgbClr val="D4DA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36" name="Freeform 404"/>
                  <p:cNvSpPr>
                    <a:spLocks noEditPoints="1"/>
                  </p:cNvSpPr>
                  <p:nvPr/>
                </p:nvSpPr>
                <p:spPr bwMode="auto">
                  <a:xfrm>
                    <a:off x="5737" y="1331"/>
                    <a:ext cx="21" cy="21"/>
                  </a:xfrm>
                  <a:custGeom>
                    <a:avLst/>
                    <a:gdLst/>
                    <a:ahLst/>
                    <a:cxnLst>
                      <a:cxn ang="0">
                        <a:pos x="21" y="10"/>
                      </a:cxn>
                      <a:cxn ang="0">
                        <a:pos x="21" y="7"/>
                      </a:cxn>
                      <a:cxn ang="0">
                        <a:pos x="18" y="3"/>
                      </a:cxn>
                      <a:cxn ang="0">
                        <a:pos x="15" y="1"/>
                      </a:cxn>
                      <a:cxn ang="0">
                        <a:pos x="11" y="0"/>
                      </a:cxn>
                      <a:cxn ang="0">
                        <a:pos x="7" y="1"/>
                      </a:cxn>
                      <a:cxn ang="0">
                        <a:pos x="4" y="3"/>
                      </a:cxn>
                      <a:cxn ang="0">
                        <a:pos x="1" y="7"/>
                      </a:cxn>
                      <a:cxn ang="0">
                        <a:pos x="0" y="10"/>
                      </a:cxn>
                      <a:cxn ang="0">
                        <a:pos x="1" y="15"/>
                      </a:cxn>
                      <a:cxn ang="0">
                        <a:pos x="4" y="18"/>
                      </a:cxn>
                      <a:cxn ang="0">
                        <a:pos x="7" y="21"/>
                      </a:cxn>
                      <a:cxn ang="0">
                        <a:pos x="11" y="21"/>
                      </a:cxn>
                      <a:cxn ang="0">
                        <a:pos x="15" y="21"/>
                      </a:cxn>
                      <a:cxn ang="0">
                        <a:pos x="18" y="18"/>
                      </a:cxn>
                      <a:cxn ang="0">
                        <a:pos x="21" y="15"/>
                      </a:cxn>
                      <a:cxn ang="0">
                        <a:pos x="21" y="10"/>
                      </a:cxn>
                      <a:cxn ang="0">
                        <a:pos x="18" y="10"/>
                      </a:cxn>
                      <a:cxn ang="0">
                        <a:pos x="18" y="14"/>
                      </a:cxn>
                      <a:cxn ang="0">
                        <a:pos x="17" y="17"/>
                      </a:cxn>
                      <a:cxn ang="0">
                        <a:pos x="14" y="18"/>
                      </a:cxn>
                      <a:cxn ang="0">
                        <a:pos x="11" y="18"/>
                      </a:cxn>
                      <a:cxn ang="0">
                        <a:pos x="9" y="18"/>
                      </a:cxn>
                      <a:cxn ang="0">
                        <a:pos x="6" y="17"/>
                      </a:cxn>
                      <a:cxn ang="0">
                        <a:pos x="4" y="14"/>
                      </a:cxn>
                      <a:cxn ang="0">
                        <a:pos x="3" y="10"/>
                      </a:cxn>
                      <a:cxn ang="0">
                        <a:pos x="4" y="7"/>
                      </a:cxn>
                      <a:cxn ang="0">
                        <a:pos x="6" y="6"/>
                      </a:cxn>
                      <a:cxn ang="0">
                        <a:pos x="9" y="4"/>
                      </a:cxn>
                      <a:cxn ang="0">
                        <a:pos x="11" y="3"/>
                      </a:cxn>
                      <a:cxn ang="0">
                        <a:pos x="14" y="4"/>
                      </a:cxn>
                      <a:cxn ang="0">
                        <a:pos x="17" y="6"/>
                      </a:cxn>
                      <a:cxn ang="0">
                        <a:pos x="18" y="7"/>
                      </a:cxn>
                      <a:cxn ang="0">
                        <a:pos x="18" y="10"/>
                      </a:cxn>
                    </a:cxnLst>
                    <a:rect l="0" t="0" r="r" b="b"/>
                    <a:pathLst>
                      <a:path w="21" h="21">
                        <a:moveTo>
                          <a:pt x="21" y="10"/>
                        </a:moveTo>
                        <a:lnTo>
                          <a:pt x="21" y="7"/>
                        </a:lnTo>
                        <a:lnTo>
                          <a:pt x="18" y="3"/>
                        </a:lnTo>
                        <a:lnTo>
                          <a:pt x="15" y="1"/>
                        </a:lnTo>
                        <a:lnTo>
                          <a:pt x="11" y="0"/>
                        </a:lnTo>
                        <a:lnTo>
                          <a:pt x="7" y="1"/>
                        </a:lnTo>
                        <a:lnTo>
                          <a:pt x="4" y="3"/>
                        </a:lnTo>
                        <a:lnTo>
                          <a:pt x="1" y="7"/>
                        </a:lnTo>
                        <a:lnTo>
                          <a:pt x="0" y="10"/>
                        </a:lnTo>
                        <a:lnTo>
                          <a:pt x="1" y="15"/>
                        </a:lnTo>
                        <a:lnTo>
                          <a:pt x="4" y="18"/>
                        </a:lnTo>
                        <a:lnTo>
                          <a:pt x="7" y="21"/>
                        </a:lnTo>
                        <a:lnTo>
                          <a:pt x="11" y="21"/>
                        </a:lnTo>
                        <a:lnTo>
                          <a:pt x="15" y="21"/>
                        </a:lnTo>
                        <a:lnTo>
                          <a:pt x="18" y="18"/>
                        </a:lnTo>
                        <a:lnTo>
                          <a:pt x="21" y="15"/>
                        </a:lnTo>
                        <a:lnTo>
                          <a:pt x="21" y="10"/>
                        </a:lnTo>
                        <a:close/>
                        <a:moveTo>
                          <a:pt x="18" y="10"/>
                        </a:moveTo>
                        <a:lnTo>
                          <a:pt x="18" y="14"/>
                        </a:lnTo>
                        <a:lnTo>
                          <a:pt x="17" y="17"/>
                        </a:lnTo>
                        <a:lnTo>
                          <a:pt x="14" y="18"/>
                        </a:lnTo>
                        <a:lnTo>
                          <a:pt x="11" y="18"/>
                        </a:lnTo>
                        <a:lnTo>
                          <a:pt x="9" y="18"/>
                        </a:lnTo>
                        <a:lnTo>
                          <a:pt x="6" y="17"/>
                        </a:lnTo>
                        <a:lnTo>
                          <a:pt x="4" y="14"/>
                        </a:lnTo>
                        <a:lnTo>
                          <a:pt x="3" y="10"/>
                        </a:lnTo>
                        <a:lnTo>
                          <a:pt x="4" y="7"/>
                        </a:lnTo>
                        <a:lnTo>
                          <a:pt x="6" y="6"/>
                        </a:lnTo>
                        <a:lnTo>
                          <a:pt x="9" y="4"/>
                        </a:lnTo>
                        <a:lnTo>
                          <a:pt x="11" y="3"/>
                        </a:lnTo>
                        <a:lnTo>
                          <a:pt x="14" y="4"/>
                        </a:lnTo>
                        <a:lnTo>
                          <a:pt x="17" y="6"/>
                        </a:lnTo>
                        <a:lnTo>
                          <a:pt x="18" y="7"/>
                        </a:lnTo>
                        <a:lnTo>
                          <a:pt x="18" y="10"/>
                        </a:lnTo>
                        <a:close/>
                      </a:path>
                    </a:pathLst>
                  </a:custGeom>
                  <a:solidFill>
                    <a:srgbClr val="D8DEE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37" name="Freeform 405"/>
                  <p:cNvSpPr>
                    <a:spLocks noEditPoints="1"/>
                  </p:cNvSpPr>
                  <p:nvPr/>
                </p:nvSpPr>
                <p:spPr bwMode="auto">
                  <a:xfrm>
                    <a:off x="5738" y="1332"/>
                    <a:ext cx="19" cy="19"/>
                  </a:xfrm>
                  <a:custGeom>
                    <a:avLst/>
                    <a:gdLst/>
                    <a:ahLst/>
                    <a:cxnLst>
                      <a:cxn ang="0">
                        <a:pos x="19" y="9"/>
                      </a:cxn>
                      <a:cxn ang="0">
                        <a:pos x="19" y="6"/>
                      </a:cxn>
                      <a:cxn ang="0">
                        <a:pos x="17" y="3"/>
                      </a:cxn>
                      <a:cxn ang="0">
                        <a:pos x="14" y="2"/>
                      </a:cxn>
                      <a:cxn ang="0">
                        <a:pos x="10" y="0"/>
                      </a:cxn>
                      <a:cxn ang="0">
                        <a:pos x="6" y="2"/>
                      </a:cxn>
                      <a:cxn ang="0">
                        <a:pos x="3" y="3"/>
                      </a:cxn>
                      <a:cxn ang="0">
                        <a:pos x="2" y="6"/>
                      </a:cxn>
                      <a:cxn ang="0">
                        <a:pos x="0" y="9"/>
                      </a:cxn>
                      <a:cxn ang="0">
                        <a:pos x="2" y="14"/>
                      </a:cxn>
                      <a:cxn ang="0">
                        <a:pos x="3" y="17"/>
                      </a:cxn>
                      <a:cxn ang="0">
                        <a:pos x="6" y="19"/>
                      </a:cxn>
                      <a:cxn ang="0">
                        <a:pos x="10" y="19"/>
                      </a:cxn>
                      <a:cxn ang="0">
                        <a:pos x="14" y="19"/>
                      </a:cxn>
                      <a:cxn ang="0">
                        <a:pos x="17" y="17"/>
                      </a:cxn>
                      <a:cxn ang="0">
                        <a:pos x="19" y="14"/>
                      </a:cxn>
                      <a:cxn ang="0">
                        <a:pos x="19" y="9"/>
                      </a:cxn>
                      <a:cxn ang="0">
                        <a:pos x="16" y="9"/>
                      </a:cxn>
                      <a:cxn ang="0">
                        <a:pos x="16" y="13"/>
                      </a:cxn>
                      <a:cxn ang="0">
                        <a:pos x="14" y="14"/>
                      </a:cxn>
                      <a:cxn ang="0">
                        <a:pos x="13" y="16"/>
                      </a:cxn>
                      <a:cxn ang="0">
                        <a:pos x="10" y="16"/>
                      </a:cxn>
                      <a:cxn ang="0">
                        <a:pos x="8" y="16"/>
                      </a:cxn>
                      <a:cxn ang="0">
                        <a:pos x="6" y="14"/>
                      </a:cxn>
                      <a:cxn ang="0">
                        <a:pos x="5" y="13"/>
                      </a:cxn>
                      <a:cxn ang="0">
                        <a:pos x="3" y="9"/>
                      </a:cxn>
                      <a:cxn ang="0">
                        <a:pos x="5" y="8"/>
                      </a:cxn>
                      <a:cxn ang="0">
                        <a:pos x="6" y="5"/>
                      </a:cxn>
                      <a:cxn ang="0">
                        <a:pos x="8" y="5"/>
                      </a:cxn>
                      <a:cxn ang="0">
                        <a:pos x="10" y="3"/>
                      </a:cxn>
                      <a:cxn ang="0">
                        <a:pos x="13" y="5"/>
                      </a:cxn>
                      <a:cxn ang="0">
                        <a:pos x="14" y="5"/>
                      </a:cxn>
                      <a:cxn ang="0">
                        <a:pos x="16" y="8"/>
                      </a:cxn>
                      <a:cxn ang="0">
                        <a:pos x="16" y="9"/>
                      </a:cxn>
                    </a:cxnLst>
                    <a:rect l="0" t="0" r="r" b="b"/>
                    <a:pathLst>
                      <a:path w="19" h="19">
                        <a:moveTo>
                          <a:pt x="19" y="9"/>
                        </a:moveTo>
                        <a:lnTo>
                          <a:pt x="19" y="6"/>
                        </a:lnTo>
                        <a:lnTo>
                          <a:pt x="17" y="3"/>
                        </a:lnTo>
                        <a:lnTo>
                          <a:pt x="14" y="2"/>
                        </a:lnTo>
                        <a:lnTo>
                          <a:pt x="10" y="0"/>
                        </a:lnTo>
                        <a:lnTo>
                          <a:pt x="6" y="2"/>
                        </a:lnTo>
                        <a:lnTo>
                          <a:pt x="3" y="3"/>
                        </a:lnTo>
                        <a:lnTo>
                          <a:pt x="2" y="6"/>
                        </a:lnTo>
                        <a:lnTo>
                          <a:pt x="0" y="9"/>
                        </a:lnTo>
                        <a:lnTo>
                          <a:pt x="2" y="14"/>
                        </a:lnTo>
                        <a:lnTo>
                          <a:pt x="3" y="17"/>
                        </a:lnTo>
                        <a:lnTo>
                          <a:pt x="6" y="19"/>
                        </a:lnTo>
                        <a:lnTo>
                          <a:pt x="10" y="19"/>
                        </a:lnTo>
                        <a:lnTo>
                          <a:pt x="14" y="19"/>
                        </a:lnTo>
                        <a:lnTo>
                          <a:pt x="17" y="17"/>
                        </a:lnTo>
                        <a:lnTo>
                          <a:pt x="19" y="14"/>
                        </a:lnTo>
                        <a:lnTo>
                          <a:pt x="19" y="9"/>
                        </a:lnTo>
                        <a:close/>
                        <a:moveTo>
                          <a:pt x="16" y="9"/>
                        </a:moveTo>
                        <a:lnTo>
                          <a:pt x="16" y="13"/>
                        </a:lnTo>
                        <a:lnTo>
                          <a:pt x="14" y="14"/>
                        </a:lnTo>
                        <a:lnTo>
                          <a:pt x="13" y="16"/>
                        </a:lnTo>
                        <a:lnTo>
                          <a:pt x="10" y="16"/>
                        </a:lnTo>
                        <a:lnTo>
                          <a:pt x="8" y="16"/>
                        </a:lnTo>
                        <a:lnTo>
                          <a:pt x="6" y="14"/>
                        </a:lnTo>
                        <a:lnTo>
                          <a:pt x="5" y="13"/>
                        </a:lnTo>
                        <a:lnTo>
                          <a:pt x="3" y="9"/>
                        </a:lnTo>
                        <a:lnTo>
                          <a:pt x="5" y="8"/>
                        </a:lnTo>
                        <a:lnTo>
                          <a:pt x="6" y="5"/>
                        </a:lnTo>
                        <a:lnTo>
                          <a:pt x="8" y="5"/>
                        </a:lnTo>
                        <a:lnTo>
                          <a:pt x="10" y="3"/>
                        </a:lnTo>
                        <a:lnTo>
                          <a:pt x="13" y="5"/>
                        </a:lnTo>
                        <a:lnTo>
                          <a:pt x="14" y="5"/>
                        </a:lnTo>
                        <a:lnTo>
                          <a:pt x="16" y="8"/>
                        </a:lnTo>
                        <a:lnTo>
                          <a:pt x="16" y="9"/>
                        </a:lnTo>
                        <a:close/>
                      </a:path>
                    </a:pathLst>
                  </a:custGeom>
                  <a:solidFill>
                    <a:srgbClr val="DCE1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38" name="Freeform 406"/>
                  <p:cNvSpPr>
                    <a:spLocks noEditPoints="1"/>
                  </p:cNvSpPr>
                  <p:nvPr/>
                </p:nvSpPr>
                <p:spPr bwMode="auto">
                  <a:xfrm>
                    <a:off x="5740" y="1334"/>
                    <a:ext cx="15" cy="15"/>
                  </a:xfrm>
                  <a:custGeom>
                    <a:avLst/>
                    <a:gdLst/>
                    <a:ahLst/>
                    <a:cxnLst>
                      <a:cxn ang="0">
                        <a:pos x="15" y="7"/>
                      </a:cxn>
                      <a:cxn ang="0">
                        <a:pos x="15" y="4"/>
                      </a:cxn>
                      <a:cxn ang="0">
                        <a:pos x="14" y="3"/>
                      </a:cxn>
                      <a:cxn ang="0">
                        <a:pos x="11" y="1"/>
                      </a:cxn>
                      <a:cxn ang="0">
                        <a:pos x="8" y="0"/>
                      </a:cxn>
                      <a:cxn ang="0">
                        <a:pos x="6" y="1"/>
                      </a:cxn>
                      <a:cxn ang="0">
                        <a:pos x="3" y="3"/>
                      </a:cxn>
                      <a:cxn ang="0">
                        <a:pos x="1" y="4"/>
                      </a:cxn>
                      <a:cxn ang="0">
                        <a:pos x="0" y="7"/>
                      </a:cxn>
                      <a:cxn ang="0">
                        <a:pos x="1" y="11"/>
                      </a:cxn>
                      <a:cxn ang="0">
                        <a:pos x="3" y="14"/>
                      </a:cxn>
                      <a:cxn ang="0">
                        <a:pos x="6" y="15"/>
                      </a:cxn>
                      <a:cxn ang="0">
                        <a:pos x="8" y="15"/>
                      </a:cxn>
                      <a:cxn ang="0">
                        <a:pos x="11" y="15"/>
                      </a:cxn>
                      <a:cxn ang="0">
                        <a:pos x="14" y="14"/>
                      </a:cxn>
                      <a:cxn ang="0">
                        <a:pos x="15" y="11"/>
                      </a:cxn>
                      <a:cxn ang="0">
                        <a:pos x="15" y="7"/>
                      </a:cxn>
                      <a:cxn ang="0">
                        <a:pos x="12" y="7"/>
                      </a:cxn>
                      <a:cxn ang="0">
                        <a:pos x="12" y="11"/>
                      </a:cxn>
                      <a:cxn ang="0">
                        <a:pos x="8" y="12"/>
                      </a:cxn>
                      <a:cxn ang="0">
                        <a:pos x="4" y="11"/>
                      </a:cxn>
                      <a:cxn ang="0">
                        <a:pos x="3" y="7"/>
                      </a:cxn>
                      <a:cxn ang="0">
                        <a:pos x="4" y="4"/>
                      </a:cxn>
                      <a:cxn ang="0">
                        <a:pos x="8" y="3"/>
                      </a:cxn>
                      <a:cxn ang="0">
                        <a:pos x="12" y="4"/>
                      </a:cxn>
                      <a:cxn ang="0">
                        <a:pos x="12" y="7"/>
                      </a:cxn>
                    </a:cxnLst>
                    <a:rect l="0" t="0" r="r" b="b"/>
                    <a:pathLst>
                      <a:path w="15" h="15">
                        <a:moveTo>
                          <a:pt x="15" y="7"/>
                        </a:moveTo>
                        <a:lnTo>
                          <a:pt x="15" y="4"/>
                        </a:lnTo>
                        <a:lnTo>
                          <a:pt x="14" y="3"/>
                        </a:lnTo>
                        <a:lnTo>
                          <a:pt x="11" y="1"/>
                        </a:lnTo>
                        <a:lnTo>
                          <a:pt x="8" y="0"/>
                        </a:lnTo>
                        <a:lnTo>
                          <a:pt x="6" y="1"/>
                        </a:lnTo>
                        <a:lnTo>
                          <a:pt x="3" y="3"/>
                        </a:lnTo>
                        <a:lnTo>
                          <a:pt x="1" y="4"/>
                        </a:lnTo>
                        <a:lnTo>
                          <a:pt x="0" y="7"/>
                        </a:lnTo>
                        <a:lnTo>
                          <a:pt x="1" y="11"/>
                        </a:lnTo>
                        <a:lnTo>
                          <a:pt x="3" y="14"/>
                        </a:lnTo>
                        <a:lnTo>
                          <a:pt x="6" y="15"/>
                        </a:lnTo>
                        <a:lnTo>
                          <a:pt x="8" y="15"/>
                        </a:lnTo>
                        <a:lnTo>
                          <a:pt x="11" y="15"/>
                        </a:lnTo>
                        <a:lnTo>
                          <a:pt x="14" y="14"/>
                        </a:lnTo>
                        <a:lnTo>
                          <a:pt x="15" y="11"/>
                        </a:lnTo>
                        <a:lnTo>
                          <a:pt x="15" y="7"/>
                        </a:lnTo>
                        <a:close/>
                        <a:moveTo>
                          <a:pt x="12" y="7"/>
                        </a:moveTo>
                        <a:lnTo>
                          <a:pt x="12" y="11"/>
                        </a:lnTo>
                        <a:lnTo>
                          <a:pt x="8" y="12"/>
                        </a:lnTo>
                        <a:lnTo>
                          <a:pt x="4" y="11"/>
                        </a:lnTo>
                        <a:lnTo>
                          <a:pt x="3" y="7"/>
                        </a:lnTo>
                        <a:lnTo>
                          <a:pt x="4" y="4"/>
                        </a:lnTo>
                        <a:lnTo>
                          <a:pt x="8" y="3"/>
                        </a:lnTo>
                        <a:lnTo>
                          <a:pt x="12" y="4"/>
                        </a:lnTo>
                        <a:lnTo>
                          <a:pt x="12" y="7"/>
                        </a:lnTo>
                        <a:close/>
                      </a:path>
                    </a:pathLst>
                  </a:custGeom>
                  <a:solidFill>
                    <a:srgbClr val="E0E4E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39" name="Freeform 407"/>
                  <p:cNvSpPr>
                    <a:spLocks noEditPoints="1"/>
                  </p:cNvSpPr>
                  <p:nvPr/>
                </p:nvSpPr>
                <p:spPr bwMode="auto">
                  <a:xfrm>
                    <a:off x="5741" y="1335"/>
                    <a:ext cx="13" cy="13"/>
                  </a:xfrm>
                  <a:custGeom>
                    <a:avLst/>
                    <a:gdLst/>
                    <a:ahLst/>
                    <a:cxnLst>
                      <a:cxn ang="0">
                        <a:pos x="13" y="6"/>
                      </a:cxn>
                      <a:cxn ang="0">
                        <a:pos x="13" y="5"/>
                      </a:cxn>
                      <a:cxn ang="0">
                        <a:pos x="11" y="2"/>
                      </a:cxn>
                      <a:cxn ang="0">
                        <a:pos x="10" y="2"/>
                      </a:cxn>
                      <a:cxn ang="0">
                        <a:pos x="7" y="0"/>
                      </a:cxn>
                      <a:cxn ang="0">
                        <a:pos x="5" y="2"/>
                      </a:cxn>
                      <a:cxn ang="0">
                        <a:pos x="3" y="2"/>
                      </a:cxn>
                      <a:cxn ang="0">
                        <a:pos x="2" y="5"/>
                      </a:cxn>
                      <a:cxn ang="0">
                        <a:pos x="0" y="6"/>
                      </a:cxn>
                      <a:cxn ang="0">
                        <a:pos x="2" y="10"/>
                      </a:cxn>
                      <a:cxn ang="0">
                        <a:pos x="3" y="11"/>
                      </a:cxn>
                      <a:cxn ang="0">
                        <a:pos x="5" y="13"/>
                      </a:cxn>
                      <a:cxn ang="0">
                        <a:pos x="7" y="13"/>
                      </a:cxn>
                      <a:cxn ang="0">
                        <a:pos x="10" y="13"/>
                      </a:cxn>
                      <a:cxn ang="0">
                        <a:pos x="11" y="11"/>
                      </a:cxn>
                      <a:cxn ang="0">
                        <a:pos x="13" y="10"/>
                      </a:cxn>
                      <a:cxn ang="0">
                        <a:pos x="13" y="6"/>
                      </a:cxn>
                      <a:cxn ang="0">
                        <a:pos x="10" y="6"/>
                      </a:cxn>
                      <a:cxn ang="0">
                        <a:pos x="10" y="10"/>
                      </a:cxn>
                      <a:cxn ang="0">
                        <a:pos x="7" y="10"/>
                      </a:cxn>
                      <a:cxn ang="0">
                        <a:pos x="5" y="10"/>
                      </a:cxn>
                      <a:cxn ang="0">
                        <a:pos x="3" y="6"/>
                      </a:cxn>
                      <a:cxn ang="0">
                        <a:pos x="5" y="5"/>
                      </a:cxn>
                      <a:cxn ang="0">
                        <a:pos x="7" y="3"/>
                      </a:cxn>
                      <a:cxn ang="0">
                        <a:pos x="10" y="5"/>
                      </a:cxn>
                      <a:cxn ang="0">
                        <a:pos x="10" y="6"/>
                      </a:cxn>
                    </a:cxnLst>
                    <a:rect l="0" t="0" r="r" b="b"/>
                    <a:pathLst>
                      <a:path w="13" h="13">
                        <a:moveTo>
                          <a:pt x="13" y="6"/>
                        </a:moveTo>
                        <a:lnTo>
                          <a:pt x="13" y="5"/>
                        </a:lnTo>
                        <a:lnTo>
                          <a:pt x="11" y="2"/>
                        </a:lnTo>
                        <a:lnTo>
                          <a:pt x="10" y="2"/>
                        </a:lnTo>
                        <a:lnTo>
                          <a:pt x="7" y="0"/>
                        </a:lnTo>
                        <a:lnTo>
                          <a:pt x="5" y="2"/>
                        </a:lnTo>
                        <a:lnTo>
                          <a:pt x="3" y="2"/>
                        </a:lnTo>
                        <a:lnTo>
                          <a:pt x="2" y="5"/>
                        </a:lnTo>
                        <a:lnTo>
                          <a:pt x="0" y="6"/>
                        </a:lnTo>
                        <a:lnTo>
                          <a:pt x="2" y="10"/>
                        </a:lnTo>
                        <a:lnTo>
                          <a:pt x="3" y="11"/>
                        </a:lnTo>
                        <a:lnTo>
                          <a:pt x="5" y="13"/>
                        </a:lnTo>
                        <a:lnTo>
                          <a:pt x="7" y="13"/>
                        </a:lnTo>
                        <a:lnTo>
                          <a:pt x="10" y="13"/>
                        </a:lnTo>
                        <a:lnTo>
                          <a:pt x="11" y="11"/>
                        </a:lnTo>
                        <a:lnTo>
                          <a:pt x="13" y="10"/>
                        </a:lnTo>
                        <a:lnTo>
                          <a:pt x="13" y="6"/>
                        </a:lnTo>
                        <a:close/>
                        <a:moveTo>
                          <a:pt x="10" y="6"/>
                        </a:moveTo>
                        <a:lnTo>
                          <a:pt x="10" y="10"/>
                        </a:lnTo>
                        <a:lnTo>
                          <a:pt x="7" y="10"/>
                        </a:lnTo>
                        <a:lnTo>
                          <a:pt x="5" y="10"/>
                        </a:lnTo>
                        <a:lnTo>
                          <a:pt x="3" y="6"/>
                        </a:lnTo>
                        <a:lnTo>
                          <a:pt x="5" y="5"/>
                        </a:lnTo>
                        <a:lnTo>
                          <a:pt x="7" y="3"/>
                        </a:lnTo>
                        <a:lnTo>
                          <a:pt x="10" y="5"/>
                        </a:lnTo>
                        <a:lnTo>
                          <a:pt x="10" y="6"/>
                        </a:lnTo>
                        <a:close/>
                      </a:path>
                    </a:pathLst>
                  </a:custGeom>
                  <a:solidFill>
                    <a:srgbClr val="E9EBF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40" name="Freeform 408"/>
                  <p:cNvSpPr>
                    <a:spLocks/>
                  </p:cNvSpPr>
                  <p:nvPr/>
                </p:nvSpPr>
                <p:spPr bwMode="auto">
                  <a:xfrm>
                    <a:off x="5743" y="1337"/>
                    <a:ext cx="9" cy="9"/>
                  </a:xfrm>
                  <a:custGeom>
                    <a:avLst/>
                    <a:gdLst/>
                    <a:ahLst/>
                    <a:cxnLst>
                      <a:cxn ang="0">
                        <a:pos x="9" y="4"/>
                      </a:cxn>
                      <a:cxn ang="0">
                        <a:pos x="9" y="1"/>
                      </a:cxn>
                      <a:cxn ang="0">
                        <a:pos x="5" y="0"/>
                      </a:cxn>
                      <a:cxn ang="0">
                        <a:pos x="1" y="1"/>
                      </a:cxn>
                      <a:cxn ang="0">
                        <a:pos x="0" y="4"/>
                      </a:cxn>
                      <a:cxn ang="0">
                        <a:pos x="1" y="8"/>
                      </a:cxn>
                      <a:cxn ang="0">
                        <a:pos x="5" y="9"/>
                      </a:cxn>
                      <a:cxn ang="0">
                        <a:pos x="9" y="8"/>
                      </a:cxn>
                      <a:cxn ang="0">
                        <a:pos x="9" y="4"/>
                      </a:cxn>
                    </a:cxnLst>
                    <a:rect l="0" t="0" r="r" b="b"/>
                    <a:pathLst>
                      <a:path w="9" h="9">
                        <a:moveTo>
                          <a:pt x="9" y="4"/>
                        </a:moveTo>
                        <a:lnTo>
                          <a:pt x="9" y="1"/>
                        </a:lnTo>
                        <a:lnTo>
                          <a:pt x="5" y="0"/>
                        </a:lnTo>
                        <a:lnTo>
                          <a:pt x="1" y="1"/>
                        </a:lnTo>
                        <a:lnTo>
                          <a:pt x="0" y="4"/>
                        </a:lnTo>
                        <a:lnTo>
                          <a:pt x="1" y="8"/>
                        </a:lnTo>
                        <a:lnTo>
                          <a:pt x="5" y="9"/>
                        </a:lnTo>
                        <a:lnTo>
                          <a:pt x="9" y="8"/>
                        </a:lnTo>
                        <a:lnTo>
                          <a:pt x="9" y="4"/>
                        </a:lnTo>
                        <a:close/>
                      </a:path>
                    </a:pathLst>
                  </a:custGeom>
                  <a:solidFill>
                    <a:srgbClr val="EEEFF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41" name="Freeform 409"/>
                  <p:cNvSpPr>
                    <a:spLocks/>
                  </p:cNvSpPr>
                  <p:nvPr/>
                </p:nvSpPr>
                <p:spPr bwMode="auto">
                  <a:xfrm>
                    <a:off x="5744" y="1338"/>
                    <a:ext cx="7" cy="7"/>
                  </a:xfrm>
                  <a:custGeom>
                    <a:avLst/>
                    <a:gdLst/>
                    <a:ahLst/>
                    <a:cxnLst>
                      <a:cxn ang="0">
                        <a:pos x="7" y="3"/>
                      </a:cxn>
                      <a:cxn ang="0">
                        <a:pos x="7" y="2"/>
                      </a:cxn>
                      <a:cxn ang="0">
                        <a:pos x="4" y="0"/>
                      </a:cxn>
                      <a:cxn ang="0">
                        <a:pos x="2" y="2"/>
                      </a:cxn>
                      <a:cxn ang="0">
                        <a:pos x="0" y="3"/>
                      </a:cxn>
                      <a:cxn ang="0">
                        <a:pos x="2" y="7"/>
                      </a:cxn>
                      <a:cxn ang="0">
                        <a:pos x="4" y="7"/>
                      </a:cxn>
                      <a:cxn ang="0">
                        <a:pos x="7" y="7"/>
                      </a:cxn>
                      <a:cxn ang="0">
                        <a:pos x="7" y="3"/>
                      </a:cxn>
                    </a:cxnLst>
                    <a:rect l="0" t="0" r="r" b="b"/>
                    <a:pathLst>
                      <a:path w="7" h="7">
                        <a:moveTo>
                          <a:pt x="7" y="3"/>
                        </a:moveTo>
                        <a:lnTo>
                          <a:pt x="7" y="2"/>
                        </a:lnTo>
                        <a:lnTo>
                          <a:pt x="4" y="0"/>
                        </a:lnTo>
                        <a:lnTo>
                          <a:pt x="2" y="2"/>
                        </a:lnTo>
                        <a:lnTo>
                          <a:pt x="0" y="3"/>
                        </a:lnTo>
                        <a:lnTo>
                          <a:pt x="2" y="7"/>
                        </a:lnTo>
                        <a:lnTo>
                          <a:pt x="4" y="7"/>
                        </a:lnTo>
                        <a:lnTo>
                          <a:pt x="7" y="7"/>
                        </a:lnTo>
                        <a:lnTo>
                          <a:pt x="7" y="3"/>
                        </a:lnTo>
                        <a:close/>
                      </a:path>
                    </a:pathLst>
                  </a:custGeom>
                  <a:solidFill>
                    <a:srgbClr val="F2F3F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42" name="Freeform 410"/>
                  <p:cNvSpPr>
                    <a:spLocks/>
                  </p:cNvSpPr>
                  <p:nvPr/>
                </p:nvSpPr>
                <p:spPr bwMode="auto">
                  <a:xfrm>
                    <a:off x="5746" y="1340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1"/>
                      </a:cxn>
                      <a:cxn ang="0">
                        <a:pos x="3" y="1"/>
                      </a:cxn>
                      <a:cxn ang="0">
                        <a:pos x="2" y="0"/>
                      </a:cxn>
                      <a:cxn ang="0">
                        <a:pos x="2" y="1"/>
                      </a:cxn>
                      <a:cxn ang="0">
                        <a:pos x="0" y="1"/>
                      </a:cxn>
                      <a:cxn ang="0">
                        <a:pos x="2" y="3"/>
                      </a:cxn>
                      <a:cxn ang="0">
                        <a:pos x="2" y="3"/>
                      </a:cxn>
                      <a:cxn ang="0">
                        <a:pos x="3" y="3"/>
                      </a:cxn>
                      <a:cxn ang="0">
                        <a:pos x="3" y="1"/>
                      </a:cxn>
                    </a:cxnLst>
                    <a:rect l="0" t="0" r="r" b="b"/>
                    <a:pathLst>
                      <a:path w="3" h="3">
                        <a:moveTo>
                          <a:pt x="3" y="1"/>
                        </a:moveTo>
                        <a:lnTo>
                          <a:pt x="3" y="1"/>
                        </a:lnTo>
                        <a:lnTo>
                          <a:pt x="2" y="0"/>
                        </a:lnTo>
                        <a:lnTo>
                          <a:pt x="2" y="1"/>
                        </a:lnTo>
                        <a:lnTo>
                          <a:pt x="0" y="1"/>
                        </a:lnTo>
                        <a:lnTo>
                          <a:pt x="2" y="3"/>
                        </a:lnTo>
                        <a:lnTo>
                          <a:pt x="2" y="3"/>
                        </a:lnTo>
                        <a:lnTo>
                          <a:pt x="3" y="3"/>
                        </a:lnTo>
                        <a:lnTo>
                          <a:pt x="3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43" name="Freeform 411"/>
                  <p:cNvSpPr>
                    <a:spLocks/>
                  </p:cNvSpPr>
                  <p:nvPr/>
                </p:nvSpPr>
                <p:spPr bwMode="auto">
                  <a:xfrm>
                    <a:off x="5714" y="1301"/>
                    <a:ext cx="128" cy="124"/>
                  </a:xfrm>
                  <a:custGeom>
                    <a:avLst/>
                    <a:gdLst/>
                    <a:ahLst/>
                    <a:cxnLst>
                      <a:cxn ang="0">
                        <a:pos x="64" y="0"/>
                      </a:cxn>
                      <a:cxn ang="0">
                        <a:pos x="77" y="2"/>
                      </a:cxn>
                      <a:cxn ang="0">
                        <a:pos x="89" y="5"/>
                      </a:cxn>
                      <a:cxn ang="0">
                        <a:pos x="100" y="11"/>
                      </a:cxn>
                      <a:cxn ang="0">
                        <a:pos x="109" y="19"/>
                      </a:cxn>
                      <a:cxn ang="0">
                        <a:pos x="117" y="28"/>
                      </a:cxn>
                      <a:cxn ang="0">
                        <a:pos x="123" y="37"/>
                      </a:cxn>
                      <a:cxn ang="0">
                        <a:pos x="126" y="50"/>
                      </a:cxn>
                      <a:cxn ang="0">
                        <a:pos x="128" y="62"/>
                      </a:cxn>
                      <a:cxn ang="0">
                        <a:pos x="126" y="75"/>
                      </a:cxn>
                      <a:cxn ang="0">
                        <a:pos x="123" y="85"/>
                      </a:cxn>
                      <a:cxn ang="0">
                        <a:pos x="117" y="96"/>
                      </a:cxn>
                      <a:cxn ang="0">
                        <a:pos x="109" y="105"/>
                      </a:cxn>
                      <a:cxn ang="0">
                        <a:pos x="100" y="113"/>
                      </a:cxn>
                      <a:cxn ang="0">
                        <a:pos x="89" y="119"/>
                      </a:cxn>
                      <a:cxn ang="0">
                        <a:pos x="77" y="122"/>
                      </a:cxn>
                      <a:cxn ang="0">
                        <a:pos x="64" y="124"/>
                      </a:cxn>
                      <a:cxn ang="0">
                        <a:pos x="51" y="122"/>
                      </a:cxn>
                      <a:cxn ang="0">
                        <a:pos x="38" y="119"/>
                      </a:cxn>
                      <a:cxn ang="0">
                        <a:pos x="27" y="113"/>
                      </a:cxn>
                      <a:cxn ang="0">
                        <a:pos x="18" y="105"/>
                      </a:cxn>
                      <a:cxn ang="0">
                        <a:pos x="10" y="96"/>
                      </a:cxn>
                      <a:cxn ang="0">
                        <a:pos x="4" y="85"/>
                      </a:cxn>
                      <a:cxn ang="0">
                        <a:pos x="1" y="75"/>
                      </a:cxn>
                      <a:cxn ang="0">
                        <a:pos x="0" y="62"/>
                      </a:cxn>
                      <a:cxn ang="0">
                        <a:pos x="1" y="50"/>
                      </a:cxn>
                      <a:cxn ang="0">
                        <a:pos x="4" y="37"/>
                      </a:cxn>
                      <a:cxn ang="0">
                        <a:pos x="10" y="28"/>
                      </a:cxn>
                      <a:cxn ang="0">
                        <a:pos x="18" y="19"/>
                      </a:cxn>
                      <a:cxn ang="0">
                        <a:pos x="27" y="11"/>
                      </a:cxn>
                      <a:cxn ang="0">
                        <a:pos x="38" y="5"/>
                      </a:cxn>
                      <a:cxn ang="0">
                        <a:pos x="51" y="2"/>
                      </a:cxn>
                      <a:cxn ang="0">
                        <a:pos x="64" y="0"/>
                      </a:cxn>
                    </a:cxnLst>
                    <a:rect l="0" t="0" r="r" b="b"/>
                    <a:pathLst>
                      <a:path w="128" h="124">
                        <a:moveTo>
                          <a:pt x="64" y="0"/>
                        </a:moveTo>
                        <a:lnTo>
                          <a:pt x="77" y="2"/>
                        </a:lnTo>
                        <a:lnTo>
                          <a:pt x="89" y="5"/>
                        </a:lnTo>
                        <a:lnTo>
                          <a:pt x="100" y="11"/>
                        </a:lnTo>
                        <a:lnTo>
                          <a:pt x="109" y="19"/>
                        </a:lnTo>
                        <a:lnTo>
                          <a:pt x="117" y="28"/>
                        </a:lnTo>
                        <a:lnTo>
                          <a:pt x="123" y="37"/>
                        </a:lnTo>
                        <a:lnTo>
                          <a:pt x="126" y="50"/>
                        </a:lnTo>
                        <a:lnTo>
                          <a:pt x="128" y="62"/>
                        </a:lnTo>
                        <a:lnTo>
                          <a:pt x="126" y="75"/>
                        </a:lnTo>
                        <a:lnTo>
                          <a:pt x="123" y="85"/>
                        </a:lnTo>
                        <a:lnTo>
                          <a:pt x="117" y="96"/>
                        </a:lnTo>
                        <a:lnTo>
                          <a:pt x="109" y="105"/>
                        </a:lnTo>
                        <a:lnTo>
                          <a:pt x="100" y="113"/>
                        </a:lnTo>
                        <a:lnTo>
                          <a:pt x="89" y="119"/>
                        </a:lnTo>
                        <a:lnTo>
                          <a:pt x="77" y="122"/>
                        </a:lnTo>
                        <a:lnTo>
                          <a:pt x="64" y="124"/>
                        </a:lnTo>
                        <a:lnTo>
                          <a:pt x="51" y="122"/>
                        </a:lnTo>
                        <a:lnTo>
                          <a:pt x="38" y="119"/>
                        </a:lnTo>
                        <a:lnTo>
                          <a:pt x="27" y="113"/>
                        </a:lnTo>
                        <a:lnTo>
                          <a:pt x="18" y="105"/>
                        </a:lnTo>
                        <a:lnTo>
                          <a:pt x="10" y="96"/>
                        </a:lnTo>
                        <a:lnTo>
                          <a:pt x="4" y="85"/>
                        </a:lnTo>
                        <a:lnTo>
                          <a:pt x="1" y="75"/>
                        </a:lnTo>
                        <a:lnTo>
                          <a:pt x="0" y="62"/>
                        </a:lnTo>
                        <a:lnTo>
                          <a:pt x="1" y="50"/>
                        </a:lnTo>
                        <a:lnTo>
                          <a:pt x="4" y="37"/>
                        </a:lnTo>
                        <a:lnTo>
                          <a:pt x="10" y="28"/>
                        </a:lnTo>
                        <a:lnTo>
                          <a:pt x="18" y="19"/>
                        </a:lnTo>
                        <a:lnTo>
                          <a:pt x="27" y="11"/>
                        </a:lnTo>
                        <a:lnTo>
                          <a:pt x="38" y="5"/>
                        </a:lnTo>
                        <a:lnTo>
                          <a:pt x="51" y="2"/>
                        </a:lnTo>
                        <a:lnTo>
                          <a:pt x="64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44" name="Freeform 412"/>
                  <p:cNvSpPr>
                    <a:spLocks/>
                  </p:cNvSpPr>
                  <p:nvPr/>
                </p:nvSpPr>
                <p:spPr bwMode="auto">
                  <a:xfrm>
                    <a:off x="5727" y="1312"/>
                    <a:ext cx="19" cy="29"/>
                  </a:xfrm>
                  <a:custGeom>
                    <a:avLst/>
                    <a:gdLst/>
                    <a:ahLst/>
                    <a:cxnLst>
                      <a:cxn ang="0">
                        <a:pos x="19" y="0"/>
                      </a:cxn>
                      <a:cxn ang="0">
                        <a:pos x="16" y="8"/>
                      </a:cxn>
                      <a:cxn ang="0">
                        <a:pos x="11" y="16"/>
                      </a:cxn>
                      <a:cxn ang="0">
                        <a:pos x="7" y="23"/>
                      </a:cxn>
                      <a:cxn ang="0">
                        <a:pos x="0" y="29"/>
                      </a:cxn>
                      <a:cxn ang="0">
                        <a:pos x="11" y="16"/>
                      </a:cxn>
                      <a:cxn ang="0">
                        <a:pos x="19" y="0"/>
                      </a:cxn>
                    </a:cxnLst>
                    <a:rect l="0" t="0" r="r" b="b"/>
                    <a:pathLst>
                      <a:path w="19" h="29">
                        <a:moveTo>
                          <a:pt x="19" y="0"/>
                        </a:moveTo>
                        <a:lnTo>
                          <a:pt x="16" y="8"/>
                        </a:lnTo>
                        <a:lnTo>
                          <a:pt x="11" y="16"/>
                        </a:lnTo>
                        <a:lnTo>
                          <a:pt x="7" y="23"/>
                        </a:lnTo>
                        <a:lnTo>
                          <a:pt x="0" y="29"/>
                        </a:lnTo>
                        <a:lnTo>
                          <a:pt x="11" y="16"/>
                        </a:lnTo>
                        <a:lnTo>
                          <a:pt x="19" y="0"/>
                        </a:lnTo>
                        <a:close/>
                      </a:path>
                    </a:pathLst>
                  </a:custGeom>
                  <a:solidFill>
                    <a:srgbClr val="2E3C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45" name="Freeform 413"/>
                  <p:cNvSpPr>
                    <a:spLocks/>
                  </p:cNvSpPr>
                  <p:nvPr/>
                </p:nvSpPr>
                <p:spPr bwMode="auto">
                  <a:xfrm>
                    <a:off x="5718" y="1301"/>
                    <a:ext cx="30" cy="47"/>
                  </a:xfrm>
                  <a:custGeom>
                    <a:avLst/>
                    <a:gdLst/>
                    <a:ahLst/>
                    <a:cxnLst>
                      <a:cxn ang="0">
                        <a:pos x="30" y="0"/>
                      </a:cxn>
                      <a:cxn ang="0">
                        <a:pos x="28" y="8"/>
                      </a:cxn>
                      <a:cxn ang="0">
                        <a:pos x="26" y="14"/>
                      </a:cxn>
                      <a:cxn ang="0">
                        <a:pos x="23" y="20"/>
                      </a:cxn>
                      <a:cxn ang="0">
                        <a:pos x="20" y="27"/>
                      </a:cxn>
                      <a:cxn ang="0">
                        <a:pos x="13" y="37"/>
                      </a:cxn>
                      <a:cxn ang="0">
                        <a:pos x="0" y="47"/>
                      </a:cxn>
                      <a:cxn ang="0">
                        <a:pos x="11" y="37"/>
                      </a:cxn>
                      <a:cxn ang="0">
                        <a:pos x="19" y="27"/>
                      </a:cxn>
                      <a:cxn ang="0">
                        <a:pos x="25" y="14"/>
                      </a:cxn>
                      <a:cxn ang="0">
                        <a:pos x="30" y="0"/>
                      </a:cxn>
                    </a:cxnLst>
                    <a:rect l="0" t="0" r="r" b="b"/>
                    <a:pathLst>
                      <a:path w="30" h="47">
                        <a:moveTo>
                          <a:pt x="30" y="0"/>
                        </a:moveTo>
                        <a:lnTo>
                          <a:pt x="28" y="8"/>
                        </a:lnTo>
                        <a:lnTo>
                          <a:pt x="26" y="14"/>
                        </a:lnTo>
                        <a:lnTo>
                          <a:pt x="23" y="20"/>
                        </a:lnTo>
                        <a:lnTo>
                          <a:pt x="20" y="27"/>
                        </a:lnTo>
                        <a:lnTo>
                          <a:pt x="13" y="37"/>
                        </a:lnTo>
                        <a:lnTo>
                          <a:pt x="0" y="47"/>
                        </a:lnTo>
                        <a:lnTo>
                          <a:pt x="11" y="37"/>
                        </a:lnTo>
                        <a:lnTo>
                          <a:pt x="19" y="27"/>
                        </a:lnTo>
                        <a:lnTo>
                          <a:pt x="25" y="14"/>
                        </a:lnTo>
                        <a:lnTo>
                          <a:pt x="30" y="0"/>
                        </a:lnTo>
                        <a:close/>
                      </a:path>
                    </a:pathLst>
                  </a:custGeom>
                  <a:solidFill>
                    <a:srgbClr val="2E3C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46" name="Freeform 414"/>
                  <p:cNvSpPr>
                    <a:spLocks/>
                  </p:cNvSpPr>
                  <p:nvPr/>
                </p:nvSpPr>
                <p:spPr bwMode="auto">
                  <a:xfrm>
                    <a:off x="5712" y="1294"/>
                    <a:ext cx="36" cy="58"/>
                  </a:xfrm>
                  <a:custGeom>
                    <a:avLst/>
                    <a:gdLst/>
                    <a:ahLst/>
                    <a:cxnLst>
                      <a:cxn ang="0">
                        <a:pos x="15" y="47"/>
                      </a:cxn>
                      <a:cxn ang="0">
                        <a:pos x="26" y="34"/>
                      </a:cxn>
                      <a:cxn ang="0">
                        <a:pos x="34" y="18"/>
                      </a:cxn>
                      <a:cxn ang="0">
                        <a:pos x="36" y="10"/>
                      </a:cxn>
                      <a:cxn ang="0">
                        <a:pos x="36" y="3"/>
                      </a:cxn>
                      <a:cxn ang="0">
                        <a:pos x="36" y="1"/>
                      </a:cxn>
                      <a:cxn ang="0">
                        <a:pos x="36" y="0"/>
                      </a:cxn>
                      <a:cxn ang="0">
                        <a:pos x="34" y="9"/>
                      </a:cxn>
                      <a:cxn ang="0">
                        <a:pos x="31" y="17"/>
                      </a:cxn>
                      <a:cxn ang="0">
                        <a:pos x="28" y="26"/>
                      </a:cxn>
                      <a:cxn ang="0">
                        <a:pos x="23" y="32"/>
                      </a:cxn>
                      <a:cxn ang="0">
                        <a:pos x="12" y="46"/>
                      </a:cxn>
                      <a:cxn ang="0">
                        <a:pos x="0" y="58"/>
                      </a:cxn>
                      <a:cxn ang="0">
                        <a:pos x="8" y="54"/>
                      </a:cxn>
                      <a:cxn ang="0">
                        <a:pos x="15" y="47"/>
                      </a:cxn>
                    </a:cxnLst>
                    <a:rect l="0" t="0" r="r" b="b"/>
                    <a:pathLst>
                      <a:path w="36" h="58">
                        <a:moveTo>
                          <a:pt x="15" y="47"/>
                        </a:moveTo>
                        <a:lnTo>
                          <a:pt x="26" y="34"/>
                        </a:lnTo>
                        <a:lnTo>
                          <a:pt x="34" y="18"/>
                        </a:lnTo>
                        <a:lnTo>
                          <a:pt x="36" y="10"/>
                        </a:lnTo>
                        <a:lnTo>
                          <a:pt x="36" y="3"/>
                        </a:lnTo>
                        <a:lnTo>
                          <a:pt x="36" y="1"/>
                        </a:lnTo>
                        <a:lnTo>
                          <a:pt x="36" y="0"/>
                        </a:lnTo>
                        <a:lnTo>
                          <a:pt x="34" y="9"/>
                        </a:lnTo>
                        <a:lnTo>
                          <a:pt x="31" y="17"/>
                        </a:lnTo>
                        <a:lnTo>
                          <a:pt x="28" y="26"/>
                        </a:lnTo>
                        <a:lnTo>
                          <a:pt x="23" y="32"/>
                        </a:lnTo>
                        <a:lnTo>
                          <a:pt x="12" y="46"/>
                        </a:lnTo>
                        <a:lnTo>
                          <a:pt x="0" y="58"/>
                        </a:lnTo>
                        <a:lnTo>
                          <a:pt x="8" y="54"/>
                        </a:lnTo>
                        <a:lnTo>
                          <a:pt x="15" y="47"/>
                        </a:lnTo>
                        <a:close/>
                      </a:path>
                    </a:pathLst>
                  </a:custGeom>
                  <a:solidFill>
                    <a:srgbClr val="2E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47" name="Freeform 415"/>
                  <p:cNvSpPr>
                    <a:spLocks/>
                  </p:cNvSpPr>
                  <p:nvPr/>
                </p:nvSpPr>
                <p:spPr bwMode="auto">
                  <a:xfrm>
                    <a:off x="5706" y="1287"/>
                    <a:ext cx="42" cy="67"/>
                  </a:xfrm>
                  <a:custGeom>
                    <a:avLst/>
                    <a:gdLst/>
                    <a:ahLst/>
                    <a:cxnLst>
                      <a:cxn ang="0">
                        <a:pos x="12" y="61"/>
                      </a:cxn>
                      <a:cxn ang="0">
                        <a:pos x="23" y="51"/>
                      </a:cxn>
                      <a:cxn ang="0">
                        <a:pos x="31" y="41"/>
                      </a:cxn>
                      <a:cxn ang="0">
                        <a:pos x="37" y="28"/>
                      </a:cxn>
                      <a:cxn ang="0">
                        <a:pos x="42" y="14"/>
                      </a:cxn>
                      <a:cxn ang="0">
                        <a:pos x="42" y="13"/>
                      </a:cxn>
                      <a:cxn ang="0">
                        <a:pos x="42" y="10"/>
                      </a:cxn>
                      <a:cxn ang="0">
                        <a:pos x="42" y="5"/>
                      </a:cxn>
                      <a:cxn ang="0">
                        <a:pos x="42" y="0"/>
                      </a:cxn>
                      <a:cxn ang="0">
                        <a:pos x="40" y="11"/>
                      </a:cxn>
                      <a:cxn ang="0">
                        <a:pos x="37" y="20"/>
                      </a:cxn>
                      <a:cxn ang="0">
                        <a:pos x="32" y="30"/>
                      </a:cxn>
                      <a:cxn ang="0">
                        <a:pos x="28" y="39"/>
                      </a:cxn>
                      <a:cxn ang="0">
                        <a:pos x="21" y="47"/>
                      </a:cxn>
                      <a:cxn ang="0">
                        <a:pos x="15" y="54"/>
                      </a:cxn>
                      <a:cxn ang="0">
                        <a:pos x="8" y="62"/>
                      </a:cxn>
                      <a:cxn ang="0">
                        <a:pos x="0" y="67"/>
                      </a:cxn>
                      <a:cxn ang="0">
                        <a:pos x="6" y="64"/>
                      </a:cxn>
                      <a:cxn ang="0">
                        <a:pos x="12" y="61"/>
                      </a:cxn>
                    </a:cxnLst>
                    <a:rect l="0" t="0" r="r" b="b"/>
                    <a:pathLst>
                      <a:path w="42" h="67">
                        <a:moveTo>
                          <a:pt x="12" y="61"/>
                        </a:moveTo>
                        <a:lnTo>
                          <a:pt x="23" y="51"/>
                        </a:lnTo>
                        <a:lnTo>
                          <a:pt x="31" y="41"/>
                        </a:lnTo>
                        <a:lnTo>
                          <a:pt x="37" y="28"/>
                        </a:lnTo>
                        <a:lnTo>
                          <a:pt x="42" y="14"/>
                        </a:lnTo>
                        <a:lnTo>
                          <a:pt x="42" y="13"/>
                        </a:lnTo>
                        <a:lnTo>
                          <a:pt x="42" y="10"/>
                        </a:lnTo>
                        <a:lnTo>
                          <a:pt x="42" y="5"/>
                        </a:lnTo>
                        <a:lnTo>
                          <a:pt x="42" y="0"/>
                        </a:lnTo>
                        <a:lnTo>
                          <a:pt x="40" y="11"/>
                        </a:lnTo>
                        <a:lnTo>
                          <a:pt x="37" y="20"/>
                        </a:lnTo>
                        <a:lnTo>
                          <a:pt x="32" y="30"/>
                        </a:lnTo>
                        <a:lnTo>
                          <a:pt x="28" y="39"/>
                        </a:lnTo>
                        <a:lnTo>
                          <a:pt x="21" y="47"/>
                        </a:lnTo>
                        <a:lnTo>
                          <a:pt x="15" y="54"/>
                        </a:lnTo>
                        <a:lnTo>
                          <a:pt x="8" y="62"/>
                        </a:lnTo>
                        <a:lnTo>
                          <a:pt x="0" y="67"/>
                        </a:lnTo>
                        <a:lnTo>
                          <a:pt x="6" y="64"/>
                        </a:lnTo>
                        <a:lnTo>
                          <a:pt x="12" y="61"/>
                        </a:lnTo>
                        <a:close/>
                      </a:path>
                    </a:pathLst>
                  </a:custGeom>
                  <a:solidFill>
                    <a:srgbClr val="30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48" name="Freeform 416"/>
                  <p:cNvSpPr>
                    <a:spLocks/>
                  </p:cNvSpPr>
                  <p:nvPr/>
                </p:nvSpPr>
                <p:spPr bwMode="auto">
                  <a:xfrm>
                    <a:off x="5700" y="1283"/>
                    <a:ext cx="48" cy="72"/>
                  </a:xfrm>
                  <a:custGeom>
                    <a:avLst/>
                    <a:gdLst/>
                    <a:ahLst/>
                    <a:cxnLst>
                      <a:cxn ang="0">
                        <a:pos x="12" y="69"/>
                      </a:cxn>
                      <a:cxn ang="0">
                        <a:pos x="24" y="57"/>
                      </a:cxn>
                      <a:cxn ang="0">
                        <a:pos x="35" y="43"/>
                      </a:cxn>
                      <a:cxn ang="0">
                        <a:pos x="40" y="37"/>
                      </a:cxn>
                      <a:cxn ang="0">
                        <a:pos x="43" y="28"/>
                      </a:cxn>
                      <a:cxn ang="0">
                        <a:pos x="46" y="20"/>
                      </a:cxn>
                      <a:cxn ang="0">
                        <a:pos x="48" y="11"/>
                      </a:cxn>
                      <a:cxn ang="0">
                        <a:pos x="48" y="6"/>
                      </a:cxn>
                      <a:cxn ang="0">
                        <a:pos x="46" y="0"/>
                      </a:cxn>
                      <a:cxn ang="0">
                        <a:pos x="44" y="12"/>
                      </a:cxn>
                      <a:cxn ang="0">
                        <a:pos x="41" y="23"/>
                      </a:cxn>
                      <a:cxn ang="0">
                        <a:pos x="37" y="32"/>
                      </a:cxn>
                      <a:cxn ang="0">
                        <a:pos x="32" y="43"/>
                      </a:cxn>
                      <a:cxn ang="0">
                        <a:pos x="24" y="52"/>
                      </a:cxn>
                      <a:cxn ang="0">
                        <a:pos x="18" y="60"/>
                      </a:cxn>
                      <a:cxn ang="0">
                        <a:pos x="9" y="68"/>
                      </a:cxn>
                      <a:cxn ang="0">
                        <a:pos x="0" y="72"/>
                      </a:cxn>
                      <a:cxn ang="0">
                        <a:pos x="6" y="71"/>
                      </a:cxn>
                      <a:cxn ang="0">
                        <a:pos x="12" y="69"/>
                      </a:cxn>
                    </a:cxnLst>
                    <a:rect l="0" t="0" r="r" b="b"/>
                    <a:pathLst>
                      <a:path w="48" h="72">
                        <a:moveTo>
                          <a:pt x="12" y="69"/>
                        </a:moveTo>
                        <a:lnTo>
                          <a:pt x="24" y="57"/>
                        </a:lnTo>
                        <a:lnTo>
                          <a:pt x="35" y="43"/>
                        </a:lnTo>
                        <a:lnTo>
                          <a:pt x="40" y="37"/>
                        </a:lnTo>
                        <a:lnTo>
                          <a:pt x="43" y="28"/>
                        </a:lnTo>
                        <a:lnTo>
                          <a:pt x="46" y="20"/>
                        </a:lnTo>
                        <a:lnTo>
                          <a:pt x="48" y="11"/>
                        </a:lnTo>
                        <a:lnTo>
                          <a:pt x="48" y="6"/>
                        </a:lnTo>
                        <a:lnTo>
                          <a:pt x="46" y="0"/>
                        </a:lnTo>
                        <a:lnTo>
                          <a:pt x="44" y="12"/>
                        </a:lnTo>
                        <a:lnTo>
                          <a:pt x="41" y="23"/>
                        </a:lnTo>
                        <a:lnTo>
                          <a:pt x="37" y="32"/>
                        </a:lnTo>
                        <a:lnTo>
                          <a:pt x="32" y="43"/>
                        </a:lnTo>
                        <a:lnTo>
                          <a:pt x="24" y="52"/>
                        </a:lnTo>
                        <a:lnTo>
                          <a:pt x="18" y="60"/>
                        </a:lnTo>
                        <a:lnTo>
                          <a:pt x="9" y="68"/>
                        </a:lnTo>
                        <a:lnTo>
                          <a:pt x="0" y="72"/>
                        </a:lnTo>
                        <a:lnTo>
                          <a:pt x="6" y="71"/>
                        </a:lnTo>
                        <a:lnTo>
                          <a:pt x="12" y="69"/>
                        </a:lnTo>
                        <a:close/>
                      </a:path>
                    </a:pathLst>
                  </a:custGeom>
                  <a:solidFill>
                    <a:srgbClr val="313E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49" name="Freeform 417"/>
                  <p:cNvSpPr>
                    <a:spLocks/>
                  </p:cNvSpPr>
                  <p:nvPr/>
                </p:nvSpPr>
                <p:spPr bwMode="auto">
                  <a:xfrm>
                    <a:off x="5693" y="1278"/>
                    <a:ext cx="55" cy="79"/>
                  </a:xfrm>
                  <a:custGeom>
                    <a:avLst/>
                    <a:gdLst/>
                    <a:ahLst/>
                    <a:cxnLst>
                      <a:cxn ang="0">
                        <a:pos x="13" y="76"/>
                      </a:cxn>
                      <a:cxn ang="0">
                        <a:pos x="21" y="71"/>
                      </a:cxn>
                      <a:cxn ang="0">
                        <a:pos x="28" y="63"/>
                      </a:cxn>
                      <a:cxn ang="0">
                        <a:pos x="34" y="56"/>
                      </a:cxn>
                      <a:cxn ang="0">
                        <a:pos x="41" y="48"/>
                      </a:cxn>
                      <a:cxn ang="0">
                        <a:pos x="45" y="39"/>
                      </a:cxn>
                      <a:cxn ang="0">
                        <a:pos x="50" y="29"/>
                      </a:cxn>
                      <a:cxn ang="0">
                        <a:pos x="53" y="20"/>
                      </a:cxn>
                      <a:cxn ang="0">
                        <a:pos x="55" y="9"/>
                      </a:cxn>
                      <a:cxn ang="0">
                        <a:pos x="53" y="5"/>
                      </a:cxn>
                      <a:cxn ang="0">
                        <a:pos x="51" y="0"/>
                      </a:cxn>
                      <a:cxn ang="0">
                        <a:pos x="51" y="12"/>
                      </a:cxn>
                      <a:cxn ang="0">
                        <a:pos x="48" y="25"/>
                      </a:cxn>
                      <a:cxn ang="0">
                        <a:pos x="44" y="37"/>
                      </a:cxn>
                      <a:cxn ang="0">
                        <a:pos x="38" y="48"/>
                      </a:cxn>
                      <a:cxn ang="0">
                        <a:pos x="30" y="57"/>
                      </a:cxn>
                      <a:cxn ang="0">
                        <a:pos x="21" y="65"/>
                      </a:cxn>
                      <a:cxn ang="0">
                        <a:pos x="11" y="73"/>
                      </a:cxn>
                      <a:cxn ang="0">
                        <a:pos x="0" y="79"/>
                      </a:cxn>
                      <a:cxn ang="0">
                        <a:pos x="7" y="77"/>
                      </a:cxn>
                      <a:cxn ang="0">
                        <a:pos x="13" y="76"/>
                      </a:cxn>
                    </a:cxnLst>
                    <a:rect l="0" t="0" r="r" b="b"/>
                    <a:pathLst>
                      <a:path w="55" h="79">
                        <a:moveTo>
                          <a:pt x="13" y="76"/>
                        </a:moveTo>
                        <a:lnTo>
                          <a:pt x="21" y="71"/>
                        </a:lnTo>
                        <a:lnTo>
                          <a:pt x="28" y="63"/>
                        </a:lnTo>
                        <a:lnTo>
                          <a:pt x="34" y="56"/>
                        </a:lnTo>
                        <a:lnTo>
                          <a:pt x="41" y="48"/>
                        </a:lnTo>
                        <a:lnTo>
                          <a:pt x="45" y="39"/>
                        </a:lnTo>
                        <a:lnTo>
                          <a:pt x="50" y="29"/>
                        </a:lnTo>
                        <a:lnTo>
                          <a:pt x="53" y="20"/>
                        </a:lnTo>
                        <a:lnTo>
                          <a:pt x="55" y="9"/>
                        </a:lnTo>
                        <a:lnTo>
                          <a:pt x="53" y="5"/>
                        </a:lnTo>
                        <a:lnTo>
                          <a:pt x="51" y="0"/>
                        </a:lnTo>
                        <a:lnTo>
                          <a:pt x="51" y="12"/>
                        </a:lnTo>
                        <a:lnTo>
                          <a:pt x="48" y="25"/>
                        </a:lnTo>
                        <a:lnTo>
                          <a:pt x="44" y="37"/>
                        </a:lnTo>
                        <a:lnTo>
                          <a:pt x="38" y="48"/>
                        </a:lnTo>
                        <a:lnTo>
                          <a:pt x="30" y="57"/>
                        </a:lnTo>
                        <a:lnTo>
                          <a:pt x="21" y="65"/>
                        </a:lnTo>
                        <a:lnTo>
                          <a:pt x="11" y="73"/>
                        </a:lnTo>
                        <a:lnTo>
                          <a:pt x="0" y="79"/>
                        </a:lnTo>
                        <a:lnTo>
                          <a:pt x="7" y="77"/>
                        </a:lnTo>
                        <a:lnTo>
                          <a:pt x="13" y="76"/>
                        </a:lnTo>
                        <a:close/>
                      </a:path>
                    </a:pathLst>
                  </a:custGeom>
                  <a:solidFill>
                    <a:srgbClr val="323E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50" name="Freeform 418"/>
                  <p:cNvSpPr>
                    <a:spLocks/>
                  </p:cNvSpPr>
                  <p:nvPr/>
                </p:nvSpPr>
                <p:spPr bwMode="auto">
                  <a:xfrm>
                    <a:off x="5689" y="1273"/>
                    <a:ext cx="57" cy="85"/>
                  </a:xfrm>
                  <a:custGeom>
                    <a:avLst/>
                    <a:gdLst/>
                    <a:ahLst/>
                    <a:cxnLst>
                      <a:cxn ang="0">
                        <a:pos x="11" y="82"/>
                      </a:cxn>
                      <a:cxn ang="0">
                        <a:pos x="20" y="78"/>
                      </a:cxn>
                      <a:cxn ang="0">
                        <a:pos x="29" y="70"/>
                      </a:cxn>
                      <a:cxn ang="0">
                        <a:pos x="35" y="62"/>
                      </a:cxn>
                      <a:cxn ang="0">
                        <a:pos x="43" y="53"/>
                      </a:cxn>
                      <a:cxn ang="0">
                        <a:pos x="48" y="42"/>
                      </a:cxn>
                      <a:cxn ang="0">
                        <a:pos x="52" y="33"/>
                      </a:cxn>
                      <a:cxn ang="0">
                        <a:pos x="55" y="22"/>
                      </a:cxn>
                      <a:cxn ang="0">
                        <a:pos x="57" y="10"/>
                      </a:cxn>
                      <a:cxn ang="0">
                        <a:pos x="55" y="5"/>
                      </a:cxn>
                      <a:cxn ang="0">
                        <a:pos x="54" y="0"/>
                      </a:cxn>
                      <a:cxn ang="0">
                        <a:pos x="54" y="2"/>
                      </a:cxn>
                      <a:cxn ang="0">
                        <a:pos x="54" y="2"/>
                      </a:cxn>
                      <a:cxn ang="0">
                        <a:pos x="54" y="16"/>
                      </a:cxn>
                      <a:cxn ang="0">
                        <a:pos x="51" y="28"/>
                      </a:cxn>
                      <a:cxn ang="0">
                        <a:pos x="46" y="41"/>
                      </a:cxn>
                      <a:cxn ang="0">
                        <a:pos x="40" y="53"/>
                      </a:cxn>
                      <a:cxn ang="0">
                        <a:pos x="31" y="62"/>
                      </a:cxn>
                      <a:cxn ang="0">
                        <a:pos x="21" y="72"/>
                      </a:cxn>
                      <a:cxn ang="0">
                        <a:pos x="12" y="79"/>
                      </a:cxn>
                      <a:cxn ang="0">
                        <a:pos x="0" y="85"/>
                      </a:cxn>
                      <a:cxn ang="0">
                        <a:pos x="6" y="84"/>
                      </a:cxn>
                      <a:cxn ang="0">
                        <a:pos x="11" y="82"/>
                      </a:cxn>
                    </a:cxnLst>
                    <a:rect l="0" t="0" r="r" b="b"/>
                    <a:pathLst>
                      <a:path w="57" h="85">
                        <a:moveTo>
                          <a:pt x="11" y="82"/>
                        </a:moveTo>
                        <a:lnTo>
                          <a:pt x="20" y="78"/>
                        </a:lnTo>
                        <a:lnTo>
                          <a:pt x="29" y="70"/>
                        </a:lnTo>
                        <a:lnTo>
                          <a:pt x="35" y="62"/>
                        </a:lnTo>
                        <a:lnTo>
                          <a:pt x="43" y="53"/>
                        </a:lnTo>
                        <a:lnTo>
                          <a:pt x="48" y="42"/>
                        </a:lnTo>
                        <a:lnTo>
                          <a:pt x="52" y="33"/>
                        </a:lnTo>
                        <a:lnTo>
                          <a:pt x="55" y="22"/>
                        </a:lnTo>
                        <a:lnTo>
                          <a:pt x="57" y="10"/>
                        </a:lnTo>
                        <a:lnTo>
                          <a:pt x="55" y="5"/>
                        </a:lnTo>
                        <a:lnTo>
                          <a:pt x="54" y="0"/>
                        </a:lnTo>
                        <a:lnTo>
                          <a:pt x="54" y="2"/>
                        </a:lnTo>
                        <a:lnTo>
                          <a:pt x="54" y="2"/>
                        </a:lnTo>
                        <a:lnTo>
                          <a:pt x="54" y="16"/>
                        </a:lnTo>
                        <a:lnTo>
                          <a:pt x="51" y="28"/>
                        </a:lnTo>
                        <a:lnTo>
                          <a:pt x="46" y="41"/>
                        </a:lnTo>
                        <a:lnTo>
                          <a:pt x="40" y="53"/>
                        </a:lnTo>
                        <a:lnTo>
                          <a:pt x="31" y="62"/>
                        </a:lnTo>
                        <a:lnTo>
                          <a:pt x="21" y="72"/>
                        </a:lnTo>
                        <a:lnTo>
                          <a:pt x="12" y="79"/>
                        </a:lnTo>
                        <a:lnTo>
                          <a:pt x="0" y="85"/>
                        </a:lnTo>
                        <a:lnTo>
                          <a:pt x="6" y="84"/>
                        </a:lnTo>
                        <a:lnTo>
                          <a:pt x="11" y="82"/>
                        </a:lnTo>
                        <a:close/>
                      </a:path>
                    </a:pathLst>
                  </a:custGeom>
                  <a:solidFill>
                    <a:srgbClr val="333F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51" name="Freeform 419"/>
                  <p:cNvSpPr>
                    <a:spLocks/>
                  </p:cNvSpPr>
                  <p:nvPr/>
                </p:nvSpPr>
                <p:spPr bwMode="auto">
                  <a:xfrm>
                    <a:off x="5684" y="1270"/>
                    <a:ext cx="60" cy="88"/>
                  </a:xfrm>
                  <a:custGeom>
                    <a:avLst/>
                    <a:gdLst/>
                    <a:ahLst/>
                    <a:cxnLst>
                      <a:cxn ang="0">
                        <a:pos x="9" y="87"/>
                      </a:cxn>
                      <a:cxn ang="0">
                        <a:pos x="20" y="81"/>
                      </a:cxn>
                      <a:cxn ang="0">
                        <a:pos x="31" y="73"/>
                      </a:cxn>
                      <a:cxn ang="0">
                        <a:pos x="39" y="65"/>
                      </a:cxn>
                      <a:cxn ang="0">
                        <a:pos x="47" y="56"/>
                      </a:cxn>
                      <a:cxn ang="0">
                        <a:pos x="53" y="45"/>
                      </a:cxn>
                      <a:cxn ang="0">
                        <a:pos x="57" y="33"/>
                      </a:cxn>
                      <a:cxn ang="0">
                        <a:pos x="60" y="20"/>
                      </a:cxn>
                      <a:cxn ang="0">
                        <a:pos x="60" y="8"/>
                      </a:cxn>
                      <a:cxn ang="0">
                        <a:pos x="59" y="3"/>
                      </a:cxn>
                      <a:cxn ang="0">
                        <a:pos x="57" y="0"/>
                      </a:cxn>
                      <a:cxn ang="0">
                        <a:pos x="57" y="3"/>
                      </a:cxn>
                      <a:cxn ang="0">
                        <a:pos x="57" y="5"/>
                      </a:cxn>
                      <a:cxn ang="0">
                        <a:pos x="57" y="19"/>
                      </a:cxn>
                      <a:cxn ang="0">
                        <a:pos x="54" y="33"/>
                      </a:cxn>
                      <a:cxn ang="0">
                        <a:pos x="48" y="45"/>
                      </a:cxn>
                      <a:cxn ang="0">
                        <a:pos x="42" y="56"/>
                      </a:cxn>
                      <a:cxn ang="0">
                        <a:pos x="33" y="67"/>
                      </a:cxn>
                      <a:cxn ang="0">
                        <a:pos x="23" y="75"/>
                      </a:cxn>
                      <a:cxn ang="0">
                        <a:pos x="13" y="82"/>
                      </a:cxn>
                      <a:cxn ang="0">
                        <a:pos x="0" y="88"/>
                      </a:cxn>
                      <a:cxn ang="0">
                        <a:pos x="5" y="88"/>
                      </a:cxn>
                      <a:cxn ang="0">
                        <a:pos x="9" y="87"/>
                      </a:cxn>
                    </a:cxnLst>
                    <a:rect l="0" t="0" r="r" b="b"/>
                    <a:pathLst>
                      <a:path w="60" h="88">
                        <a:moveTo>
                          <a:pt x="9" y="87"/>
                        </a:moveTo>
                        <a:lnTo>
                          <a:pt x="20" y="81"/>
                        </a:lnTo>
                        <a:lnTo>
                          <a:pt x="31" y="73"/>
                        </a:lnTo>
                        <a:lnTo>
                          <a:pt x="39" y="65"/>
                        </a:lnTo>
                        <a:lnTo>
                          <a:pt x="47" y="56"/>
                        </a:lnTo>
                        <a:lnTo>
                          <a:pt x="53" y="45"/>
                        </a:lnTo>
                        <a:lnTo>
                          <a:pt x="57" y="33"/>
                        </a:lnTo>
                        <a:lnTo>
                          <a:pt x="60" y="20"/>
                        </a:lnTo>
                        <a:lnTo>
                          <a:pt x="60" y="8"/>
                        </a:lnTo>
                        <a:lnTo>
                          <a:pt x="59" y="3"/>
                        </a:lnTo>
                        <a:lnTo>
                          <a:pt x="57" y="0"/>
                        </a:lnTo>
                        <a:lnTo>
                          <a:pt x="57" y="3"/>
                        </a:lnTo>
                        <a:lnTo>
                          <a:pt x="57" y="5"/>
                        </a:lnTo>
                        <a:lnTo>
                          <a:pt x="57" y="19"/>
                        </a:lnTo>
                        <a:lnTo>
                          <a:pt x="54" y="33"/>
                        </a:lnTo>
                        <a:lnTo>
                          <a:pt x="48" y="45"/>
                        </a:lnTo>
                        <a:lnTo>
                          <a:pt x="42" y="56"/>
                        </a:lnTo>
                        <a:lnTo>
                          <a:pt x="33" y="67"/>
                        </a:lnTo>
                        <a:lnTo>
                          <a:pt x="23" y="75"/>
                        </a:lnTo>
                        <a:lnTo>
                          <a:pt x="13" y="82"/>
                        </a:lnTo>
                        <a:lnTo>
                          <a:pt x="0" y="88"/>
                        </a:lnTo>
                        <a:lnTo>
                          <a:pt x="5" y="88"/>
                        </a:lnTo>
                        <a:lnTo>
                          <a:pt x="9" y="87"/>
                        </a:lnTo>
                        <a:close/>
                      </a:path>
                    </a:pathLst>
                  </a:custGeom>
                  <a:solidFill>
                    <a:srgbClr val="34408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52" name="Freeform 420"/>
                  <p:cNvSpPr>
                    <a:spLocks/>
                  </p:cNvSpPr>
                  <p:nvPr/>
                </p:nvSpPr>
                <p:spPr bwMode="auto">
                  <a:xfrm>
                    <a:off x="5680" y="1267"/>
                    <a:ext cx="63" cy="91"/>
                  </a:xfrm>
                  <a:custGeom>
                    <a:avLst/>
                    <a:gdLst/>
                    <a:ahLst/>
                    <a:cxnLst>
                      <a:cxn ang="0">
                        <a:pos x="63" y="8"/>
                      </a:cxn>
                      <a:cxn ang="0">
                        <a:pos x="63" y="8"/>
                      </a:cxn>
                      <a:cxn ang="0">
                        <a:pos x="63" y="6"/>
                      </a:cxn>
                      <a:cxn ang="0">
                        <a:pos x="61" y="3"/>
                      </a:cxn>
                      <a:cxn ang="0">
                        <a:pos x="60" y="0"/>
                      </a:cxn>
                      <a:cxn ang="0">
                        <a:pos x="60" y="3"/>
                      </a:cxn>
                      <a:cxn ang="0">
                        <a:pos x="60" y="8"/>
                      </a:cxn>
                      <a:cxn ang="0">
                        <a:pos x="60" y="22"/>
                      </a:cxn>
                      <a:cxn ang="0">
                        <a:pos x="55" y="36"/>
                      </a:cxn>
                      <a:cxn ang="0">
                        <a:pos x="51" y="48"/>
                      </a:cxn>
                      <a:cxn ang="0">
                        <a:pos x="43" y="61"/>
                      </a:cxn>
                      <a:cxn ang="0">
                        <a:pos x="35" y="70"/>
                      </a:cxn>
                      <a:cxn ang="0">
                        <a:pos x="24" y="79"/>
                      </a:cxn>
                      <a:cxn ang="0">
                        <a:pos x="12" y="85"/>
                      </a:cxn>
                      <a:cxn ang="0">
                        <a:pos x="0" y="91"/>
                      </a:cxn>
                      <a:cxn ang="0">
                        <a:pos x="1" y="91"/>
                      </a:cxn>
                      <a:cxn ang="0">
                        <a:pos x="4" y="91"/>
                      </a:cxn>
                      <a:cxn ang="0">
                        <a:pos x="6" y="91"/>
                      </a:cxn>
                      <a:cxn ang="0">
                        <a:pos x="9" y="91"/>
                      </a:cxn>
                      <a:cxn ang="0">
                        <a:pos x="21" y="85"/>
                      </a:cxn>
                      <a:cxn ang="0">
                        <a:pos x="30" y="78"/>
                      </a:cxn>
                      <a:cxn ang="0">
                        <a:pos x="40" y="68"/>
                      </a:cxn>
                      <a:cxn ang="0">
                        <a:pos x="49" y="59"/>
                      </a:cxn>
                      <a:cxn ang="0">
                        <a:pos x="55" y="47"/>
                      </a:cxn>
                      <a:cxn ang="0">
                        <a:pos x="60" y="34"/>
                      </a:cxn>
                      <a:cxn ang="0">
                        <a:pos x="63" y="22"/>
                      </a:cxn>
                      <a:cxn ang="0">
                        <a:pos x="63" y="8"/>
                      </a:cxn>
                    </a:cxnLst>
                    <a:rect l="0" t="0" r="r" b="b"/>
                    <a:pathLst>
                      <a:path w="63" h="91">
                        <a:moveTo>
                          <a:pt x="63" y="8"/>
                        </a:moveTo>
                        <a:lnTo>
                          <a:pt x="63" y="8"/>
                        </a:lnTo>
                        <a:lnTo>
                          <a:pt x="63" y="6"/>
                        </a:lnTo>
                        <a:lnTo>
                          <a:pt x="61" y="3"/>
                        </a:lnTo>
                        <a:lnTo>
                          <a:pt x="60" y="0"/>
                        </a:lnTo>
                        <a:lnTo>
                          <a:pt x="60" y="3"/>
                        </a:lnTo>
                        <a:lnTo>
                          <a:pt x="60" y="8"/>
                        </a:lnTo>
                        <a:lnTo>
                          <a:pt x="60" y="22"/>
                        </a:lnTo>
                        <a:lnTo>
                          <a:pt x="55" y="36"/>
                        </a:lnTo>
                        <a:lnTo>
                          <a:pt x="51" y="48"/>
                        </a:lnTo>
                        <a:lnTo>
                          <a:pt x="43" y="61"/>
                        </a:lnTo>
                        <a:lnTo>
                          <a:pt x="35" y="70"/>
                        </a:lnTo>
                        <a:lnTo>
                          <a:pt x="24" y="79"/>
                        </a:lnTo>
                        <a:lnTo>
                          <a:pt x="12" y="85"/>
                        </a:lnTo>
                        <a:lnTo>
                          <a:pt x="0" y="91"/>
                        </a:lnTo>
                        <a:lnTo>
                          <a:pt x="1" y="91"/>
                        </a:lnTo>
                        <a:lnTo>
                          <a:pt x="4" y="91"/>
                        </a:lnTo>
                        <a:lnTo>
                          <a:pt x="6" y="91"/>
                        </a:lnTo>
                        <a:lnTo>
                          <a:pt x="9" y="91"/>
                        </a:lnTo>
                        <a:lnTo>
                          <a:pt x="21" y="85"/>
                        </a:lnTo>
                        <a:lnTo>
                          <a:pt x="30" y="78"/>
                        </a:lnTo>
                        <a:lnTo>
                          <a:pt x="40" y="68"/>
                        </a:lnTo>
                        <a:lnTo>
                          <a:pt x="49" y="59"/>
                        </a:lnTo>
                        <a:lnTo>
                          <a:pt x="55" y="47"/>
                        </a:lnTo>
                        <a:lnTo>
                          <a:pt x="60" y="34"/>
                        </a:lnTo>
                        <a:lnTo>
                          <a:pt x="63" y="22"/>
                        </a:lnTo>
                        <a:lnTo>
                          <a:pt x="63" y="8"/>
                        </a:lnTo>
                        <a:close/>
                      </a:path>
                    </a:pathLst>
                  </a:custGeom>
                  <a:solidFill>
                    <a:srgbClr val="34428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53" name="Freeform 421"/>
                  <p:cNvSpPr>
                    <a:spLocks/>
                  </p:cNvSpPr>
                  <p:nvPr/>
                </p:nvSpPr>
                <p:spPr bwMode="auto">
                  <a:xfrm>
                    <a:off x="5675" y="1264"/>
                    <a:ext cx="66" cy="94"/>
                  </a:xfrm>
                  <a:custGeom>
                    <a:avLst/>
                    <a:gdLst/>
                    <a:ahLst/>
                    <a:cxnLst>
                      <a:cxn ang="0">
                        <a:pos x="66" y="11"/>
                      </a:cxn>
                      <a:cxn ang="0">
                        <a:pos x="66" y="9"/>
                      </a:cxn>
                      <a:cxn ang="0">
                        <a:pos x="66" y="6"/>
                      </a:cxn>
                      <a:cxn ang="0">
                        <a:pos x="65" y="3"/>
                      </a:cxn>
                      <a:cxn ang="0">
                        <a:pos x="63" y="0"/>
                      </a:cxn>
                      <a:cxn ang="0">
                        <a:pos x="63" y="5"/>
                      </a:cxn>
                      <a:cxn ang="0">
                        <a:pos x="63" y="11"/>
                      </a:cxn>
                      <a:cxn ang="0">
                        <a:pos x="63" y="26"/>
                      </a:cxn>
                      <a:cxn ang="0">
                        <a:pos x="59" y="39"/>
                      </a:cxn>
                      <a:cxn ang="0">
                        <a:pos x="54" y="53"/>
                      </a:cxn>
                      <a:cxn ang="0">
                        <a:pos x="46" y="64"/>
                      </a:cxn>
                      <a:cxn ang="0">
                        <a:pos x="37" y="74"/>
                      </a:cxn>
                      <a:cxn ang="0">
                        <a:pos x="26" y="82"/>
                      </a:cxn>
                      <a:cxn ang="0">
                        <a:pos x="14" y="88"/>
                      </a:cxn>
                      <a:cxn ang="0">
                        <a:pos x="0" y="93"/>
                      </a:cxn>
                      <a:cxn ang="0">
                        <a:pos x="5" y="94"/>
                      </a:cxn>
                      <a:cxn ang="0">
                        <a:pos x="9" y="94"/>
                      </a:cxn>
                      <a:cxn ang="0">
                        <a:pos x="9" y="94"/>
                      </a:cxn>
                      <a:cxn ang="0">
                        <a:pos x="9" y="94"/>
                      </a:cxn>
                      <a:cxn ang="0">
                        <a:pos x="22" y="88"/>
                      </a:cxn>
                      <a:cxn ang="0">
                        <a:pos x="32" y="81"/>
                      </a:cxn>
                      <a:cxn ang="0">
                        <a:pos x="42" y="73"/>
                      </a:cxn>
                      <a:cxn ang="0">
                        <a:pos x="51" y="62"/>
                      </a:cxn>
                      <a:cxn ang="0">
                        <a:pos x="57" y="51"/>
                      </a:cxn>
                      <a:cxn ang="0">
                        <a:pos x="63" y="39"/>
                      </a:cxn>
                      <a:cxn ang="0">
                        <a:pos x="66" y="25"/>
                      </a:cxn>
                      <a:cxn ang="0">
                        <a:pos x="66" y="11"/>
                      </a:cxn>
                    </a:cxnLst>
                    <a:rect l="0" t="0" r="r" b="b"/>
                    <a:pathLst>
                      <a:path w="66" h="94">
                        <a:moveTo>
                          <a:pt x="66" y="11"/>
                        </a:moveTo>
                        <a:lnTo>
                          <a:pt x="66" y="9"/>
                        </a:lnTo>
                        <a:lnTo>
                          <a:pt x="66" y="6"/>
                        </a:lnTo>
                        <a:lnTo>
                          <a:pt x="65" y="3"/>
                        </a:lnTo>
                        <a:lnTo>
                          <a:pt x="63" y="0"/>
                        </a:lnTo>
                        <a:lnTo>
                          <a:pt x="63" y="5"/>
                        </a:lnTo>
                        <a:lnTo>
                          <a:pt x="63" y="11"/>
                        </a:lnTo>
                        <a:lnTo>
                          <a:pt x="63" y="26"/>
                        </a:lnTo>
                        <a:lnTo>
                          <a:pt x="59" y="39"/>
                        </a:lnTo>
                        <a:lnTo>
                          <a:pt x="54" y="53"/>
                        </a:lnTo>
                        <a:lnTo>
                          <a:pt x="46" y="64"/>
                        </a:lnTo>
                        <a:lnTo>
                          <a:pt x="37" y="74"/>
                        </a:lnTo>
                        <a:lnTo>
                          <a:pt x="26" y="82"/>
                        </a:lnTo>
                        <a:lnTo>
                          <a:pt x="14" y="88"/>
                        </a:lnTo>
                        <a:lnTo>
                          <a:pt x="0" y="93"/>
                        </a:lnTo>
                        <a:lnTo>
                          <a:pt x="5" y="94"/>
                        </a:lnTo>
                        <a:lnTo>
                          <a:pt x="9" y="94"/>
                        </a:lnTo>
                        <a:lnTo>
                          <a:pt x="9" y="94"/>
                        </a:lnTo>
                        <a:lnTo>
                          <a:pt x="9" y="94"/>
                        </a:lnTo>
                        <a:lnTo>
                          <a:pt x="22" y="88"/>
                        </a:lnTo>
                        <a:lnTo>
                          <a:pt x="32" y="81"/>
                        </a:lnTo>
                        <a:lnTo>
                          <a:pt x="42" y="73"/>
                        </a:lnTo>
                        <a:lnTo>
                          <a:pt x="51" y="62"/>
                        </a:lnTo>
                        <a:lnTo>
                          <a:pt x="57" y="51"/>
                        </a:lnTo>
                        <a:lnTo>
                          <a:pt x="63" y="39"/>
                        </a:lnTo>
                        <a:lnTo>
                          <a:pt x="66" y="25"/>
                        </a:lnTo>
                        <a:lnTo>
                          <a:pt x="66" y="11"/>
                        </a:lnTo>
                        <a:close/>
                      </a:path>
                    </a:pathLst>
                  </a:custGeom>
                  <a:solidFill>
                    <a:srgbClr val="3443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54" name="Freeform 422"/>
                  <p:cNvSpPr>
                    <a:spLocks/>
                  </p:cNvSpPr>
                  <p:nvPr/>
                </p:nvSpPr>
                <p:spPr bwMode="auto">
                  <a:xfrm>
                    <a:off x="5672" y="1261"/>
                    <a:ext cx="68" cy="97"/>
                  </a:xfrm>
                  <a:custGeom>
                    <a:avLst/>
                    <a:gdLst/>
                    <a:ahLst/>
                    <a:cxnLst>
                      <a:cxn ang="0">
                        <a:pos x="68" y="14"/>
                      </a:cxn>
                      <a:cxn ang="0">
                        <a:pos x="68" y="9"/>
                      </a:cxn>
                      <a:cxn ang="0">
                        <a:pos x="68" y="6"/>
                      </a:cxn>
                      <a:cxn ang="0">
                        <a:pos x="66" y="3"/>
                      </a:cxn>
                      <a:cxn ang="0">
                        <a:pos x="65" y="0"/>
                      </a:cxn>
                      <a:cxn ang="0">
                        <a:pos x="65" y="6"/>
                      </a:cxn>
                      <a:cxn ang="0">
                        <a:pos x="65" y="14"/>
                      </a:cxn>
                      <a:cxn ang="0">
                        <a:pos x="65" y="29"/>
                      </a:cxn>
                      <a:cxn ang="0">
                        <a:pos x="60" y="43"/>
                      </a:cxn>
                      <a:cxn ang="0">
                        <a:pos x="54" y="56"/>
                      </a:cxn>
                      <a:cxn ang="0">
                        <a:pos x="46" y="67"/>
                      </a:cxn>
                      <a:cxn ang="0">
                        <a:pos x="37" y="77"/>
                      </a:cxn>
                      <a:cxn ang="0">
                        <a:pos x="26" y="85"/>
                      </a:cxn>
                      <a:cxn ang="0">
                        <a:pos x="14" y="91"/>
                      </a:cxn>
                      <a:cxn ang="0">
                        <a:pos x="0" y="96"/>
                      </a:cxn>
                      <a:cxn ang="0">
                        <a:pos x="3" y="96"/>
                      </a:cxn>
                      <a:cxn ang="0">
                        <a:pos x="8" y="97"/>
                      </a:cxn>
                      <a:cxn ang="0">
                        <a:pos x="20" y="91"/>
                      </a:cxn>
                      <a:cxn ang="0">
                        <a:pos x="32" y="85"/>
                      </a:cxn>
                      <a:cxn ang="0">
                        <a:pos x="43" y="76"/>
                      </a:cxn>
                      <a:cxn ang="0">
                        <a:pos x="51" y="67"/>
                      </a:cxn>
                      <a:cxn ang="0">
                        <a:pos x="59" y="54"/>
                      </a:cxn>
                      <a:cxn ang="0">
                        <a:pos x="63" y="42"/>
                      </a:cxn>
                      <a:cxn ang="0">
                        <a:pos x="68" y="28"/>
                      </a:cxn>
                      <a:cxn ang="0">
                        <a:pos x="68" y="14"/>
                      </a:cxn>
                    </a:cxnLst>
                    <a:rect l="0" t="0" r="r" b="b"/>
                    <a:pathLst>
                      <a:path w="68" h="97">
                        <a:moveTo>
                          <a:pt x="68" y="14"/>
                        </a:moveTo>
                        <a:lnTo>
                          <a:pt x="68" y="9"/>
                        </a:lnTo>
                        <a:lnTo>
                          <a:pt x="68" y="6"/>
                        </a:lnTo>
                        <a:lnTo>
                          <a:pt x="66" y="3"/>
                        </a:lnTo>
                        <a:lnTo>
                          <a:pt x="65" y="0"/>
                        </a:lnTo>
                        <a:lnTo>
                          <a:pt x="65" y="6"/>
                        </a:lnTo>
                        <a:lnTo>
                          <a:pt x="65" y="14"/>
                        </a:lnTo>
                        <a:lnTo>
                          <a:pt x="65" y="29"/>
                        </a:lnTo>
                        <a:lnTo>
                          <a:pt x="60" y="43"/>
                        </a:lnTo>
                        <a:lnTo>
                          <a:pt x="54" y="56"/>
                        </a:lnTo>
                        <a:lnTo>
                          <a:pt x="46" y="67"/>
                        </a:lnTo>
                        <a:lnTo>
                          <a:pt x="37" y="77"/>
                        </a:lnTo>
                        <a:lnTo>
                          <a:pt x="26" y="85"/>
                        </a:lnTo>
                        <a:lnTo>
                          <a:pt x="14" y="91"/>
                        </a:lnTo>
                        <a:lnTo>
                          <a:pt x="0" y="96"/>
                        </a:lnTo>
                        <a:lnTo>
                          <a:pt x="3" y="96"/>
                        </a:lnTo>
                        <a:lnTo>
                          <a:pt x="8" y="97"/>
                        </a:lnTo>
                        <a:lnTo>
                          <a:pt x="20" y="91"/>
                        </a:lnTo>
                        <a:lnTo>
                          <a:pt x="32" y="85"/>
                        </a:lnTo>
                        <a:lnTo>
                          <a:pt x="43" y="76"/>
                        </a:lnTo>
                        <a:lnTo>
                          <a:pt x="51" y="67"/>
                        </a:lnTo>
                        <a:lnTo>
                          <a:pt x="59" y="54"/>
                        </a:lnTo>
                        <a:lnTo>
                          <a:pt x="63" y="42"/>
                        </a:lnTo>
                        <a:lnTo>
                          <a:pt x="68" y="28"/>
                        </a:lnTo>
                        <a:lnTo>
                          <a:pt x="68" y="14"/>
                        </a:lnTo>
                        <a:close/>
                      </a:path>
                    </a:pathLst>
                  </a:custGeom>
                  <a:solidFill>
                    <a:srgbClr val="3444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55" name="Freeform 423"/>
                  <p:cNvSpPr>
                    <a:spLocks/>
                  </p:cNvSpPr>
                  <p:nvPr/>
                </p:nvSpPr>
                <p:spPr bwMode="auto">
                  <a:xfrm>
                    <a:off x="5667" y="1258"/>
                    <a:ext cx="71" cy="99"/>
                  </a:xfrm>
                  <a:custGeom>
                    <a:avLst/>
                    <a:gdLst/>
                    <a:ahLst/>
                    <a:cxnLst>
                      <a:cxn ang="0">
                        <a:pos x="71" y="17"/>
                      </a:cxn>
                      <a:cxn ang="0">
                        <a:pos x="71" y="11"/>
                      </a:cxn>
                      <a:cxn ang="0">
                        <a:pos x="71" y="6"/>
                      </a:cxn>
                      <a:cxn ang="0">
                        <a:pos x="70" y="3"/>
                      </a:cxn>
                      <a:cxn ang="0">
                        <a:pos x="67" y="0"/>
                      </a:cxn>
                      <a:cxn ang="0">
                        <a:pos x="68" y="9"/>
                      </a:cxn>
                      <a:cxn ang="0">
                        <a:pos x="68" y="17"/>
                      </a:cxn>
                      <a:cxn ang="0">
                        <a:pos x="68" y="32"/>
                      </a:cxn>
                      <a:cxn ang="0">
                        <a:pos x="64" y="46"/>
                      </a:cxn>
                      <a:cxn ang="0">
                        <a:pos x="57" y="59"/>
                      </a:cxn>
                      <a:cxn ang="0">
                        <a:pos x="50" y="71"/>
                      </a:cxn>
                      <a:cxn ang="0">
                        <a:pos x="39" y="80"/>
                      </a:cxn>
                      <a:cxn ang="0">
                        <a:pos x="28" y="88"/>
                      </a:cxn>
                      <a:cxn ang="0">
                        <a:pos x="14" y="94"/>
                      </a:cxn>
                      <a:cxn ang="0">
                        <a:pos x="0" y="97"/>
                      </a:cxn>
                      <a:cxn ang="0">
                        <a:pos x="5" y="99"/>
                      </a:cxn>
                      <a:cxn ang="0">
                        <a:pos x="8" y="99"/>
                      </a:cxn>
                      <a:cxn ang="0">
                        <a:pos x="22" y="94"/>
                      </a:cxn>
                      <a:cxn ang="0">
                        <a:pos x="34" y="88"/>
                      </a:cxn>
                      <a:cxn ang="0">
                        <a:pos x="45" y="80"/>
                      </a:cxn>
                      <a:cxn ang="0">
                        <a:pos x="54" y="70"/>
                      </a:cxn>
                      <a:cxn ang="0">
                        <a:pos x="62" y="59"/>
                      </a:cxn>
                      <a:cxn ang="0">
                        <a:pos x="67" y="45"/>
                      </a:cxn>
                      <a:cxn ang="0">
                        <a:pos x="71" y="32"/>
                      </a:cxn>
                      <a:cxn ang="0">
                        <a:pos x="71" y="17"/>
                      </a:cxn>
                    </a:cxnLst>
                    <a:rect l="0" t="0" r="r" b="b"/>
                    <a:pathLst>
                      <a:path w="71" h="99">
                        <a:moveTo>
                          <a:pt x="71" y="17"/>
                        </a:moveTo>
                        <a:lnTo>
                          <a:pt x="71" y="11"/>
                        </a:lnTo>
                        <a:lnTo>
                          <a:pt x="71" y="6"/>
                        </a:lnTo>
                        <a:lnTo>
                          <a:pt x="70" y="3"/>
                        </a:lnTo>
                        <a:lnTo>
                          <a:pt x="67" y="0"/>
                        </a:lnTo>
                        <a:lnTo>
                          <a:pt x="68" y="9"/>
                        </a:lnTo>
                        <a:lnTo>
                          <a:pt x="68" y="17"/>
                        </a:lnTo>
                        <a:lnTo>
                          <a:pt x="68" y="32"/>
                        </a:lnTo>
                        <a:lnTo>
                          <a:pt x="64" y="46"/>
                        </a:lnTo>
                        <a:lnTo>
                          <a:pt x="57" y="59"/>
                        </a:lnTo>
                        <a:lnTo>
                          <a:pt x="50" y="71"/>
                        </a:lnTo>
                        <a:lnTo>
                          <a:pt x="39" y="80"/>
                        </a:lnTo>
                        <a:lnTo>
                          <a:pt x="28" y="88"/>
                        </a:lnTo>
                        <a:lnTo>
                          <a:pt x="14" y="94"/>
                        </a:lnTo>
                        <a:lnTo>
                          <a:pt x="0" y="97"/>
                        </a:lnTo>
                        <a:lnTo>
                          <a:pt x="5" y="99"/>
                        </a:lnTo>
                        <a:lnTo>
                          <a:pt x="8" y="99"/>
                        </a:lnTo>
                        <a:lnTo>
                          <a:pt x="22" y="94"/>
                        </a:lnTo>
                        <a:lnTo>
                          <a:pt x="34" y="88"/>
                        </a:lnTo>
                        <a:lnTo>
                          <a:pt x="45" y="80"/>
                        </a:lnTo>
                        <a:lnTo>
                          <a:pt x="54" y="70"/>
                        </a:lnTo>
                        <a:lnTo>
                          <a:pt x="62" y="59"/>
                        </a:lnTo>
                        <a:lnTo>
                          <a:pt x="67" y="45"/>
                        </a:lnTo>
                        <a:lnTo>
                          <a:pt x="71" y="32"/>
                        </a:lnTo>
                        <a:lnTo>
                          <a:pt x="71" y="17"/>
                        </a:lnTo>
                        <a:close/>
                      </a:path>
                    </a:pathLst>
                  </a:custGeom>
                  <a:solidFill>
                    <a:srgbClr val="34478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56" name="Freeform 424"/>
                  <p:cNvSpPr>
                    <a:spLocks/>
                  </p:cNvSpPr>
                  <p:nvPr/>
                </p:nvSpPr>
                <p:spPr bwMode="auto">
                  <a:xfrm>
                    <a:off x="5664" y="1256"/>
                    <a:ext cx="73" cy="101"/>
                  </a:xfrm>
                  <a:custGeom>
                    <a:avLst/>
                    <a:gdLst/>
                    <a:ahLst/>
                    <a:cxnLst>
                      <a:cxn ang="0">
                        <a:pos x="73" y="19"/>
                      </a:cxn>
                      <a:cxn ang="0">
                        <a:pos x="73" y="11"/>
                      </a:cxn>
                      <a:cxn ang="0">
                        <a:pos x="73" y="5"/>
                      </a:cxn>
                      <a:cxn ang="0">
                        <a:pos x="70" y="2"/>
                      </a:cxn>
                      <a:cxn ang="0">
                        <a:pos x="68" y="0"/>
                      </a:cxn>
                      <a:cxn ang="0">
                        <a:pos x="70" y="10"/>
                      </a:cxn>
                      <a:cxn ang="0">
                        <a:pos x="70" y="19"/>
                      </a:cxn>
                      <a:cxn ang="0">
                        <a:pos x="68" y="34"/>
                      </a:cxn>
                      <a:cxn ang="0">
                        <a:pos x="65" y="48"/>
                      </a:cxn>
                      <a:cxn ang="0">
                        <a:pos x="59" y="61"/>
                      </a:cxn>
                      <a:cxn ang="0">
                        <a:pos x="50" y="73"/>
                      </a:cxn>
                      <a:cxn ang="0">
                        <a:pos x="40" y="82"/>
                      </a:cxn>
                      <a:cxn ang="0">
                        <a:pos x="28" y="90"/>
                      </a:cxn>
                      <a:cxn ang="0">
                        <a:pos x="14" y="96"/>
                      </a:cxn>
                      <a:cxn ang="0">
                        <a:pos x="0" y="99"/>
                      </a:cxn>
                      <a:cxn ang="0">
                        <a:pos x="3" y="99"/>
                      </a:cxn>
                      <a:cxn ang="0">
                        <a:pos x="8" y="101"/>
                      </a:cxn>
                      <a:cxn ang="0">
                        <a:pos x="22" y="96"/>
                      </a:cxn>
                      <a:cxn ang="0">
                        <a:pos x="34" y="90"/>
                      </a:cxn>
                      <a:cxn ang="0">
                        <a:pos x="45" y="82"/>
                      </a:cxn>
                      <a:cxn ang="0">
                        <a:pos x="54" y="72"/>
                      </a:cxn>
                      <a:cxn ang="0">
                        <a:pos x="62" y="61"/>
                      </a:cxn>
                      <a:cxn ang="0">
                        <a:pos x="68" y="48"/>
                      </a:cxn>
                      <a:cxn ang="0">
                        <a:pos x="73" y="34"/>
                      </a:cxn>
                      <a:cxn ang="0">
                        <a:pos x="73" y="19"/>
                      </a:cxn>
                    </a:cxnLst>
                    <a:rect l="0" t="0" r="r" b="b"/>
                    <a:pathLst>
                      <a:path w="73" h="101">
                        <a:moveTo>
                          <a:pt x="73" y="19"/>
                        </a:moveTo>
                        <a:lnTo>
                          <a:pt x="73" y="11"/>
                        </a:lnTo>
                        <a:lnTo>
                          <a:pt x="73" y="5"/>
                        </a:lnTo>
                        <a:lnTo>
                          <a:pt x="70" y="2"/>
                        </a:lnTo>
                        <a:lnTo>
                          <a:pt x="68" y="0"/>
                        </a:lnTo>
                        <a:lnTo>
                          <a:pt x="70" y="10"/>
                        </a:lnTo>
                        <a:lnTo>
                          <a:pt x="70" y="19"/>
                        </a:lnTo>
                        <a:lnTo>
                          <a:pt x="68" y="34"/>
                        </a:lnTo>
                        <a:lnTo>
                          <a:pt x="65" y="48"/>
                        </a:lnTo>
                        <a:lnTo>
                          <a:pt x="59" y="61"/>
                        </a:lnTo>
                        <a:lnTo>
                          <a:pt x="50" y="73"/>
                        </a:lnTo>
                        <a:lnTo>
                          <a:pt x="40" y="82"/>
                        </a:lnTo>
                        <a:lnTo>
                          <a:pt x="28" y="90"/>
                        </a:lnTo>
                        <a:lnTo>
                          <a:pt x="14" y="96"/>
                        </a:lnTo>
                        <a:lnTo>
                          <a:pt x="0" y="99"/>
                        </a:lnTo>
                        <a:lnTo>
                          <a:pt x="3" y="99"/>
                        </a:lnTo>
                        <a:lnTo>
                          <a:pt x="8" y="101"/>
                        </a:lnTo>
                        <a:lnTo>
                          <a:pt x="22" y="96"/>
                        </a:lnTo>
                        <a:lnTo>
                          <a:pt x="34" y="90"/>
                        </a:lnTo>
                        <a:lnTo>
                          <a:pt x="45" y="82"/>
                        </a:lnTo>
                        <a:lnTo>
                          <a:pt x="54" y="72"/>
                        </a:lnTo>
                        <a:lnTo>
                          <a:pt x="62" y="61"/>
                        </a:lnTo>
                        <a:lnTo>
                          <a:pt x="68" y="48"/>
                        </a:lnTo>
                        <a:lnTo>
                          <a:pt x="73" y="34"/>
                        </a:lnTo>
                        <a:lnTo>
                          <a:pt x="73" y="19"/>
                        </a:lnTo>
                        <a:close/>
                      </a:path>
                    </a:pathLst>
                  </a:custGeom>
                  <a:solidFill>
                    <a:srgbClr val="3448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57" name="Freeform 425"/>
                  <p:cNvSpPr>
                    <a:spLocks/>
                  </p:cNvSpPr>
                  <p:nvPr/>
                </p:nvSpPr>
                <p:spPr bwMode="auto">
                  <a:xfrm>
                    <a:off x="5661" y="1253"/>
                    <a:ext cx="74" cy="102"/>
                  </a:xfrm>
                  <a:custGeom>
                    <a:avLst/>
                    <a:gdLst/>
                    <a:ahLst/>
                    <a:cxnLst>
                      <a:cxn ang="0">
                        <a:pos x="74" y="22"/>
                      </a:cxn>
                      <a:cxn ang="0">
                        <a:pos x="74" y="14"/>
                      </a:cxn>
                      <a:cxn ang="0">
                        <a:pos x="73" y="5"/>
                      </a:cxn>
                      <a:cxn ang="0">
                        <a:pos x="71" y="3"/>
                      </a:cxn>
                      <a:cxn ang="0">
                        <a:pos x="68" y="0"/>
                      </a:cxn>
                      <a:cxn ang="0">
                        <a:pos x="71" y="11"/>
                      </a:cxn>
                      <a:cxn ang="0">
                        <a:pos x="71" y="22"/>
                      </a:cxn>
                      <a:cxn ang="0">
                        <a:pos x="70" y="37"/>
                      </a:cxn>
                      <a:cxn ang="0">
                        <a:pos x="66" y="51"/>
                      </a:cxn>
                      <a:cxn ang="0">
                        <a:pos x="59" y="65"/>
                      </a:cxn>
                      <a:cxn ang="0">
                        <a:pos x="51" y="76"/>
                      </a:cxn>
                      <a:cxn ang="0">
                        <a:pos x="40" y="85"/>
                      </a:cxn>
                      <a:cxn ang="0">
                        <a:pos x="28" y="93"/>
                      </a:cxn>
                      <a:cxn ang="0">
                        <a:pos x="14" y="98"/>
                      </a:cxn>
                      <a:cxn ang="0">
                        <a:pos x="0" y="101"/>
                      </a:cxn>
                      <a:cxn ang="0">
                        <a:pos x="3" y="102"/>
                      </a:cxn>
                      <a:cxn ang="0">
                        <a:pos x="6" y="102"/>
                      </a:cxn>
                      <a:cxn ang="0">
                        <a:pos x="20" y="99"/>
                      </a:cxn>
                      <a:cxn ang="0">
                        <a:pos x="34" y="93"/>
                      </a:cxn>
                      <a:cxn ang="0">
                        <a:pos x="45" y="85"/>
                      </a:cxn>
                      <a:cxn ang="0">
                        <a:pos x="56" y="76"/>
                      </a:cxn>
                      <a:cxn ang="0">
                        <a:pos x="63" y="64"/>
                      </a:cxn>
                      <a:cxn ang="0">
                        <a:pos x="70" y="51"/>
                      </a:cxn>
                      <a:cxn ang="0">
                        <a:pos x="74" y="37"/>
                      </a:cxn>
                      <a:cxn ang="0">
                        <a:pos x="74" y="22"/>
                      </a:cxn>
                    </a:cxnLst>
                    <a:rect l="0" t="0" r="r" b="b"/>
                    <a:pathLst>
                      <a:path w="74" h="102">
                        <a:moveTo>
                          <a:pt x="74" y="22"/>
                        </a:moveTo>
                        <a:lnTo>
                          <a:pt x="74" y="14"/>
                        </a:lnTo>
                        <a:lnTo>
                          <a:pt x="73" y="5"/>
                        </a:lnTo>
                        <a:lnTo>
                          <a:pt x="71" y="3"/>
                        </a:lnTo>
                        <a:lnTo>
                          <a:pt x="68" y="0"/>
                        </a:lnTo>
                        <a:lnTo>
                          <a:pt x="71" y="11"/>
                        </a:lnTo>
                        <a:lnTo>
                          <a:pt x="71" y="22"/>
                        </a:lnTo>
                        <a:lnTo>
                          <a:pt x="70" y="37"/>
                        </a:lnTo>
                        <a:lnTo>
                          <a:pt x="66" y="51"/>
                        </a:lnTo>
                        <a:lnTo>
                          <a:pt x="59" y="65"/>
                        </a:lnTo>
                        <a:lnTo>
                          <a:pt x="51" y="76"/>
                        </a:lnTo>
                        <a:lnTo>
                          <a:pt x="40" y="85"/>
                        </a:lnTo>
                        <a:lnTo>
                          <a:pt x="28" y="93"/>
                        </a:lnTo>
                        <a:lnTo>
                          <a:pt x="14" y="98"/>
                        </a:lnTo>
                        <a:lnTo>
                          <a:pt x="0" y="101"/>
                        </a:lnTo>
                        <a:lnTo>
                          <a:pt x="3" y="102"/>
                        </a:lnTo>
                        <a:lnTo>
                          <a:pt x="6" y="102"/>
                        </a:lnTo>
                        <a:lnTo>
                          <a:pt x="20" y="99"/>
                        </a:lnTo>
                        <a:lnTo>
                          <a:pt x="34" y="93"/>
                        </a:lnTo>
                        <a:lnTo>
                          <a:pt x="45" y="85"/>
                        </a:lnTo>
                        <a:lnTo>
                          <a:pt x="56" y="76"/>
                        </a:lnTo>
                        <a:lnTo>
                          <a:pt x="63" y="64"/>
                        </a:lnTo>
                        <a:lnTo>
                          <a:pt x="70" y="51"/>
                        </a:lnTo>
                        <a:lnTo>
                          <a:pt x="74" y="37"/>
                        </a:lnTo>
                        <a:lnTo>
                          <a:pt x="74" y="22"/>
                        </a:lnTo>
                        <a:close/>
                      </a:path>
                    </a:pathLst>
                  </a:custGeom>
                  <a:solidFill>
                    <a:srgbClr val="3449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58" name="Freeform 426"/>
                  <p:cNvSpPr>
                    <a:spLocks/>
                  </p:cNvSpPr>
                  <p:nvPr/>
                </p:nvSpPr>
                <p:spPr bwMode="auto">
                  <a:xfrm>
                    <a:off x="5656" y="1252"/>
                    <a:ext cx="78" cy="103"/>
                  </a:xfrm>
                  <a:custGeom>
                    <a:avLst/>
                    <a:gdLst/>
                    <a:ahLst/>
                    <a:cxnLst>
                      <a:cxn ang="0">
                        <a:pos x="78" y="23"/>
                      </a:cxn>
                      <a:cxn ang="0">
                        <a:pos x="78" y="14"/>
                      </a:cxn>
                      <a:cxn ang="0">
                        <a:pos x="76" y="4"/>
                      </a:cxn>
                      <a:cxn ang="0">
                        <a:pos x="73" y="1"/>
                      </a:cxn>
                      <a:cxn ang="0">
                        <a:pos x="71" y="0"/>
                      </a:cxn>
                      <a:cxn ang="0">
                        <a:pos x="75" y="11"/>
                      </a:cxn>
                      <a:cxn ang="0">
                        <a:pos x="75" y="23"/>
                      </a:cxn>
                      <a:cxn ang="0">
                        <a:pos x="73" y="38"/>
                      </a:cxn>
                      <a:cxn ang="0">
                        <a:pos x="70" y="52"/>
                      </a:cxn>
                      <a:cxn ang="0">
                        <a:pos x="62" y="66"/>
                      </a:cxn>
                      <a:cxn ang="0">
                        <a:pos x="53" y="77"/>
                      </a:cxn>
                      <a:cxn ang="0">
                        <a:pos x="42" y="86"/>
                      </a:cxn>
                      <a:cxn ang="0">
                        <a:pos x="30" y="94"/>
                      </a:cxn>
                      <a:cxn ang="0">
                        <a:pos x="16" y="99"/>
                      </a:cxn>
                      <a:cxn ang="0">
                        <a:pos x="0" y="100"/>
                      </a:cxn>
                      <a:cxn ang="0">
                        <a:pos x="5" y="102"/>
                      </a:cxn>
                      <a:cxn ang="0">
                        <a:pos x="8" y="103"/>
                      </a:cxn>
                      <a:cxn ang="0">
                        <a:pos x="22" y="100"/>
                      </a:cxn>
                      <a:cxn ang="0">
                        <a:pos x="36" y="94"/>
                      </a:cxn>
                      <a:cxn ang="0">
                        <a:pos x="48" y="86"/>
                      </a:cxn>
                      <a:cxn ang="0">
                        <a:pos x="58" y="77"/>
                      </a:cxn>
                      <a:cxn ang="0">
                        <a:pos x="67" y="65"/>
                      </a:cxn>
                      <a:cxn ang="0">
                        <a:pos x="73" y="52"/>
                      </a:cxn>
                      <a:cxn ang="0">
                        <a:pos x="76" y="38"/>
                      </a:cxn>
                      <a:cxn ang="0">
                        <a:pos x="78" y="23"/>
                      </a:cxn>
                    </a:cxnLst>
                    <a:rect l="0" t="0" r="r" b="b"/>
                    <a:pathLst>
                      <a:path w="78" h="103">
                        <a:moveTo>
                          <a:pt x="78" y="23"/>
                        </a:moveTo>
                        <a:lnTo>
                          <a:pt x="78" y="14"/>
                        </a:lnTo>
                        <a:lnTo>
                          <a:pt x="76" y="4"/>
                        </a:lnTo>
                        <a:lnTo>
                          <a:pt x="73" y="1"/>
                        </a:lnTo>
                        <a:lnTo>
                          <a:pt x="71" y="0"/>
                        </a:lnTo>
                        <a:lnTo>
                          <a:pt x="75" y="11"/>
                        </a:lnTo>
                        <a:lnTo>
                          <a:pt x="75" y="23"/>
                        </a:lnTo>
                        <a:lnTo>
                          <a:pt x="73" y="38"/>
                        </a:lnTo>
                        <a:lnTo>
                          <a:pt x="70" y="52"/>
                        </a:lnTo>
                        <a:lnTo>
                          <a:pt x="62" y="66"/>
                        </a:lnTo>
                        <a:lnTo>
                          <a:pt x="53" y="77"/>
                        </a:lnTo>
                        <a:lnTo>
                          <a:pt x="42" y="86"/>
                        </a:lnTo>
                        <a:lnTo>
                          <a:pt x="30" y="94"/>
                        </a:lnTo>
                        <a:lnTo>
                          <a:pt x="16" y="99"/>
                        </a:lnTo>
                        <a:lnTo>
                          <a:pt x="0" y="100"/>
                        </a:lnTo>
                        <a:lnTo>
                          <a:pt x="5" y="102"/>
                        </a:lnTo>
                        <a:lnTo>
                          <a:pt x="8" y="103"/>
                        </a:lnTo>
                        <a:lnTo>
                          <a:pt x="22" y="100"/>
                        </a:lnTo>
                        <a:lnTo>
                          <a:pt x="36" y="94"/>
                        </a:lnTo>
                        <a:lnTo>
                          <a:pt x="48" y="86"/>
                        </a:lnTo>
                        <a:lnTo>
                          <a:pt x="58" y="77"/>
                        </a:lnTo>
                        <a:lnTo>
                          <a:pt x="67" y="65"/>
                        </a:lnTo>
                        <a:lnTo>
                          <a:pt x="73" y="52"/>
                        </a:lnTo>
                        <a:lnTo>
                          <a:pt x="76" y="38"/>
                        </a:lnTo>
                        <a:lnTo>
                          <a:pt x="78" y="23"/>
                        </a:lnTo>
                        <a:close/>
                      </a:path>
                    </a:pathLst>
                  </a:custGeom>
                  <a:solidFill>
                    <a:srgbClr val="354A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59" name="Freeform 427"/>
                  <p:cNvSpPr>
                    <a:spLocks/>
                  </p:cNvSpPr>
                  <p:nvPr/>
                </p:nvSpPr>
                <p:spPr bwMode="auto">
                  <a:xfrm>
                    <a:off x="5653" y="1249"/>
                    <a:ext cx="79" cy="105"/>
                  </a:xfrm>
                  <a:custGeom>
                    <a:avLst/>
                    <a:gdLst/>
                    <a:ahLst/>
                    <a:cxnLst>
                      <a:cxn ang="0">
                        <a:pos x="79" y="26"/>
                      </a:cxn>
                      <a:cxn ang="0">
                        <a:pos x="79" y="15"/>
                      </a:cxn>
                      <a:cxn ang="0">
                        <a:pos x="76" y="4"/>
                      </a:cxn>
                      <a:cxn ang="0">
                        <a:pos x="74" y="3"/>
                      </a:cxn>
                      <a:cxn ang="0">
                        <a:pos x="71" y="0"/>
                      </a:cxn>
                      <a:cxn ang="0">
                        <a:pos x="76" y="14"/>
                      </a:cxn>
                      <a:cxn ang="0">
                        <a:pos x="76" y="26"/>
                      </a:cxn>
                      <a:cxn ang="0">
                        <a:pos x="74" y="41"/>
                      </a:cxn>
                      <a:cxn ang="0">
                        <a:pos x="71" y="55"/>
                      </a:cxn>
                      <a:cxn ang="0">
                        <a:pos x="64" y="69"/>
                      </a:cxn>
                      <a:cxn ang="0">
                        <a:pos x="54" y="80"/>
                      </a:cxn>
                      <a:cxn ang="0">
                        <a:pos x="44" y="89"/>
                      </a:cxn>
                      <a:cxn ang="0">
                        <a:pos x="30" y="96"/>
                      </a:cxn>
                      <a:cxn ang="0">
                        <a:pos x="16" y="100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8" y="105"/>
                      </a:cxn>
                      <a:cxn ang="0">
                        <a:pos x="22" y="102"/>
                      </a:cxn>
                      <a:cxn ang="0">
                        <a:pos x="36" y="97"/>
                      </a:cxn>
                      <a:cxn ang="0">
                        <a:pos x="48" y="89"/>
                      </a:cxn>
                      <a:cxn ang="0">
                        <a:pos x="59" y="80"/>
                      </a:cxn>
                      <a:cxn ang="0">
                        <a:pos x="67" y="69"/>
                      </a:cxn>
                      <a:cxn ang="0">
                        <a:pos x="74" y="55"/>
                      </a:cxn>
                      <a:cxn ang="0">
                        <a:pos x="78" y="41"/>
                      </a:cxn>
                      <a:cxn ang="0">
                        <a:pos x="79" y="26"/>
                      </a:cxn>
                    </a:cxnLst>
                    <a:rect l="0" t="0" r="r" b="b"/>
                    <a:pathLst>
                      <a:path w="79" h="105">
                        <a:moveTo>
                          <a:pt x="79" y="26"/>
                        </a:moveTo>
                        <a:lnTo>
                          <a:pt x="79" y="15"/>
                        </a:lnTo>
                        <a:lnTo>
                          <a:pt x="76" y="4"/>
                        </a:lnTo>
                        <a:lnTo>
                          <a:pt x="74" y="3"/>
                        </a:lnTo>
                        <a:lnTo>
                          <a:pt x="71" y="0"/>
                        </a:lnTo>
                        <a:lnTo>
                          <a:pt x="76" y="14"/>
                        </a:lnTo>
                        <a:lnTo>
                          <a:pt x="76" y="26"/>
                        </a:lnTo>
                        <a:lnTo>
                          <a:pt x="74" y="41"/>
                        </a:lnTo>
                        <a:lnTo>
                          <a:pt x="71" y="55"/>
                        </a:lnTo>
                        <a:lnTo>
                          <a:pt x="64" y="69"/>
                        </a:lnTo>
                        <a:lnTo>
                          <a:pt x="54" y="80"/>
                        </a:lnTo>
                        <a:lnTo>
                          <a:pt x="44" y="89"/>
                        </a:lnTo>
                        <a:lnTo>
                          <a:pt x="30" y="96"/>
                        </a:lnTo>
                        <a:lnTo>
                          <a:pt x="16" y="100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8" y="105"/>
                        </a:lnTo>
                        <a:lnTo>
                          <a:pt x="22" y="102"/>
                        </a:lnTo>
                        <a:lnTo>
                          <a:pt x="36" y="97"/>
                        </a:lnTo>
                        <a:lnTo>
                          <a:pt x="48" y="89"/>
                        </a:lnTo>
                        <a:lnTo>
                          <a:pt x="59" y="80"/>
                        </a:lnTo>
                        <a:lnTo>
                          <a:pt x="67" y="69"/>
                        </a:lnTo>
                        <a:lnTo>
                          <a:pt x="74" y="55"/>
                        </a:lnTo>
                        <a:lnTo>
                          <a:pt x="78" y="41"/>
                        </a:lnTo>
                        <a:lnTo>
                          <a:pt x="79" y="26"/>
                        </a:lnTo>
                        <a:close/>
                      </a:path>
                    </a:pathLst>
                  </a:custGeom>
                  <a:solidFill>
                    <a:srgbClr val="364B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60" name="Freeform 428"/>
                  <p:cNvSpPr>
                    <a:spLocks/>
                  </p:cNvSpPr>
                  <p:nvPr/>
                </p:nvSpPr>
                <p:spPr bwMode="auto">
                  <a:xfrm>
                    <a:off x="5650" y="1247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28"/>
                      </a:cxn>
                      <a:cxn ang="0">
                        <a:pos x="81" y="16"/>
                      </a:cxn>
                      <a:cxn ang="0">
                        <a:pos x="77" y="5"/>
                      </a:cxn>
                      <a:cxn ang="0">
                        <a:pos x="74" y="2"/>
                      </a:cxn>
                      <a:cxn ang="0">
                        <a:pos x="73" y="0"/>
                      </a:cxn>
                      <a:cxn ang="0">
                        <a:pos x="76" y="14"/>
                      </a:cxn>
                      <a:cxn ang="0">
                        <a:pos x="77" y="28"/>
                      </a:cxn>
                      <a:cxn ang="0">
                        <a:pos x="76" y="43"/>
                      </a:cxn>
                      <a:cxn ang="0">
                        <a:pos x="73" y="57"/>
                      </a:cxn>
                      <a:cxn ang="0">
                        <a:pos x="65" y="70"/>
                      </a:cxn>
                      <a:cxn ang="0">
                        <a:pos x="56" y="81"/>
                      </a:cxn>
                      <a:cxn ang="0">
                        <a:pos x="45" y="90"/>
                      </a:cxn>
                      <a:cxn ang="0">
                        <a:pos x="33" y="96"/>
                      </a:cxn>
                      <a:cxn ang="0">
                        <a:pos x="19" y="101"/>
                      </a:cxn>
                      <a:cxn ang="0">
                        <a:pos x="3" y="102"/>
                      </a:cxn>
                      <a:cxn ang="0">
                        <a:pos x="2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22" y="104"/>
                      </a:cxn>
                      <a:cxn ang="0">
                        <a:pos x="36" y="99"/>
                      </a:cxn>
                      <a:cxn ang="0">
                        <a:pos x="48" y="91"/>
                      </a:cxn>
                      <a:cxn ang="0">
                        <a:pos x="59" y="82"/>
                      </a:cxn>
                      <a:cxn ang="0">
                        <a:pos x="68" y="71"/>
                      </a:cxn>
                      <a:cxn ang="0">
                        <a:pos x="76" y="57"/>
                      </a:cxn>
                      <a:cxn ang="0">
                        <a:pos x="79" y="43"/>
                      </a:cxn>
                      <a:cxn ang="0">
                        <a:pos x="81" y="28"/>
                      </a:cxn>
                    </a:cxnLst>
                    <a:rect l="0" t="0" r="r" b="b"/>
                    <a:pathLst>
                      <a:path w="81" h="105">
                        <a:moveTo>
                          <a:pt x="81" y="28"/>
                        </a:moveTo>
                        <a:lnTo>
                          <a:pt x="81" y="16"/>
                        </a:lnTo>
                        <a:lnTo>
                          <a:pt x="77" y="5"/>
                        </a:lnTo>
                        <a:lnTo>
                          <a:pt x="74" y="2"/>
                        </a:lnTo>
                        <a:lnTo>
                          <a:pt x="73" y="0"/>
                        </a:lnTo>
                        <a:lnTo>
                          <a:pt x="76" y="14"/>
                        </a:lnTo>
                        <a:lnTo>
                          <a:pt x="77" y="28"/>
                        </a:lnTo>
                        <a:lnTo>
                          <a:pt x="76" y="43"/>
                        </a:lnTo>
                        <a:lnTo>
                          <a:pt x="73" y="57"/>
                        </a:lnTo>
                        <a:lnTo>
                          <a:pt x="65" y="70"/>
                        </a:lnTo>
                        <a:lnTo>
                          <a:pt x="56" y="81"/>
                        </a:lnTo>
                        <a:lnTo>
                          <a:pt x="45" y="90"/>
                        </a:lnTo>
                        <a:lnTo>
                          <a:pt x="33" y="96"/>
                        </a:lnTo>
                        <a:lnTo>
                          <a:pt x="19" y="101"/>
                        </a:lnTo>
                        <a:lnTo>
                          <a:pt x="3" y="102"/>
                        </a:lnTo>
                        <a:lnTo>
                          <a:pt x="2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22" y="104"/>
                        </a:lnTo>
                        <a:lnTo>
                          <a:pt x="36" y="99"/>
                        </a:lnTo>
                        <a:lnTo>
                          <a:pt x="48" y="91"/>
                        </a:lnTo>
                        <a:lnTo>
                          <a:pt x="59" y="82"/>
                        </a:lnTo>
                        <a:lnTo>
                          <a:pt x="68" y="71"/>
                        </a:lnTo>
                        <a:lnTo>
                          <a:pt x="76" y="57"/>
                        </a:lnTo>
                        <a:lnTo>
                          <a:pt x="79" y="43"/>
                        </a:lnTo>
                        <a:lnTo>
                          <a:pt x="81" y="28"/>
                        </a:lnTo>
                        <a:close/>
                      </a:path>
                    </a:pathLst>
                  </a:custGeom>
                  <a:solidFill>
                    <a:srgbClr val="374C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61" name="Freeform 429"/>
                  <p:cNvSpPr>
                    <a:spLocks/>
                  </p:cNvSpPr>
                  <p:nvPr/>
                </p:nvSpPr>
                <p:spPr bwMode="auto">
                  <a:xfrm>
                    <a:off x="5649" y="1246"/>
                    <a:ext cx="80" cy="105"/>
                  </a:xfrm>
                  <a:custGeom>
                    <a:avLst/>
                    <a:gdLst/>
                    <a:ahLst/>
                    <a:cxnLst>
                      <a:cxn ang="0">
                        <a:pos x="80" y="29"/>
                      </a:cxn>
                      <a:cxn ang="0">
                        <a:pos x="80" y="17"/>
                      </a:cxn>
                      <a:cxn ang="0">
                        <a:pos x="75" y="3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4" y="7"/>
                      </a:cxn>
                      <a:cxn ang="0">
                        <a:pos x="75" y="14"/>
                      </a:cxn>
                      <a:cxn ang="0">
                        <a:pos x="77" y="21"/>
                      </a:cxn>
                      <a:cxn ang="0">
                        <a:pos x="77" y="29"/>
                      </a:cxn>
                      <a:cxn ang="0">
                        <a:pos x="75" y="44"/>
                      </a:cxn>
                      <a:cxn ang="0">
                        <a:pos x="72" y="58"/>
                      </a:cxn>
                      <a:cxn ang="0">
                        <a:pos x="65" y="71"/>
                      </a:cxn>
                      <a:cxn ang="0">
                        <a:pos x="57" y="80"/>
                      </a:cxn>
                      <a:cxn ang="0">
                        <a:pos x="46" y="89"/>
                      </a:cxn>
                      <a:cxn ang="0">
                        <a:pos x="34" y="97"/>
                      </a:cxn>
                      <a:cxn ang="0">
                        <a:pos x="20" y="100"/>
                      </a:cxn>
                      <a:cxn ang="0">
                        <a:pos x="4" y="102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1" y="103"/>
                      </a:cxn>
                      <a:cxn ang="0">
                        <a:pos x="4" y="105"/>
                      </a:cxn>
                      <a:cxn ang="0">
                        <a:pos x="4" y="105"/>
                      </a:cxn>
                      <a:cxn ang="0">
                        <a:pos x="4" y="105"/>
                      </a:cxn>
                      <a:cxn ang="0">
                        <a:pos x="20" y="103"/>
                      </a:cxn>
                      <a:cxn ang="0">
                        <a:pos x="34" y="99"/>
                      </a:cxn>
                      <a:cxn ang="0">
                        <a:pos x="48" y="92"/>
                      </a:cxn>
                      <a:cxn ang="0">
                        <a:pos x="58" y="83"/>
                      </a:cxn>
                      <a:cxn ang="0">
                        <a:pos x="68" y="72"/>
                      </a:cxn>
                      <a:cxn ang="0">
                        <a:pos x="75" y="58"/>
                      </a:cxn>
                      <a:cxn ang="0">
                        <a:pos x="78" y="44"/>
                      </a:cxn>
                      <a:cxn ang="0">
                        <a:pos x="80" y="29"/>
                      </a:cxn>
                    </a:cxnLst>
                    <a:rect l="0" t="0" r="r" b="b"/>
                    <a:pathLst>
                      <a:path w="80" h="105">
                        <a:moveTo>
                          <a:pt x="80" y="29"/>
                        </a:moveTo>
                        <a:lnTo>
                          <a:pt x="80" y="17"/>
                        </a:lnTo>
                        <a:lnTo>
                          <a:pt x="75" y="3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4" y="7"/>
                        </a:lnTo>
                        <a:lnTo>
                          <a:pt x="75" y="14"/>
                        </a:lnTo>
                        <a:lnTo>
                          <a:pt x="77" y="21"/>
                        </a:lnTo>
                        <a:lnTo>
                          <a:pt x="77" y="29"/>
                        </a:lnTo>
                        <a:lnTo>
                          <a:pt x="75" y="44"/>
                        </a:lnTo>
                        <a:lnTo>
                          <a:pt x="72" y="58"/>
                        </a:lnTo>
                        <a:lnTo>
                          <a:pt x="65" y="71"/>
                        </a:lnTo>
                        <a:lnTo>
                          <a:pt x="57" y="80"/>
                        </a:lnTo>
                        <a:lnTo>
                          <a:pt x="46" y="89"/>
                        </a:lnTo>
                        <a:lnTo>
                          <a:pt x="34" y="97"/>
                        </a:lnTo>
                        <a:lnTo>
                          <a:pt x="20" y="100"/>
                        </a:lnTo>
                        <a:lnTo>
                          <a:pt x="4" y="102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1" y="103"/>
                        </a:lnTo>
                        <a:lnTo>
                          <a:pt x="4" y="105"/>
                        </a:lnTo>
                        <a:lnTo>
                          <a:pt x="4" y="105"/>
                        </a:lnTo>
                        <a:lnTo>
                          <a:pt x="4" y="105"/>
                        </a:lnTo>
                        <a:lnTo>
                          <a:pt x="20" y="103"/>
                        </a:lnTo>
                        <a:lnTo>
                          <a:pt x="34" y="99"/>
                        </a:lnTo>
                        <a:lnTo>
                          <a:pt x="48" y="92"/>
                        </a:lnTo>
                        <a:lnTo>
                          <a:pt x="58" y="83"/>
                        </a:lnTo>
                        <a:lnTo>
                          <a:pt x="68" y="72"/>
                        </a:lnTo>
                        <a:lnTo>
                          <a:pt x="75" y="58"/>
                        </a:lnTo>
                        <a:lnTo>
                          <a:pt x="78" y="44"/>
                        </a:lnTo>
                        <a:lnTo>
                          <a:pt x="80" y="29"/>
                        </a:lnTo>
                        <a:close/>
                      </a:path>
                    </a:pathLst>
                  </a:custGeom>
                  <a:solidFill>
                    <a:srgbClr val="384D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62" name="Freeform 430"/>
                  <p:cNvSpPr>
                    <a:spLocks/>
                  </p:cNvSpPr>
                  <p:nvPr/>
                </p:nvSpPr>
                <p:spPr bwMode="auto">
                  <a:xfrm>
                    <a:off x="5646" y="1244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31"/>
                      </a:cxn>
                      <a:cxn ang="0">
                        <a:pos x="80" y="17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2" y="0"/>
                      </a:cxn>
                      <a:cxn ang="0">
                        <a:pos x="75" y="8"/>
                      </a:cxn>
                      <a:cxn ang="0">
                        <a:pos x="77" y="16"/>
                      </a:cxn>
                      <a:cxn ang="0">
                        <a:pos x="78" y="23"/>
                      </a:cxn>
                      <a:cxn ang="0">
                        <a:pos x="78" y="31"/>
                      </a:cxn>
                      <a:cxn ang="0">
                        <a:pos x="77" y="46"/>
                      </a:cxn>
                      <a:cxn ang="0">
                        <a:pos x="74" y="59"/>
                      </a:cxn>
                      <a:cxn ang="0">
                        <a:pos x="68" y="71"/>
                      </a:cxn>
                      <a:cxn ang="0">
                        <a:pos x="58" y="82"/>
                      </a:cxn>
                      <a:cxn ang="0">
                        <a:pos x="47" y="90"/>
                      </a:cxn>
                      <a:cxn ang="0">
                        <a:pos x="35" y="97"/>
                      </a:cxn>
                      <a:cxn ang="0">
                        <a:pos x="23" y="101"/>
                      </a:cxn>
                      <a:cxn ang="0">
                        <a:pos x="7" y="102"/>
                      </a:cxn>
                      <a:cxn ang="0">
                        <a:pos x="4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4" y="105"/>
                      </a:cxn>
                      <a:cxn ang="0">
                        <a:pos x="6" y="105"/>
                      </a:cxn>
                      <a:cxn ang="0">
                        <a:pos x="7" y="105"/>
                      </a:cxn>
                      <a:cxn ang="0">
                        <a:pos x="23" y="104"/>
                      </a:cxn>
                      <a:cxn ang="0">
                        <a:pos x="37" y="99"/>
                      </a:cxn>
                      <a:cxn ang="0">
                        <a:pos x="49" y="93"/>
                      </a:cxn>
                      <a:cxn ang="0">
                        <a:pos x="60" y="84"/>
                      </a:cxn>
                      <a:cxn ang="0">
                        <a:pos x="69" y="73"/>
                      </a:cxn>
                      <a:cxn ang="0">
                        <a:pos x="77" y="60"/>
                      </a:cxn>
                      <a:cxn ang="0">
                        <a:pos x="80" y="46"/>
                      </a:cxn>
                      <a:cxn ang="0">
                        <a:pos x="81" y="31"/>
                      </a:cxn>
                    </a:cxnLst>
                    <a:rect l="0" t="0" r="r" b="b"/>
                    <a:pathLst>
                      <a:path w="81" h="105">
                        <a:moveTo>
                          <a:pt x="81" y="31"/>
                        </a:moveTo>
                        <a:lnTo>
                          <a:pt x="80" y="17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2" y="0"/>
                        </a:lnTo>
                        <a:lnTo>
                          <a:pt x="75" y="8"/>
                        </a:lnTo>
                        <a:lnTo>
                          <a:pt x="77" y="16"/>
                        </a:lnTo>
                        <a:lnTo>
                          <a:pt x="78" y="23"/>
                        </a:lnTo>
                        <a:lnTo>
                          <a:pt x="78" y="31"/>
                        </a:lnTo>
                        <a:lnTo>
                          <a:pt x="77" y="46"/>
                        </a:lnTo>
                        <a:lnTo>
                          <a:pt x="74" y="59"/>
                        </a:lnTo>
                        <a:lnTo>
                          <a:pt x="68" y="71"/>
                        </a:lnTo>
                        <a:lnTo>
                          <a:pt x="58" y="82"/>
                        </a:lnTo>
                        <a:lnTo>
                          <a:pt x="47" y="90"/>
                        </a:lnTo>
                        <a:lnTo>
                          <a:pt x="35" y="97"/>
                        </a:lnTo>
                        <a:lnTo>
                          <a:pt x="23" y="101"/>
                        </a:lnTo>
                        <a:lnTo>
                          <a:pt x="7" y="102"/>
                        </a:lnTo>
                        <a:lnTo>
                          <a:pt x="4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4" y="105"/>
                        </a:lnTo>
                        <a:lnTo>
                          <a:pt x="6" y="105"/>
                        </a:lnTo>
                        <a:lnTo>
                          <a:pt x="7" y="105"/>
                        </a:lnTo>
                        <a:lnTo>
                          <a:pt x="23" y="104"/>
                        </a:lnTo>
                        <a:lnTo>
                          <a:pt x="37" y="99"/>
                        </a:lnTo>
                        <a:lnTo>
                          <a:pt x="49" y="93"/>
                        </a:lnTo>
                        <a:lnTo>
                          <a:pt x="60" y="84"/>
                        </a:lnTo>
                        <a:lnTo>
                          <a:pt x="69" y="73"/>
                        </a:lnTo>
                        <a:lnTo>
                          <a:pt x="77" y="60"/>
                        </a:lnTo>
                        <a:lnTo>
                          <a:pt x="80" y="46"/>
                        </a:lnTo>
                        <a:lnTo>
                          <a:pt x="81" y="31"/>
                        </a:lnTo>
                        <a:close/>
                      </a:path>
                    </a:pathLst>
                  </a:custGeom>
                  <a:solidFill>
                    <a:srgbClr val="3A4E9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63" name="Freeform 431"/>
                  <p:cNvSpPr>
                    <a:spLocks/>
                  </p:cNvSpPr>
                  <p:nvPr/>
                </p:nvSpPr>
                <p:spPr bwMode="auto">
                  <a:xfrm>
                    <a:off x="5643" y="1243"/>
                    <a:ext cx="83" cy="105"/>
                  </a:xfrm>
                  <a:custGeom>
                    <a:avLst/>
                    <a:gdLst/>
                    <a:ahLst/>
                    <a:cxnLst>
                      <a:cxn ang="0">
                        <a:pos x="83" y="32"/>
                      </a:cxn>
                      <a:cxn ang="0">
                        <a:pos x="83" y="24"/>
                      </a:cxn>
                      <a:cxn ang="0">
                        <a:pos x="81" y="17"/>
                      </a:cxn>
                      <a:cxn ang="0">
                        <a:pos x="80" y="10"/>
                      </a:cxn>
                      <a:cxn ang="0">
                        <a:pos x="77" y="3"/>
                      </a:cxn>
                      <a:cxn ang="0">
                        <a:pos x="75" y="1"/>
                      </a:cxn>
                      <a:cxn ang="0">
                        <a:pos x="72" y="0"/>
                      </a:cxn>
                      <a:cxn ang="0">
                        <a:pos x="75" y="7"/>
                      </a:cxn>
                      <a:cxn ang="0">
                        <a:pos x="78" y="15"/>
                      </a:cxn>
                      <a:cxn ang="0">
                        <a:pos x="80" y="24"/>
                      </a:cxn>
                      <a:cxn ang="0">
                        <a:pos x="80" y="32"/>
                      </a:cxn>
                      <a:cxn ang="0">
                        <a:pos x="78" y="46"/>
                      </a:cxn>
                      <a:cxn ang="0">
                        <a:pos x="75" y="60"/>
                      </a:cxn>
                      <a:cxn ang="0">
                        <a:pos x="69" y="71"/>
                      </a:cxn>
                      <a:cxn ang="0">
                        <a:pos x="60" y="81"/>
                      </a:cxn>
                      <a:cxn ang="0">
                        <a:pos x="50" y="91"/>
                      </a:cxn>
                      <a:cxn ang="0">
                        <a:pos x="38" y="97"/>
                      </a:cxn>
                      <a:cxn ang="0">
                        <a:pos x="24" y="100"/>
                      </a:cxn>
                      <a:cxn ang="0">
                        <a:pos x="10" y="102"/>
                      </a:cxn>
                      <a:cxn ang="0">
                        <a:pos x="6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9" y="105"/>
                      </a:cxn>
                      <a:cxn ang="0">
                        <a:pos x="10" y="105"/>
                      </a:cxn>
                      <a:cxn ang="0">
                        <a:pos x="26" y="103"/>
                      </a:cxn>
                      <a:cxn ang="0">
                        <a:pos x="40" y="100"/>
                      </a:cxn>
                      <a:cxn ang="0">
                        <a:pos x="52" y="92"/>
                      </a:cxn>
                      <a:cxn ang="0">
                        <a:pos x="63" y="83"/>
                      </a:cxn>
                      <a:cxn ang="0">
                        <a:pos x="71" y="74"/>
                      </a:cxn>
                      <a:cxn ang="0">
                        <a:pos x="78" y="61"/>
                      </a:cxn>
                      <a:cxn ang="0">
                        <a:pos x="81" y="47"/>
                      </a:cxn>
                      <a:cxn ang="0">
                        <a:pos x="83" y="32"/>
                      </a:cxn>
                    </a:cxnLst>
                    <a:rect l="0" t="0" r="r" b="b"/>
                    <a:pathLst>
                      <a:path w="83" h="105">
                        <a:moveTo>
                          <a:pt x="83" y="32"/>
                        </a:moveTo>
                        <a:lnTo>
                          <a:pt x="83" y="24"/>
                        </a:lnTo>
                        <a:lnTo>
                          <a:pt x="81" y="17"/>
                        </a:lnTo>
                        <a:lnTo>
                          <a:pt x="80" y="10"/>
                        </a:lnTo>
                        <a:lnTo>
                          <a:pt x="77" y="3"/>
                        </a:lnTo>
                        <a:lnTo>
                          <a:pt x="75" y="1"/>
                        </a:lnTo>
                        <a:lnTo>
                          <a:pt x="72" y="0"/>
                        </a:lnTo>
                        <a:lnTo>
                          <a:pt x="75" y="7"/>
                        </a:lnTo>
                        <a:lnTo>
                          <a:pt x="78" y="15"/>
                        </a:lnTo>
                        <a:lnTo>
                          <a:pt x="80" y="24"/>
                        </a:lnTo>
                        <a:lnTo>
                          <a:pt x="80" y="32"/>
                        </a:lnTo>
                        <a:lnTo>
                          <a:pt x="78" y="46"/>
                        </a:lnTo>
                        <a:lnTo>
                          <a:pt x="75" y="60"/>
                        </a:lnTo>
                        <a:lnTo>
                          <a:pt x="69" y="71"/>
                        </a:lnTo>
                        <a:lnTo>
                          <a:pt x="60" y="81"/>
                        </a:lnTo>
                        <a:lnTo>
                          <a:pt x="50" y="91"/>
                        </a:lnTo>
                        <a:lnTo>
                          <a:pt x="38" y="97"/>
                        </a:lnTo>
                        <a:lnTo>
                          <a:pt x="24" y="100"/>
                        </a:lnTo>
                        <a:lnTo>
                          <a:pt x="10" y="102"/>
                        </a:lnTo>
                        <a:lnTo>
                          <a:pt x="6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9" y="105"/>
                        </a:lnTo>
                        <a:lnTo>
                          <a:pt x="10" y="105"/>
                        </a:lnTo>
                        <a:lnTo>
                          <a:pt x="26" y="103"/>
                        </a:lnTo>
                        <a:lnTo>
                          <a:pt x="40" y="100"/>
                        </a:lnTo>
                        <a:lnTo>
                          <a:pt x="52" y="92"/>
                        </a:lnTo>
                        <a:lnTo>
                          <a:pt x="63" y="83"/>
                        </a:lnTo>
                        <a:lnTo>
                          <a:pt x="71" y="74"/>
                        </a:lnTo>
                        <a:lnTo>
                          <a:pt x="78" y="61"/>
                        </a:lnTo>
                        <a:lnTo>
                          <a:pt x="81" y="47"/>
                        </a:lnTo>
                        <a:lnTo>
                          <a:pt x="83" y="32"/>
                        </a:lnTo>
                        <a:close/>
                      </a:path>
                    </a:pathLst>
                  </a:custGeom>
                  <a:solidFill>
                    <a:srgbClr val="3B4F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64" name="Freeform 432"/>
                  <p:cNvSpPr>
                    <a:spLocks/>
                  </p:cNvSpPr>
                  <p:nvPr/>
                </p:nvSpPr>
                <p:spPr bwMode="auto">
                  <a:xfrm>
                    <a:off x="5641" y="1241"/>
                    <a:ext cx="83" cy="105"/>
                  </a:xfrm>
                  <a:custGeom>
                    <a:avLst/>
                    <a:gdLst/>
                    <a:ahLst/>
                    <a:cxnLst>
                      <a:cxn ang="0">
                        <a:pos x="83" y="34"/>
                      </a:cxn>
                      <a:cxn ang="0">
                        <a:pos x="83" y="26"/>
                      </a:cxn>
                      <a:cxn ang="0">
                        <a:pos x="82" y="19"/>
                      </a:cxn>
                      <a:cxn ang="0">
                        <a:pos x="80" y="11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3" y="0"/>
                      </a:cxn>
                      <a:cxn ang="0">
                        <a:pos x="76" y="8"/>
                      </a:cxn>
                      <a:cxn ang="0">
                        <a:pos x="79" y="17"/>
                      </a:cxn>
                      <a:cxn ang="0">
                        <a:pos x="80" y="25"/>
                      </a:cxn>
                      <a:cxn ang="0">
                        <a:pos x="80" y="34"/>
                      </a:cxn>
                      <a:cxn ang="0">
                        <a:pos x="79" y="48"/>
                      </a:cxn>
                      <a:cxn ang="0">
                        <a:pos x="76" y="60"/>
                      </a:cxn>
                      <a:cxn ang="0">
                        <a:pos x="69" y="73"/>
                      </a:cxn>
                      <a:cxn ang="0">
                        <a:pos x="62" y="82"/>
                      </a:cxn>
                      <a:cxn ang="0">
                        <a:pos x="51" y="91"/>
                      </a:cxn>
                      <a:cxn ang="0">
                        <a:pos x="40" y="97"/>
                      </a:cxn>
                      <a:cxn ang="0">
                        <a:pos x="26" y="100"/>
                      </a:cxn>
                      <a:cxn ang="0">
                        <a:pos x="12" y="102"/>
                      </a:cxn>
                      <a:cxn ang="0">
                        <a:pos x="6" y="102"/>
                      </a:cxn>
                      <a:cxn ang="0">
                        <a:pos x="0" y="100"/>
                      </a:cxn>
                      <a:cxn ang="0">
                        <a:pos x="2" y="104"/>
                      </a:cxn>
                      <a:cxn ang="0">
                        <a:pos x="5" y="105"/>
                      </a:cxn>
                      <a:cxn ang="0">
                        <a:pos x="9" y="105"/>
                      </a:cxn>
                      <a:cxn ang="0">
                        <a:pos x="12" y="105"/>
                      </a:cxn>
                      <a:cxn ang="0">
                        <a:pos x="28" y="104"/>
                      </a:cxn>
                      <a:cxn ang="0">
                        <a:pos x="40" y="100"/>
                      </a:cxn>
                      <a:cxn ang="0">
                        <a:pos x="52" y="93"/>
                      </a:cxn>
                      <a:cxn ang="0">
                        <a:pos x="63" y="85"/>
                      </a:cxn>
                      <a:cxn ang="0">
                        <a:pos x="73" y="74"/>
                      </a:cxn>
                      <a:cxn ang="0">
                        <a:pos x="79" y="62"/>
                      </a:cxn>
                      <a:cxn ang="0">
                        <a:pos x="82" y="49"/>
                      </a:cxn>
                      <a:cxn ang="0">
                        <a:pos x="83" y="34"/>
                      </a:cxn>
                    </a:cxnLst>
                    <a:rect l="0" t="0" r="r" b="b"/>
                    <a:pathLst>
                      <a:path w="83" h="105">
                        <a:moveTo>
                          <a:pt x="83" y="34"/>
                        </a:moveTo>
                        <a:lnTo>
                          <a:pt x="83" y="26"/>
                        </a:lnTo>
                        <a:lnTo>
                          <a:pt x="82" y="19"/>
                        </a:lnTo>
                        <a:lnTo>
                          <a:pt x="80" y="11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3" y="0"/>
                        </a:lnTo>
                        <a:lnTo>
                          <a:pt x="76" y="8"/>
                        </a:lnTo>
                        <a:lnTo>
                          <a:pt x="79" y="17"/>
                        </a:lnTo>
                        <a:lnTo>
                          <a:pt x="80" y="25"/>
                        </a:lnTo>
                        <a:lnTo>
                          <a:pt x="80" y="34"/>
                        </a:lnTo>
                        <a:lnTo>
                          <a:pt x="79" y="48"/>
                        </a:lnTo>
                        <a:lnTo>
                          <a:pt x="76" y="60"/>
                        </a:lnTo>
                        <a:lnTo>
                          <a:pt x="69" y="73"/>
                        </a:lnTo>
                        <a:lnTo>
                          <a:pt x="62" y="82"/>
                        </a:lnTo>
                        <a:lnTo>
                          <a:pt x="51" y="91"/>
                        </a:lnTo>
                        <a:lnTo>
                          <a:pt x="40" y="97"/>
                        </a:lnTo>
                        <a:lnTo>
                          <a:pt x="26" y="100"/>
                        </a:lnTo>
                        <a:lnTo>
                          <a:pt x="12" y="102"/>
                        </a:lnTo>
                        <a:lnTo>
                          <a:pt x="6" y="102"/>
                        </a:lnTo>
                        <a:lnTo>
                          <a:pt x="0" y="100"/>
                        </a:lnTo>
                        <a:lnTo>
                          <a:pt x="2" y="104"/>
                        </a:lnTo>
                        <a:lnTo>
                          <a:pt x="5" y="105"/>
                        </a:lnTo>
                        <a:lnTo>
                          <a:pt x="9" y="105"/>
                        </a:lnTo>
                        <a:lnTo>
                          <a:pt x="12" y="105"/>
                        </a:lnTo>
                        <a:lnTo>
                          <a:pt x="28" y="104"/>
                        </a:lnTo>
                        <a:lnTo>
                          <a:pt x="40" y="100"/>
                        </a:lnTo>
                        <a:lnTo>
                          <a:pt x="52" y="93"/>
                        </a:lnTo>
                        <a:lnTo>
                          <a:pt x="63" y="85"/>
                        </a:lnTo>
                        <a:lnTo>
                          <a:pt x="73" y="74"/>
                        </a:lnTo>
                        <a:lnTo>
                          <a:pt x="79" y="62"/>
                        </a:lnTo>
                        <a:lnTo>
                          <a:pt x="82" y="49"/>
                        </a:lnTo>
                        <a:lnTo>
                          <a:pt x="83" y="34"/>
                        </a:lnTo>
                        <a:close/>
                      </a:path>
                    </a:pathLst>
                  </a:custGeom>
                  <a:solidFill>
                    <a:srgbClr val="3D52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65" name="Freeform 433"/>
                  <p:cNvSpPr>
                    <a:spLocks/>
                  </p:cNvSpPr>
                  <p:nvPr/>
                </p:nvSpPr>
                <p:spPr bwMode="auto">
                  <a:xfrm>
                    <a:off x="5638" y="1241"/>
                    <a:ext cx="85" cy="104"/>
                  </a:xfrm>
                  <a:custGeom>
                    <a:avLst/>
                    <a:gdLst/>
                    <a:ahLst/>
                    <a:cxnLst>
                      <a:cxn ang="0">
                        <a:pos x="85" y="34"/>
                      </a:cxn>
                      <a:cxn ang="0">
                        <a:pos x="85" y="26"/>
                      </a:cxn>
                      <a:cxn ang="0">
                        <a:pos x="83" y="17"/>
                      </a:cxn>
                      <a:cxn ang="0">
                        <a:pos x="80" y="9"/>
                      </a:cxn>
                      <a:cxn ang="0">
                        <a:pos x="77" y="2"/>
                      </a:cxn>
                      <a:cxn ang="0">
                        <a:pos x="76" y="0"/>
                      </a:cxn>
                      <a:cxn ang="0">
                        <a:pos x="72" y="0"/>
                      </a:cxn>
                      <a:cxn ang="0">
                        <a:pos x="77" y="8"/>
                      </a:cxn>
                      <a:cxn ang="0">
                        <a:pos x="80" y="15"/>
                      </a:cxn>
                      <a:cxn ang="0">
                        <a:pos x="82" y="25"/>
                      </a:cxn>
                      <a:cxn ang="0">
                        <a:pos x="82" y="34"/>
                      </a:cxn>
                      <a:cxn ang="0">
                        <a:pos x="82" y="48"/>
                      </a:cxn>
                      <a:cxn ang="0">
                        <a:pos x="77" y="60"/>
                      </a:cxn>
                      <a:cxn ang="0">
                        <a:pos x="71" y="71"/>
                      </a:cxn>
                      <a:cxn ang="0">
                        <a:pos x="63" y="82"/>
                      </a:cxn>
                      <a:cxn ang="0">
                        <a:pos x="52" y="90"/>
                      </a:cxn>
                      <a:cxn ang="0">
                        <a:pos x="42" y="96"/>
                      </a:cxn>
                      <a:cxn ang="0">
                        <a:pos x="29" y="99"/>
                      </a:cxn>
                      <a:cxn ang="0">
                        <a:pos x="15" y="100"/>
                      </a:cxn>
                      <a:cxn ang="0">
                        <a:pos x="8" y="100"/>
                      </a:cxn>
                      <a:cxn ang="0">
                        <a:pos x="0" y="99"/>
                      </a:cxn>
                      <a:cxn ang="0">
                        <a:pos x="3" y="100"/>
                      </a:cxn>
                      <a:cxn ang="0">
                        <a:pos x="5" y="104"/>
                      </a:cxn>
                      <a:cxn ang="0">
                        <a:pos x="11" y="104"/>
                      </a:cxn>
                      <a:cxn ang="0">
                        <a:pos x="15" y="104"/>
                      </a:cxn>
                      <a:cxn ang="0">
                        <a:pos x="29" y="102"/>
                      </a:cxn>
                      <a:cxn ang="0">
                        <a:pos x="43" y="99"/>
                      </a:cxn>
                      <a:cxn ang="0">
                        <a:pos x="55" y="93"/>
                      </a:cxn>
                      <a:cxn ang="0">
                        <a:pos x="65" y="83"/>
                      </a:cxn>
                      <a:cxn ang="0">
                        <a:pos x="74" y="73"/>
                      </a:cxn>
                      <a:cxn ang="0">
                        <a:pos x="80" y="62"/>
                      </a:cxn>
                      <a:cxn ang="0">
                        <a:pos x="83" y="48"/>
                      </a:cxn>
                      <a:cxn ang="0">
                        <a:pos x="85" y="34"/>
                      </a:cxn>
                    </a:cxnLst>
                    <a:rect l="0" t="0" r="r" b="b"/>
                    <a:pathLst>
                      <a:path w="85" h="104">
                        <a:moveTo>
                          <a:pt x="85" y="34"/>
                        </a:moveTo>
                        <a:lnTo>
                          <a:pt x="85" y="26"/>
                        </a:lnTo>
                        <a:lnTo>
                          <a:pt x="83" y="17"/>
                        </a:lnTo>
                        <a:lnTo>
                          <a:pt x="80" y="9"/>
                        </a:lnTo>
                        <a:lnTo>
                          <a:pt x="77" y="2"/>
                        </a:lnTo>
                        <a:lnTo>
                          <a:pt x="76" y="0"/>
                        </a:lnTo>
                        <a:lnTo>
                          <a:pt x="72" y="0"/>
                        </a:lnTo>
                        <a:lnTo>
                          <a:pt x="77" y="8"/>
                        </a:lnTo>
                        <a:lnTo>
                          <a:pt x="80" y="15"/>
                        </a:lnTo>
                        <a:lnTo>
                          <a:pt x="82" y="25"/>
                        </a:lnTo>
                        <a:lnTo>
                          <a:pt x="82" y="34"/>
                        </a:lnTo>
                        <a:lnTo>
                          <a:pt x="82" y="48"/>
                        </a:lnTo>
                        <a:lnTo>
                          <a:pt x="77" y="60"/>
                        </a:lnTo>
                        <a:lnTo>
                          <a:pt x="71" y="71"/>
                        </a:lnTo>
                        <a:lnTo>
                          <a:pt x="63" y="82"/>
                        </a:lnTo>
                        <a:lnTo>
                          <a:pt x="52" y="90"/>
                        </a:lnTo>
                        <a:lnTo>
                          <a:pt x="42" y="96"/>
                        </a:lnTo>
                        <a:lnTo>
                          <a:pt x="29" y="99"/>
                        </a:lnTo>
                        <a:lnTo>
                          <a:pt x="15" y="100"/>
                        </a:lnTo>
                        <a:lnTo>
                          <a:pt x="8" y="100"/>
                        </a:lnTo>
                        <a:lnTo>
                          <a:pt x="0" y="99"/>
                        </a:lnTo>
                        <a:lnTo>
                          <a:pt x="3" y="100"/>
                        </a:lnTo>
                        <a:lnTo>
                          <a:pt x="5" y="104"/>
                        </a:lnTo>
                        <a:lnTo>
                          <a:pt x="11" y="104"/>
                        </a:lnTo>
                        <a:lnTo>
                          <a:pt x="15" y="104"/>
                        </a:lnTo>
                        <a:lnTo>
                          <a:pt x="29" y="102"/>
                        </a:lnTo>
                        <a:lnTo>
                          <a:pt x="43" y="99"/>
                        </a:lnTo>
                        <a:lnTo>
                          <a:pt x="55" y="93"/>
                        </a:lnTo>
                        <a:lnTo>
                          <a:pt x="65" y="83"/>
                        </a:lnTo>
                        <a:lnTo>
                          <a:pt x="74" y="73"/>
                        </a:lnTo>
                        <a:lnTo>
                          <a:pt x="80" y="62"/>
                        </a:lnTo>
                        <a:lnTo>
                          <a:pt x="83" y="48"/>
                        </a:lnTo>
                        <a:lnTo>
                          <a:pt x="85" y="34"/>
                        </a:lnTo>
                        <a:close/>
                      </a:path>
                    </a:pathLst>
                  </a:custGeom>
                  <a:solidFill>
                    <a:srgbClr val="3F539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66" name="Freeform 434"/>
                  <p:cNvSpPr>
                    <a:spLocks/>
                  </p:cNvSpPr>
                  <p:nvPr/>
                </p:nvSpPr>
                <p:spPr bwMode="auto">
                  <a:xfrm>
                    <a:off x="5636" y="1239"/>
                    <a:ext cx="85" cy="104"/>
                  </a:xfrm>
                  <a:custGeom>
                    <a:avLst/>
                    <a:gdLst/>
                    <a:ahLst/>
                    <a:cxnLst>
                      <a:cxn ang="0">
                        <a:pos x="85" y="36"/>
                      </a:cxn>
                      <a:cxn ang="0">
                        <a:pos x="85" y="27"/>
                      </a:cxn>
                      <a:cxn ang="0">
                        <a:pos x="84" y="19"/>
                      </a:cxn>
                      <a:cxn ang="0">
                        <a:pos x="81" y="10"/>
                      </a:cxn>
                      <a:cxn ang="0">
                        <a:pos x="78" y="2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6" y="8"/>
                      </a:cxn>
                      <a:cxn ang="0">
                        <a:pos x="81" y="17"/>
                      </a:cxn>
                      <a:cxn ang="0">
                        <a:pos x="82" y="27"/>
                      </a:cxn>
                      <a:cxn ang="0">
                        <a:pos x="82" y="36"/>
                      </a:cxn>
                      <a:cxn ang="0">
                        <a:pos x="82" y="50"/>
                      </a:cxn>
                      <a:cxn ang="0">
                        <a:pos x="78" y="62"/>
                      </a:cxn>
                      <a:cxn ang="0">
                        <a:pos x="71" y="73"/>
                      </a:cxn>
                      <a:cxn ang="0">
                        <a:pos x="64" y="82"/>
                      </a:cxn>
                      <a:cxn ang="0">
                        <a:pos x="54" y="90"/>
                      </a:cxn>
                      <a:cxn ang="0">
                        <a:pos x="44" y="96"/>
                      </a:cxn>
                      <a:cxn ang="0">
                        <a:pos x="31" y="99"/>
                      </a:cxn>
                      <a:cxn ang="0">
                        <a:pos x="17" y="101"/>
                      </a:cxn>
                      <a:cxn ang="0">
                        <a:pos x="8" y="101"/>
                      </a:cxn>
                      <a:cxn ang="0">
                        <a:pos x="0" y="99"/>
                      </a:cxn>
                      <a:cxn ang="0">
                        <a:pos x="2" y="101"/>
                      </a:cxn>
                      <a:cxn ang="0">
                        <a:pos x="5" y="102"/>
                      </a:cxn>
                      <a:cxn ang="0">
                        <a:pos x="11" y="104"/>
                      </a:cxn>
                      <a:cxn ang="0">
                        <a:pos x="17" y="104"/>
                      </a:cxn>
                      <a:cxn ang="0">
                        <a:pos x="31" y="102"/>
                      </a:cxn>
                      <a:cxn ang="0">
                        <a:pos x="45" y="99"/>
                      </a:cxn>
                      <a:cxn ang="0">
                        <a:pos x="56" y="93"/>
                      </a:cxn>
                      <a:cxn ang="0">
                        <a:pos x="67" y="84"/>
                      </a:cxn>
                      <a:cxn ang="0">
                        <a:pos x="74" y="75"/>
                      </a:cxn>
                      <a:cxn ang="0">
                        <a:pos x="81" y="62"/>
                      </a:cxn>
                      <a:cxn ang="0">
                        <a:pos x="84" y="50"/>
                      </a:cxn>
                      <a:cxn ang="0">
                        <a:pos x="85" y="36"/>
                      </a:cxn>
                    </a:cxnLst>
                    <a:rect l="0" t="0" r="r" b="b"/>
                    <a:pathLst>
                      <a:path w="85" h="104">
                        <a:moveTo>
                          <a:pt x="85" y="36"/>
                        </a:moveTo>
                        <a:lnTo>
                          <a:pt x="85" y="27"/>
                        </a:lnTo>
                        <a:lnTo>
                          <a:pt x="84" y="19"/>
                        </a:lnTo>
                        <a:lnTo>
                          <a:pt x="81" y="10"/>
                        </a:lnTo>
                        <a:lnTo>
                          <a:pt x="78" y="2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6" y="8"/>
                        </a:lnTo>
                        <a:lnTo>
                          <a:pt x="81" y="17"/>
                        </a:lnTo>
                        <a:lnTo>
                          <a:pt x="82" y="27"/>
                        </a:lnTo>
                        <a:lnTo>
                          <a:pt x="82" y="36"/>
                        </a:lnTo>
                        <a:lnTo>
                          <a:pt x="82" y="50"/>
                        </a:lnTo>
                        <a:lnTo>
                          <a:pt x="78" y="62"/>
                        </a:lnTo>
                        <a:lnTo>
                          <a:pt x="71" y="73"/>
                        </a:lnTo>
                        <a:lnTo>
                          <a:pt x="64" y="82"/>
                        </a:lnTo>
                        <a:lnTo>
                          <a:pt x="54" y="90"/>
                        </a:lnTo>
                        <a:lnTo>
                          <a:pt x="44" y="96"/>
                        </a:lnTo>
                        <a:lnTo>
                          <a:pt x="31" y="99"/>
                        </a:lnTo>
                        <a:lnTo>
                          <a:pt x="17" y="101"/>
                        </a:lnTo>
                        <a:lnTo>
                          <a:pt x="8" y="101"/>
                        </a:lnTo>
                        <a:lnTo>
                          <a:pt x="0" y="99"/>
                        </a:lnTo>
                        <a:lnTo>
                          <a:pt x="2" y="101"/>
                        </a:lnTo>
                        <a:lnTo>
                          <a:pt x="5" y="102"/>
                        </a:lnTo>
                        <a:lnTo>
                          <a:pt x="11" y="104"/>
                        </a:lnTo>
                        <a:lnTo>
                          <a:pt x="17" y="104"/>
                        </a:lnTo>
                        <a:lnTo>
                          <a:pt x="31" y="102"/>
                        </a:lnTo>
                        <a:lnTo>
                          <a:pt x="45" y="99"/>
                        </a:lnTo>
                        <a:lnTo>
                          <a:pt x="56" y="93"/>
                        </a:lnTo>
                        <a:lnTo>
                          <a:pt x="67" y="84"/>
                        </a:lnTo>
                        <a:lnTo>
                          <a:pt x="74" y="75"/>
                        </a:lnTo>
                        <a:lnTo>
                          <a:pt x="81" y="62"/>
                        </a:lnTo>
                        <a:lnTo>
                          <a:pt x="84" y="50"/>
                        </a:lnTo>
                        <a:lnTo>
                          <a:pt x="85" y="36"/>
                        </a:lnTo>
                        <a:close/>
                      </a:path>
                    </a:pathLst>
                  </a:custGeom>
                  <a:solidFill>
                    <a:srgbClr val="405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67" name="Freeform 435"/>
                  <p:cNvSpPr>
                    <a:spLocks/>
                  </p:cNvSpPr>
                  <p:nvPr/>
                </p:nvSpPr>
                <p:spPr bwMode="auto">
                  <a:xfrm>
                    <a:off x="5633" y="1238"/>
                    <a:ext cx="87" cy="103"/>
                  </a:xfrm>
                  <a:custGeom>
                    <a:avLst/>
                    <a:gdLst/>
                    <a:ahLst/>
                    <a:cxnLst>
                      <a:cxn ang="0">
                        <a:pos x="87" y="37"/>
                      </a:cxn>
                      <a:cxn ang="0">
                        <a:pos x="87" y="28"/>
                      </a:cxn>
                      <a:cxn ang="0">
                        <a:pos x="85" y="18"/>
                      </a:cxn>
                      <a:cxn ang="0">
                        <a:pos x="82" y="11"/>
                      </a:cxn>
                      <a:cxn ang="0">
                        <a:pos x="77" y="3"/>
                      </a:cxn>
                      <a:cxn ang="0">
                        <a:pos x="74" y="1"/>
                      </a:cxn>
                      <a:cxn ang="0">
                        <a:pos x="73" y="0"/>
                      </a:cxn>
                      <a:cxn ang="0">
                        <a:pos x="77" y="9"/>
                      </a:cxn>
                      <a:cxn ang="0">
                        <a:pos x="81" y="17"/>
                      </a:cxn>
                      <a:cxn ang="0">
                        <a:pos x="84" y="28"/>
                      </a:cxn>
                      <a:cxn ang="0">
                        <a:pos x="84" y="37"/>
                      </a:cxn>
                      <a:cxn ang="0">
                        <a:pos x="84" y="51"/>
                      </a:cxn>
                      <a:cxn ang="0">
                        <a:pos x="79" y="62"/>
                      </a:cxn>
                      <a:cxn ang="0">
                        <a:pos x="73" y="73"/>
                      </a:cxn>
                      <a:cxn ang="0">
                        <a:pos x="65" y="82"/>
                      </a:cxn>
                      <a:cxn ang="0">
                        <a:pos x="56" y="90"/>
                      </a:cxn>
                      <a:cxn ang="0">
                        <a:pos x="45" y="96"/>
                      </a:cxn>
                      <a:cxn ang="0">
                        <a:pos x="34" y="99"/>
                      </a:cxn>
                      <a:cxn ang="0">
                        <a:pos x="20" y="100"/>
                      </a:cxn>
                      <a:cxn ang="0">
                        <a:pos x="11" y="100"/>
                      </a:cxn>
                      <a:cxn ang="0">
                        <a:pos x="0" y="97"/>
                      </a:cxn>
                      <a:cxn ang="0">
                        <a:pos x="3" y="100"/>
                      </a:cxn>
                      <a:cxn ang="0">
                        <a:pos x="5" y="102"/>
                      </a:cxn>
                      <a:cxn ang="0">
                        <a:pos x="13" y="103"/>
                      </a:cxn>
                      <a:cxn ang="0">
                        <a:pos x="20" y="103"/>
                      </a:cxn>
                      <a:cxn ang="0">
                        <a:pos x="34" y="102"/>
                      </a:cxn>
                      <a:cxn ang="0">
                        <a:pos x="47" y="99"/>
                      </a:cxn>
                      <a:cxn ang="0">
                        <a:pos x="57" y="93"/>
                      </a:cxn>
                      <a:cxn ang="0">
                        <a:pos x="68" y="85"/>
                      </a:cxn>
                      <a:cxn ang="0">
                        <a:pos x="76" y="74"/>
                      </a:cxn>
                      <a:cxn ang="0">
                        <a:pos x="82" y="63"/>
                      </a:cxn>
                      <a:cxn ang="0">
                        <a:pos x="87" y="51"/>
                      </a:cxn>
                      <a:cxn ang="0">
                        <a:pos x="87" y="37"/>
                      </a:cxn>
                    </a:cxnLst>
                    <a:rect l="0" t="0" r="r" b="b"/>
                    <a:pathLst>
                      <a:path w="87" h="103">
                        <a:moveTo>
                          <a:pt x="87" y="37"/>
                        </a:moveTo>
                        <a:lnTo>
                          <a:pt x="87" y="28"/>
                        </a:lnTo>
                        <a:lnTo>
                          <a:pt x="85" y="18"/>
                        </a:lnTo>
                        <a:lnTo>
                          <a:pt x="82" y="11"/>
                        </a:lnTo>
                        <a:lnTo>
                          <a:pt x="77" y="3"/>
                        </a:lnTo>
                        <a:lnTo>
                          <a:pt x="74" y="1"/>
                        </a:lnTo>
                        <a:lnTo>
                          <a:pt x="73" y="0"/>
                        </a:lnTo>
                        <a:lnTo>
                          <a:pt x="77" y="9"/>
                        </a:lnTo>
                        <a:lnTo>
                          <a:pt x="81" y="17"/>
                        </a:lnTo>
                        <a:lnTo>
                          <a:pt x="84" y="28"/>
                        </a:lnTo>
                        <a:lnTo>
                          <a:pt x="84" y="37"/>
                        </a:lnTo>
                        <a:lnTo>
                          <a:pt x="84" y="51"/>
                        </a:lnTo>
                        <a:lnTo>
                          <a:pt x="79" y="62"/>
                        </a:lnTo>
                        <a:lnTo>
                          <a:pt x="73" y="73"/>
                        </a:lnTo>
                        <a:lnTo>
                          <a:pt x="65" y="82"/>
                        </a:lnTo>
                        <a:lnTo>
                          <a:pt x="56" y="90"/>
                        </a:lnTo>
                        <a:lnTo>
                          <a:pt x="45" y="96"/>
                        </a:lnTo>
                        <a:lnTo>
                          <a:pt x="34" y="99"/>
                        </a:lnTo>
                        <a:lnTo>
                          <a:pt x="20" y="100"/>
                        </a:lnTo>
                        <a:lnTo>
                          <a:pt x="11" y="100"/>
                        </a:lnTo>
                        <a:lnTo>
                          <a:pt x="0" y="97"/>
                        </a:lnTo>
                        <a:lnTo>
                          <a:pt x="3" y="100"/>
                        </a:lnTo>
                        <a:lnTo>
                          <a:pt x="5" y="102"/>
                        </a:lnTo>
                        <a:lnTo>
                          <a:pt x="13" y="103"/>
                        </a:lnTo>
                        <a:lnTo>
                          <a:pt x="20" y="103"/>
                        </a:lnTo>
                        <a:lnTo>
                          <a:pt x="34" y="102"/>
                        </a:lnTo>
                        <a:lnTo>
                          <a:pt x="47" y="99"/>
                        </a:lnTo>
                        <a:lnTo>
                          <a:pt x="57" y="93"/>
                        </a:lnTo>
                        <a:lnTo>
                          <a:pt x="68" y="85"/>
                        </a:lnTo>
                        <a:lnTo>
                          <a:pt x="76" y="74"/>
                        </a:lnTo>
                        <a:lnTo>
                          <a:pt x="82" y="63"/>
                        </a:lnTo>
                        <a:lnTo>
                          <a:pt x="87" y="51"/>
                        </a:lnTo>
                        <a:lnTo>
                          <a:pt x="87" y="37"/>
                        </a:lnTo>
                        <a:close/>
                      </a:path>
                    </a:pathLst>
                  </a:custGeom>
                  <a:solidFill>
                    <a:srgbClr val="42569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68" name="Freeform 436"/>
                  <p:cNvSpPr>
                    <a:spLocks/>
                  </p:cNvSpPr>
                  <p:nvPr/>
                </p:nvSpPr>
                <p:spPr bwMode="auto">
                  <a:xfrm>
                    <a:off x="5632" y="1238"/>
                    <a:ext cx="86" cy="102"/>
                  </a:xfrm>
                  <a:custGeom>
                    <a:avLst/>
                    <a:gdLst/>
                    <a:ahLst/>
                    <a:cxnLst>
                      <a:cxn ang="0">
                        <a:pos x="86" y="37"/>
                      </a:cxn>
                      <a:cxn ang="0">
                        <a:pos x="86" y="28"/>
                      </a:cxn>
                      <a:cxn ang="0">
                        <a:pos x="85" y="18"/>
                      </a:cxn>
                      <a:cxn ang="0">
                        <a:pos x="80" y="9"/>
                      </a:cxn>
                      <a:cxn ang="0">
                        <a:pos x="75" y="1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7" y="8"/>
                      </a:cxn>
                      <a:cxn ang="0">
                        <a:pos x="80" y="17"/>
                      </a:cxn>
                      <a:cxn ang="0">
                        <a:pos x="83" y="26"/>
                      </a:cxn>
                      <a:cxn ang="0">
                        <a:pos x="83" y="37"/>
                      </a:cxn>
                      <a:cxn ang="0">
                        <a:pos x="83" y="49"/>
                      </a:cxn>
                      <a:cxn ang="0">
                        <a:pos x="78" y="62"/>
                      </a:cxn>
                      <a:cxn ang="0">
                        <a:pos x="74" y="73"/>
                      </a:cxn>
                      <a:cxn ang="0">
                        <a:pos x="66" y="82"/>
                      </a:cxn>
                      <a:cxn ang="0">
                        <a:pos x="57" y="88"/>
                      </a:cxn>
                      <a:cxn ang="0">
                        <a:pos x="46" y="94"/>
                      </a:cxn>
                      <a:cxn ang="0">
                        <a:pos x="34" y="97"/>
                      </a:cxn>
                      <a:cxn ang="0">
                        <a:pos x="21" y="99"/>
                      </a:cxn>
                      <a:cxn ang="0">
                        <a:pos x="11" y="99"/>
                      </a:cxn>
                      <a:cxn ang="0">
                        <a:pos x="0" y="96"/>
                      </a:cxn>
                      <a:cxn ang="0">
                        <a:pos x="1" y="97"/>
                      </a:cxn>
                      <a:cxn ang="0">
                        <a:pos x="4" y="100"/>
                      </a:cxn>
                      <a:cxn ang="0">
                        <a:pos x="12" y="102"/>
                      </a:cxn>
                      <a:cxn ang="0">
                        <a:pos x="21" y="102"/>
                      </a:cxn>
                      <a:cxn ang="0">
                        <a:pos x="35" y="100"/>
                      </a:cxn>
                      <a:cxn ang="0">
                        <a:pos x="48" y="97"/>
                      </a:cxn>
                      <a:cxn ang="0">
                        <a:pos x="58" y="91"/>
                      </a:cxn>
                      <a:cxn ang="0">
                        <a:pos x="68" y="83"/>
                      </a:cxn>
                      <a:cxn ang="0">
                        <a:pos x="75" y="74"/>
                      </a:cxn>
                      <a:cxn ang="0">
                        <a:pos x="82" y="63"/>
                      </a:cxn>
                      <a:cxn ang="0">
                        <a:pos x="86" y="51"/>
                      </a:cxn>
                      <a:cxn ang="0">
                        <a:pos x="86" y="37"/>
                      </a:cxn>
                    </a:cxnLst>
                    <a:rect l="0" t="0" r="r" b="b"/>
                    <a:pathLst>
                      <a:path w="86" h="102">
                        <a:moveTo>
                          <a:pt x="86" y="37"/>
                        </a:moveTo>
                        <a:lnTo>
                          <a:pt x="86" y="28"/>
                        </a:lnTo>
                        <a:lnTo>
                          <a:pt x="85" y="18"/>
                        </a:lnTo>
                        <a:lnTo>
                          <a:pt x="80" y="9"/>
                        </a:lnTo>
                        <a:lnTo>
                          <a:pt x="75" y="1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7" y="8"/>
                        </a:lnTo>
                        <a:lnTo>
                          <a:pt x="80" y="17"/>
                        </a:lnTo>
                        <a:lnTo>
                          <a:pt x="83" y="26"/>
                        </a:lnTo>
                        <a:lnTo>
                          <a:pt x="83" y="37"/>
                        </a:lnTo>
                        <a:lnTo>
                          <a:pt x="83" y="49"/>
                        </a:lnTo>
                        <a:lnTo>
                          <a:pt x="78" y="62"/>
                        </a:lnTo>
                        <a:lnTo>
                          <a:pt x="74" y="73"/>
                        </a:lnTo>
                        <a:lnTo>
                          <a:pt x="66" y="82"/>
                        </a:lnTo>
                        <a:lnTo>
                          <a:pt x="57" y="88"/>
                        </a:lnTo>
                        <a:lnTo>
                          <a:pt x="46" y="94"/>
                        </a:lnTo>
                        <a:lnTo>
                          <a:pt x="34" y="97"/>
                        </a:lnTo>
                        <a:lnTo>
                          <a:pt x="21" y="99"/>
                        </a:lnTo>
                        <a:lnTo>
                          <a:pt x="11" y="99"/>
                        </a:lnTo>
                        <a:lnTo>
                          <a:pt x="0" y="96"/>
                        </a:lnTo>
                        <a:lnTo>
                          <a:pt x="1" y="97"/>
                        </a:lnTo>
                        <a:lnTo>
                          <a:pt x="4" y="100"/>
                        </a:lnTo>
                        <a:lnTo>
                          <a:pt x="12" y="102"/>
                        </a:lnTo>
                        <a:lnTo>
                          <a:pt x="21" y="102"/>
                        </a:lnTo>
                        <a:lnTo>
                          <a:pt x="35" y="100"/>
                        </a:lnTo>
                        <a:lnTo>
                          <a:pt x="48" y="97"/>
                        </a:lnTo>
                        <a:lnTo>
                          <a:pt x="58" y="91"/>
                        </a:lnTo>
                        <a:lnTo>
                          <a:pt x="68" y="83"/>
                        </a:lnTo>
                        <a:lnTo>
                          <a:pt x="75" y="74"/>
                        </a:lnTo>
                        <a:lnTo>
                          <a:pt x="82" y="63"/>
                        </a:lnTo>
                        <a:lnTo>
                          <a:pt x="86" y="51"/>
                        </a:lnTo>
                        <a:lnTo>
                          <a:pt x="86" y="37"/>
                        </a:lnTo>
                        <a:close/>
                      </a:path>
                    </a:pathLst>
                  </a:custGeom>
                  <a:solidFill>
                    <a:srgbClr val="465A9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69" name="Freeform 437"/>
                  <p:cNvSpPr>
                    <a:spLocks/>
                  </p:cNvSpPr>
                  <p:nvPr/>
                </p:nvSpPr>
                <p:spPr bwMode="auto">
                  <a:xfrm>
                    <a:off x="5630" y="1236"/>
                    <a:ext cx="87" cy="102"/>
                  </a:xfrm>
                  <a:custGeom>
                    <a:avLst/>
                    <a:gdLst/>
                    <a:ahLst/>
                    <a:cxnLst>
                      <a:cxn ang="0">
                        <a:pos x="87" y="39"/>
                      </a:cxn>
                      <a:cxn ang="0">
                        <a:pos x="87" y="30"/>
                      </a:cxn>
                      <a:cxn ang="0">
                        <a:pos x="84" y="19"/>
                      </a:cxn>
                      <a:cxn ang="0">
                        <a:pos x="80" y="11"/>
                      </a:cxn>
                      <a:cxn ang="0">
                        <a:pos x="76" y="2"/>
                      </a:cxn>
                      <a:cxn ang="0">
                        <a:pos x="73" y="2"/>
                      </a:cxn>
                      <a:cxn ang="0">
                        <a:pos x="70" y="0"/>
                      </a:cxn>
                      <a:cxn ang="0">
                        <a:pos x="76" y="10"/>
                      </a:cxn>
                      <a:cxn ang="0">
                        <a:pos x="80" y="19"/>
                      </a:cxn>
                      <a:cxn ang="0">
                        <a:pos x="84" y="28"/>
                      </a:cxn>
                      <a:cxn ang="0">
                        <a:pos x="84" y="39"/>
                      </a:cxn>
                      <a:cxn ang="0">
                        <a:pos x="84" y="51"/>
                      </a:cxn>
                      <a:cxn ang="0">
                        <a:pos x="79" y="62"/>
                      </a:cxn>
                      <a:cxn ang="0">
                        <a:pos x="74" y="73"/>
                      </a:cxn>
                      <a:cxn ang="0">
                        <a:pos x="67" y="82"/>
                      </a:cxn>
                      <a:cxn ang="0">
                        <a:pos x="57" y="90"/>
                      </a:cxn>
                      <a:cxn ang="0">
                        <a:pos x="48" y="95"/>
                      </a:cxn>
                      <a:cxn ang="0">
                        <a:pos x="36" y="98"/>
                      </a:cxn>
                      <a:cxn ang="0">
                        <a:pos x="23" y="99"/>
                      </a:cxn>
                      <a:cxn ang="0">
                        <a:pos x="11" y="98"/>
                      </a:cxn>
                      <a:cxn ang="0">
                        <a:pos x="0" y="95"/>
                      </a:cxn>
                      <a:cxn ang="0">
                        <a:pos x="2" y="98"/>
                      </a:cxn>
                      <a:cxn ang="0">
                        <a:pos x="3" y="99"/>
                      </a:cxn>
                      <a:cxn ang="0">
                        <a:pos x="14" y="102"/>
                      </a:cxn>
                      <a:cxn ang="0">
                        <a:pos x="23" y="102"/>
                      </a:cxn>
                      <a:cxn ang="0">
                        <a:pos x="37" y="101"/>
                      </a:cxn>
                      <a:cxn ang="0">
                        <a:pos x="48" y="98"/>
                      </a:cxn>
                      <a:cxn ang="0">
                        <a:pos x="59" y="92"/>
                      </a:cxn>
                      <a:cxn ang="0">
                        <a:pos x="68" y="84"/>
                      </a:cxn>
                      <a:cxn ang="0">
                        <a:pos x="76" y="75"/>
                      </a:cxn>
                      <a:cxn ang="0">
                        <a:pos x="82" y="64"/>
                      </a:cxn>
                      <a:cxn ang="0">
                        <a:pos x="87" y="53"/>
                      </a:cxn>
                      <a:cxn ang="0">
                        <a:pos x="87" y="39"/>
                      </a:cxn>
                    </a:cxnLst>
                    <a:rect l="0" t="0" r="r" b="b"/>
                    <a:pathLst>
                      <a:path w="87" h="102">
                        <a:moveTo>
                          <a:pt x="87" y="39"/>
                        </a:moveTo>
                        <a:lnTo>
                          <a:pt x="87" y="30"/>
                        </a:lnTo>
                        <a:lnTo>
                          <a:pt x="84" y="19"/>
                        </a:lnTo>
                        <a:lnTo>
                          <a:pt x="80" y="11"/>
                        </a:lnTo>
                        <a:lnTo>
                          <a:pt x="76" y="2"/>
                        </a:lnTo>
                        <a:lnTo>
                          <a:pt x="73" y="2"/>
                        </a:lnTo>
                        <a:lnTo>
                          <a:pt x="70" y="0"/>
                        </a:lnTo>
                        <a:lnTo>
                          <a:pt x="76" y="10"/>
                        </a:lnTo>
                        <a:lnTo>
                          <a:pt x="80" y="19"/>
                        </a:lnTo>
                        <a:lnTo>
                          <a:pt x="84" y="28"/>
                        </a:lnTo>
                        <a:lnTo>
                          <a:pt x="84" y="39"/>
                        </a:lnTo>
                        <a:lnTo>
                          <a:pt x="84" y="51"/>
                        </a:lnTo>
                        <a:lnTo>
                          <a:pt x="79" y="62"/>
                        </a:lnTo>
                        <a:lnTo>
                          <a:pt x="74" y="73"/>
                        </a:lnTo>
                        <a:lnTo>
                          <a:pt x="67" y="82"/>
                        </a:lnTo>
                        <a:lnTo>
                          <a:pt x="57" y="90"/>
                        </a:lnTo>
                        <a:lnTo>
                          <a:pt x="48" y="95"/>
                        </a:lnTo>
                        <a:lnTo>
                          <a:pt x="36" y="98"/>
                        </a:lnTo>
                        <a:lnTo>
                          <a:pt x="23" y="99"/>
                        </a:lnTo>
                        <a:lnTo>
                          <a:pt x="11" y="98"/>
                        </a:lnTo>
                        <a:lnTo>
                          <a:pt x="0" y="95"/>
                        </a:lnTo>
                        <a:lnTo>
                          <a:pt x="2" y="98"/>
                        </a:lnTo>
                        <a:lnTo>
                          <a:pt x="3" y="99"/>
                        </a:lnTo>
                        <a:lnTo>
                          <a:pt x="14" y="102"/>
                        </a:lnTo>
                        <a:lnTo>
                          <a:pt x="23" y="102"/>
                        </a:lnTo>
                        <a:lnTo>
                          <a:pt x="37" y="101"/>
                        </a:lnTo>
                        <a:lnTo>
                          <a:pt x="48" y="98"/>
                        </a:lnTo>
                        <a:lnTo>
                          <a:pt x="59" y="92"/>
                        </a:lnTo>
                        <a:lnTo>
                          <a:pt x="68" y="84"/>
                        </a:lnTo>
                        <a:lnTo>
                          <a:pt x="76" y="75"/>
                        </a:lnTo>
                        <a:lnTo>
                          <a:pt x="82" y="64"/>
                        </a:lnTo>
                        <a:lnTo>
                          <a:pt x="87" y="53"/>
                        </a:lnTo>
                        <a:lnTo>
                          <a:pt x="87" y="39"/>
                        </a:lnTo>
                        <a:close/>
                      </a:path>
                    </a:pathLst>
                  </a:custGeom>
                  <a:solidFill>
                    <a:srgbClr val="485D9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70" name="Freeform 438"/>
                  <p:cNvSpPr>
                    <a:spLocks/>
                  </p:cNvSpPr>
                  <p:nvPr/>
                </p:nvSpPr>
                <p:spPr bwMode="auto">
                  <a:xfrm>
                    <a:off x="5629" y="1236"/>
                    <a:ext cx="86" cy="101"/>
                  </a:xfrm>
                  <a:custGeom>
                    <a:avLst/>
                    <a:gdLst/>
                    <a:ahLst/>
                    <a:cxnLst>
                      <a:cxn ang="0">
                        <a:pos x="86" y="39"/>
                      </a:cxn>
                      <a:cxn ang="0">
                        <a:pos x="86" y="28"/>
                      </a:cxn>
                      <a:cxn ang="0">
                        <a:pos x="83" y="19"/>
                      </a:cxn>
                      <a:cxn ang="0">
                        <a:pos x="80" y="10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69" y="0"/>
                      </a:cxn>
                      <a:cxn ang="0">
                        <a:pos x="75" y="8"/>
                      </a:cxn>
                      <a:cxn ang="0">
                        <a:pos x="80" y="17"/>
                      </a:cxn>
                      <a:cxn ang="0">
                        <a:pos x="83" y="28"/>
                      </a:cxn>
                      <a:cxn ang="0">
                        <a:pos x="83" y="39"/>
                      </a:cxn>
                      <a:cxn ang="0">
                        <a:pos x="83" y="51"/>
                      </a:cxn>
                      <a:cxn ang="0">
                        <a:pos x="78" y="62"/>
                      </a:cxn>
                      <a:cxn ang="0">
                        <a:pos x="74" y="71"/>
                      </a:cxn>
                      <a:cxn ang="0">
                        <a:pos x="66" y="81"/>
                      </a:cxn>
                      <a:cxn ang="0">
                        <a:pos x="58" y="88"/>
                      </a:cxn>
                      <a:cxn ang="0">
                        <a:pos x="47" y="93"/>
                      </a:cxn>
                      <a:cxn ang="0">
                        <a:pos x="37" y="96"/>
                      </a:cxn>
                      <a:cxn ang="0">
                        <a:pos x="24" y="98"/>
                      </a:cxn>
                      <a:cxn ang="0">
                        <a:pos x="12" y="96"/>
                      </a:cxn>
                      <a:cxn ang="0">
                        <a:pos x="0" y="92"/>
                      </a:cxn>
                      <a:cxn ang="0">
                        <a:pos x="1" y="95"/>
                      </a:cxn>
                      <a:cxn ang="0">
                        <a:pos x="3" y="98"/>
                      </a:cxn>
                      <a:cxn ang="0">
                        <a:pos x="14" y="101"/>
                      </a:cxn>
                      <a:cxn ang="0">
                        <a:pos x="24" y="101"/>
                      </a:cxn>
                      <a:cxn ang="0">
                        <a:pos x="37" y="99"/>
                      </a:cxn>
                      <a:cxn ang="0">
                        <a:pos x="49" y="96"/>
                      </a:cxn>
                      <a:cxn ang="0">
                        <a:pos x="60" y="90"/>
                      </a:cxn>
                      <a:cxn ang="0">
                        <a:pos x="69" y="84"/>
                      </a:cxn>
                      <a:cxn ang="0">
                        <a:pos x="77" y="75"/>
                      </a:cxn>
                      <a:cxn ang="0">
                        <a:pos x="81" y="64"/>
                      </a:cxn>
                      <a:cxn ang="0">
                        <a:pos x="86" y="51"/>
                      </a:cxn>
                      <a:cxn ang="0">
                        <a:pos x="86" y="39"/>
                      </a:cxn>
                    </a:cxnLst>
                    <a:rect l="0" t="0" r="r" b="b"/>
                    <a:pathLst>
                      <a:path w="86" h="101">
                        <a:moveTo>
                          <a:pt x="86" y="39"/>
                        </a:moveTo>
                        <a:lnTo>
                          <a:pt x="86" y="28"/>
                        </a:lnTo>
                        <a:lnTo>
                          <a:pt x="83" y="19"/>
                        </a:lnTo>
                        <a:lnTo>
                          <a:pt x="80" y="10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69" y="0"/>
                        </a:lnTo>
                        <a:lnTo>
                          <a:pt x="75" y="8"/>
                        </a:lnTo>
                        <a:lnTo>
                          <a:pt x="80" y="17"/>
                        </a:lnTo>
                        <a:lnTo>
                          <a:pt x="83" y="28"/>
                        </a:lnTo>
                        <a:lnTo>
                          <a:pt x="83" y="39"/>
                        </a:lnTo>
                        <a:lnTo>
                          <a:pt x="83" y="51"/>
                        </a:lnTo>
                        <a:lnTo>
                          <a:pt x="78" y="62"/>
                        </a:lnTo>
                        <a:lnTo>
                          <a:pt x="74" y="71"/>
                        </a:lnTo>
                        <a:lnTo>
                          <a:pt x="66" y="81"/>
                        </a:lnTo>
                        <a:lnTo>
                          <a:pt x="58" y="88"/>
                        </a:lnTo>
                        <a:lnTo>
                          <a:pt x="47" y="93"/>
                        </a:lnTo>
                        <a:lnTo>
                          <a:pt x="37" y="96"/>
                        </a:lnTo>
                        <a:lnTo>
                          <a:pt x="24" y="98"/>
                        </a:lnTo>
                        <a:lnTo>
                          <a:pt x="12" y="96"/>
                        </a:lnTo>
                        <a:lnTo>
                          <a:pt x="0" y="92"/>
                        </a:lnTo>
                        <a:lnTo>
                          <a:pt x="1" y="95"/>
                        </a:lnTo>
                        <a:lnTo>
                          <a:pt x="3" y="98"/>
                        </a:lnTo>
                        <a:lnTo>
                          <a:pt x="14" y="101"/>
                        </a:lnTo>
                        <a:lnTo>
                          <a:pt x="24" y="101"/>
                        </a:lnTo>
                        <a:lnTo>
                          <a:pt x="37" y="99"/>
                        </a:lnTo>
                        <a:lnTo>
                          <a:pt x="49" y="96"/>
                        </a:lnTo>
                        <a:lnTo>
                          <a:pt x="60" y="90"/>
                        </a:lnTo>
                        <a:lnTo>
                          <a:pt x="69" y="84"/>
                        </a:lnTo>
                        <a:lnTo>
                          <a:pt x="77" y="75"/>
                        </a:lnTo>
                        <a:lnTo>
                          <a:pt x="81" y="64"/>
                        </a:lnTo>
                        <a:lnTo>
                          <a:pt x="86" y="51"/>
                        </a:lnTo>
                        <a:lnTo>
                          <a:pt x="86" y="39"/>
                        </a:lnTo>
                        <a:close/>
                      </a:path>
                    </a:pathLst>
                  </a:custGeom>
                  <a:solidFill>
                    <a:srgbClr val="4A5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71" name="Freeform 439"/>
                  <p:cNvSpPr>
                    <a:spLocks/>
                  </p:cNvSpPr>
                  <p:nvPr/>
                </p:nvSpPr>
                <p:spPr bwMode="auto">
                  <a:xfrm>
                    <a:off x="5627" y="1236"/>
                    <a:ext cx="87" cy="99"/>
                  </a:xfrm>
                  <a:custGeom>
                    <a:avLst/>
                    <a:gdLst/>
                    <a:ahLst/>
                    <a:cxnLst>
                      <a:cxn ang="0">
                        <a:pos x="87" y="39"/>
                      </a:cxn>
                      <a:cxn ang="0">
                        <a:pos x="87" y="28"/>
                      </a:cxn>
                      <a:cxn ang="0">
                        <a:pos x="83" y="19"/>
                      </a:cxn>
                      <a:cxn ang="0">
                        <a:pos x="79" y="10"/>
                      </a:cxn>
                      <a:cxn ang="0">
                        <a:pos x="73" y="0"/>
                      </a:cxn>
                      <a:cxn ang="0">
                        <a:pos x="71" y="0"/>
                      </a:cxn>
                      <a:cxn ang="0">
                        <a:pos x="68" y="0"/>
                      </a:cxn>
                      <a:cxn ang="0">
                        <a:pos x="74" y="8"/>
                      </a:cxn>
                      <a:cxn ang="0">
                        <a:pos x="80" y="17"/>
                      </a:cxn>
                      <a:cxn ang="0">
                        <a:pos x="83" y="28"/>
                      </a:cxn>
                      <a:cxn ang="0">
                        <a:pos x="83" y="39"/>
                      </a:cxn>
                      <a:cxn ang="0">
                        <a:pos x="83" y="51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59" y="87"/>
                      </a:cxn>
                      <a:cxn ang="0">
                        <a:pos x="49" y="92"/>
                      </a:cxn>
                      <a:cxn ang="0">
                        <a:pos x="39" y="95"/>
                      </a:cxn>
                      <a:cxn ang="0">
                        <a:pos x="26" y="96"/>
                      </a:cxn>
                      <a:cxn ang="0">
                        <a:pos x="20" y="96"/>
                      </a:cxn>
                      <a:cxn ang="0">
                        <a:pos x="12" y="95"/>
                      </a:cxn>
                      <a:cxn ang="0">
                        <a:pos x="6" y="93"/>
                      </a:cxn>
                      <a:cxn ang="0">
                        <a:pos x="0" y="90"/>
                      </a:cxn>
                      <a:cxn ang="0">
                        <a:pos x="2" y="93"/>
                      </a:cxn>
                      <a:cxn ang="0">
                        <a:pos x="3" y="95"/>
                      </a:cxn>
                      <a:cxn ang="0">
                        <a:pos x="14" y="98"/>
                      </a:cxn>
                      <a:cxn ang="0">
                        <a:pos x="26" y="99"/>
                      </a:cxn>
                      <a:cxn ang="0">
                        <a:pos x="39" y="98"/>
                      </a:cxn>
                      <a:cxn ang="0">
                        <a:pos x="51" y="95"/>
                      </a:cxn>
                      <a:cxn ang="0">
                        <a:pos x="60" y="90"/>
                      </a:cxn>
                      <a:cxn ang="0">
                        <a:pos x="70" y="82"/>
                      </a:cxn>
                      <a:cxn ang="0">
                        <a:pos x="77" y="73"/>
                      </a:cxn>
                      <a:cxn ang="0">
                        <a:pos x="82" y="62"/>
                      </a:cxn>
                      <a:cxn ang="0">
                        <a:pos x="87" y="51"/>
                      </a:cxn>
                      <a:cxn ang="0">
                        <a:pos x="87" y="39"/>
                      </a:cxn>
                    </a:cxnLst>
                    <a:rect l="0" t="0" r="r" b="b"/>
                    <a:pathLst>
                      <a:path w="87" h="99">
                        <a:moveTo>
                          <a:pt x="87" y="39"/>
                        </a:moveTo>
                        <a:lnTo>
                          <a:pt x="87" y="28"/>
                        </a:lnTo>
                        <a:lnTo>
                          <a:pt x="83" y="19"/>
                        </a:lnTo>
                        <a:lnTo>
                          <a:pt x="79" y="10"/>
                        </a:lnTo>
                        <a:lnTo>
                          <a:pt x="73" y="0"/>
                        </a:lnTo>
                        <a:lnTo>
                          <a:pt x="71" y="0"/>
                        </a:lnTo>
                        <a:lnTo>
                          <a:pt x="68" y="0"/>
                        </a:lnTo>
                        <a:lnTo>
                          <a:pt x="74" y="8"/>
                        </a:lnTo>
                        <a:lnTo>
                          <a:pt x="80" y="17"/>
                        </a:lnTo>
                        <a:lnTo>
                          <a:pt x="83" y="28"/>
                        </a:lnTo>
                        <a:lnTo>
                          <a:pt x="83" y="39"/>
                        </a:lnTo>
                        <a:lnTo>
                          <a:pt x="83" y="51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59" y="87"/>
                        </a:lnTo>
                        <a:lnTo>
                          <a:pt x="49" y="92"/>
                        </a:lnTo>
                        <a:lnTo>
                          <a:pt x="39" y="95"/>
                        </a:lnTo>
                        <a:lnTo>
                          <a:pt x="26" y="96"/>
                        </a:lnTo>
                        <a:lnTo>
                          <a:pt x="20" y="96"/>
                        </a:lnTo>
                        <a:lnTo>
                          <a:pt x="12" y="95"/>
                        </a:lnTo>
                        <a:lnTo>
                          <a:pt x="6" y="93"/>
                        </a:lnTo>
                        <a:lnTo>
                          <a:pt x="0" y="90"/>
                        </a:lnTo>
                        <a:lnTo>
                          <a:pt x="2" y="93"/>
                        </a:lnTo>
                        <a:lnTo>
                          <a:pt x="3" y="95"/>
                        </a:lnTo>
                        <a:lnTo>
                          <a:pt x="14" y="98"/>
                        </a:lnTo>
                        <a:lnTo>
                          <a:pt x="26" y="99"/>
                        </a:lnTo>
                        <a:lnTo>
                          <a:pt x="39" y="98"/>
                        </a:lnTo>
                        <a:lnTo>
                          <a:pt x="51" y="95"/>
                        </a:lnTo>
                        <a:lnTo>
                          <a:pt x="60" y="90"/>
                        </a:lnTo>
                        <a:lnTo>
                          <a:pt x="70" y="82"/>
                        </a:lnTo>
                        <a:lnTo>
                          <a:pt x="77" y="73"/>
                        </a:lnTo>
                        <a:lnTo>
                          <a:pt x="82" y="62"/>
                        </a:lnTo>
                        <a:lnTo>
                          <a:pt x="87" y="51"/>
                        </a:lnTo>
                        <a:lnTo>
                          <a:pt x="87" y="39"/>
                        </a:lnTo>
                        <a:close/>
                      </a:path>
                    </a:pathLst>
                  </a:custGeom>
                  <a:solidFill>
                    <a:srgbClr val="4D61A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72" name="Freeform 440"/>
                  <p:cNvSpPr>
                    <a:spLocks/>
                  </p:cNvSpPr>
                  <p:nvPr/>
                </p:nvSpPr>
                <p:spPr bwMode="auto">
                  <a:xfrm>
                    <a:off x="5626" y="1235"/>
                    <a:ext cx="86" cy="99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6" y="29"/>
                      </a:cxn>
                      <a:cxn ang="0">
                        <a:pos x="83" y="18"/>
                      </a:cxn>
                      <a:cxn ang="0">
                        <a:pos x="78" y="9"/>
                      </a:cxn>
                      <a:cxn ang="0">
                        <a:pos x="72" y="1"/>
                      </a:cxn>
                      <a:cxn ang="0">
                        <a:pos x="69" y="1"/>
                      </a:cxn>
                      <a:cxn ang="0">
                        <a:pos x="66" y="0"/>
                      </a:cxn>
                      <a:cxn ang="0">
                        <a:pos x="74" y="9"/>
                      </a:cxn>
                      <a:cxn ang="0">
                        <a:pos x="78" y="18"/>
                      </a:cxn>
                      <a:cxn ang="0">
                        <a:pos x="83" y="29"/>
                      </a:cxn>
                      <a:cxn ang="0">
                        <a:pos x="83" y="40"/>
                      </a:cxn>
                      <a:cxn ang="0">
                        <a:pos x="83" y="52"/>
                      </a:cxn>
                      <a:cxn ang="0">
                        <a:pos x="80" y="62"/>
                      </a:cxn>
                      <a:cxn ang="0">
                        <a:pos x="74" y="71"/>
                      </a:cxn>
                      <a:cxn ang="0">
                        <a:pos x="67" y="80"/>
                      </a:cxn>
                      <a:cxn ang="0">
                        <a:pos x="60" y="86"/>
                      </a:cxn>
                      <a:cxn ang="0">
                        <a:pos x="49" y="91"/>
                      </a:cxn>
                      <a:cxn ang="0">
                        <a:pos x="40" y="94"/>
                      </a:cxn>
                      <a:cxn ang="0">
                        <a:pos x="27" y="96"/>
                      </a:cxn>
                      <a:cxn ang="0">
                        <a:pos x="21" y="96"/>
                      </a:cxn>
                      <a:cxn ang="0">
                        <a:pos x="13" y="94"/>
                      </a:cxn>
                      <a:cxn ang="0">
                        <a:pos x="6" y="91"/>
                      </a:cxn>
                      <a:cxn ang="0">
                        <a:pos x="0" y="88"/>
                      </a:cxn>
                      <a:cxn ang="0">
                        <a:pos x="1" y="91"/>
                      </a:cxn>
                      <a:cxn ang="0">
                        <a:pos x="3" y="94"/>
                      </a:cxn>
                      <a:cxn ang="0">
                        <a:pos x="15" y="97"/>
                      </a:cxn>
                      <a:cxn ang="0">
                        <a:pos x="27" y="99"/>
                      </a:cxn>
                      <a:cxn ang="0">
                        <a:pos x="40" y="97"/>
                      </a:cxn>
                      <a:cxn ang="0">
                        <a:pos x="50" y="94"/>
                      </a:cxn>
                      <a:cxn ang="0">
                        <a:pos x="61" y="89"/>
                      </a:cxn>
                      <a:cxn ang="0">
                        <a:pos x="69" y="82"/>
                      </a:cxn>
                      <a:cxn ang="0">
                        <a:pos x="77" y="72"/>
                      </a:cxn>
                      <a:cxn ang="0">
                        <a:pos x="81" y="63"/>
                      </a:cxn>
                      <a:cxn ang="0">
                        <a:pos x="86" y="52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9">
                        <a:moveTo>
                          <a:pt x="86" y="40"/>
                        </a:moveTo>
                        <a:lnTo>
                          <a:pt x="86" y="29"/>
                        </a:lnTo>
                        <a:lnTo>
                          <a:pt x="83" y="18"/>
                        </a:lnTo>
                        <a:lnTo>
                          <a:pt x="78" y="9"/>
                        </a:lnTo>
                        <a:lnTo>
                          <a:pt x="72" y="1"/>
                        </a:lnTo>
                        <a:lnTo>
                          <a:pt x="69" y="1"/>
                        </a:lnTo>
                        <a:lnTo>
                          <a:pt x="66" y="0"/>
                        </a:lnTo>
                        <a:lnTo>
                          <a:pt x="74" y="9"/>
                        </a:lnTo>
                        <a:lnTo>
                          <a:pt x="78" y="18"/>
                        </a:lnTo>
                        <a:lnTo>
                          <a:pt x="83" y="29"/>
                        </a:lnTo>
                        <a:lnTo>
                          <a:pt x="83" y="40"/>
                        </a:lnTo>
                        <a:lnTo>
                          <a:pt x="83" y="52"/>
                        </a:lnTo>
                        <a:lnTo>
                          <a:pt x="80" y="62"/>
                        </a:lnTo>
                        <a:lnTo>
                          <a:pt x="74" y="71"/>
                        </a:lnTo>
                        <a:lnTo>
                          <a:pt x="67" y="80"/>
                        </a:lnTo>
                        <a:lnTo>
                          <a:pt x="60" y="86"/>
                        </a:lnTo>
                        <a:lnTo>
                          <a:pt x="49" y="91"/>
                        </a:lnTo>
                        <a:lnTo>
                          <a:pt x="40" y="94"/>
                        </a:lnTo>
                        <a:lnTo>
                          <a:pt x="27" y="96"/>
                        </a:lnTo>
                        <a:lnTo>
                          <a:pt x="21" y="96"/>
                        </a:lnTo>
                        <a:lnTo>
                          <a:pt x="13" y="94"/>
                        </a:lnTo>
                        <a:lnTo>
                          <a:pt x="6" y="91"/>
                        </a:lnTo>
                        <a:lnTo>
                          <a:pt x="0" y="88"/>
                        </a:lnTo>
                        <a:lnTo>
                          <a:pt x="1" y="91"/>
                        </a:lnTo>
                        <a:lnTo>
                          <a:pt x="3" y="94"/>
                        </a:lnTo>
                        <a:lnTo>
                          <a:pt x="15" y="97"/>
                        </a:lnTo>
                        <a:lnTo>
                          <a:pt x="27" y="99"/>
                        </a:lnTo>
                        <a:lnTo>
                          <a:pt x="40" y="97"/>
                        </a:lnTo>
                        <a:lnTo>
                          <a:pt x="50" y="94"/>
                        </a:lnTo>
                        <a:lnTo>
                          <a:pt x="61" y="89"/>
                        </a:lnTo>
                        <a:lnTo>
                          <a:pt x="69" y="82"/>
                        </a:lnTo>
                        <a:lnTo>
                          <a:pt x="77" y="72"/>
                        </a:lnTo>
                        <a:lnTo>
                          <a:pt x="81" y="63"/>
                        </a:lnTo>
                        <a:lnTo>
                          <a:pt x="86" y="52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5265A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73" name="Freeform 441"/>
                  <p:cNvSpPr>
                    <a:spLocks/>
                  </p:cNvSpPr>
                  <p:nvPr/>
                </p:nvSpPr>
                <p:spPr bwMode="auto">
                  <a:xfrm>
                    <a:off x="5624" y="1235"/>
                    <a:ext cx="86" cy="97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6" y="29"/>
                      </a:cxn>
                      <a:cxn ang="0">
                        <a:pos x="83" y="18"/>
                      </a:cxn>
                      <a:cxn ang="0">
                        <a:pos x="77" y="9"/>
                      </a:cxn>
                      <a:cxn ang="0">
                        <a:pos x="71" y="1"/>
                      </a:cxn>
                      <a:cxn ang="0">
                        <a:pos x="68" y="0"/>
                      </a:cxn>
                      <a:cxn ang="0">
                        <a:pos x="66" y="0"/>
                      </a:cxn>
                      <a:cxn ang="0">
                        <a:pos x="74" y="8"/>
                      </a:cxn>
                      <a:cxn ang="0">
                        <a:pos x="79" y="18"/>
                      </a:cxn>
                      <a:cxn ang="0">
                        <a:pos x="83" y="29"/>
                      </a:cxn>
                      <a:cxn ang="0">
                        <a:pos x="83" y="40"/>
                      </a:cxn>
                      <a:cxn ang="0">
                        <a:pos x="83" y="51"/>
                      </a:cxn>
                      <a:cxn ang="0">
                        <a:pos x="80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60" y="85"/>
                      </a:cxn>
                      <a:cxn ang="0">
                        <a:pos x="51" y="89"/>
                      </a:cxn>
                      <a:cxn ang="0">
                        <a:pos x="40" y="94"/>
                      </a:cxn>
                      <a:cxn ang="0">
                        <a:pos x="29" y="94"/>
                      </a:cxn>
                      <a:cxn ang="0">
                        <a:pos x="22" y="94"/>
                      </a:cxn>
                      <a:cxn ang="0">
                        <a:pos x="14" y="93"/>
                      </a:cxn>
                      <a:cxn ang="0">
                        <a:pos x="8" y="89"/>
                      </a:cxn>
                      <a:cxn ang="0">
                        <a:pos x="0" y="86"/>
                      </a:cxn>
                      <a:cxn ang="0">
                        <a:pos x="2" y="88"/>
                      </a:cxn>
                      <a:cxn ang="0">
                        <a:pos x="3" y="91"/>
                      </a:cxn>
                      <a:cxn ang="0">
                        <a:pos x="9" y="94"/>
                      </a:cxn>
                      <a:cxn ang="0">
                        <a:pos x="15" y="96"/>
                      </a:cxn>
                      <a:cxn ang="0">
                        <a:pos x="23" y="97"/>
                      </a:cxn>
                      <a:cxn ang="0">
                        <a:pos x="29" y="97"/>
                      </a:cxn>
                      <a:cxn ang="0">
                        <a:pos x="42" y="96"/>
                      </a:cxn>
                      <a:cxn ang="0">
                        <a:pos x="52" y="93"/>
                      </a:cxn>
                      <a:cxn ang="0">
                        <a:pos x="62" y="88"/>
                      </a:cxn>
                      <a:cxn ang="0">
                        <a:pos x="71" y="80"/>
                      </a:cxn>
                      <a:cxn ang="0">
                        <a:pos x="77" y="72"/>
                      </a:cxn>
                      <a:cxn ang="0">
                        <a:pos x="82" y="63"/>
                      </a:cxn>
                      <a:cxn ang="0">
                        <a:pos x="86" y="52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7">
                        <a:moveTo>
                          <a:pt x="86" y="40"/>
                        </a:moveTo>
                        <a:lnTo>
                          <a:pt x="86" y="29"/>
                        </a:lnTo>
                        <a:lnTo>
                          <a:pt x="83" y="18"/>
                        </a:lnTo>
                        <a:lnTo>
                          <a:pt x="77" y="9"/>
                        </a:lnTo>
                        <a:lnTo>
                          <a:pt x="71" y="1"/>
                        </a:lnTo>
                        <a:lnTo>
                          <a:pt x="68" y="0"/>
                        </a:lnTo>
                        <a:lnTo>
                          <a:pt x="66" y="0"/>
                        </a:lnTo>
                        <a:lnTo>
                          <a:pt x="74" y="8"/>
                        </a:lnTo>
                        <a:lnTo>
                          <a:pt x="79" y="18"/>
                        </a:lnTo>
                        <a:lnTo>
                          <a:pt x="83" y="29"/>
                        </a:lnTo>
                        <a:lnTo>
                          <a:pt x="83" y="40"/>
                        </a:lnTo>
                        <a:lnTo>
                          <a:pt x="83" y="51"/>
                        </a:lnTo>
                        <a:lnTo>
                          <a:pt x="80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60" y="85"/>
                        </a:lnTo>
                        <a:lnTo>
                          <a:pt x="51" y="89"/>
                        </a:lnTo>
                        <a:lnTo>
                          <a:pt x="40" y="94"/>
                        </a:lnTo>
                        <a:lnTo>
                          <a:pt x="29" y="94"/>
                        </a:lnTo>
                        <a:lnTo>
                          <a:pt x="22" y="94"/>
                        </a:lnTo>
                        <a:lnTo>
                          <a:pt x="14" y="93"/>
                        </a:lnTo>
                        <a:lnTo>
                          <a:pt x="8" y="89"/>
                        </a:lnTo>
                        <a:lnTo>
                          <a:pt x="0" y="86"/>
                        </a:lnTo>
                        <a:lnTo>
                          <a:pt x="2" y="88"/>
                        </a:lnTo>
                        <a:lnTo>
                          <a:pt x="3" y="91"/>
                        </a:lnTo>
                        <a:lnTo>
                          <a:pt x="9" y="94"/>
                        </a:lnTo>
                        <a:lnTo>
                          <a:pt x="15" y="96"/>
                        </a:lnTo>
                        <a:lnTo>
                          <a:pt x="23" y="97"/>
                        </a:lnTo>
                        <a:lnTo>
                          <a:pt x="29" y="97"/>
                        </a:lnTo>
                        <a:lnTo>
                          <a:pt x="42" y="96"/>
                        </a:lnTo>
                        <a:lnTo>
                          <a:pt x="52" y="93"/>
                        </a:lnTo>
                        <a:lnTo>
                          <a:pt x="62" y="88"/>
                        </a:lnTo>
                        <a:lnTo>
                          <a:pt x="71" y="80"/>
                        </a:lnTo>
                        <a:lnTo>
                          <a:pt x="77" y="72"/>
                        </a:lnTo>
                        <a:lnTo>
                          <a:pt x="82" y="63"/>
                        </a:lnTo>
                        <a:lnTo>
                          <a:pt x="86" y="52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5567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74" name="Freeform 442"/>
                  <p:cNvSpPr>
                    <a:spLocks/>
                  </p:cNvSpPr>
                  <p:nvPr/>
                </p:nvSpPr>
                <p:spPr bwMode="auto">
                  <a:xfrm>
                    <a:off x="5624" y="1235"/>
                    <a:ext cx="85" cy="96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5" y="29"/>
                      </a:cxn>
                      <a:cxn ang="0">
                        <a:pos x="80" y="18"/>
                      </a:cxn>
                      <a:cxn ang="0">
                        <a:pos x="76" y="9"/>
                      </a:cxn>
                      <a:cxn ang="0">
                        <a:pos x="68" y="0"/>
                      </a:cxn>
                      <a:cxn ang="0">
                        <a:pos x="66" y="0"/>
                      </a:cxn>
                      <a:cxn ang="0">
                        <a:pos x="63" y="0"/>
                      </a:cxn>
                      <a:cxn ang="0">
                        <a:pos x="71" y="8"/>
                      </a:cxn>
                      <a:cxn ang="0">
                        <a:pos x="77" y="18"/>
                      </a:cxn>
                      <a:cxn ang="0">
                        <a:pos x="82" y="29"/>
                      </a:cxn>
                      <a:cxn ang="0">
                        <a:pos x="82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69"/>
                      </a:cxn>
                      <a:cxn ang="0">
                        <a:pos x="66" y="77"/>
                      </a:cxn>
                      <a:cxn ang="0">
                        <a:pos x="59" y="83"/>
                      </a:cxn>
                      <a:cxn ang="0">
                        <a:pos x="51" y="89"/>
                      </a:cxn>
                      <a:cxn ang="0">
                        <a:pos x="40" y="93"/>
                      </a:cxn>
                      <a:cxn ang="0">
                        <a:pos x="29" y="93"/>
                      </a:cxn>
                      <a:cxn ang="0">
                        <a:pos x="22" y="93"/>
                      </a:cxn>
                      <a:cxn ang="0">
                        <a:pos x="14" y="91"/>
                      </a:cxn>
                      <a:cxn ang="0">
                        <a:pos x="6" y="88"/>
                      </a:cxn>
                      <a:cxn ang="0">
                        <a:pos x="0" y="83"/>
                      </a:cxn>
                      <a:cxn ang="0">
                        <a:pos x="0" y="86"/>
                      </a:cxn>
                      <a:cxn ang="0">
                        <a:pos x="2" y="88"/>
                      </a:cxn>
                      <a:cxn ang="0">
                        <a:pos x="8" y="91"/>
                      </a:cxn>
                      <a:cxn ang="0">
                        <a:pos x="15" y="94"/>
                      </a:cxn>
                      <a:cxn ang="0">
                        <a:pos x="23" y="96"/>
                      </a:cxn>
                      <a:cxn ang="0">
                        <a:pos x="29" y="96"/>
                      </a:cxn>
                      <a:cxn ang="0">
                        <a:pos x="42" y="94"/>
                      </a:cxn>
                      <a:cxn ang="0">
                        <a:pos x="51" y="91"/>
                      </a:cxn>
                      <a:cxn ang="0">
                        <a:pos x="62" y="86"/>
                      </a:cxn>
                      <a:cxn ang="0">
                        <a:pos x="69" y="80"/>
                      </a:cxn>
                      <a:cxn ang="0">
                        <a:pos x="76" y="71"/>
                      </a:cxn>
                      <a:cxn ang="0">
                        <a:pos x="82" y="62"/>
                      </a:cxn>
                      <a:cxn ang="0">
                        <a:pos x="85" y="52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6">
                        <a:moveTo>
                          <a:pt x="85" y="40"/>
                        </a:moveTo>
                        <a:lnTo>
                          <a:pt x="85" y="29"/>
                        </a:lnTo>
                        <a:lnTo>
                          <a:pt x="80" y="18"/>
                        </a:lnTo>
                        <a:lnTo>
                          <a:pt x="76" y="9"/>
                        </a:lnTo>
                        <a:lnTo>
                          <a:pt x="68" y="0"/>
                        </a:lnTo>
                        <a:lnTo>
                          <a:pt x="66" y="0"/>
                        </a:lnTo>
                        <a:lnTo>
                          <a:pt x="63" y="0"/>
                        </a:lnTo>
                        <a:lnTo>
                          <a:pt x="71" y="8"/>
                        </a:lnTo>
                        <a:lnTo>
                          <a:pt x="77" y="18"/>
                        </a:lnTo>
                        <a:lnTo>
                          <a:pt x="82" y="29"/>
                        </a:lnTo>
                        <a:lnTo>
                          <a:pt x="82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69"/>
                        </a:lnTo>
                        <a:lnTo>
                          <a:pt x="66" y="77"/>
                        </a:lnTo>
                        <a:lnTo>
                          <a:pt x="59" y="83"/>
                        </a:lnTo>
                        <a:lnTo>
                          <a:pt x="51" y="89"/>
                        </a:lnTo>
                        <a:lnTo>
                          <a:pt x="40" y="93"/>
                        </a:lnTo>
                        <a:lnTo>
                          <a:pt x="29" y="93"/>
                        </a:lnTo>
                        <a:lnTo>
                          <a:pt x="22" y="93"/>
                        </a:lnTo>
                        <a:lnTo>
                          <a:pt x="14" y="91"/>
                        </a:lnTo>
                        <a:lnTo>
                          <a:pt x="6" y="88"/>
                        </a:lnTo>
                        <a:lnTo>
                          <a:pt x="0" y="83"/>
                        </a:lnTo>
                        <a:lnTo>
                          <a:pt x="0" y="86"/>
                        </a:lnTo>
                        <a:lnTo>
                          <a:pt x="2" y="88"/>
                        </a:lnTo>
                        <a:lnTo>
                          <a:pt x="8" y="91"/>
                        </a:lnTo>
                        <a:lnTo>
                          <a:pt x="15" y="94"/>
                        </a:lnTo>
                        <a:lnTo>
                          <a:pt x="23" y="96"/>
                        </a:lnTo>
                        <a:lnTo>
                          <a:pt x="29" y="96"/>
                        </a:lnTo>
                        <a:lnTo>
                          <a:pt x="42" y="94"/>
                        </a:lnTo>
                        <a:lnTo>
                          <a:pt x="51" y="91"/>
                        </a:lnTo>
                        <a:lnTo>
                          <a:pt x="62" y="86"/>
                        </a:lnTo>
                        <a:lnTo>
                          <a:pt x="69" y="80"/>
                        </a:lnTo>
                        <a:lnTo>
                          <a:pt x="76" y="71"/>
                        </a:lnTo>
                        <a:lnTo>
                          <a:pt x="82" y="62"/>
                        </a:lnTo>
                        <a:lnTo>
                          <a:pt x="85" y="52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586AA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75" name="Freeform 443"/>
                  <p:cNvSpPr>
                    <a:spLocks/>
                  </p:cNvSpPr>
                  <p:nvPr/>
                </p:nvSpPr>
                <p:spPr bwMode="auto">
                  <a:xfrm>
                    <a:off x="5622" y="1235"/>
                    <a:ext cx="85" cy="94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5" y="29"/>
                      </a:cxn>
                      <a:cxn ang="0">
                        <a:pos x="81" y="18"/>
                      </a:cxn>
                      <a:cxn ang="0">
                        <a:pos x="76" y="8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62" y="0"/>
                      </a:cxn>
                      <a:cxn ang="0">
                        <a:pos x="71" y="8"/>
                      </a:cxn>
                      <a:cxn ang="0">
                        <a:pos x="78" y="17"/>
                      </a:cxn>
                      <a:cxn ang="0">
                        <a:pos x="81" y="28"/>
                      </a:cxn>
                      <a:cxn ang="0">
                        <a:pos x="82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5" y="69"/>
                      </a:cxn>
                      <a:cxn ang="0">
                        <a:pos x="68" y="77"/>
                      </a:cxn>
                      <a:cxn ang="0">
                        <a:pos x="61" y="83"/>
                      </a:cxn>
                      <a:cxn ang="0">
                        <a:pos x="51" y="88"/>
                      </a:cxn>
                      <a:cxn ang="0">
                        <a:pos x="42" y="91"/>
                      </a:cxn>
                      <a:cxn ang="0">
                        <a:pos x="31" y="91"/>
                      </a:cxn>
                      <a:cxn ang="0">
                        <a:pos x="24" y="91"/>
                      </a:cxn>
                      <a:cxn ang="0">
                        <a:pos x="14" y="88"/>
                      </a:cxn>
                      <a:cxn ang="0">
                        <a:pos x="7" y="85"/>
                      </a:cxn>
                      <a:cxn ang="0">
                        <a:pos x="0" y="80"/>
                      </a:cxn>
                      <a:cxn ang="0">
                        <a:pos x="2" y="83"/>
                      </a:cxn>
                      <a:cxn ang="0">
                        <a:pos x="2" y="86"/>
                      </a:cxn>
                      <a:cxn ang="0">
                        <a:pos x="10" y="89"/>
                      </a:cxn>
                      <a:cxn ang="0">
                        <a:pos x="16" y="93"/>
                      </a:cxn>
                      <a:cxn ang="0">
                        <a:pos x="24" y="94"/>
                      </a:cxn>
                      <a:cxn ang="0">
                        <a:pos x="31" y="94"/>
                      </a:cxn>
                      <a:cxn ang="0">
                        <a:pos x="42" y="94"/>
                      </a:cxn>
                      <a:cxn ang="0">
                        <a:pos x="53" y="89"/>
                      </a:cxn>
                      <a:cxn ang="0">
                        <a:pos x="62" y="85"/>
                      </a:cxn>
                      <a:cxn ang="0">
                        <a:pos x="70" y="79"/>
                      </a:cxn>
                      <a:cxn ang="0">
                        <a:pos x="76" y="71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4">
                        <a:moveTo>
                          <a:pt x="85" y="40"/>
                        </a:moveTo>
                        <a:lnTo>
                          <a:pt x="85" y="29"/>
                        </a:lnTo>
                        <a:lnTo>
                          <a:pt x="81" y="18"/>
                        </a:lnTo>
                        <a:lnTo>
                          <a:pt x="76" y="8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62" y="0"/>
                        </a:lnTo>
                        <a:lnTo>
                          <a:pt x="71" y="8"/>
                        </a:lnTo>
                        <a:lnTo>
                          <a:pt x="78" y="17"/>
                        </a:lnTo>
                        <a:lnTo>
                          <a:pt x="81" y="28"/>
                        </a:lnTo>
                        <a:lnTo>
                          <a:pt x="82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5" y="69"/>
                        </a:lnTo>
                        <a:lnTo>
                          <a:pt x="68" y="77"/>
                        </a:lnTo>
                        <a:lnTo>
                          <a:pt x="61" y="83"/>
                        </a:lnTo>
                        <a:lnTo>
                          <a:pt x="51" y="88"/>
                        </a:lnTo>
                        <a:lnTo>
                          <a:pt x="42" y="91"/>
                        </a:lnTo>
                        <a:lnTo>
                          <a:pt x="31" y="91"/>
                        </a:lnTo>
                        <a:lnTo>
                          <a:pt x="24" y="91"/>
                        </a:lnTo>
                        <a:lnTo>
                          <a:pt x="14" y="88"/>
                        </a:lnTo>
                        <a:lnTo>
                          <a:pt x="7" y="85"/>
                        </a:lnTo>
                        <a:lnTo>
                          <a:pt x="0" y="80"/>
                        </a:lnTo>
                        <a:lnTo>
                          <a:pt x="2" y="83"/>
                        </a:lnTo>
                        <a:lnTo>
                          <a:pt x="2" y="86"/>
                        </a:lnTo>
                        <a:lnTo>
                          <a:pt x="10" y="89"/>
                        </a:lnTo>
                        <a:lnTo>
                          <a:pt x="16" y="93"/>
                        </a:lnTo>
                        <a:lnTo>
                          <a:pt x="24" y="94"/>
                        </a:lnTo>
                        <a:lnTo>
                          <a:pt x="31" y="94"/>
                        </a:lnTo>
                        <a:lnTo>
                          <a:pt x="42" y="94"/>
                        </a:lnTo>
                        <a:lnTo>
                          <a:pt x="53" y="89"/>
                        </a:lnTo>
                        <a:lnTo>
                          <a:pt x="62" y="85"/>
                        </a:lnTo>
                        <a:lnTo>
                          <a:pt x="70" y="79"/>
                        </a:lnTo>
                        <a:lnTo>
                          <a:pt x="76" y="71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5A6C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76" name="Freeform 444"/>
                  <p:cNvSpPr>
                    <a:spLocks/>
                  </p:cNvSpPr>
                  <p:nvPr/>
                </p:nvSpPr>
                <p:spPr bwMode="auto">
                  <a:xfrm>
                    <a:off x="5621" y="1235"/>
                    <a:ext cx="85" cy="93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5" y="29"/>
                      </a:cxn>
                      <a:cxn ang="0">
                        <a:pos x="80" y="18"/>
                      </a:cxn>
                      <a:cxn ang="0">
                        <a:pos x="74" y="8"/>
                      </a:cxn>
                      <a:cxn ang="0">
                        <a:pos x="66" y="0"/>
                      </a:cxn>
                      <a:cxn ang="0">
                        <a:pos x="65" y="0"/>
                      </a:cxn>
                      <a:cxn ang="0">
                        <a:pos x="63" y="0"/>
                      </a:cxn>
                      <a:cxn ang="0">
                        <a:pos x="62" y="0"/>
                      </a:cxn>
                      <a:cxn ang="0">
                        <a:pos x="62" y="0"/>
                      </a:cxn>
                      <a:cxn ang="0">
                        <a:pos x="69" y="8"/>
                      </a:cxn>
                      <a:cxn ang="0">
                        <a:pos x="77" y="17"/>
                      </a:cxn>
                      <a:cxn ang="0">
                        <a:pos x="80" y="28"/>
                      </a:cxn>
                      <a:cxn ang="0">
                        <a:pos x="82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68"/>
                      </a:cxn>
                      <a:cxn ang="0">
                        <a:pos x="68" y="76"/>
                      </a:cxn>
                      <a:cxn ang="0">
                        <a:pos x="60" y="82"/>
                      </a:cxn>
                      <a:cxn ang="0">
                        <a:pos x="52" y="86"/>
                      </a:cxn>
                      <a:cxn ang="0">
                        <a:pos x="43" y="89"/>
                      </a:cxn>
                      <a:cxn ang="0">
                        <a:pos x="32" y="89"/>
                      </a:cxn>
                      <a:cxn ang="0">
                        <a:pos x="25" y="89"/>
                      </a:cxn>
                      <a:cxn ang="0">
                        <a:pos x="15" y="86"/>
                      </a:cxn>
                      <a:cxn ang="0">
                        <a:pos x="8" y="83"/>
                      </a:cxn>
                      <a:cxn ang="0">
                        <a:pos x="0" y="77"/>
                      </a:cxn>
                      <a:cxn ang="0">
                        <a:pos x="1" y="80"/>
                      </a:cxn>
                      <a:cxn ang="0">
                        <a:pos x="3" y="83"/>
                      </a:cxn>
                      <a:cxn ang="0">
                        <a:pos x="9" y="88"/>
                      </a:cxn>
                      <a:cxn ang="0">
                        <a:pos x="17" y="91"/>
                      </a:cxn>
                      <a:cxn ang="0">
                        <a:pos x="25" y="93"/>
                      </a:cxn>
                      <a:cxn ang="0">
                        <a:pos x="32" y="93"/>
                      </a:cxn>
                      <a:cxn ang="0">
                        <a:pos x="43" y="93"/>
                      </a:cxn>
                      <a:cxn ang="0">
                        <a:pos x="54" y="89"/>
                      </a:cxn>
                      <a:cxn ang="0">
                        <a:pos x="62" y="83"/>
                      </a:cxn>
                      <a:cxn ang="0">
                        <a:pos x="69" y="77"/>
                      </a:cxn>
                      <a:cxn ang="0">
                        <a:pos x="77" y="69"/>
                      </a:cxn>
                      <a:cxn ang="0">
                        <a:pos x="82" y="60"/>
                      </a:cxn>
                      <a:cxn ang="0">
                        <a:pos x="85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3">
                        <a:moveTo>
                          <a:pt x="85" y="40"/>
                        </a:moveTo>
                        <a:lnTo>
                          <a:pt x="85" y="29"/>
                        </a:lnTo>
                        <a:lnTo>
                          <a:pt x="80" y="18"/>
                        </a:lnTo>
                        <a:lnTo>
                          <a:pt x="74" y="8"/>
                        </a:lnTo>
                        <a:lnTo>
                          <a:pt x="66" y="0"/>
                        </a:lnTo>
                        <a:lnTo>
                          <a:pt x="65" y="0"/>
                        </a:lnTo>
                        <a:lnTo>
                          <a:pt x="63" y="0"/>
                        </a:lnTo>
                        <a:lnTo>
                          <a:pt x="62" y="0"/>
                        </a:lnTo>
                        <a:lnTo>
                          <a:pt x="62" y="0"/>
                        </a:lnTo>
                        <a:lnTo>
                          <a:pt x="69" y="8"/>
                        </a:lnTo>
                        <a:lnTo>
                          <a:pt x="77" y="17"/>
                        </a:lnTo>
                        <a:lnTo>
                          <a:pt x="80" y="28"/>
                        </a:lnTo>
                        <a:lnTo>
                          <a:pt x="82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68"/>
                        </a:lnTo>
                        <a:lnTo>
                          <a:pt x="68" y="76"/>
                        </a:lnTo>
                        <a:lnTo>
                          <a:pt x="60" y="82"/>
                        </a:lnTo>
                        <a:lnTo>
                          <a:pt x="52" y="86"/>
                        </a:lnTo>
                        <a:lnTo>
                          <a:pt x="43" y="89"/>
                        </a:lnTo>
                        <a:lnTo>
                          <a:pt x="32" y="89"/>
                        </a:lnTo>
                        <a:lnTo>
                          <a:pt x="25" y="89"/>
                        </a:lnTo>
                        <a:lnTo>
                          <a:pt x="15" y="86"/>
                        </a:lnTo>
                        <a:lnTo>
                          <a:pt x="8" y="83"/>
                        </a:lnTo>
                        <a:lnTo>
                          <a:pt x="0" y="77"/>
                        </a:lnTo>
                        <a:lnTo>
                          <a:pt x="1" y="80"/>
                        </a:lnTo>
                        <a:lnTo>
                          <a:pt x="3" y="83"/>
                        </a:lnTo>
                        <a:lnTo>
                          <a:pt x="9" y="88"/>
                        </a:lnTo>
                        <a:lnTo>
                          <a:pt x="17" y="91"/>
                        </a:lnTo>
                        <a:lnTo>
                          <a:pt x="25" y="93"/>
                        </a:lnTo>
                        <a:lnTo>
                          <a:pt x="32" y="93"/>
                        </a:lnTo>
                        <a:lnTo>
                          <a:pt x="43" y="93"/>
                        </a:lnTo>
                        <a:lnTo>
                          <a:pt x="54" y="89"/>
                        </a:lnTo>
                        <a:lnTo>
                          <a:pt x="62" y="83"/>
                        </a:lnTo>
                        <a:lnTo>
                          <a:pt x="69" y="77"/>
                        </a:lnTo>
                        <a:lnTo>
                          <a:pt x="77" y="69"/>
                        </a:lnTo>
                        <a:lnTo>
                          <a:pt x="82" y="60"/>
                        </a:lnTo>
                        <a:lnTo>
                          <a:pt x="85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5F70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77" name="Freeform 445"/>
                  <p:cNvSpPr>
                    <a:spLocks/>
                  </p:cNvSpPr>
                  <p:nvPr/>
                </p:nvSpPr>
                <p:spPr bwMode="auto">
                  <a:xfrm>
                    <a:off x="5621" y="1235"/>
                    <a:ext cx="83" cy="91"/>
                  </a:xfrm>
                  <a:custGeom>
                    <a:avLst/>
                    <a:gdLst/>
                    <a:ahLst/>
                    <a:cxnLst>
                      <a:cxn ang="0">
                        <a:pos x="83" y="40"/>
                      </a:cxn>
                      <a:cxn ang="0">
                        <a:pos x="82" y="28"/>
                      </a:cxn>
                      <a:cxn ang="0">
                        <a:pos x="79" y="17"/>
                      </a:cxn>
                      <a:cxn ang="0">
                        <a:pos x="72" y="8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0" y="0"/>
                      </a:cxn>
                      <a:cxn ang="0">
                        <a:pos x="59" y="0"/>
                      </a:cxn>
                      <a:cxn ang="0">
                        <a:pos x="68" y="8"/>
                      </a:cxn>
                      <a:cxn ang="0">
                        <a:pos x="74" y="17"/>
                      </a:cxn>
                      <a:cxn ang="0">
                        <a:pos x="77" y="23"/>
                      </a:cxn>
                      <a:cxn ang="0">
                        <a:pos x="79" y="28"/>
                      </a:cxn>
                      <a:cxn ang="0">
                        <a:pos x="80" y="34"/>
                      </a:cxn>
                      <a:cxn ang="0">
                        <a:pos x="80" y="40"/>
                      </a:cxn>
                      <a:cxn ang="0">
                        <a:pos x="80" y="51"/>
                      </a:cxn>
                      <a:cxn ang="0">
                        <a:pos x="77" y="59"/>
                      </a:cxn>
                      <a:cxn ang="0">
                        <a:pos x="72" y="68"/>
                      </a:cxn>
                      <a:cxn ang="0">
                        <a:pos x="66" y="74"/>
                      </a:cxn>
                      <a:cxn ang="0">
                        <a:pos x="60" y="80"/>
                      </a:cxn>
                      <a:cxn ang="0">
                        <a:pos x="51" y="85"/>
                      </a:cxn>
                      <a:cxn ang="0">
                        <a:pos x="43" y="88"/>
                      </a:cxn>
                      <a:cxn ang="0">
                        <a:pos x="32" y="88"/>
                      </a:cxn>
                      <a:cxn ang="0">
                        <a:pos x="23" y="88"/>
                      </a:cxn>
                      <a:cxn ang="0">
                        <a:pos x="15" y="85"/>
                      </a:cxn>
                      <a:cxn ang="0">
                        <a:pos x="8" y="80"/>
                      </a:cxn>
                      <a:cxn ang="0">
                        <a:pos x="0" y="76"/>
                      </a:cxn>
                      <a:cxn ang="0">
                        <a:pos x="0" y="77"/>
                      </a:cxn>
                      <a:cxn ang="0">
                        <a:pos x="1" y="80"/>
                      </a:cxn>
                      <a:cxn ang="0">
                        <a:pos x="8" y="85"/>
                      </a:cxn>
                      <a:cxn ang="0">
                        <a:pos x="15" y="88"/>
                      </a:cxn>
                      <a:cxn ang="0">
                        <a:pos x="25" y="91"/>
                      </a:cxn>
                      <a:cxn ang="0">
                        <a:pos x="32" y="91"/>
                      </a:cxn>
                      <a:cxn ang="0">
                        <a:pos x="43" y="91"/>
                      </a:cxn>
                      <a:cxn ang="0">
                        <a:pos x="52" y="88"/>
                      </a:cxn>
                      <a:cxn ang="0">
                        <a:pos x="62" y="83"/>
                      </a:cxn>
                      <a:cxn ang="0">
                        <a:pos x="69" y="77"/>
                      </a:cxn>
                      <a:cxn ang="0">
                        <a:pos x="76" y="69"/>
                      </a:cxn>
                      <a:cxn ang="0">
                        <a:pos x="80" y="60"/>
                      </a:cxn>
                      <a:cxn ang="0">
                        <a:pos x="83" y="51"/>
                      </a:cxn>
                      <a:cxn ang="0">
                        <a:pos x="83" y="40"/>
                      </a:cxn>
                    </a:cxnLst>
                    <a:rect l="0" t="0" r="r" b="b"/>
                    <a:pathLst>
                      <a:path w="83" h="91">
                        <a:moveTo>
                          <a:pt x="83" y="40"/>
                        </a:moveTo>
                        <a:lnTo>
                          <a:pt x="82" y="28"/>
                        </a:lnTo>
                        <a:lnTo>
                          <a:pt x="79" y="17"/>
                        </a:lnTo>
                        <a:lnTo>
                          <a:pt x="72" y="8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0" y="0"/>
                        </a:lnTo>
                        <a:lnTo>
                          <a:pt x="59" y="0"/>
                        </a:lnTo>
                        <a:lnTo>
                          <a:pt x="68" y="8"/>
                        </a:lnTo>
                        <a:lnTo>
                          <a:pt x="74" y="17"/>
                        </a:lnTo>
                        <a:lnTo>
                          <a:pt x="77" y="23"/>
                        </a:lnTo>
                        <a:lnTo>
                          <a:pt x="79" y="28"/>
                        </a:lnTo>
                        <a:lnTo>
                          <a:pt x="80" y="34"/>
                        </a:lnTo>
                        <a:lnTo>
                          <a:pt x="80" y="40"/>
                        </a:lnTo>
                        <a:lnTo>
                          <a:pt x="80" y="51"/>
                        </a:lnTo>
                        <a:lnTo>
                          <a:pt x="77" y="59"/>
                        </a:lnTo>
                        <a:lnTo>
                          <a:pt x="72" y="68"/>
                        </a:lnTo>
                        <a:lnTo>
                          <a:pt x="66" y="74"/>
                        </a:lnTo>
                        <a:lnTo>
                          <a:pt x="60" y="80"/>
                        </a:lnTo>
                        <a:lnTo>
                          <a:pt x="51" y="85"/>
                        </a:lnTo>
                        <a:lnTo>
                          <a:pt x="43" y="88"/>
                        </a:lnTo>
                        <a:lnTo>
                          <a:pt x="32" y="88"/>
                        </a:lnTo>
                        <a:lnTo>
                          <a:pt x="23" y="88"/>
                        </a:lnTo>
                        <a:lnTo>
                          <a:pt x="15" y="85"/>
                        </a:lnTo>
                        <a:lnTo>
                          <a:pt x="8" y="80"/>
                        </a:lnTo>
                        <a:lnTo>
                          <a:pt x="0" y="76"/>
                        </a:lnTo>
                        <a:lnTo>
                          <a:pt x="0" y="77"/>
                        </a:lnTo>
                        <a:lnTo>
                          <a:pt x="1" y="80"/>
                        </a:lnTo>
                        <a:lnTo>
                          <a:pt x="8" y="85"/>
                        </a:lnTo>
                        <a:lnTo>
                          <a:pt x="15" y="88"/>
                        </a:lnTo>
                        <a:lnTo>
                          <a:pt x="25" y="91"/>
                        </a:lnTo>
                        <a:lnTo>
                          <a:pt x="32" y="91"/>
                        </a:lnTo>
                        <a:lnTo>
                          <a:pt x="43" y="91"/>
                        </a:lnTo>
                        <a:lnTo>
                          <a:pt x="52" y="88"/>
                        </a:lnTo>
                        <a:lnTo>
                          <a:pt x="62" y="83"/>
                        </a:lnTo>
                        <a:lnTo>
                          <a:pt x="69" y="77"/>
                        </a:lnTo>
                        <a:lnTo>
                          <a:pt x="76" y="69"/>
                        </a:lnTo>
                        <a:lnTo>
                          <a:pt x="80" y="60"/>
                        </a:lnTo>
                        <a:lnTo>
                          <a:pt x="83" y="51"/>
                        </a:lnTo>
                        <a:lnTo>
                          <a:pt x="83" y="40"/>
                        </a:lnTo>
                        <a:close/>
                      </a:path>
                    </a:pathLst>
                  </a:custGeom>
                  <a:solidFill>
                    <a:srgbClr val="6272A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78" name="Freeform 446"/>
                  <p:cNvSpPr>
                    <a:spLocks/>
                  </p:cNvSpPr>
                  <p:nvPr/>
                </p:nvSpPr>
                <p:spPr bwMode="auto">
                  <a:xfrm>
                    <a:off x="5621" y="1235"/>
                    <a:ext cx="82" cy="89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0" y="28"/>
                      </a:cxn>
                      <a:cxn ang="0">
                        <a:pos x="77" y="17"/>
                      </a:cxn>
                      <a:cxn ang="0">
                        <a:pos x="69" y="8"/>
                      </a:cxn>
                      <a:cxn ang="0">
                        <a:pos x="62" y="0"/>
                      </a:cxn>
                      <a:cxn ang="0">
                        <a:pos x="59" y="0"/>
                      </a:cxn>
                      <a:cxn ang="0">
                        <a:pos x="55" y="0"/>
                      </a:cxn>
                      <a:cxn ang="0">
                        <a:pos x="60" y="3"/>
                      </a:cxn>
                      <a:cxn ang="0">
                        <a:pos x="65" y="8"/>
                      </a:cxn>
                      <a:cxn ang="0">
                        <a:pos x="69" y="12"/>
                      </a:cxn>
                      <a:cxn ang="0">
                        <a:pos x="72" y="17"/>
                      </a:cxn>
                      <a:cxn ang="0">
                        <a:pos x="76" y="21"/>
                      </a:cxn>
                      <a:cxn ang="0">
                        <a:pos x="77" y="28"/>
                      </a:cxn>
                      <a:cxn ang="0">
                        <a:pos x="79" y="34"/>
                      </a:cxn>
                      <a:cxn ang="0">
                        <a:pos x="79" y="40"/>
                      </a:cxn>
                      <a:cxn ang="0">
                        <a:pos x="79" y="49"/>
                      </a:cxn>
                      <a:cxn ang="0">
                        <a:pos x="76" y="59"/>
                      </a:cxn>
                      <a:cxn ang="0">
                        <a:pos x="71" y="66"/>
                      </a:cxn>
                      <a:cxn ang="0">
                        <a:pos x="66" y="72"/>
                      </a:cxn>
                      <a:cxn ang="0">
                        <a:pos x="59" y="79"/>
                      </a:cxn>
                      <a:cxn ang="0">
                        <a:pos x="51" y="83"/>
                      </a:cxn>
                      <a:cxn ang="0">
                        <a:pos x="42" y="86"/>
                      </a:cxn>
                      <a:cxn ang="0">
                        <a:pos x="32" y="86"/>
                      </a:cxn>
                      <a:cxn ang="0">
                        <a:pos x="23" y="86"/>
                      </a:cxn>
                      <a:cxn ang="0">
                        <a:pos x="14" y="83"/>
                      </a:cxn>
                      <a:cxn ang="0">
                        <a:pos x="6" y="79"/>
                      </a:cxn>
                      <a:cxn ang="0">
                        <a:pos x="0" y="72"/>
                      </a:cxn>
                      <a:cxn ang="0">
                        <a:pos x="0" y="76"/>
                      </a:cxn>
                      <a:cxn ang="0">
                        <a:pos x="0" y="77"/>
                      </a:cxn>
                      <a:cxn ang="0">
                        <a:pos x="8" y="83"/>
                      </a:cxn>
                      <a:cxn ang="0">
                        <a:pos x="15" y="86"/>
                      </a:cxn>
                      <a:cxn ang="0">
                        <a:pos x="25" y="89"/>
                      </a:cxn>
                      <a:cxn ang="0">
                        <a:pos x="32" y="89"/>
                      </a:cxn>
                      <a:cxn ang="0">
                        <a:pos x="43" y="89"/>
                      </a:cxn>
                      <a:cxn ang="0">
                        <a:pos x="52" y="86"/>
                      </a:cxn>
                      <a:cxn ang="0">
                        <a:pos x="60" y="82"/>
                      </a:cxn>
                      <a:cxn ang="0">
                        <a:pos x="68" y="76"/>
                      </a:cxn>
                      <a:cxn ang="0">
                        <a:pos x="74" y="68"/>
                      </a:cxn>
                      <a:cxn ang="0">
                        <a:pos x="79" y="60"/>
                      </a:cxn>
                      <a:cxn ang="0">
                        <a:pos x="82" y="51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9">
                        <a:moveTo>
                          <a:pt x="82" y="40"/>
                        </a:moveTo>
                        <a:lnTo>
                          <a:pt x="80" y="28"/>
                        </a:lnTo>
                        <a:lnTo>
                          <a:pt x="77" y="17"/>
                        </a:lnTo>
                        <a:lnTo>
                          <a:pt x="69" y="8"/>
                        </a:lnTo>
                        <a:lnTo>
                          <a:pt x="62" y="0"/>
                        </a:lnTo>
                        <a:lnTo>
                          <a:pt x="59" y="0"/>
                        </a:lnTo>
                        <a:lnTo>
                          <a:pt x="55" y="0"/>
                        </a:lnTo>
                        <a:lnTo>
                          <a:pt x="60" y="3"/>
                        </a:lnTo>
                        <a:lnTo>
                          <a:pt x="65" y="8"/>
                        </a:lnTo>
                        <a:lnTo>
                          <a:pt x="69" y="12"/>
                        </a:lnTo>
                        <a:lnTo>
                          <a:pt x="72" y="17"/>
                        </a:lnTo>
                        <a:lnTo>
                          <a:pt x="76" y="21"/>
                        </a:lnTo>
                        <a:lnTo>
                          <a:pt x="77" y="28"/>
                        </a:lnTo>
                        <a:lnTo>
                          <a:pt x="79" y="34"/>
                        </a:lnTo>
                        <a:lnTo>
                          <a:pt x="79" y="40"/>
                        </a:lnTo>
                        <a:lnTo>
                          <a:pt x="79" y="49"/>
                        </a:lnTo>
                        <a:lnTo>
                          <a:pt x="76" y="59"/>
                        </a:lnTo>
                        <a:lnTo>
                          <a:pt x="71" y="66"/>
                        </a:lnTo>
                        <a:lnTo>
                          <a:pt x="66" y="72"/>
                        </a:lnTo>
                        <a:lnTo>
                          <a:pt x="59" y="79"/>
                        </a:lnTo>
                        <a:lnTo>
                          <a:pt x="51" y="83"/>
                        </a:lnTo>
                        <a:lnTo>
                          <a:pt x="42" y="86"/>
                        </a:lnTo>
                        <a:lnTo>
                          <a:pt x="32" y="86"/>
                        </a:lnTo>
                        <a:lnTo>
                          <a:pt x="23" y="86"/>
                        </a:lnTo>
                        <a:lnTo>
                          <a:pt x="14" y="83"/>
                        </a:lnTo>
                        <a:lnTo>
                          <a:pt x="6" y="79"/>
                        </a:lnTo>
                        <a:lnTo>
                          <a:pt x="0" y="72"/>
                        </a:lnTo>
                        <a:lnTo>
                          <a:pt x="0" y="76"/>
                        </a:lnTo>
                        <a:lnTo>
                          <a:pt x="0" y="77"/>
                        </a:lnTo>
                        <a:lnTo>
                          <a:pt x="8" y="83"/>
                        </a:lnTo>
                        <a:lnTo>
                          <a:pt x="15" y="86"/>
                        </a:lnTo>
                        <a:lnTo>
                          <a:pt x="25" y="89"/>
                        </a:lnTo>
                        <a:lnTo>
                          <a:pt x="32" y="89"/>
                        </a:lnTo>
                        <a:lnTo>
                          <a:pt x="43" y="89"/>
                        </a:lnTo>
                        <a:lnTo>
                          <a:pt x="52" y="86"/>
                        </a:lnTo>
                        <a:lnTo>
                          <a:pt x="60" y="82"/>
                        </a:lnTo>
                        <a:lnTo>
                          <a:pt x="68" y="76"/>
                        </a:lnTo>
                        <a:lnTo>
                          <a:pt x="74" y="68"/>
                        </a:lnTo>
                        <a:lnTo>
                          <a:pt x="79" y="60"/>
                        </a:lnTo>
                        <a:lnTo>
                          <a:pt x="82" y="51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6574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79" name="Freeform 447"/>
                  <p:cNvSpPr>
                    <a:spLocks/>
                  </p:cNvSpPr>
                  <p:nvPr/>
                </p:nvSpPr>
                <p:spPr bwMode="auto">
                  <a:xfrm>
                    <a:off x="5619" y="1235"/>
                    <a:ext cx="82" cy="88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2" y="34"/>
                      </a:cxn>
                      <a:cxn ang="0">
                        <a:pos x="81" y="28"/>
                      </a:cxn>
                      <a:cxn ang="0">
                        <a:pos x="79" y="23"/>
                      </a:cxn>
                      <a:cxn ang="0">
                        <a:pos x="76" y="17"/>
                      </a:cxn>
                      <a:cxn ang="0">
                        <a:pos x="70" y="8"/>
                      </a:cxn>
                      <a:cxn ang="0">
                        <a:pos x="61" y="0"/>
                      </a:cxn>
                      <a:cxn ang="0">
                        <a:pos x="57" y="0"/>
                      </a:cxn>
                      <a:cxn ang="0">
                        <a:pos x="54" y="0"/>
                      </a:cxn>
                      <a:cxn ang="0">
                        <a:pos x="61" y="3"/>
                      </a:cxn>
                      <a:cxn ang="0">
                        <a:pos x="65" y="8"/>
                      </a:cxn>
                      <a:cxn ang="0">
                        <a:pos x="70" y="12"/>
                      </a:cxn>
                      <a:cxn ang="0">
                        <a:pos x="73" y="17"/>
                      </a:cxn>
                      <a:cxn ang="0">
                        <a:pos x="76" y="21"/>
                      </a:cxn>
                      <a:cxn ang="0">
                        <a:pos x="78" y="28"/>
                      </a:cxn>
                      <a:cxn ang="0">
                        <a:pos x="79" y="34"/>
                      </a:cxn>
                      <a:cxn ang="0">
                        <a:pos x="79" y="40"/>
                      </a:cxn>
                      <a:cxn ang="0">
                        <a:pos x="79" y="49"/>
                      </a:cxn>
                      <a:cxn ang="0">
                        <a:pos x="76" y="59"/>
                      </a:cxn>
                      <a:cxn ang="0">
                        <a:pos x="71" y="65"/>
                      </a:cxn>
                      <a:cxn ang="0">
                        <a:pos x="67" y="72"/>
                      </a:cxn>
                      <a:cxn ang="0">
                        <a:pos x="61" y="77"/>
                      </a:cxn>
                      <a:cxn ang="0">
                        <a:pos x="53" y="82"/>
                      </a:cxn>
                      <a:cxn ang="0">
                        <a:pos x="44" y="85"/>
                      </a:cxn>
                      <a:cxn ang="0">
                        <a:pos x="34" y="85"/>
                      </a:cxn>
                      <a:cxn ang="0">
                        <a:pos x="25" y="85"/>
                      </a:cxn>
                      <a:cxn ang="0">
                        <a:pos x="16" y="80"/>
                      </a:cxn>
                      <a:cxn ang="0">
                        <a:pos x="8" y="76"/>
                      </a:cxn>
                      <a:cxn ang="0">
                        <a:pos x="0" y="69"/>
                      </a:cxn>
                      <a:cxn ang="0">
                        <a:pos x="2" y="72"/>
                      </a:cxn>
                      <a:cxn ang="0">
                        <a:pos x="2" y="76"/>
                      </a:cxn>
                      <a:cxn ang="0">
                        <a:pos x="10" y="80"/>
                      </a:cxn>
                      <a:cxn ang="0">
                        <a:pos x="17" y="85"/>
                      </a:cxn>
                      <a:cxn ang="0">
                        <a:pos x="25" y="88"/>
                      </a:cxn>
                      <a:cxn ang="0">
                        <a:pos x="34" y="88"/>
                      </a:cxn>
                      <a:cxn ang="0">
                        <a:pos x="45" y="88"/>
                      </a:cxn>
                      <a:cxn ang="0">
                        <a:pos x="53" y="85"/>
                      </a:cxn>
                      <a:cxn ang="0">
                        <a:pos x="62" y="80"/>
                      </a:cxn>
                      <a:cxn ang="0">
                        <a:pos x="68" y="74"/>
                      </a:cxn>
                      <a:cxn ang="0">
                        <a:pos x="74" y="68"/>
                      </a:cxn>
                      <a:cxn ang="0">
                        <a:pos x="79" y="59"/>
                      </a:cxn>
                      <a:cxn ang="0">
                        <a:pos x="82" y="51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8">
                        <a:moveTo>
                          <a:pt x="82" y="40"/>
                        </a:moveTo>
                        <a:lnTo>
                          <a:pt x="82" y="34"/>
                        </a:lnTo>
                        <a:lnTo>
                          <a:pt x="81" y="28"/>
                        </a:lnTo>
                        <a:lnTo>
                          <a:pt x="79" y="23"/>
                        </a:lnTo>
                        <a:lnTo>
                          <a:pt x="76" y="17"/>
                        </a:lnTo>
                        <a:lnTo>
                          <a:pt x="70" y="8"/>
                        </a:lnTo>
                        <a:lnTo>
                          <a:pt x="61" y="0"/>
                        </a:lnTo>
                        <a:lnTo>
                          <a:pt x="57" y="0"/>
                        </a:lnTo>
                        <a:lnTo>
                          <a:pt x="54" y="0"/>
                        </a:lnTo>
                        <a:lnTo>
                          <a:pt x="61" y="3"/>
                        </a:lnTo>
                        <a:lnTo>
                          <a:pt x="65" y="8"/>
                        </a:lnTo>
                        <a:lnTo>
                          <a:pt x="70" y="12"/>
                        </a:lnTo>
                        <a:lnTo>
                          <a:pt x="73" y="17"/>
                        </a:lnTo>
                        <a:lnTo>
                          <a:pt x="76" y="21"/>
                        </a:lnTo>
                        <a:lnTo>
                          <a:pt x="78" y="28"/>
                        </a:lnTo>
                        <a:lnTo>
                          <a:pt x="79" y="34"/>
                        </a:lnTo>
                        <a:lnTo>
                          <a:pt x="79" y="40"/>
                        </a:lnTo>
                        <a:lnTo>
                          <a:pt x="79" y="49"/>
                        </a:lnTo>
                        <a:lnTo>
                          <a:pt x="76" y="59"/>
                        </a:lnTo>
                        <a:lnTo>
                          <a:pt x="71" y="65"/>
                        </a:lnTo>
                        <a:lnTo>
                          <a:pt x="67" y="72"/>
                        </a:lnTo>
                        <a:lnTo>
                          <a:pt x="61" y="77"/>
                        </a:lnTo>
                        <a:lnTo>
                          <a:pt x="53" y="82"/>
                        </a:lnTo>
                        <a:lnTo>
                          <a:pt x="44" y="85"/>
                        </a:lnTo>
                        <a:lnTo>
                          <a:pt x="34" y="85"/>
                        </a:lnTo>
                        <a:lnTo>
                          <a:pt x="25" y="85"/>
                        </a:lnTo>
                        <a:lnTo>
                          <a:pt x="16" y="80"/>
                        </a:lnTo>
                        <a:lnTo>
                          <a:pt x="8" y="76"/>
                        </a:lnTo>
                        <a:lnTo>
                          <a:pt x="0" y="69"/>
                        </a:lnTo>
                        <a:lnTo>
                          <a:pt x="2" y="72"/>
                        </a:lnTo>
                        <a:lnTo>
                          <a:pt x="2" y="76"/>
                        </a:lnTo>
                        <a:lnTo>
                          <a:pt x="10" y="80"/>
                        </a:lnTo>
                        <a:lnTo>
                          <a:pt x="17" y="85"/>
                        </a:lnTo>
                        <a:lnTo>
                          <a:pt x="25" y="88"/>
                        </a:lnTo>
                        <a:lnTo>
                          <a:pt x="34" y="88"/>
                        </a:lnTo>
                        <a:lnTo>
                          <a:pt x="45" y="88"/>
                        </a:lnTo>
                        <a:lnTo>
                          <a:pt x="53" y="85"/>
                        </a:lnTo>
                        <a:lnTo>
                          <a:pt x="62" y="80"/>
                        </a:lnTo>
                        <a:lnTo>
                          <a:pt x="68" y="74"/>
                        </a:lnTo>
                        <a:lnTo>
                          <a:pt x="74" y="68"/>
                        </a:lnTo>
                        <a:lnTo>
                          <a:pt x="79" y="59"/>
                        </a:lnTo>
                        <a:lnTo>
                          <a:pt x="82" y="51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6776B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80" name="Freeform 448"/>
                  <p:cNvSpPr>
                    <a:spLocks/>
                  </p:cNvSpPr>
                  <p:nvPr/>
                </p:nvSpPr>
                <p:spPr bwMode="auto">
                  <a:xfrm>
                    <a:off x="5619" y="1235"/>
                    <a:ext cx="81" cy="86"/>
                  </a:xfrm>
                  <a:custGeom>
                    <a:avLst/>
                    <a:gdLst/>
                    <a:ahLst/>
                    <a:cxnLst>
                      <a:cxn ang="0">
                        <a:pos x="81" y="40"/>
                      </a:cxn>
                      <a:cxn ang="0">
                        <a:pos x="81" y="34"/>
                      </a:cxn>
                      <a:cxn ang="0">
                        <a:pos x="79" y="28"/>
                      </a:cxn>
                      <a:cxn ang="0">
                        <a:pos x="78" y="21"/>
                      </a:cxn>
                      <a:cxn ang="0">
                        <a:pos x="74" y="17"/>
                      </a:cxn>
                      <a:cxn ang="0">
                        <a:pos x="71" y="12"/>
                      </a:cxn>
                      <a:cxn ang="0">
                        <a:pos x="67" y="8"/>
                      </a:cxn>
                      <a:cxn ang="0">
                        <a:pos x="62" y="3"/>
                      </a:cxn>
                      <a:cxn ang="0">
                        <a:pos x="57" y="0"/>
                      </a:cxn>
                      <a:cxn ang="0">
                        <a:pos x="54" y="0"/>
                      </a:cxn>
                      <a:cxn ang="0">
                        <a:pos x="53" y="1"/>
                      </a:cxn>
                      <a:cxn ang="0">
                        <a:pos x="57" y="4"/>
                      </a:cxn>
                      <a:cxn ang="0">
                        <a:pos x="62" y="8"/>
                      </a:cxn>
                      <a:cxn ang="0">
                        <a:pos x="67" y="12"/>
                      </a:cxn>
                      <a:cxn ang="0">
                        <a:pos x="71" y="17"/>
                      </a:cxn>
                      <a:cxn ang="0">
                        <a:pos x="74" y="21"/>
                      </a:cxn>
                      <a:cxn ang="0">
                        <a:pos x="76" y="28"/>
                      </a:cxn>
                      <a:cxn ang="0">
                        <a:pos x="78" y="34"/>
                      </a:cxn>
                      <a:cxn ang="0">
                        <a:pos x="78" y="40"/>
                      </a:cxn>
                      <a:cxn ang="0">
                        <a:pos x="78" y="49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1"/>
                      </a:cxn>
                      <a:cxn ang="0">
                        <a:pos x="59" y="76"/>
                      </a:cxn>
                      <a:cxn ang="0">
                        <a:pos x="51" y="80"/>
                      </a:cxn>
                      <a:cxn ang="0">
                        <a:pos x="44" y="83"/>
                      </a:cxn>
                      <a:cxn ang="0">
                        <a:pos x="34" y="83"/>
                      </a:cxn>
                      <a:cxn ang="0">
                        <a:pos x="25" y="82"/>
                      </a:cxn>
                      <a:cxn ang="0">
                        <a:pos x="16" y="79"/>
                      </a:cxn>
                      <a:cxn ang="0">
                        <a:pos x="7" y="74"/>
                      </a:cxn>
                      <a:cxn ang="0">
                        <a:pos x="0" y="66"/>
                      </a:cxn>
                      <a:cxn ang="0">
                        <a:pos x="0" y="69"/>
                      </a:cxn>
                      <a:cxn ang="0">
                        <a:pos x="2" y="72"/>
                      </a:cxn>
                      <a:cxn ang="0">
                        <a:pos x="8" y="79"/>
                      </a:cxn>
                      <a:cxn ang="0">
                        <a:pos x="16" y="83"/>
                      </a:cxn>
                      <a:cxn ang="0">
                        <a:pos x="25" y="86"/>
                      </a:cxn>
                      <a:cxn ang="0">
                        <a:pos x="34" y="86"/>
                      </a:cxn>
                      <a:cxn ang="0">
                        <a:pos x="44" y="86"/>
                      </a:cxn>
                      <a:cxn ang="0">
                        <a:pos x="53" y="83"/>
                      </a:cxn>
                      <a:cxn ang="0">
                        <a:pos x="61" y="79"/>
                      </a:cxn>
                      <a:cxn ang="0">
                        <a:pos x="68" y="72"/>
                      </a:cxn>
                      <a:cxn ang="0">
                        <a:pos x="73" y="66"/>
                      </a:cxn>
                      <a:cxn ang="0">
                        <a:pos x="78" y="59"/>
                      </a:cxn>
                      <a:cxn ang="0">
                        <a:pos x="81" y="49"/>
                      </a:cxn>
                      <a:cxn ang="0">
                        <a:pos x="81" y="40"/>
                      </a:cxn>
                    </a:cxnLst>
                    <a:rect l="0" t="0" r="r" b="b"/>
                    <a:pathLst>
                      <a:path w="81" h="86">
                        <a:moveTo>
                          <a:pt x="81" y="40"/>
                        </a:moveTo>
                        <a:lnTo>
                          <a:pt x="81" y="34"/>
                        </a:lnTo>
                        <a:lnTo>
                          <a:pt x="79" y="28"/>
                        </a:lnTo>
                        <a:lnTo>
                          <a:pt x="78" y="21"/>
                        </a:lnTo>
                        <a:lnTo>
                          <a:pt x="74" y="17"/>
                        </a:lnTo>
                        <a:lnTo>
                          <a:pt x="71" y="12"/>
                        </a:lnTo>
                        <a:lnTo>
                          <a:pt x="67" y="8"/>
                        </a:lnTo>
                        <a:lnTo>
                          <a:pt x="62" y="3"/>
                        </a:lnTo>
                        <a:lnTo>
                          <a:pt x="57" y="0"/>
                        </a:lnTo>
                        <a:lnTo>
                          <a:pt x="54" y="0"/>
                        </a:lnTo>
                        <a:lnTo>
                          <a:pt x="53" y="1"/>
                        </a:lnTo>
                        <a:lnTo>
                          <a:pt x="57" y="4"/>
                        </a:lnTo>
                        <a:lnTo>
                          <a:pt x="62" y="8"/>
                        </a:lnTo>
                        <a:lnTo>
                          <a:pt x="67" y="12"/>
                        </a:lnTo>
                        <a:lnTo>
                          <a:pt x="71" y="17"/>
                        </a:lnTo>
                        <a:lnTo>
                          <a:pt x="74" y="21"/>
                        </a:lnTo>
                        <a:lnTo>
                          <a:pt x="76" y="28"/>
                        </a:lnTo>
                        <a:lnTo>
                          <a:pt x="78" y="34"/>
                        </a:lnTo>
                        <a:lnTo>
                          <a:pt x="78" y="40"/>
                        </a:lnTo>
                        <a:lnTo>
                          <a:pt x="78" y="49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1"/>
                        </a:lnTo>
                        <a:lnTo>
                          <a:pt x="59" y="76"/>
                        </a:lnTo>
                        <a:lnTo>
                          <a:pt x="51" y="80"/>
                        </a:lnTo>
                        <a:lnTo>
                          <a:pt x="44" y="83"/>
                        </a:lnTo>
                        <a:lnTo>
                          <a:pt x="34" y="83"/>
                        </a:lnTo>
                        <a:lnTo>
                          <a:pt x="25" y="82"/>
                        </a:lnTo>
                        <a:lnTo>
                          <a:pt x="16" y="79"/>
                        </a:lnTo>
                        <a:lnTo>
                          <a:pt x="7" y="74"/>
                        </a:lnTo>
                        <a:lnTo>
                          <a:pt x="0" y="66"/>
                        </a:lnTo>
                        <a:lnTo>
                          <a:pt x="0" y="69"/>
                        </a:lnTo>
                        <a:lnTo>
                          <a:pt x="2" y="72"/>
                        </a:lnTo>
                        <a:lnTo>
                          <a:pt x="8" y="79"/>
                        </a:lnTo>
                        <a:lnTo>
                          <a:pt x="16" y="83"/>
                        </a:lnTo>
                        <a:lnTo>
                          <a:pt x="25" y="86"/>
                        </a:lnTo>
                        <a:lnTo>
                          <a:pt x="34" y="86"/>
                        </a:lnTo>
                        <a:lnTo>
                          <a:pt x="44" y="86"/>
                        </a:lnTo>
                        <a:lnTo>
                          <a:pt x="53" y="83"/>
                        </a:lnTo>
                        <a:lnTo>
                          <a:pt x="61" y="79"/>
                        </a:lnTo>
                        <a:lnTo>
                          <a:pt x="68" y="72"/>
                        </a:lnTo>
                        <a:lnTo>
                          <a:pt x="73" y="66"/>
                        </a:lnTo>
                        <a:lnTo>
                          <a:pt x="78" y="59"/>
                        </a:lnTo>
                        <a:lnTo>
                          <a:pt x="81" y="49"/>
                        </a:lnTo>
                        <a:lnTo>
                          <a:pt x="81" y="40"/>
                        </a:lnTo>
                        <a:close/>
                      </a:path>
                    </a:pathLst>
                  </a:custGeom>
                  <a:solidFill>
                    <a:srgbClr val="6A79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81" name="Freeform 449"/>
                  <p:cNvSpPr>
                    <a:spLocks/>
                  </p:cNvSpPr>
                  <p:nvPr/>
                </p:nvSpPr>
                <p:spPr bwMode="auto">
                  <a:xfrm>
                    <a:off x="5619" y="1235"/>
                    <a:ext cx="79" cy="85"/>
                  </a:xfrm>
                  <a:custGeom>
                    <a:avLst/>
                    <a:gdLst/>
                    <a:ahLst/>
                    <a:cxnLst>
                      <a:cxn ang="0">
                        <a:pos x="79" y="40"/>
                      </a:cxn>
                      <a:cxn ang="0">
                        <a:pos x="79" y="34"/>
                      </a:cxn>
                      <a:cxn ang="0">
                        <a:pos x="78" y="28"/>
                      </a:cxn>
                      <a:cxn ang="0">
                        <a:pos x="76" y="21"/>
                      </a:cxn>
                      <a:cxn ang="0">
                        <a:pos x="73" y="17"/>
                      </a:cxn>
                      <a:cxn ang="0">
                        <a:pos x="70" y="12"/>
                      </a:cxn>
                      <a:cxn ang="0">
                        <a:pos x="65" y="8"/>
                      </a:cxn>
                      <a:cxn ang="0">
                        <a:pos x="61" y="3"/>
                      </a:cxn>
                      <a:cxn ang="0">
                        <a:pos x="54" y="0"/>
                      </a:cxn>
                      <a:cxn ang="0">
                        <a:pos x="53" y="1"/>
                      </a:cxn>
                      <a:cxn ang="0">
                        <a:pos x="50" y="1"/>
                      </a:cxn>
                      <a:cxn ang="0">
                        <a:pos x="56" y="4"/>
                      </a:cxn>
                      <a:cxn ang="0">
                        <a:pos x="61" y="8"/>
                      </a:cxn>
                      <a:cxn ang="0">
                        <a:pos x="65" y="12"/>
                      </a:cxn>
                      <a:cxn ang="0">
                        <a:pos x="68" y="17"/>
                      </a:cxn>
                      <a:cxn ang="0">
                        <a:pos x="73" y="21"/>
                      </a:cxn>
                      <a:cxn ang="0">
                        <a:pos x="74" y="28"/>
                      </a:cxn>
                      <a:cxn ang="0">
                        <a:pos x="76" y="34"/>
                      </a:cxn>
                      <a:cxn ang="0">
                        <a:pos x="76" y="40"/>
                      </a:cxn>
                      <a:cxn ang="0">
                        <a:pos x="76" y="49"/>
                      </a:cxn>
                      <a:cxn ang="0">
                        <a:pos x="73" y="57"/>
                      </a:cxn>
                      <a:cxn ang="0">
                        <a:pos x="70" y="63"/>
                      </a:cxn>
                      <a:cxn ang="0">
                        <a:pos x="64" y="69"/>
                      </a:cxn>
                      <a:cxn ang="0">
                        <a:pos x="59" y="76"/>
                      </a:cxn>
                      <a:cxn ang="0">
                        <a:pos x="51" y="79"/>
                      </a:cxn>
                      <a:cxn ang="0">
                        <a:pos x="44" y="82"/>
                      </a:cxn>
                      <a:cxn ang="0">
                        <a:pos x="34" y="82"/>
                      </a:cxn>
                      <a:cxn ang="0">
                        <a:pos x="25" y="80"/>
                      </a:cxn>
                      <a:cxn ang="0">
                        <a:pos x="16" y="77"/>
                      </a:cxn>
                      <a:cxn ang="0">
                        <a:pos x="7" y="71"/>
                      </a:cxn>
                      <a:cxn ang="0">
                        <a:pos x="0" y="63"/>
                      </a:cxn>
                      <a:cxn ang="0">
                        <a:pos x="0" y="66"/>
                      </a:cxn>
                      <a:cxn ang="0">
                        <a:pos x="0" y="69"/>
                      </a:cxn>
                      <a:cxn ang="0">
                        <a:pos x="8" y="76"/>
                      </a:cxn>
                      <a:cxn ang="0">
                        <a:pos x="16" y="80"/>
                      </a:cxn>
                      <a:cxn ang="0">
                        <a:pos x="25" y="85"/>
                      </a:cxn>
                      <a:cxn ang="0">
                        <a:pos x="34" y="85"/>
                      </a:cxn>
                      <a:cxn ang="0">
                        <a:pos x="44" y="85"/>
                      </a:cxn>
                      <a:cxn ang="0">
                        <a:pos x="53" y="82"/>
                      </a:cxn>
                      <a:cxn ang="0">
                        <a:pos x="61" y="77"/>
                      </a:cxn>
                      <a:cxn ang="0">
                        <a:pos x="67" y="72"/>
                      </a:cxn>
                      <a:cxn ang="0">
                        <a:pos x="71" y="65"/>
                      </a:cxn>
                      <a:cxn ang="0">
                        <a:pos x="76" y="59"/>
                      </a:cxn>
                      <a:cxn ang="0">
                        <a:pos x="79" y="49"/>
                      </a:cxn>
                      <a:cxn ang="0">
                        <a:pos x="79" y="40"/>
                      </a:cxn>
                    </a:cxnLst>
                    <a:rect l="0" t="0" r="r" b="b"/>
                    <a:pathLst>
                      <a:path w="79" h="85">
                        <a:moveTo>
                          <a:pt x="79" y="40"/>
                        </a:moveTo>
                        <a:lnTo>
                          <a:pt x="79" y="34"/>
                        </a:lnTo>
                        <a:lnTo>
                          <a:pt x="78" y="28"/>
                        </a:lnTo>
                        <a:lnTo>
                          <a:pt x="76" y="21"/>
                        </a:lnTo>
                        <a:lnTo>
                          <a:pt x="73" y="17"/>
                        </a:lnTo>
                        <a:lnTo>
                          <a:pt x="70" y="12"/>
                        </a:lnTo>
                        <a:lnTo>
                          <a:pt x="65" y="8"/>
                        </a:lnTo>
                        <a:lnTo>
                          <a:pt x="61" y="3"/>
                        </a:lnTo>
                        <a:lnTo>
                          <a:pt x="54" y="0"/>
                        </a:lnTo>
                        <a:lnTo>
                          <a:pt x="53" y="1"/>
                        </a:lnTo>
                        <a:lnTo>
                          <a:pt x="50" y="1"/>
                        </a:lnTo>
                        <a:lnTo>
                          <a:pt x="56" y="4"/>
                        </a:lnTo>
                        <a:lnTo>
                          <a:pt x="61" y="8"/>
                        </a:lnTo>
                        <a:lnTo>
                          <a:pt x="65" y="12"/>
                        </a:lnTo>
                        <a:lnTo>
                          <a:pt x="68" y="17"/>
                        </a:lnTo>
                        <a:lnTo>
                          <a:pt x="73" y="21"/>
                        </a:lnTo>
                        <a:lnTo>
                          <a:pt x="74" y="28"/>
                        </a:lnTo>
                        <a:lnTo>
                          <a:pt x="76" y="34"/>
                        </a:lnTo>
                        <a:lnTo>
                          <a:pt x="76" y="40"/>
                        </a:lnTo>
                        <a:lnTo>
                          <a:pt x="76" y="49"/>
                        </a:lnTo>
                        <a:lnTo>
                          <a:pt x="73" y="57"/>
                        </a:lnTo>
                        <a:lnTo>
                          <a:pt x="70" y="63"/>
                        </a:lnTo>
                        <a:lnTo>
                          <a:pt x="64" y="69"/>
                        </a:lnTo>
                        <a:lnTo>
                          <a:pt x="59" y="76"/>
                        </a:lnTo>
                        <a:lnTo>
                          <a:pt x="51" y="79"/>
                        </a:lnTo>
                        <a:lnTo>
                          <a:pt x="44" y="82"/>
                        </a:lnTo>
                        <a:lnTo>
                          <a:pt x="34" y="82"/>
                        </a:lnTo>
                        <a:lnTo>
                          <a:pt x="25" y="80"/>
                        </a:lnTo>
                        <a:lnTo>
                          <a:pt x="16" y="77"/>
                        </a:lnTo>
                        <a:lnTo>
                          <a:pt x="7" y="71"/>
                        </a:lnTo>
                        <a:lnTo>
                          <a:pt x="0" y="63"/>
                        </a:lnTo>
                        <a:lnTo>
                          <a:pt x="0" y="66"/>
                        </a:lnTo>
                        <a:lnTo>
                          <a:pt x="0" y="69"/>
                        </a:lnTo>
                        <a:lnTo>
                          <a:pt x="8" y="76"/>
                        </a:lnTo>
                        <a:lnTo>
                          <a:pt x="16" y="80"/>
                        </a:lnTo>
                        <a:lnTo>
                          <a:pt x="25" y="85"/>
                        </a:lnTo>
                        <a:lnTo>
                          <a:pt x="34" y="85"/>
                        </a:lnTo>
                        <a:lnTo>
                          <a:pt x="44" y="85"/>
                        </a:lnTo>
                        <a:lnTo>
                          <a:pt x="53" y="82"/>
                        </a:lnTo>
                        <a:lnTo>
                          <a:pt x="61" y="77"/>
                        </a:lnTo>
                        <a:lnTo>
                          <a:pt x="67" y="72"/>
                        </a:lnTo>
                        <a:lnTo>
                          <a:pt x="71" y="65"/>
                        </a:lnTo>
                        <a:lnTo>
                          <a:pt x="76" y="59"/>
                        </a:lnTo>
                        <a:lnTo>
                          <a:pt x="79" y="49"/>
                        </a:lnTo>
                        <a:lnTo>
                          <a:pt x="79" y="40"/>
                        </a:lnTo>
                        <a:close/>
                      </a:path>
                    </a:pathLst>
                  </a:custGeom>
                  <a:solidFill>
                    <a:srgbClr val="717F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82" name="Freeform 450"/>
                  <p:cNvSpPr>
                    <a:spLocks/>
                  </p:cNvSpPr>
                  <p:nvPr/>
                </p:nvSpPr>
                <p:spPr bwMode="auto">
                  <a:xfrm>
                    <a:off x="5619" y="1236"/>
                    <a:ext cx="78" cy="82"/>
                  </a:xfrm>
                  <a:custGeom>
                    <a:avLst/>
                    <a:gdLst/>
                    <a:ahLst/>
                    <a:cxnLst>
                      <a:cxn ang="0">
                        <a:pos x="78" y="39"/>
                      </a:cxn>
                      <a:cxn ang="0">
                        <a:pos x="78" y="33"/>
                      </a:cxn>
                      <a:cxn ang="0">
                        <a:pos x="76" y="27"/>
                      </a:cxn>
                      <a:cxn ang="0">
                        <a:pos x="74" y="20"/>
                      </a:cxn>
                      <a:cxn ang="0">
                        <a:pos x="71" y="16"/>
                      </a:cxn>
                      <a:cxn ang="0">
                        <a:pos x="67" y="11"/>
                      </a:cxn>
                      <a:cxn ang="0">
                        <a:pos x="62" y="7"/>
                      </a:cxn>
                      <a:cxn ang="0">
                        <a:pos x="57" y="3"/>
                      </a:cxn>
                      <a:cxn ang="0">
                        <a:pos x="53" y="0"/>
                      </a:cxn>
                      <a:cxn ang="0">
                        <a:pos x="50" y="0"/>
                      </a:cxn>
                      <a:cxn ang="0">
                        <a:pos x="47" y="0"/>
                      </a:cxn>
                      <a:cxn ang="0">
                        <a:pos x="53" y="3"/>
                      </a:cxn>
                      <a:cxn ang="0">
                        <a:pos x="57" y="7"/>
                      </a:cxn>
                      <a:cxn ang="0">
                        <a:pos x="64" y="11"/>
                      </a:cxn>
                      <a:cxn ang="0">
                        <a:pos x="67" y="16"/>
                      </a:cxn>
                      <a:cxn ang="0">
                        <a:pos x="70" y="20"/>
                      </a:cxn>
                      <a:cxn ang="0">
                        <a:pos x="73" y="27"/>
                      </a:cxn>
                      <a:cxn ang="0">
                        <a:pos x="74" y="33"/>
                      </a:cxn>
                      <a:cxn ang="0">
                        <a:pos x="74" y="39"/>
                      </a:cxn>
                      <a:cxn ang="0">
                        <a:pos x="74" y="48"/>
                      </a:cxn>
                      <a:cxn ang="0">
                        <a:pos x="71" y="54"/>
                      </a:cxn>
                      <a:cxn ang="0">
                        <a:pos x="68" y="62"/>
                      </a:cxn>
                      <a:cxn ang="0">
                        <a:pos x="64" y="68"/>
                      </a:cxn>
                      <a:cxn ang="0">
                        <a:pos x="57" y="73"/>
                      </a:cxn>
                      <a:cxn ang="0">
                        <a:pos x="51" y="76"/>
                      </a:cxn>
                      <a:cxn ang="0">
                        <a:pos x="44" y="79"/>
                      </a:cxn>
                      <a:cxn ang="0">
                        <a:pos x="34" y="79"/>
                      </a:cxn>
                      <a:cxn ang="0">
                        <a:pos x="25" y="78"/>
                      </a:cxn>
                      <a:cxn ang="0">
                        <a:pos x="14" y="75"/>
                      </a:cxn>
                      <a:cxn ang="0">
                        <a:pos x="7" y="68"/>
                      </a:cxn>
                      <a:cxn ang="0">
                        <a:pos x="0" y="59"/>
                      </a:cxn>
                      <a:cxn ang="0">
                        <a:pos x="0" y="61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0" y="65"/>
                      </a:cxn>
                      <a:cxn ang="0">
                        <a:pos x="7" y="73"/>
                      </a:cxn>
                      <a:cxn ang="0">
                        <a:pos x="16" y="78"/>
                      </a:cxn>
                      <a:cxn ang="0">
                        <a:pos x="25" y="81"/>
                      </a:cxn>
                      <a:cxn ang="0">
                        <a:pos x="34" y="82"/>
                      </a:cxn>
                      <a:cxn ang="0">
                        <a:pos x="44" y="82"/>
                      </a:cxn>
                      <a:cxn ang="0">
                        <a:pos x="51" y="79"/>
                      </a:cxn>
                      <a:cxn ang="0">
                        <a:pos x="59" y="75"/>
                      </a:cxn>
                      <a:cxn ang="0">
                        <a:pos x="65" y="70"/>
                      </a:cxn>
                      <a:cxn ang="0">
                        <a:pos x="71" y="64"/>
                      </a:cxn>
                      <a:cxn ang="0">
                        <a:pos x="74" y="56"/>
                      </a:cxn>
                      <a:cxn ang="0">
                        <a:pos x="78" y="48"/>
                      </a:cxn>
                      <a:cxn ang="0">
                        <a:pos x="78" y="39"/>
                      </a:cxn>
                    </a:cxnLst>
                    <a:rect l="0" t="0" r="r" b="b"/>
                    <a:pathLst>
                      <a:path w="78" h="82">
                        <a:moveTo>
                          <a:pt x="78" y="39"/>
                        </a:moveTo>
                        <a:lnTo>
                          <a:pt x="78" y="33"/>
                        </a:lnTo>
                        <a:lnTo>
                          <a:pt x="76" y="27"/>
                        </a:lnTo>
                        <a:lnTo>
                          <a:pt x="74" y="20"/>
                        </a:lnTo>
                        <a:lnTo>
                          <a:pt x="71" y="16"/>
                        </a:lnTo>
                        <a:lnTo>
                          <a:pt x="67" y="11"/>
                        </a:lnTo>
                        <a:lnTo>
                          <a:pt x="62" y="7"/>
                        </a:lnTo>
                        <a:lnTo>
                          <a:pt x="57" y="3"/>
                        </a:lnTo>
                        <a:lnTo>
                          <a:pt x="53" y="0"/>
                        </a:lnTo>
                        <a:lnTo>
                          <a:pt x="50" y="0"/>
                        </a:lnTo>
                        <a:lnTo>
                          <a:pt x="47" y="0"/>
                        </a:lnTo>
                        <a:lnTo>
                          <a:pt x="53" y="3"/>
                        </a:lnTo>
                        <a:lnTo>
                          <a:pt x="57" y="7"/>
                        </a:lnTo>
                        <a:lnTo>
                          <a:pt x="64" y="11"/>
                        </a:lnTo>
                        <a:lnTo>
                          <a:pt x="67" y="16"/>
                        </a:lnTo>
                        <a:lnTo>
                          <a:pt x="70" y="20"/>
                        </a:lnTo>
                        <a:lnTo>
                          <a:pt x="73" y="27"/>
                        </a:lnTo>
                        <a:lnTo>
                          <a:pt x="74" y="33"/>
                        </a:lnTo>
                        <a:lnTo>
                          <a:pt x="74" y="39"/>
                        </a:lnTo>
                        <a:lnTo>
                          <a:pt x="74" y="48"/>
                        </a:lnTo>
                        <a:lnTo>
                          <a:pt x="71" y="54"/>
                        </a:lnTo>
                        <a:lnTo>
                          <a:pt x="68" y="62"/>
                        </a:lnTo>
                        <a:lnTo>
                          <a:pt x="64" y="68"/>
                        </a:lnTo>
                        <a:lnTo>
                          <a:pt x="57" y="73"/>
                        </a:lnTo>
                        <a:lnTo>
                          <a:pt x="51" y="76"/>
                        </a:lnTo>
                        <a:lnTo>
                          <a:pt x="44" y="79"/>
                        </a:lnTo>
                        <a:lnTo>
                          <a:pt x="34" y="79"/>
                        </a:lnTo>
                        <a:lnTo>
                          <a:pt x="25" y="78"/>
                        </a:lnTo>
                        <a:lnTo>
                          <a:pt x="14" y="75"/>
                        </a:lnTo>
                        <a:lnTo>
                          <a:pt x="7" y="68"/>
                        </a:lnTo>
                        <a:lnTo>
                          <a:pt x="0" y="59"/>
                        </a:lnTo>
                        <a:lnTo>
                          <a:pt x="0" y="61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0" y="65"/>
                        </a:lnTo>
                        <a:lnTo>
                          <a:pt x="7" y="73"/>
                        </a:lnTo>
                        <a:lnTo>
                          <a:pt x="16" y="78"/>
                        </a:lnTo>
                        <a:lnTo>
                          <a:pt x="25" y="81"/>
                        </a:lnTo>
                        <a:lnTo>
                          <a:pt x="34" y="82"/>
                        </a:lnTo>
                        <a:lnTo>
                          <a:pt x="44" y="82"/>
                        </a:lnTo>
                        <a:lnTo>
                          <a:pt x="51" y="79"/>
                        </a:lnTo>
                        <a:lnTo>
                          <a:pt x="59" y="75"/>
                        </a:lnTo>
                        <a:lnTo>
                          <a:pt x="65" y="70"/>
                        </a:lnTo>
                        <a:lnTo>
                          <a:pt x="71" y="64"/>
                        </a:lnTo>
                        <a:lnTo>
                          <a:pt x="74" y="56"/>
                        </a:lnTo>
                        <a:lnTo>
                          <a:pt x="78" y="48"/>
                        </a:lnTo>
                        <a:lnTo>
                          <a:pt x="78" y="39"/>
                        </a:lnTo>
                        <a:close/>
                      </a:path>
                    </a:pathLst>
                  </a:custGeom>
                  <a:solidFill>
                    <a:srgbClr val="7582B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83" name="Freeform 451"/>
                  <p:cNvSpPr>
                    <a:spLocks/>
                  </p:cNvSpPr>
                  <p:nvPr/>
                </p:nvSpPr>
                <p:spPr bwMode="auto">
                  <a:xfrm>
                    <a:off x="5619" y="1236"/>
                    <a:ext cx="76" cy="81"/>
                  </a:xfrm>
                  <a:custGeom>
                    <a:avLst/>
                    <a:gdLst/>
                    <a:ahLst/>
                    <a:cxnLst>
                      <a:cxn ang="0">
                        <a:pos x="76" y="39"/>
                      </a:cxn>
                      <a:cxn ang="0">
                        <a:pos x="76" y="33"/>
                      </a:cxn>
                      <a:cxn ang="0">
                        <a:pos x="74" y="27"/>
                      </a:cxn>
                      <a:cxn ang="0">
                        <a:pos x="73" y="20"/>
                      </a:cxn>
                      <a:cxn ang="0">
                        <a:pos x="68" y="16"/>
                      </a:cxn>
                      <a:cxn ang="0">
                        <a:pos x="65" y="11"/>
                      </a:cxn>
                      <a:cxn ang="0">
                        <a:pos x="61" y="7"/>
                      </a:cxn>
                      <a:cxn ang="0">
                        <a:pos x="56" y="3"/>
                      </a:cxn>
                      <a:cxn ang="0">
                        <a:pos x="50" y="0"/>
                      </a:cxn>
                      <a:cxn ang="0">
                        <a:pos x="47" y="0"/>
                      </a:cxn>
                      <a:cxn ang="0">
                        <a:pos x="44" y="2"/>
                      </a:cxn>
                      <a:cxn ang="0">
                        <a:pos x="50" y="3"/>
                      </a:cxn>
                      <a:cxn ang="0">
                        <a:pos x="56" y="7"/>
                      </a:cxn>
                      <a:cxn ang="0">
                        <a:pos x="61" y="11"/>
                      </a:cxn>
                      <a:cxn ang="0">
                        <a:pos x="65" y="16"/>
                      </a:cxn>
                      <a:cxn ang="0">
                        <a:pos x="68" y="20"/>
                      </a:cxn>
                      <a:cxn ang="0">
                        <a:pos x="71" y="27"/>
                      </a:cxn>
                      <a:cxn ang="0">
                        <a:pos x="73" y="33"/>
                      </a:cxn>
                      <a:cxn ang="0">
                        <a:pos x="73" y="39"/>
                      </a:cxn>
                      <a:cxn ang="0">
                        <a:pos x="73" y="47"/>
                      </a:cxn>
                      <a:cxn ang="0">
                        <a:pos x="70" y="54"/>
                      </a:cxn>
                      <a:cxn ang="0">
                        <a:pos x="67" y="61"/>
                      </a:cxn>
                      <a:cxn ang="0">
                        <a:pos x="62" y="67"/>
                      </a:cxn>
                      <a:cxn ang="0">
                        <a:pos x="56" y="71"/>
                      </a:cxn>
                      <a:cxn ang="0">
                        <a:pos x="50" y="75"/>
                      </a:cxn>
                      <a:cxn ang="0">
                        <a:pos x="42" y="78"/>
                      </a:cxn>
                      <a:cxn ang="0">
                        <a:pos x="34" y="78"/>
                      </a:cxn>
                      <a:cxn ang="0">
                        <a:pos x="24" y="76"/>
                      </a:cxn>
                      <a:cxn ang="0">
                        <a:pos x="14" y="71"/>
                      </a:cxn>
                      <a:cxn ang="0">
                        <a:pos x="7" y="65"/>
                      </a:cxn>
                      <a:cxn ang="0">
                        <a:pos x="0" y="56"/>
                      </a:cxn>
                      <a:cxn ang="0">
                        <a:pos x="0" y="59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0" y="62"/>
                      </a:cxn>
                      <a:cxn ang="0">
                        <a:pos x="7" y="70"/>
                      </a:cxn>
                      <a:cxn ang="0">
                        <a:pos x="16" y="76"/>
                      </a:cxn>
                      <a:cxn ang="0">
                        <a:pos x="25" y="79"/>
                      </a:cxn>
                      <a:cxn ang="0">
                        <a:pos x="34" y="81"/>
                      </a:cxn>
                      <a:cxn ang="0">
                        <a:pos x="44" y="81"/>
                      </a:cxn>
                      <a:cxn ang="0">
                        <a:pos x="51" y="78"/>
                      </a:cxn>
                      <a:cxn ang="0">
                        <a:pos x="59" y="75"/>
                      </a:cxn>
                      <a:cxn ang="0">
                        <a:pos x="64" y="68"/>
                      </a:cxn>
                      <a:cxn ang="0">
                        <a:pos x="70" y="62"/>
                      </a:cxn>
                      <a:cxn ang="0">
                        <a:pos x="73" y="56"/>
                      </a:cxn>
                      <a:cxn ang="0">
                        <a:pos x="76" y="48"/>
                      </a:cxn>
                      <a:cxn ang="0">
                        <a:pos x="76" y="39"/>
                      </a:cxn>
                    </a:cxnLst>
                    <a:rect l="0" t="0" r="r" b="b"/>
                    <a:pathLst>
                      <a:path w="76" h="81">
                        <a:moveTo>
                          <a:pt x="76" y="39"/>
                        </a:moveTo>
                        <a:lnTo>
                          <a:pt x="76" y="33"/>
                        </a:lnTo>
                        <a:lnTo>
                          <a:pt x="74" y="27"/>
                        </a:lnTo>
                        <a:lnTo>
                          <a:pt x="73" y="20"/>
                        </a:lnTo>
                        <a:lnTo>
                          <a:pt x="68" y="16"/>
                        </a:lnTo>
                        <a:lnTo>
                          <a:pt x="65" y="11"/>
                        </a:lnTo>
                        <a:lnTo>
                          <a:pt x="61" y="7"/>
                        </a:lnTo>
                        <a:lnTo>
                          <a:pt x="56" y="3"/>
                        </a:lnTo>
                        <a:lnTo>
                          <a:pt x="50" y="0"/>
                        </a:lnTo>
                        <a:lnTo>
                          <a:pt x="47" y="0"/>
                        </a:lnTo>
                        <a:lnTo>
                          <a:pt x="44" y="2"/>
                        </a:lnTo>
                        <a:lnTo>
                          <a:pt x="50" y="3"/>
                        </a:lnTo>
                        <a:lnTo>
                          <a:pt x="56" y="7"/>
                        </a:lnTo>
                        <a:lnTo>
                          <a:pt x="61" y="11"/>
                        </a:lnTo>
                        <a:lnTo>
                          <a:pt x="65" y="16"/>
                        </a:lnTo>
                        <a:lnTo>
                          <a:pt x="68" y="20"/>
                        </a:lnTo>
                        <a:lnTo>
                          <a:pt x="71" y="27"/>
                        </a:lnTo>
                        <a:lnTo>
                          <a:pt x="73" y="33"/>
                        </a:lnTo>
                        <a:lnTo>
                          <a:pt x="73" y="39"/>
                        </a:lnTo>
                        <a:lnTo>
                          <a:pt x="73" y="47"/>
                        </a:lnTo>
                        <a:lnTo>
                          <a:pt x="70" y="54"/>
                        </a:lnTo>
                        <a:lnTo>
                          <a:pt x="67" y="61"/>
                        </a:lnTo>
                        <a:lnTo>
                          <a:pt x="62" y="67"/>
                        </a:lnTo>
                        <a:lnTo>
                          <a:pt x="56" y="71"/>
                        </a:lnTo>
                        <a:lnTo>
                          <a:pt x="50" y="75"/>
                        </a:lnTo>
                        <a:lnTo>
                          <a:pt x="42" y="78"/>
                        </a:lnTo>
                        <a:lnTo>
                          <a:pt x="34" y="78"/>
                        </a:lnTo>
                        <a:lnTo>
                          <a:pt x="24" y="76"/>
                        </a:lnTo>
                        <a:lnTo>
                          <a:pt x="14" y="71"/>
                        </a:lnTo>
                        <a:lnTo>
                          <a:pt x="7" y="65"/>
                        </a:lnTo>
                        <a:lnTo>
                          <a:pt x="0" y="56"/>
                        </a:lnTo>
                        <a:lnTo>
                          <a:pt x="0" y="59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0" y="62"/>
                        </a:lnTo>
                        <a:lnTo>
                          <a:pt x="7" y="70"/>
                        </a:lnTo>
                        <a:lnTo>
                          <a:pt x="16" y="76"/>
                        </a:lnTo>
                        <a:lnTo>
                          <a:pt x="25" y="79"/>
                        </a:lnTo>
                        <a:lnTo>
                          <a:pt x="34" y="81"/>
                        </a:lnTo>
                        <a:lnTo>
                          <a:pt x="44" y="81"/>
                        </a:lnTo>
                        <a:lnTo>
                          <a:pt x="51" y="78"/>
                        </a:lnTo>
                        <a:lnTo>
                          <a:pt x="59" y="75"/>
                        </a:lnTo>
                        <a:lnTo>
                          <a:pt x="64" y="68"/>
                        </a:lnTo>
                        <a:lnTo>
                          <a:pt x="70" y="62"/>
                        </a:lnTo>
                        <a:lnTo>
                          <a:pt x="73" y="56"/>
                        </a:lnTo>
                        <a:lnTo>
                          <a:pt x="76" y="48"/>
                        </a:lnTo>
                        <a:lnTo>
                          <a:pt x="76" y="39"/>
                        </a:lnTo>
                        <a:close/>
                      </a:path>
                    </a:pathLst>
                  </a:custGeom>
                  <a:solidFill>
                    <a:srgbClr val="7986B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84" name="Freeform 452"/>
                  <p:cNvSpPr>
                    <a:spLocks/>
                  </p:cNvSpPr>
                  <p:nvPr/>
                </p:nvSpPr>
                <p:spPr bwMode="auto">
                  <a:xfrm>
                    <a:off x="5619" y="1236"/>
                    <a:ext cx="74" cy="79"/>
                  </a:xfrm>
                  <a:custGeom>
                    <a:avLst/>
                    <a:gdLst/>
                    <a:ahLst/>
                    <a:cxnLst>
                      <a:cxn ang="0">
                        <a:pos x="74" y="39"/>
                      </a:cxn>
                      <a:cxn ang="0">
                        <a:pos x="74" y="33"/>
                      </a:cxn>
                      <a:cxn ang="0">
                        <a:pos x="73" y="27"/>
                      </a:cxn>
                      <a:cxn ang="0">
                        <a:pos x="70" y="20"/>
                      </a:cxn>
                      <a:cxn ang="0">
                        <a:pos x="67" y="16"/>
                      </a:cxn>
                      <a:cxn ang="0">
                        <a:pos x="64" y="11"/>
                      </a:cxn>
                      <a:cxn ang="0">
                        <a:pos x="57" y="7"/>
                      </a:cxn>
                      <a:cxn ang="0">
                        <a:pos x="53" y="3"/>
                      </a:cxn>
                      <a:cxn ang="0">
                        <a:pos x="47" y="0"/>
                      </a:cxn>
                      <a:cxn ang="0">
                        <a:pos x="44" y="2"/>
                      </a:cxn>
                      <a:cxn ang="0">
                        <a:pos x="42" y="3"/>
                      </a:cxn>
                      <a:cxn ang="0">
                        <a:pos x="48" y="5"/>
                      </a:cxn>
                      <a:cxn ang="0">
                        <a:pos x="53" y="7"/>
                      </a:cxn>
                      <a:cxn ang="0">
                        <a:pos x="59" y="11"/>
                      </a:cxn>
                      <a:cxn ang="0">
                        <a:pos x="64" y="16"/>
                      </a:cxn>
                      <a:cxn ang="0">
                        <a:pos x="67" y="20"/>
                      </a:cxn>
                      <a:cxn ang="0">
                        <a:pos x="70" y="27"/>
                      </a:cxn>
                      <a:cxn ang="0">
                        <a:pos x="71" y="33"/>
                      </a:cxn>
                      <a:cxn ang="0">
                        <a:pos x="71" y="39"/>
                      </a:cxn>
                      <a:cxn ang="0">
                        <a:pos x="71" y="47"/>
                      </a:cxn>
                      <a:cxn ang="0">
                        <a:pos x="70" y="54"/>
                      </a:cxn>
                      <a:cxn ang="0">
                        <a:pos x="65" y="61"/>
                      </a:cxn>
                      <a:cxn ang="0">
                        <a:pos x="61" y="65"/>
                      </a:cxn>
                      <a:cxn ang="0">
                        <a:pos x="56" y="70"/>
                      </a:cxn>
                      <a:cxn ang="0">
                        <a:pos x="50" y="73"/>
                      </a:cxn>
                      <a:cxn ang="0">
                        <a:pos x="42" y="76"/>
                      </a:cxn>
                      <a:cxn ang="0">
                        <a:pos x="34" y="76"/>
                      </a:cxn>
                      <a:cxn ang="0">
                        <a:pos x="30" y="76"/>
                      </a:cxn>
                      <a:cxn ang="0">
                        <a:pos x="24" y="75"/>
                      </a:cxn>
                      <a:cxn ang="0">
                        <a:pos x="19" y="73"/>
                      </a:cxn>
                      <a:cxn ang="0">
                        <a:pos x="14" y="70"/>
                      </a:cxn>
                      <a:cxn ang="0">
                        <a:pos x="10" y="67"/>
                      </a:cxn>
                      <a:cxn ang="0">
                        <a:pos x="7" y="62"/>
                      </a:cxn>
                      <a:cxn ang="0">
                        <a:pos x="3" y="58"/>
                      </a:cxn>
                      <a:cxn ang="0">
                        <a:pos x="0" y="53"/>
                      </a:cxn>
                      <a:cxn ang="0">
                        <a:pos x="0" y="56"/>
                      </a:cxn>
                      <a:cxn ang="0">
                        <a:pos x="0" y="59"/>
                      </a:cxn>
                      <a:cxn ang="0">
                        <a:pos x="7" y="68"/>
                      </a:cxn>
                      <a:cxn ang="0">
                        <a:pos x="14" y="75"/>
                      </a:cxn>
                      <a:cxn ang="0">
                        <a:pos x="25" y="78"/>
                      </a:cxn>
                      <a:cxn ang="0">
                        <a:pos x="34" y="79"/>
                      </a:cxn>
                      <a:cxn ang="0">
                        <a:pos x="44" y="79"/>
                      </a:cxn>
                      <a:cxn ang="0">
                        <a:pos x="51" y="76"/>
                      </a:cxn>
                      <a:cxn ang="0">
                        <a:pos x="57" y="73"/>
                      </a:cxn>
                      <a:cxn ang="0">
                        <a:pos x="64" y="68"/>
                      </a:cxn>
                      <a:cxn ang="0">
                        <a:pos x="68" y="62"/>
                      </a:cxn>
                      <a:cxn ang="0">
                        <a:pos x="71" y="54"/>
                      </a:cxn>
                      <a:cxn ang="0">
                        <a:pos x="74" y="48"/>
                      </a:cxn>
                      <a:cxn ang="0">
                        <a:pos x="74" y="39"/>
                      </a:cxn>
                    </a:cxnLst>
                    <a:rect l="0" t="0" r="r" b="b"/>
                    <a:pathLst>
                      <a:path w="74" h="79">
                        <a:moveTo>
                          <a:pt x="74" y="39"/>
                        </a:moveTo>
                        <a:lnTo>
                          <a:pt x="74" y="33"/>
                        </a:lnTo>
                        <a:lnTo>
                          <a:pt x="73" y="27"/>
                        </a:lnTo>
                        <a:lnTo>
                          <a:pt x="70" y="20"/>
                        </a:lnTo>
                        <a:lnTo>
                          <a:pt x="67" y="16"/>
                        </a:lnTo>
                        <a:lnTo>
                          <a:pt x="64" y="11"/>
                        </a:lnTo>
                        <a:lnTo>
                          <a:pt x="57" y="7"/>
                        </a:lnTo>
                        <a:lnTo>
                          <a:pt x="53" y="3"/>
                        </a:lnTo>
                        <a:lnTo>
                          <a:pt x="47" y="0"/>
                        </a:lnTo>
                        <a:lnTo>
                          <a:pt x="44" y="2"/>
                        </a:lnTo>
                        <a:lnTo>
                          <a:pt x="42" y="3"/>
                        </a:lnTo>
                        <a:lnTo>
                          <a:pt x="48" y="5"/>
                        </a:lnTo>
                        <a:lnTo>
                          <a:pt x="53" y="7"/>
                        </a:lnTo>
                        <a:lnTo>
                          <a:pt x="59" y="11"/>
                        </a:lnTo>
                        <a:lnTo>
                          <a:pt x="64" y="16"/>
                        </a:lnTo>
                        <a:lnTo>
                          <a:pt x="67" y="20"/>
                        </a:lnTo>
                        <a:lnTo>
                          <a:pt x="70" y="27"/>
                        </a:lnTo>
                        <a:lnTo>
                          <a:pt x="71" y="33"/>
                        </a:lnTo>
                        <a:lnTo>
                          <a:pt x="71" y="39"/>
                        </a:lnTo>
                        <a:lnTo>
                          <a:pt x="71" y="47"/>
                        </a:lnTo>
                        <a:lnTo>
                          <a:pt x="70" y="54"/>
                        </a:lnTo>
                        <a:lnTo>
                          <a:pt x="65" y="61"/>
                        </a:lnTo>
                        <a:lnTo>
                          <a:pt x="61" y="65"/>
                        </a:lnTo>
                        <a:lnTo>
                          <a:pt x="56" y="70"/>
                        </a:lnTo>
                        <a:lnTo>
                          <a:pt x="50" y="73"/>
                        </a:lnTo>
                        <a:lnTo>
                          <a:pt x="42" y="76"/>
                        </a:lnTo>
                        <a:lnTo>
                          <a:pt x="34" y="76"/>
                        </a:lnTo>
                        <a:lnTo>
                          <a:pt x="30" y="76"/>
                        </a:lnTo>
                        <a:lnTo>
                          <a:pt x="24" y="75"/>
                        </a:lnTo>
                        <a:lnTo>
                          <a:pt x="19" y="73"/>
                        </a:lnTo>
                        <a:lnTo>
                          <a:pt x="14" y="70"/>
                        </a:lnTo>
                        <a:lnTo>
                          <a:pt x="10" y="67"/>
                        </a:lnTo>
                        <a:lnTo>
                          <a:pt x="7" y="62"/>
                        </a:lnTo>
                        <a:lnTo>
                          <a:pt x="3" y="58"/>
                        </a:lnTo>
                        <a:lnTo>
                          <a:pt x="0" y="53"/>
                        </a:lnTo>
                        <a:lnTo>
                          <a:pt x="0" y="56"/>
                        </a:lnTo>
                        <a:lnTo>
                          <a:pt x="0" y="59"/>
                        </a:lnTo>
                        <a:lnTo>
                          <a:pt x="7" y="68"/>
                        </a:lnTo>
                        <a:lnTo>
                          <a:pt x="14" y="75"/>
                        </a:lnTo>
                        <a:lnTo>
                          <a:pt x="25" y="78"/>
                        </a:lnTo>
                        <a:lnTo>
                          <a:pt x="34" y="79"/>
                        </a:lnTo>
                        <a:lnTo>
                          <a:pt x="44" y="79"/>
                        </a:lnTo>
                        <a:lnTo>
                          <a:pt x="51" y="76"/>
                        </a:lnTo>
                        <a:lnTo>
                          <a:pt x="57" y="73"/>
                        </a:lnTo>
                        <a:lnTo>
                          <a:pt x="64" y="68"/>
                        </a:lnTo>
                        <a:lnTo>
                          <a:pt x="68" y="62"/>
                        </a:lnTo>
                        <a:lnTo>
                          <a:pt x="71" y="54"/>
                        </a:lnTo>
                        <a:lnTo>
                          <a:pt x="74" y="48"/>
                        </a:lnTo>
                        <a:lnTo>
                          <a:pt x="74" y="39"/>
                        </a:lnTo>
                        <a:close/>
                      </a:path>
                    </a:pathLst>
                  </a:custGeom>
                  <a:solidFill>
                    <a:srgbClr val="7D89B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85" name="Freeform 453"/>
                  <p:cNvSpPr>
                    <a:spLocks/>
                  </p:cNvSpPr>
                  <p:nvPr/>
                </p:nvSpPr>
                <p:spPr bwMode="auto">
                  <a:xfrm>
                    <a:off x="5619" y="1238"/>
                    <a:ext cx="73" cy="76"/>
                  </a:xfrm>
                  <a:custGeom>
                    <a:avLst/>
                    <a:gdLst/>
                    <a:ahLst/>
                    <a:cxnLst>
                      <a:cxn ang="0">
                        <a:pos x="73" y="37"/>
                      </a:cxn>
                      <a:cxn ang="0">
                        <a:pos x="73" y="31"/>
                      </a:cxn>
                      <a:cxn ang="0">
                        <a:pos x="71" y="25"/>
                      </a:cxn>
                      <a:cxn ang="0">
                        <a:pos x="68" y="18"/>
                      </a:cxn>
                      <a:cxn ang="0">
                        <a:pos x="65" y="14"/>
                      </a:cxn>
                      <a:cxn ang="0">
                        <a:pos x="61" y="9"/>
                      </a:cxn>
                      <a:cxn ang="0">
                        <a:pos x="56" y="5"/>
                      </a:cxn>
                      <a:cxn ang="0">
                        <a:pos x="50" y="1"/>
                      </a:cxn>
                      <a:cxn ang="0">
                        <a:pos x="44" y="0"/>
                      </a:cxn>
                      <a:cxn ang="0">
                        <a:pos x="40" y="1"/>
                      </a:cxn>
                      <a:cxn ang="0">
                        <a:pos x="39" y="1"/>
                      </a:cxn>
                      <a:cxn ang="0">
                        <a:pos x="45" y="3"/>
                      </a:cxn>
                      <a:cxn ang="0">
                        <a:pos x="51" y="6"/>
                      </a:cxn>
                      <a:cxn ang="0">
                        <a:pos x="56" y="9"/>
                      </a:cxn>
                      <a:cxn ang="0">
                        <a:pos x="61" y="14"/>
                      </a:cxn>
                      <a:cxn ang="0">
                        <a:pos x="65" y="18"/>
                      </a:cxn>
                      <a:cxn ang="0">
                        <a:pos x="68" y="25"/>
                      </a:cxn>
                      <a:cxn ang="0">
                        <a:pos x="70" y="31"/>
                      </a:cxn>
                      <a:cxn ang="0">
                        <a:pos x="70" y="37"/>
                      </a:cxn>
                      <a:cxn ang="0">
                        <a:pos x="70" y="45"/>
                      </a:cxn>
                      <a:cxn ang="0">
                        <a:pos x="68" y="51"/>
                      </a:cxn>
                      <a:cxn ang="0">
                        <a:pos x="64" y="57"/>
                      </a:cxn>
                      <a:cxn ang="0">
                        <a:pos x="61" y="63"/>
                      </a:cxn>
                      <a:cxn ang="0">
                        <a:pos x="54" y="66"/>
                      </a:cxn>
                      <a:cxn ang="0">
                        <a:pos x="48" y="69"/>
                      </a:cxn>
                      <a:cxn ang="0">
                        <a:pos x="42" y="73"/>
                      </a:cxn>
                      <a:cxn ang="0">
                        <a:pos x="34" y="73"/>
                      </a:cxn>
                      <a:cxn ang="0">
                        <a:pos x="30" y="73"/>
                      </a:cxn>
                      <a:cxn ang="0">
                        <a:pos x="24" y="71"/>
                      </a:cxn>
                      <a:cxn ang="0">
                        <a:pos x="19" y="69"/>
                      </a:cxn>
                      <a:cxn ang="0">
                        <a:pos x="14" y="66"/>
                      </a:cxn>
                      <a:cxn ang="0">
                        <a:pos x="10" y="62"/>
                      </a:cxn>
                      <a:cxn ang="0">
                        <a:pos x="7" y="59"/>
                      </a:cxn>
                      <a:cxn ang="0">
                        <a:pos x="3" y="54"/>
                      </a:cxn>
                      <a:cxn ang="0">
                        <a:pos x="2" y="48"/>
                      </a:cxn>
                      <a:cxn ang="0">
                        <a:pos x="0" y="51"/>
                      </a:cxn>
                      <a:cxn ang="0">
                        <a:pos x="0" y="54"/>
                      </a:cxn>
                      <a:cxn ang="0">
                        <a:pos x="7" y="63"/>
                      </a:cxn>
                      <a:cxn ang="0">
                        <a:pos x="14" y="69"/>
                      </a:cxn>
                      <a:cxn ang="0">
                        <a:pos x="24" y="74"/>
                      </a:cxn>
                      <a:cxn ang="0">
                        <a:pos x="34" y="76"/>
                      </a:cxn>
                      <a:cxn ang="0">
                        <a:pos x="42" y="76"/>
                      </a:cxn>
                      <a:cxn ang="0">
                        <a:pos x="50" y="73"/>
                      </a:cxn>
                      <a:cxn ang="0">
                        <a:pos x="56" y="69"/>
                      </a:cxn>
                      <a:cxn ang="0">
                        <a:pos x="62" y="65"/>
                      </a:cxn>
                      <a:cxn ang="0">
                        <a:pos x="67" y="59"/>
                      </a:cxn>
                      <a:cxn ang="0">
                        <a:pos x="70" y="52"/>
                      </a:cxn>
                      <a:cxn ang="0">
                        <a:pos x="73" y="45"/>
                      </a:cxn>
                      <a:cxn ang="0">
                        <a:pos x="73" y="37"/>
                      </a:cxn>
                    </a:cxnLst>
                    <a:rect l="0" t="0" r="r" b="b"/>
                    <a:pathLst>
                      <a:path w="73" h="76">
                        <a:moveTo>
                          <a:pt x="73" y="37"/>
                        </a:moveTo>
                        <a:lnTo>
                          <a:pt x="73" y="31"/>
                        </a:lnTo>
                        <a:lnTo>
                          <a:pt x="71" y="25"/>
                        </a:lnTo>
                        <a:lnTo>
                          <a:pt x="68" y="18"/>
                        </a:lnTo>
                        <a:lnTo>
                          <a:pt x="65" y="14"/>
                        </a:lnTo>
                        <a:lnTo>
                          <a:pt x="61" y="9"/>
                        </a:lnTo>
                        <a:lnTo>
                          <a:pt x="56" y="5"/>
                        </a:lnTo>
                        <a:lnTo>
                          <a:pt x="50" y="1"/>
                        </a:lnTo>
                        <a:lnTo>
                          <a:pt x="44" y="0"/>
                        </a:lnTo>
                        <a:lnTo>
                          <a:pt x="40" y="1"/>
                        </a:lnTo>
                        <a:lnTo>
                          <a:pt x="39" y="1"/>
                        </a:lnTo>
                        <a:lnTo>
                          <a:pt x="45" y="3"/>
                        </a:lnTo>
                        <a:lnTo>
                          <a:pt x="51" y="6"/>
                        </a:lnTo>
                        <a:lnTo>
                          <a:pt x="56" y="9"/>
                        </a:lnTo>
                        <a:lnTo>
                          <a:pt x="61" y="14"/>
                        </a:lnTo>
                        <a:lnTo>
                          <a:pt x="65" y="18"/>
                        </a:lnTo>
                        <a:lnTo>
                          <a:pt x="68" y="25"/>
                        </a:lnTo>
                        <a:lnTo>
                          <a:pt x="70" y="31"/>
                        </a:lnTo>
                        <a:lnTo>
                          <a:pt x="70" y="37"/>
                        </a:lnTo>
                        <a:lnTo>
                          <a:pt x="70" y="45"/>
                        </a:lnTo>
                        <a:lnTo>
                          <a:pt x="68" y="51"/>
                        </a:lnTo>
                        <a:lnTo>
                          <a:pt x="64" y="57"/>
                        </a:lnTo>
                        <a:lnTo>
                          <a:pt x="61" y="63"/>
                        </a:lnTo>
                        <a:lnTo>
                          <a:pt x="54" y="66"/>
                        </a:lnTo>
                        <a:lnTo>
                          <a:pt x="48" y="69"/>
                        </a:lnTo>
                        <a:lnTo>
                          <a:pt x="42" y="73"/>
                        </a:lnTo>
                        <a:lnTo>
                          <a:pt x="34" y="73"/>
                        </a:lnTo>
                        <a:lnTo>
                          <a:pt x="30" y="73"/>
                        </a:lnTo>
                        <a:lnTo>
                          <a:pt x="24" y="71"/>
                        </a:lnTo>
                        <a:lnTo>
                          <a:pt x="19" y="69"/>
                        </a:lnTo>
                        <a:lnTo>
                          <a:pt x="14" y="66"/>
                        </a:lnTo>
                        <a:lnTo>
                          <a:pt x="10" y="62"/>
                        </a:lnTo>
                        <a:lnTo>
                          <a:pt x="7" y="59"/>
                        </a:lnTo>
                        <a:lnTo>
                          <a:pt x="3" y="54"/>
                        </a:lnTo>
                        <a:lnTo>
                          <a:pt x="2" y="48"/>
                        </a:lnTo>
                        <a:lnTo>
                          <a:pt x="0" y="51"/>
                        </a:lnTo>
                        <a:lnTo>
                          <a:pt x="0" y="54"/>
                        </a:lnTo>
                        <a:lnTo>
                          <a:pt x="7" y="63"/>
                        </a:lnTo>
                        <a:lnTo>
                          <a:pt x="14" y="69"/>
                        </a:lnTo>
                        <a:lnTo>
                          <a:pt x="24" y="74"/>
                        </a:lnTo>
                        <a:lnTo>
                          <a:pt x="34" y="76"/>
                        </a:lnTo>
                        <a:lnTo>
                          <a:pt x="42" y="76"/>
                        </a:lnTo>
                        <a:lnTo>
                          <a:pt x="50" y="73"/>
                        </a:lnTo>
                        <a:lnTo>
                          <a:pt x="56" y="69"/>
                        </a:lnTo>
                        <a:lnTo>
                          <a:pt x="62" y="65"/>
                        </a:lnTo>
                        <a:lnTo>
                          <a:pt x="67" y="59"/>
                        </a:lnTo>
                        <a:lnTo>
                          <a:pt x="70" y="52"/>
                        </a:lnTo>
                        <a:lnTo>
                          <a:pt x="73" y="45"/>
                        </a:lnTo>
                        <a:lnTo>
                          <a:pt x="73" y="37"/>
                        </a:lnTo>
                        <a:close/>
                      </a:path>
                    </a:pathLst>
                  </a:custGeom>
                  <a:solidFill>
                    <a:srgbClr val="8490C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86" name="Freeform 454"/>
                  <p:cNvSpPr>
                    <a:spLocks/>
                  </p:cNvSpPr>
                  <p:nvPr/>
                </p:nvSpPr>
                <p:spPr bwMode="auto">
                  <a:xfrm>
                    <a:off x="5619" y="1239"/>
                    <a:ext cx="71" cy="73"/>
                  </a:xfrm>
                  <a:custGeom>
                    <a:avLst/>
                    <a:gdLst/>
                    <a:ahLst/>
                    <a:cxnLst>
                      <a:cxn ang="0">
                        <a:pos x="71" y="36"/>
                      </a:cxn>
                      <a:cxn ang="0">
                        <a:pos x="71" y="30"/>
                      </a:cxn>
                      <a:cxn ang="0">
                        <a:pos x="70" y="24"/>
                      </a:cxn>
                      <a:cxn ang="0">
                        <a:pos x="67" y="17"/>
                      </a:cxn>
                      <a:cxn ang="0">
                        <a:pos x="64" y="13"/>
                      </a:cxn>
                      <a:cxn ang="0">
                        <a:pos x="59" y="8"/>
                      </a:cxn>
                      <a:cxn ang="0">
                        <a:pos x="53" y="4"/>
                      </a:cxn>
                      <a:cxn ang="0">
                        <a:pos x="48" y="2"/>
                      </a:cxn>
                      <a:cxn ang="0">
                        <a:pos x="42" y="0"/>
                      </a:cxn>
                      <a:cxn ang="0">
                        <a:pos x="39" y="0"/>
                      </a:cxn>
                      <a:cxn ang="0">
                        <a:pos x="36" y="2"/>
                      </a:cxn>
                      <a:cxn ang="0">
                        <a:pos x="42" y="4"/>
                      </a:cxn>
                      <a:cxn ang="0">
                        <a:pos x="48" y="5"/>
                      </a:cxn>
                      <a:cxn ang="0">
                        <a:pos x="54" y="8"/>
                      </a:cxn>
                      <a:cxn ang="0">
                        <a:pos x="59" y="13"/>
                      </a:cxn>
                      <a:cxn ang="0">
                        <a:pos x="64" y="17"/>
                      </a:cxn>
                      <a:cxn ang="0">
                        <a:pos x="67" y="24"/>
                      </a:cxn>
                      <a:cxn ang="0">
                        <a:pos x="68" y="30"/>
                      </a:cxn>
                      <a:cxn ang="0">
                        <a:pos x="68" y="36"/>
                      </a:cxn>
                      <a:cxn ang="0">
                        <a:pos x="68" y="44"/>
                      </a:cxn>
                      <a:cxn ang="0">
                        <a:pos x="67" y="50"/>
                      </a:cxn>
                      <a:cxn ang="0">
                        <a:pos x="64" y="56"/>
                      </a:cxn>
                      <a:cxn ang="0">
                        <a:pos x="59" y="61"/>
                      </a:cxn>
                      <a:cxn ang="0">
                        <a:pos x="54" y="64"/>
                      </a:cxn>
                      <a:cxn ang="0">
                        <a:pos x="48" y="68"/>
                      </a:cxn>
                      <a:cxn ang="0">
                        <a:pos x="42" y="70"/>
                      </a:cxn>
                      <a:cxn ang="0">
                        <a:pos x="34" y="70"/>
                      </a:cxn>
                      <a:cxn ang="0">
                        <a:pos x="30" y="70"/>
                      </a:cxn>
                      <a:cxn ang="0">
                        <a:pos x="24" y="68"/>
                      </a:cxn>
                      <a:cxn ang="0">
                        <a:pos x="19" y="65"/>
                      </a:cxn>
                      <a:cxn ang="0">
                        <a:pos x="14" y="62"/>
                      </a:cxn>
                      <a:cxn ang="0">
                        <a:pos x="10" y="59"/>
                      </a:cxn>
                      <a:cxn ang="0">
                        <a:pos x="7" y="55"/>
                      </a:cxn>
                      <a:cxn ang="0">
                        <a:pos x="3" y="50"/>
                      </a:cxn>
                      <a:cxn ang="0">
                        <a:pos x="2" y="44"/>
                      </a:cxn>
                      <a:cxn ang="0">
                        <a:pos x="2" y="47"/>
                      </a:cxn>
                      <a:cxn ang="0">
                        <a:pos x="0" y="50"/>
                      </a:cxn>
                      <a:cxn ang="0">
                        <a:pos x="3" y="55"/>
                      </a:cxn>
                      <a:cxn ang="0">
                        <a:pos x="7" y="59"/>
                      </a:cxn>
                      <a:cxn ang="0">
                        <a:pos x="10" y="64"/>
                      </a:cxn>
                      <a:cxn ang="0">
                        <a:pos x="14" y="67"/>
                      </a:cxn>
                      <a:cxn ang="0">
                        <a:pos x="19" y="70"/>
                      </a:cxn>
                      <a:cxn ang="0">
                        <a:pos x="24" y="72"/>
                      </a:cxn>
                      <a:cxn ang="0">
                        <a:pos x="30" y="73"/>
                      </a:cxn>
                      <a:cxn ang="0">
                        <a:pos x="34" y="73"/>
                      </a:cxn>
                      <a:cxn ang="0">
                        <a:pos x="42" y="73"/>
                      </a:cxn>
                      <a:cxn ang="0">
                        <a:pos x="50" y="70"/>
                      </a:cxn>
                      <a:cxn ang="0">
                        <a:pos x="56" y="67"/>
                      </a:cxn>
                      <a:cxn ang="0">
                        <a:pos x="61" y="62"/>
                      </a:cxn>
                      <a:cxn ang="0">
                        <a:pos x="65" y="58"/>
                      </a:cxn>
                      <a:cxn ang="0">
                        <a:pos x="70" y="51"/>
                      </a:cxn>
                      <a:cxn ang="0">
                        <a:pos x="71" y="44"/>
                      </a:cxn>
                      <a:cxn ang="0">
                        <a:pos x="71" y="36"/>
                      </a:cxn>
                    </a:cxnLst>
                    <a:rect l="0" t="0" r="r" b="b"/>
                    <a:pathLst>
                      <a:path w="71" h="73">
                        <a:moveTo>
                          <a:pt x="71" y="36"/>
                        </a:moveTo>
                        <a:lnTo>
                          <a:pt x="71" y="30"/>
                        </a:lnTo>
                        <a:lnTo>
                          <a:pt x="70" y="24"/>
                        </a:lnTo>
                        <a:lnTo>
                          <a:pt x="67" y="17"/>
                        </a:lnTo>
                        <a:lnTo>
                          <a:pt x="64" y="13"/>
                        </a:lnTo>
                        <a:lnTo>
                          <a:pt x="59" y="8"/>
                        </a:lnTo>
                        <a:lnTo>
                          <a:pt x="53" y="4"/>
                        </a:lnTo>
                        <a:lnTo>
                          <a:pt x="48" y="2"/>
                        </a:lnTo>
                        <a:lnTo>
                          <a:pt x="42" y="0"/>
                        </a:lnTo>
                        <a:lnTo>
                          <a:pt x="39" y="0"/>
                        </a:lnTo>
                        <a:lnTo>
                          <a:pt x="36" y="2"/>
                        </a:lnTo>
                        <a:lnTo>
                          <a:pt x="42" y="4"/>
                        </a:lnTo>
                        <a:lnTo>
                          <a:pt x="48" y="5"/>
                        </a:lnTo>
                        <a:lnTo>
                          <a:pt x="54" y="8"/>
                        </a:lnTo>
                        <a:lnTo>
                          <a:pt x="59" y="13"/>
                        </a:lnTo>
                        <a:lnTo>
                          <a:pt x="64" y="17"/>
                        </a:lnTo>
                        <a:lnTo>
                          <a:pt x="67" y="24"/>
                        </a:lnTo>
                        <a:lnTo>
                          <a:pt x="68" y="30"/>
                        </a:lnTo>
                        <a:lnTo>
                          <a:pt x="68" y="36"/>
                        </a:lnTo>
                        <a:lnTo>
                          <a:pt x="68" y="44"/>
                        </a:lnTo>
                        <a:lnTo>
                          <a:pt x="67" y="50"/>
                        </a:lnTo>
                        <a:lnTo>
                          <a:pt x="64" y="56"/>
                        </a:lnTo>
                        <a:lnTo>
                          <a:pt x="59" y="61"/>
                        </a:lnTo>
                        <a:lnTo>
                          <a:pt x="54" y="64"/>
                        </a:lnTo>
                        <a:lnTo>
                          <a:pt x="48" y="68"/>
                        </a:lnTo>
                        <a:lnTo>
                          <a:pt x="42" y="70"/>
                        </a:lnTo>
                        <a:lnTo>
                          <a:pt x="34" y="70"/>
                        </a:lnTo>
                        <a:lnTo>
                          <a:pt x="30" y="70"/>
                        </a:lnTo>
                        <a:lnTo>
                          <a:pt x="24" y="68"/>
                        </a:lnTo>
                        <a:lnTo>
                          <a:pt x="19" y="65"/>
                        </a:lnTo>
                        <a:lnTo>
                          <a:pt x="14" y="62"/>
                        </a:lnTo>
                        <a:lnTo>
                          <a:pt x="10" y="59"/>
                        </a:lnTo>
                        <a:lnTo>
                          <a:pt x="7" y="55"/>
                        </a:lnTo>
                        <a:lnTo>
                          <a:pt x="3" y="50"/>
                        </a:lnTo>
                        <a:lnTo>
                          <a:pt x="2" y="44"/>
                        </a:lnTo>
                        <a:lnTo>
                          <a:pt x="2" y="47"/>
                        </a:lnTo>
                        <a:lnTo>
                          <a:pt x="0" y="50"/>
                        </a:lnTo>
                        <a:lnTo>
                          <a:pt x="3" y="55"/>
                        </a:lnTo>
                        <a:lnTo>
                          <a:pt x="7" y="59"/>
                        </a:lnTo>
                        <a:lnTo>
                          <a:pt x="10" y="64"/>
                        </a:lnTo>
                        <a:lnTo>
                          <a:pt x="14" y="67"/>
                        </a:lnTo>
                        <a:lnTo>
                          <a:pt x="19" y="70"/>
                        </a:lnTo>
                        <a:lnTo>
                          <a:pt x="24" y="72"/>
                        </a:lnTo>
                        <a:lnTo>
                          <a:pt x="30" y="73"/>
                        </a:lnTo>
                        <a:lnTo>
                          <a:pt x="34" y="73"/>
                        </a:lnTo>
                        <a:lnTo>
                          <a:pt x="42" y="73"/>
                        </a:lnTo>
                        <a:lnTo>
                          <a:pt x="50" y="70"/>
                        </a:lnTo>
                        <a:lnTo>
                          <a:pt x="56" y="67"/>
                        </a:lnTo>
                        <a:lnTo>
                          <a:pt x="61" y="62"/>
                        </a:lnTo>
                        <a:lnTo>
                          <a:pt x="65" y="58"/>
                        </a:lnTo>
                        <a:lnTo>
                          <a:pt x="70" y="51"/>
                        </a:lnTo>
                        <a:lnTo>
                          <a:pt x="71" y="44"/>
                        </a:lnTo>
                        <a:lnTo>
                          <a:pt x="71" y="36"/>
                        </a:lnTo>
                        <a:close/>
                      </a:path>
                    </a:pathLst>
                  </a:custGeom>
                  <a:solidFill>
                    <a:srgbClr val="8894C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87" name="Freeform 455"/>
                  <p:cNvSpPr>
                    <a:spLocks/>
                  </p:cNvSpPr>
                  <p:nvPr/>
                </p:nvSpPr>
                <p:spPr bwMode="auto">
                  <a:xfrm>
                    <a:off x="5621" y="1239"/>
                    <a:ext cx="68" cy="72"/>
                  </a:xfrm>
                  <a:custGeom>
                    <a:avLst/>
                    <a:gdLst/>
                    <a:ahLst/>
                    <a:cxnLst>
                      <a:cxn ang="0">
                        <a:pos x="68" y="36"/>
                      </a:cxn>
                      <a:cxn ang="0">
                        <a:pos x="68" y="30"/>
                      </a:cxn>
                      <a:cxn ang="0">
                        <a:pos x="66" y="24"/>
                      </a:cxn>
                      <a:cxn ang="0">
                        <a:pos x="63" y="17"/>
                      </a:cxn>
                      <a:cxn ang="0">
                        <a:pos x="59" y="13"/>
                      </a:cxn>
                      <a:cxn ang="0">
                        <a:pos x="54" y="8"/>
                      </a:cxn>
                      <a:cxn ang="0">
                        <a:pos x="49" y="5"/>
                      </a:cxn>
                      <a:cxn ang="0">
                        <a:pos x="43" y="2"/>
                      </a:cxn>
                      <a:cxn ang="0">
                        <a:pos x="37" y="0"/>
                      </a:cxn>
                      <a:cxn ang="0">
                        <a:pos x="34" y="2"/>
                      </a:cxn>
                      <a:cxn ang="0">
                        <a:pos x="31" y="4"/>
                      </a:cxn>
                      <a:cxn ang="0">
                        <a:pos x="32" y="4"/>
                      </a:cxn>
                      <a:cxn ang="0">
                        <a:pos x="32" y="4"/>
                      </a:cxn>
                      <a:cxn ang="0">
                        <a:pos x="40" y="5"/>
                      </a:cxn>
                      <a:cxn ang="0">
                        <a:pos x="46" y="7"/>
                      </a:cxn>
                      <a:cxn ang="0">
                        <a:pos x="51" y="10"/>
                      </a:cxn>
                      <a:cxn ang="0">
                        <a:pos x="55" y="13"/>
                      </a:cxn>
                      <a:cxn ang="0">
                        <a:pos x="60" y="19"/>
                      </a:cxn>
                      <a:cxn ang="0">
                        <a:pos x="63" y="24"/>
                      </a:cxn>
                      <a:cxn ang="0">
                        <a:pos x="65" y="30"/>
                      </a:cxn>
                      <a:cxn ang="0">
                        <a:pos x="65" y="36"/>
                      </a:cxn>
                      <a:cxn ang="0">
                        <a:pos x="65" y="42"/>
                      </a:cxn>
                      <a:cxn ang="0">
                        <a:pos x="63" y="48"/>
                      </a:cxn>
                      <a:cxn ang="0">
                        <a:pos x="60" y="55"/>
                      </a:cxn>
                      <a:cxn ang="0">
                        <a:pos x="55" y="59"/>
                      </a:cxn>
                      <a:cxn ang="0">
                        <a:pos x="51" y="64"/>
                      </a:cxn>
                      <a:cxn ang="0">
                        <a:pos x="46" y="67"/>
                      </a:cxn>
                      <a:cxn ang="0">
                        <a:pos x="40" y="68"/>
                      </a:cxn>
                      <a:cxn ang="0">
                        <a:pos x="32" y="68"/>
                      </a:cxn>
                      <a:cxn ang="0">
                        <a:pos x="26" y="68"/>
                      </a:cxn>
                      <a:cxn ang="0">
                        <a:pos x="22" y="67"/>
                      </a:cxn>
                      <a:cxn ang="0">
                        <a:pos x="15" y="64"/>
                      </a:cxn>
                      <a:cxn ang="0">
                        <a:pos x="11" y="61"/>
                      </a:cxn>
                      <a:cxn ang="0">
                        <a:pos x="8" y="56"/>
                      </a:cxn>
                      <a:cxn ang="0">
                        <a:pos x="5" y="51"/>
                      </a:cxn>
                      <a:cxn ang="0">
                        <a:pos x="1" y="47"/>
                      </a:cxn>
                      <a:cxn ang="0">
                        <a:pos x="1" y="41"/>
                      </a:cxn>
                      <a:cxn ang="0">
                        <a:pos x="0" y="44"/>
                      </a:cxn>
                      <a:cxn ang="0">
                        <a:pos x="0" y="47"/>
                      </a:cxn>
                      <a:cxn ang="0">
                        <a:pos x="1" y="53"/>
                      </a:cxn>
                      <a:cxn ang="0">
                        <a:pos x="5" y="58"/>
                      </a:cxn>
                      <a:cxn ang="0">
                        <a:pos x="8" y="61"/>
                      </a:cxn>
                      <a:cxn ang="0">
                        <a:pos x="12" y="65"/>
                      </a:cxn>
                      <a:cxn ang="0">
                        <a:pos x="17" y="68"/>
                      </a:cxn>
                      <a:cxn ang="0">
                        <a:pos x="22" y="70"/>
                      </a:cxn>
                      <a:cxn ang="0">
                        <a:pos x="28" y="72"/>
                      </a:cxn>
                      <a:cxn ang="0">
                        <a:pos x="32" y="72"/>
                      </a:cxn>
                      <a:cxn ang="0">
                        <a:pos x="40" y="72"/>
                      </a:cxn>
                      <a:cxn ang="0">
                        <a:pos x="46" y="68"/>
                      </a:cxn>
                      <a:cxn ang="0">
                        <a:pos x="52" y="65"/>
                      </a:cxn>
                      <a:cxn ang="0">
                        <a:pos x="59" y="62"/>
                      </a:cxn>
                      <a:cxn ang="0">
                        <a:pos x="62" y="56"/>
                      </a:cxn>
                      <a:cxn ang="0">
                        <a:pos x="66" y="50"/>
                      </a:cxn>
                      <a:cxn ang="0">
                        <a:pos x="68" y="44"/>
                      </a:cxn>
                      <a:cxn ang="0">
                        <a:pos x="68" y="36"/>
                      </a:cxn>
                    </a:cxnLst>
                    <a:rect l="0" t="0" r="r" b="b"/>
                    <a:pathLst>
                      <a:path w="68" h="72">
                        <a:moveTo>
                          <a:pt x="68" y="36"/>
                        </a:moveTo>
                        <a:lnTo>
                          <a:pt x="68" y="30"/>
                        </a:lnTo>
                        <a:lnTo>
                          <a:pt x="66" y="24"/>
                        </a:lnTo>
                        <a:lnTo>
                          <a:pt x="63" y="17"/>
                        </a:lnTo>
                        <a:lnTo>
                          <a:pt x="59" y="13"/>
                        </a:lnTo>
                        <a:lnTo>
                          <a:pt x="54" y="8"/>
                        </a:lnTo>
                        <a:lnTo>
                          <a:pt x="49" y="5"/>
                        </a:lnTo>
                        <a:lnTo>
                          <a:pt x="43" y="2"/>
                        </a:lnTo>
                        <a:lnTo>
                          <a:pt x="37" y="0"/>
                        </a:lnTo>
                        <a:lnTo>
                          <a:pt x="34" y="2"/>
                        </a:lnTo>
                        <a:lnTo>
                          <a:pt x="31" y="4"/>
                        </a:lnTo>
                        <a:lnTo>
                          <a:pt x="32" y="4"/>
                        </a:lnTo>
                        <a:lnTo>
                          <a:pt x="32" y="4"/>
                        </a:lnTo>
                        <a:lnTo>
                          <a:pt x="40" y="5"/>
                        </a:lnTo>
                        <a:lnTo>
                          <a:pt x="46" y="7"/>
                        </a:lnTo>
                        <a:lnTo>
                          <a:pt x="51" y="10"/>
                        </a:lnTo>
                        <a:lnTo>
                          <a:pt x="55" y="13"/>
                        </a:lnTo>
                        <a:lnTo>
                          <a:pt x="60" y="19"/>
                        </a:lnTo>
                        <a:lnTo>
                          <a:pt x="63" y="24"/>
                        </a:lnTo>
                        <a:lnTo>
                          <a:pt x="65" y="30"/>
                        </a:lnTo>
                        <a:lnTo>
                          <a:pt x="65" y="36"/>
                        </a:lnTo>
                        <a:lnTo>
                          <a:pt x="65" y="42"/>
                        </a:lnTo>
                        <a:lnTo>
                          <a:pt x="63" y="48"/>
                        </a:lnTo>
                        <a:lnTo>
                          <a:pt x="60" y="55"/>
                        </a:lnTo>
                        <a:lnTo>
                          <a:pt x="55" y="59"/>
                        </a:lnTo>
                        <a:lnTo>
                          <a:pt x="51" y="64"/>
                        </a:lnTo>
                        <a:lnTo>
                          <a:pt x="46" y="67"/>
                        </a:lnTo>
                        <a:lnTo>
                          <a:pt x="40" y="68"/>
                        </a:lnTo>
                        <a:lnTo>
                          <a:pt x="32" y="68"/>
                        </a:lnTo>
                        <a:lnTo>
                          <a:pt x="26" y="68"/>
                        </a:lnTo>
                        <a:lnTo>
                          <a:pt x="22" y="67"/>
                        </a:lnTo>
                        <a:lnTo>
                          <a:pt x="15" y="64"/>
                        </a:lnTo>
                        <a:lnTo>
                          <a:pt x="11" y="61"/>
                        </a:lnTo>
                        <a:lnTo>
                          <a:pt x="8" y="56"/>
                        </a:lnTo>
                        <a:lnTo>
                          <a:pt x="5" y="51"/>
                        </a:lnTo>
                        <a:lnTo>
                          <a:pt x="1" y="47"/>
                        </a:lnTo>
                        <a:lnTo>
                          <a:pt x="1" y="41"/>
                        </a:lnTo>
                        <a:lnTo>
                          <a:pt x="0" y="44"/>
                        </a:lnTo>
                        <a:lnTo>
                          <a:pt x="0" y="47"/>
                        </a:lnTo>
                        <a:lnTo>
                          <a:pt x="1" y="53"/>
                        </a:lnTo>
                        <a:lnTo>
                          <a:pt x="5" y="58"/>
                        </a:lnTo>
                        <a:lnTo>
                          <a:pt x="8" y="61"/>
                        </a:lnTo>
                        <a:lnTo>
                          <a:pt x="12" y="65"/>
                        </a:lnTo>
                        <a:lnTo>
                          <a:pt x="17" y="68"/>
                        </a:lnTo>
                        <a:lnTo>
                          <a:pt x="22" y="70"/>
                        </a:lnTo>
                        <a:lnTo>
                          <a:pt x="28" y="72"/>
                        </a:lnTo>
                        <a:lnTo>
                          <a:pt x="32" y="72"/>
                        </a:lnTo>
                        <a:lnTo>
                          <a:pt x="40" y="72"/>
                        </a:lnTo>
                        <a:lnTo>
                          <a:pt x="46" y="68"/>
                        </a:lnTo>
                        <a:lnTo>
                          <a:pt x="52" y="65"/>
                        </a:lnTo>
                        <a:lnTo>
                          <a:pt x="59" y="62"/>
                        </a:lnTo>
                        <a:lnTo>
                          <a:pt x="62" y="56"/>
                        </a:lnTo>
                        <a:lnTo>
                          <a:pt x="66" y="50"/>
                        </a:lnTo>
                        <a:lnTo>
                          <a:pt x="68" y="44"/>
                        </a:lnTo>
                        <a:lnTo>
                          <a:pt x="68" y="36"/>
                        </a:lnTo>
                        <a:close/>
                      </a:path>
                    </a:pathLst>
                  </a:custGeom>
                  <a:solidFill>
                    <a:srgbClr val="8B97C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88" name="Freeform 456"/>
                  <p:cNvSpPr>
                    <a:spLocks/>
                  </p:cNvSpPr>
                  <p:nvPr/>
                </p:nvSpPr>
                <p:spPr bwMode="auto">
                  <a:xfrm>
                    <a:off x="5621" y="1241"/>
                    <a:ext cx="66" cy="68"/>
                  </a:xfrm>
                  <a:custGeom>
                    <a:avLst/>
                    <a:gdLst/>
                    <a:ahLst/>
                    <a:cxnLst>
                      <a:cxn ang="0">
                        <a:pos x="66" y="34"/>
                      </a:cxn>
                      <a:cxn ang="0">
                        <a:pos x="66" y="28"/>
                      </a:cxn>
                      <a:cxn ang="0">
                        <a:pos x="65" y="22"/>
                      </a:cxn>
                      <a:cxn ang="0">
                        <a:pos x="62" y="15"/>
                      </a:cxn>
                      <a:cxn ang="0">
                        <a:pos x="57" y="11"/>
                      </a:cxn>
                      <a:cxn ang="0">
                        <a:pos x="52" y="6"/>
                      </a:cxn>
                      <a:cxn ang="0">
                        <a:pos x="46" y="3"/>
                      </a:cxn>
                      <a:cxn ang="0">
                        <a:pos x="40" y="2"/>
                      </a:cxn>
                      <a:cxn ang="0">
                        <a:pos x="34" y="0"/>
                      </a:cxn>
                      <a:cxn ang="0">
                        <a:pos x="31" y="2"/>
                      </a:cxn>
                      <a:cxn ang="0">
                        <a:pos x="26" y="5"/>
                      </a:cxn>
                      <a:cxn ang="0">
                        <a:pos x="29" y="3"/>
                      </a:cxn>
                      <a:cxn ang="0">
                        <a:pos x="32" y="3"/>
                      </a:cxn>
                      <a:cxn ang="0">
                        <a:pos x="38" y="5"/>
                      </a:cxn>
                      <a:cxn ang="0">
                        <a:pos x="45" y="6"/>
                      </a:cxn>
                      <a:cxn ang="0">
                        <a:pos x="51" y="9"/>
                      </a:cxn>
                      <a:cxn ang="0">
                        <a:pos x="55" y="12"/>
                      </a:cxn>
                      <a:cxn ang="0">
                        <a:pos x="59" y="17"/>
                      </a:cxn>
                      <a:cxn ang="0">
                        <a:pos x="62" y="22"/>
                      </a:cxn>
                      <a:cxn ang="0">
                        <a:pos x="63" y="28"/>
                      </a:cxn>
                      <a:cxn ang="0">
                        <a:pos x="63" y="34"/>
                      </a:cxn>
                      <a:cxn ang="0">
                        <a:pos x="63" y="40"/>
                      </a:cxn>
                      <a:cxn ang="0">
                        <a:pos x="62" y="46"/>
                      </a:cxn>
                      <a:cxn ang="0">
                        <a:pos x="59" y="51"/>
                      </a:cxn>
                      <a:cxn ang="0">
                        <a:pos x="55" y="56"/>
                      </a:cxn>
                      <a:cxn ang="0">
                        <a:pos x="51" y="60"/>
                      </a:cxn>
                      <a:cxn ang="0">
                        <a:pos x="45" y="63"/>
                      </a:cxn>
                      <a:cxn ang="0">
                        <a:pos x="38" y="65"/>
                      </a:cxn>
                      <a:cxn ang="0">
                        <a:pos x="32" y="65"/>
                      </a:cxn>
                      <a:cxn ang="0">
                        <a:pos x="26" y="65"/>
                      </a:cxn>
                      <a:cxn ang="0">
                        <a:pos x="22" y="63"/>
                      </a:cxn>
                      <a:cxn ang="0">
                        <a:pos x="15" y="60"/>
                      </a:cxn>
                      <a:cxn ang="0">
                        <a:pos x="11" y="56"/>
                      </a:cxn>
                      <a:cxn ang="0">
                        <a:pos x="8" y="51"/>
                      </a:cxn>
                      <a:cxn ang="0">
                        <a:pos x="5" y="46"/>
                      </a:cxn>
                      <a:cxn ang="0">
                        <a:pos x="3" y="40"/>
                      </a:cxn>
                      <a:cxn ang="0">
                        <a:pos x="1" y="34"/>
                      </a:cxn>
                      <a:cxn ang="0">
                        <a:pos x="1" y="34"/>
                      </a:cxn>
                      <a:cxn ang="0">
                        <a:pos x="1" y="34"/>
                      </a:cxn>
                      <a:cxn ang="0">
                        <a:pos x="1" y="39"/>
                      </a:cxn>
                      <a:cxn ang="0">
                        <a:pos x="0" y="42"/>
                      </a:cxn>
                      <a:cxn ang="0">
                        <a:pos x="1" y="48"/>
                      </a:cxn>
                      <a:cxn ang="0">
                        <a:pos x="5" y="53"/>
                      </a:cxn>
                      <a:cxn ang="0">
                        <a:pos x="8" y="57"/>
                      </a:cxn>
                      <a:cxn ang="0">
                        <a:pos x="12" y="60"/>
                      </a:cxn>
                      <a:cxn ang="0">
                        <a:pos x="17" y="63"/>
                      </a:cxn>
                      <a:cxn ang="0">
                        <a:pos x="22" y="66"/>
                      </a:cxn>
                      <a:cxn ang="0">
                        <a:pos x="28" y="68"/>
                      </a:cxn>
                      <a:cxn ang="0">
                        <a:pos x="32" y="68"/>
                      </a:cxn>
                      <a:cxn ang="0">
                        <a:pos x="40" y="68"/>
                      </a:cxn>
                      <a:cxn ang="0">
                        <a:pos x="46" y="66"/>
                      </a:cxn>
                      <a:cxn ang="0">
                        <a:pos x="52" y="62"/>
                      </a:cxn>
                      <a:cxn ang="0">
                        <a:pos x="57" y="59"/>
                      </a:cxn>
                      <a:cxn ang="0">
                        <a:pos x="62" y="54"/>
                      </a:cxn>
                      <a:cxn ang="0">
                        <a:pos x="65" y="48"/>
                      </a:cxn>
                      <a:cxn ang="0">
                        <a:pos x="66" y="42"/>
                      </a:cxn>
                      <a:cxn ang="0">
                        <a:pos x="66" y="34"/>
                      </a:cxn>
                    </a:cxnLst>
                    <a:rect l="0" t="0" r="r" b="b"/>
                    <a:pathLst>
                      <a:path w="66" h="68">
                        <a:moveTo>
                          <a:pt x="66" y="34"/>
                        </a:moveTo>
                        <a:lnTo>
                          <a:pt x="66" y="28"/>
                        </a:lnTo>
                        <a:lnTo>
                          <a:pt x="65" y="22"/>
                        </a:lnTo>
                        <a:lnTo>
                          <a:pt x="62" y="15"/>
                        </a:lnTo>
                        <a:lnTo>
                          <a:pt x="57" y="11"/>
                        </a:lnTo>
                        <a:lnTo>
                          <a:pt x="52" y="6"/>
                        </a:lnTo>
                        <a:lnTo>
                          <a:pt x="46" y="3"/>
                        </a:lnTo>
                        <a:lnTo>
                          <a:pt x="40" y="2"/>
                        </a:lnTo>
                        <a:lnTo>
                          <a:pt x="34" y="0"/>
                        </a:lnTo>
                        <a:lnTo>
                          <a:pt x="31" y="2"/>
                        </a:lnTo>
                        <a:lnTo>
                          <a:pt x="26" y="5"/>
                        </a:lnTo>
                        <a:lnTo>
                          <a:pt x="29" y="3"/>
                        </a:lnTo>
                        <a:lnTo>
                          <a:pt x="32" y="3"/>
                        </a:lnTo>
                        <a:lnTo>
                          <a:pt x="38" y="5"/>
                        </a:lnTo>
                        <a:lnTo>
                          <a:pt x="45" y="6"/>
                        </a:lnTo>
                        <a:lnTo>
                          <a:pt x="51" y="9"/>
                        </a:lnTo>
                        <a:lnTo>
                          <a:pt x="55" y="12"/>
                        </a:lnTo>
                        <a:lnTo>
                          <a:pt x="59" y="17"/>
                        </a:lnTo>
                        <a:lnTo>
                          <a:pt x="62" y="22"/>
                        </a:lnTo>
                        <a:lnTo>
                          <a:pt x="63" y="28"/>
                        </a:lnTo>
                        <a:lnTo>
                          <a:pt x="63" y="34"/>
                        </a:lnTo>
                        <a:lnTo>
                          <a:pt x="63" y="40"/>
                        </a:lnTo>
                        <a:lnTo>
                          <a:pt x="62" y="46"/>
                        </a:lnTo>
                        <a:lnTo>
                          <a:pt x="59" y="51"/>
                        </a:lnTo>
                        <a:lnTo>
                          <a:pt x="55" y="56"/>
                        </a:lnTo>
                        <a:lnTo>
                          <a:pt x="51" y="60"/>
                        </a:lnTo>
                        <a:lnTo>
                          <a:pt x="45" y="63"/>
                        </a:lnTo>
                        <a:lnTo>
                          <a:pt x="38" y="65"/>
                        </a:lnTo>
                        <a:lnTo>
                          <a:pt x="32" y="65"/>
                        </a:lnTo>
                        <a:lnTo>
                          <a:pt x="26" y="65"/>
                        </a:lnTo>
                        <a:lnTo>
                          <a:pt x="22" y="63"/>
                        </a:lnTo>
                        <a:lnTo>
                          <a:pt x="15" y="60"/>
                        </a:lnTo>
                        <a:lnTo>
                          <a:pt x="11" y="56"/>
                        </a:lnTo>
                        <a:lnTo>
                          <a:pt x="8" y="51"/>
                        </a:lnTo>
                        <a:lnTo>
                          <a:pt x="5" y="46"/>
                        </a:lnTo>
                        <a:lnTo>
                          <a:pt x="3" y="40"/>
                        </a:lnTo>
                        <a:lnTo>
                          <a:pt x="1" y="34"/>
                        </a:lnTo>
                        <a:lnTo>
                          <a:pt x="1" y="34"/>
                        </a:lnTo>
                        <a:lnTo>
                          <a:pt x="1" y="34"/>
                        </a:lnTo>
                        <a:lnTo>
                          <a:pt x="1" y="39"/>
                        </a:lnTo>
                        <a:lnTo>
                          <a:pt x="0" y="42"/>
                        </a:lnTo>
                        <a:lnTo>
                          <a:pt x="1" y="48"/>
                        </a:lnTo>
                        <a:lnTo>
                          <a:pt x="5" y="53"/>
                        </a:lnTo>
                        <a:lnTo>
                          <a:pt x="8" y="57"/>
                        </a:lnTo>
                        <a:lnTo>
                          <a:pt x="12" y="60"/>
                        </a:lnTo>
                        <a:lnTo>
                          <a:pt x="17" y="63"/>
                        </a:lnTo>
                        <a:lnTo>
                          <a:pt x="22" y="66"/>
                        </a:lnTo>
                        <a:lnTo>
                          <a:pt x="28" y="68"/>
                        </a:lnTo>
                        <a:lnTo>
                          <a:pt x="32" y="68"/>
                        </a:lnTo>
                        <a:lnTo>
                          <a:pt x="40" y="68"/>
                        </a:lnTo>
                        <a:lnTo>
                          <a:pt x="46" y="66"/>
                        </a:lnTo>
                        <a:lnTo>
                          <a:pt x="52" y="62"/>
                        </a:lnTo>
                        <a:lnTo>
                          <a:pt x="57" y="59"/>
                        </a:lnTo>
                        <a:lnTo>
                          <a:pt x="62" y="54"/>
                        </a:lnTo>
                        <a:lnTo>
                          <a:pt x="65" y="48"/>
                        </a:lnTo>
                        <a:lnTo>
                          <a:pt x="66" y="42"/>
                        </a:lnTo>
                        <a:lnTo>
                          <a:pt x="66" y="34"/>
                        </a:lnTo>
                        <a:close/>
                      </a:path>
                    </a:pathLst>
                  </a:custGeom>
                  <a:solidFill>
                    <a:srgbClr val="909BC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89" name="Freeform 457"/>
                  <p:cNvSpPr>
                    <a:spLocks/>
                  </p:cNvSpPr>
                  <p:nvPr/>
                </p:nvSpPr>
                <p:spPr bwMode="auto">
                  <a:xfrm>
                    <a:off x="5622" y="1243"/>
                    <a:ext cx="64" cy="64"/>
                  </a:xfrm>
                  <a:custGeom>
                    <a:avLst/>
                    <a:gdLst/>
                    <a:ahLst/>
                    <a:cxnLst>
                      <a:cxn ang="0">
                        <a:pos x="64" y="32"/>
                      </a:cxn>
                      <a:cxn ang="0">
                        <a:pos x="64" y="26"/>
                      </a:cxn>
                      <a:cxn ang="0">
                        <a:pos x="62" y="20"/>
                      </a:cxn>
                      <a:cxn ang="0">
                        <a:pos x="59" y="15"/>
                      </a:cxn>
                      <a:cxn ang="0">
                        <a:pos x="54" y="9"/>
                      </a:cxn>
                      <a:cxn ang="0">
                        <a:pos x="50" y="6"/>
                      </a:cxn>
                      <a:cxn ang="0">
                        <a:pos x="45" y="3"/>
                      </a:cxn>
                      <a:cxn ang="0">
                        <a:pos x="39" y="1"/>
                      </a:cxn>
                      <a:cxn ang="0">
                        <a:pos x="31" y="0"/>
                      </a:cxn>
                      <a:cxn ang="0">
                        <a:pos x="31" y="0"/>
                      </a:cxn>
                      <a:cxn ang="0">
                        <a:pos x="30" y="0"/>
                      </a:cxn>
                      <a:cxn ang="0">
                        <a:pos x="25" y="3"/>
                      </a:cxn>
                      <a:cxn ang="0">
                        <a:pos x="22" y="4"/>
                      </a:cxn>
                      <a:cxn ang="0">
                        <a:pos x="27" y="4"/>
                      </a:cxn>
                      <a:cxn ang="0">
                        <a:pos x="31" y="3"/>
                      </a:cxn>
                      <a:cxn ang="0">
                        <a:pos x="37" y="4"/>
                      </a:cxn>
                      <a:cxn ang="0">
                        <a:pos x="44" y="6"/>
                      </a:cxn>
                      <a:cxn ang="0">
                        <a:pos x="48" y="9"/>
                      </a:cxn>
                      <a:cxn ang="0">
                        <a:pos x="53" y="12"/>
                      </a:cxn>
                      <a:cxn ang="0">
                        <a:pos x="56" y="17"/>
                      </a:cxn>
                      <a:cxn ang="0">
                        <a:pos x="59" y="21"/>
                      </a:cxn>
                      <a:cxn ang="0">
                        <a:pos x="61" y="26"/>
                      </a:cxn>
                      <a:cxn ang="0">
                        <a:pos x="61" y="32"/>
                      </a:cxn>
                      <a:cxn ang="0">
                        <a:pos x="61" y="38"/>
                      </a:cxn>
                      <a:cxn ang="0">
                        <a:pos x="59" y="44"/>
                      </a:cxn>
                      <a:cxn ang="0">
                        <a:pos x="56" y="49"/>
                      </a:cxn>
                      <a:cxn ang="0">
                        <a:pos x="53" y="54"/>
                      </a:cxn>
                      <a:cxn ang="0">
                        <a:pos x="48" y="57"/>
                      </a:cxn>
                      <a:cxn ang="0">
                        <a:pos x="44" y="60"/>
                      </a:cxn>
                      <a:cxn ang="0">
                        <a:pos x="37" y="61"/>
                      </a:cxn>
                      <a:cxn ang="0">
                        <a:pos x="31" y="61"/>
                      </a:cxn>
                      <a:cxn ang="0">
                        <a:pos x="27" y="61"/>
                      </a:cxn>
                      <a:cxn ang="0">
                        <a:pos x="21" y="60"/>
                      </a:cxn>
                      <a:cxn ang="0">
                        <a:pos x="16" y="57"/>
                      </a:cxn>
                      <a:cxn ang="0">
                        <a:pos x="11" y="54"/>
                      </a:cxn>
                      <a:cxn ang="0">
                        <a:pos x="8" y="49"/>
                      </a:cxn>
                      <a:cxn ang="0">
                        <a:pos x="5" y="44"/>
                      </a:cxn>
                      <a:cxn ang="0">
                        <a:pos x="4" y="38"/>
                      </a:cxn>
                      <a:cxn ang="0">
                        <a:pos x="2" y="32"/>
                      </a:cxn>
                      <a:cxn ang="0">
                        <a:pos x="4" y="30"/>
                      </a:cxn>
                      <a:cxn ang="0">
                        <a:pos x="4" y="27"/>
                      </a:cxn>
                      <a:cxn ang="0">
                        <a:pos x="2" y="32"/>
                      </a:cxn>
                      <a:cxn ang="0">
                        <a:pos x="0" y="37"/>
                      </a:cxn>
                      <a:cxn ang="0">
                        <a:pos x="0" y="43"/>
                      </a:cxn>
                      <a:cxn ang="0">
                        <a:pos x="4" y="47"/>
                      </a:cxn>
                      <a:cxn ang="0">
                        <a:pos x="7" y="52"/>
                      </a:cxn>
                      <a:cxn ang="0">
                        <a:pos x="10" y="57"/>
                      </a:cxn>
                      <a:cxn ang="0">
                        <a:pos x="14" y="60"/>
                      </a:cxn>
                      <a:cxn ang="0">
                        <a:pos x="21" y="63"/>
                      </a:cxn>
                      <a:cxn ang="0">
                        <a:pos x="25" y="64"/>
                      </a:cxn>
                      <a:cxn ang="0">
                        <a:pos x="31" y="64"/>
                      </a:cxn>
                      <a:cxn ang="0">
                        <a:pos x="39" y="64"/>
                      </a:cxn>
                      <a:cxn ang="0">
                        <a:pos x="45" y="63"/>
                      </a:cxn>
                      <a:cxn ang="0">
                        <a:pos x="50" y="60"/>
                      </a:cxn>
                      <a:cxn ang="0">
                        <a:pos x="54" y="55"/>
                      </a:cxn>
                      <a:cxn ang="0">
                        <a:pos x="59" y="51"/>
                      </a:cxn>
                      <a:cxn ang="0">
                        <a:pos x="62" y="44"/>
                      </a:cxn>
                      <a:cxn ang="0">
                        <a:pos x="64" y="38"/>
                      </a:cxn>
                      <a:cxn ang="0">
                        <a:pos x="64" y="32"/>
                      </a:cxn>
                    </a:cxnLst>
                    <a:rect l="0" t="0" r="r" b="b"/>
                    <a:pathLst>
                      <a:path w="64" h="64">
                        <a:moveTo>
                          <a:pt x="64" y="32"/>
                        </a:moveTo>
                        <a:lnTo>
                          <a:pt x="64" y="26"/>
                        </a:lnTo>
                        <a:lnTo>
                          <a:pt x="62" y="20"/>
                        </a:lnTo>
                        <a:lnTo>
                          <a:pt x="59" y="15"/>
                        </a:lnTo>
                        <a:lnTo>
                          <a:pt x="54" y="9"/>
                        </a:lnTo>
                        <a:lnTo>
                          <a:pt x="50" y="6"/>
                        </a:lnTo>
                        <a:lnTo>
                          <a:pt x="45" y="3"/>
                        </a:lnTo>
                        <a:lnTo>
                          <a:pt x="39" y="1"/>
                        </a:lnTo>
                        <a:lnTo>
                          <a:pt x="31" y="0"/>
                        </a:lnTo>
                        <a:lnTo>
                          <a:pt x="31" y="0"/>
                        </a:lnTo>
                        <a:lnTo>
                          <a:pt x="30" y="0"/>
                        </a:lnTo>
                        <a:lnTo>
                          <a:pt x="25" y="3"/>
                        </a:lnTo>
                        <a:lnTo>
                          <a:pt x="22" y="4"/>
                        </a:lnTo>
                        <a:lnTo>
                          <a:pt x="27" y="4"/>
                        </a:lnTo>
                        <a:lnTo>
                          <a:pt x="31" y="3"/>
                        </a:lnTo>
                        <a:lnTo>
                          <a:pt x="37" y="4"/>
                        </a:lnTo>
                        <a:lnTo>
                          <a:pt x="44" y="6"/>
                        </a:lnTo>
                        <a:lnTo>
                          <a:pt x="48" y="9"/>
                        </a:lnTo>
                        <a:lnTo>
                          <a:pt x="53" y="12"/>
                        </a:lnTo>
                        <a:lnTo>
                          <a:pt x="56" y="17"/>
                        </a:lnTo>
                        <a:lnTo>
                          <a:pt x="59" y="21"/>
                        </a:lnTo>
                        <a:lnTo>
                          <a:pt x="61" y="26"/>
                        </a:lnTo>
                        <a:lnTo>
                          <a:pt x="61" y="32"/>
                        </a:lnTo>
                        <a:lnTo>
                          <a:pt x="61" y="38"/>
                        </a:lnTo>
                        <a:lnTo>
                          <a:pt x="59" y="44"/>
                        </a:lnTo>
                        <a:lnTo>
                          <a:pt x="56" y="49"/>
                        </a:lnTo>
                        <a:lnTo>
                          <a:pt x="53" y="54"/>
                        </a:lnTo>
                        <a:lnTo>
                          <a:pt x="48" y="57"/>
                        </a:lnTo>
                        <a:lnTo>
                          <a:pt x="44" y="60"/>
                        </a:lnTo>
                        <a:lnTo>
                          <a:pt x="37" y="61"/>
                        </a:lnTo>
                        <a:lnTo>
                          <a:pt x="31" y="61"/>
                        </a:lnTo>
                        <a:lnTo>
                          <a:pt x="27" y="61"/>
                        </a:lnTo>
                        <a:lnTo>
                          <a:pt x="21" y="60"/>
                        </a:lnTo>
                        <a:lnTo>
                          <a:pt x="16" y="57"/>
                        </a:lnTo>
                        <a:lnTo>
                          <a:pt x="11" y="54"/>
                        </a:lnTo>
                        <a:lnTo>
                          <a:pt x="8" y="49"/>
                        </a:lnTo>
                        <a:lnTo>
                          <a:pt x="5" y="44"/>
                        </a:lnTo>
                        <a:lnTo>
                          <a:pt x="4" y="38"/>
                        </a:lnTo>
                        <a:lnTo>
                          <a:pt x="2" y="32"/>
                        </a:lnTo>
                        <a:lnTo>
                          <a:pt x="4" y="30"/>
                        </a:lnTo>
                        <a:lnTo>
                          <a:pt x="4" y="27"/>
                        </a:lnTo>
                        <a:lnTo>
                          <a:pt x="2" y="32"/>
                        </a:lnTo>
                        <a:lnTo>
                          <a:pt x="0" y="37"/>
                        </a:lnTo>
                        <a:lnTo>
                          <a:pt x="0" y="43"/>
                        </a:lnTo>
                        <a:lnTo>
                          <a:pt x="4" y="47"/>
                        </a:lnTo>
                        <a:lnTo>
                          <a:pt x="7" y="52"/>
                        </a:lnTo>
                        <a:lnTo>
                          <a:pt x="10" y="57"/>
                        </a:lnTo>
                        <a:lnTo>
                          <a:pt x="14" y="60"/>
                        </a:lnTo>
                        <a:lnTo>
                          <a:pt x="21" y="63"/>
                        </a:lnTo>
                        <a:lnTo>
                          <a:pt x="25" y="64"/>
                        </a:lnTo>
                        <a:lnTo>
                          <a:pt x="31" y="64"/>
                        </a:lnTo>
                        <a:lnTo>
                          <a:pt x="39" y="64"/>
                        </a:lnTo>
                        <a:lnTo>
                          <a:pt x="45" y="63"/>
                        </a:lnTo>
                        <a:lnTo>
                          <a:pt x="50" y="60"/>
                        </a:lnTo>
                        <a:lnTo>
                          <a:pt x="54" y="55"/>
                        </a:lnTo>
                        <a:lnTo>
                          <a:pt x="59" y="51"/>
                        </a:lnTo>
                        <a:lnTo>
                          <a:pt x="62" y="44"/>
                        </a:lnTo>
                        <a:lnTo>
                          <a:pt x="64" y="38"/>
                        </a:lnTo>
                        <a:lnTo>
                          <a:pt x="64" y="32"/>
                        </a:lnTo>
                        <a:close/>
                      </a:path>
                    </a:pathLst>
                  </a:custGeom>
                  <a:solidFill>
                    <a:srgbClr val="98A2C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90" name="Freeform 458"/>
                  <p:cNvSpPr>
                    <a:spLocks/>
                  </p:cNvSpPr>
                  <p:nvPr/>
                </p:nvSpPr>
                <p:spPr bwMode="auto">
                  <a:xfrm>
                    <a:off x="5622" y="1244"/>
                    <a:ext cx="62" cy="62"/>
                  </a:xfrm>
                  <a:custGeom>
                    <a:avLst/>
                    <a:gdLst/>
                    <a:ahLst/>
                    <a:cxnLst>
                      <a:cxn ang="0">
                        <a:pos x="62" y="31"/>
                      </a:cxn>
                      <a:cxn ang="0">
                        <a:pos x="62" y="25"/>
                      </a:cxn>
                      <a:cxn ang="0">
                        <a:pos x="61" y="19"/>
                      </a:cxn>
                      <a:cxn ang="0">
                        <a:pos x="58" y="14"/>
                      </a:cxn>
                      <a:cxn ang="0">
                        <a:pos x="54" y="9"/>
                      </a:cxn>
                      <a:cxn ang="0">
                        <a:pos x="50" y="6"/>
                      </a:cxn>
                      <a:cxn ang="0">
                        <a:pos x="44" y="3"/>
                      </a:cxn>
                      <a:cxn ang="0">
                        <a:pos x="37" y="2"/>
                      </a:cxn>
                      <a:cxn ang="0">
                        <a:pos x="31" y="0"/>
                      </a:cxn>
                      <a:cxn ang="0">
                        <a:pos x="28" y="0"/>
                      </a:cxn>
                      <a:cxn ang="0">
                        <a:pos x="25" y="2"/>
                      </a:cxn>
                      <a:cxn ang="0">
                        <a:pos x="21" y="5"/>
                      </a:cxn>
                      <a:cxn ang="0">
                        <a:pos x="17" y="8"/>
                      </a:cxn>
                      <a:cxn ang="0">
                        <a:pos x="24" y="5"/>
                      </a:cxn>
                      <a:cxn ang="0">
                        <a:pos x="31" y="3"/>
                      </a:cxn>
                      <a:cxn ang="0">
                        <a:pos x="37" y="5"/>
                      </a:cxn>
                      <a:cxn ang="0">
                        <a:pos x="42" y="6"/>
                      </a:cxn>
                      <a:cxn ang="0">
                        <a:pos x="47" y="8"/>
                      </a:cxn>
                      <a:cxn ang="0">
                        <a:pos x="51" y="12"/>
                      </a:cxn>
                      <a:cxn ang="0">
                        <a:pos x="54" y="16"/>
                      </a:cxn>
                      <a:cxn ang="0">
                        <a:pos x="58" y="20"/>
                      </a:cxn>
                      <a:cxn ang="0">
                        <a:pos x="59" y="26"/>
                      </a:cxn>
                      <a:cxn ang="0">
                        <a:pos x="59" y="31"/>
                      </a:cxn>
                      <a:cxn ang="0">
                        <a:pos x="59" y="37"/>
                      </a:cxn>
                      <a:cxn ang="0">
                        <a:pos x="58" y="42"/>
                      </a:cxn>
                      <a:cxn ang="0">
                        <a:pos x="54" y="46"/>
                      </a:cxn>
                      <a:cxn ang="0">
                        <a:pos x="51" y="51"/>
                      </a:cxn>
                      <a:cxn ang="0">
                        <a:pos x="47" y="54"/>
                      </a:cxn>
                      <a:cxn ang="0">
                        <a:pos x="42" y="57"/>
                      </a:cxn>
                      <a:cxn ang="0">
                        <a:pos x="37" y="59"/>
                      </a:cxn>
                      <a:cxn ang="0">
                        <a:pos x="31" y="59"/>
                      </a:cxn>
                      <a:cxn ang="0">
                        <a:pos x="27" y="59"/>
                      </a:cxn>
                      <a:cxn ang="0">
                        <a:pos x="21" y="57"/>
                      </a:cxn>
                      <a:cxn ang="0">
                        <a:pos x="16" y="54"/>
                      </a:cxn>
                      <a:cxn ang="0">
                        <a:pos x="13" y="51"/>
                      </a:cxn>
                      <a:cxn ang="0">
                        <a:pos x="10" y="46"/>
                      </a:cxn>
                      <a:cxn ang="0">
                        <a:pos x="7" y="42"/>
                      </a:cxn>
                      <a:cxn ang="0">
                        <a:pos x="5" y="37"/>
                      </a:cxn>
                      <a:cxn ang="0">
                        <a:pos x="4" y="31"/>
                      </a:cxn>
                      <a:cxn ang="0">
                        <a:pos x="5" y="26"/>
                      </a:cxn>
                      <a:cxn ang="0">
                        <a:pos x="7" y="22"/>
                      </a:cxn>
                      <a:cxn ang="0">
                        <a:pos x="4" y="26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2" y="37"/>
                      </a:cxn>
                      <a:cxn ang="0">
                        <a:pos x="4" y="43"/>
                      </a:cxn>
                      <a:cxn ang="0">
                        <a:pos x="7" y="48"/>
                      </a:cxn>
                      <a:cxn ang="0">
                        <a:pos x="10" y="53"/>
                      </a:cxn>
                      <a:cxn ang="0">
                        <a:pos x="14" y="57"/>
                      </a:cxn>
                      <a:cxn ang="0">
                        <a:pos x="21" y="60"/>
                      </a:cxn>
                      <a:cxn ang="0">
                        <a:pos x="25" y="62"/>
                      </a:cxn>
                      <a:cxn ang="0">
                        <a:pos x="31" y="62"/>
                      </a:cxn>
                      <a:cxn ang="0">
                        <a:pos x="37" y="62"/>
                      </a:cxn>
                      <a:cxn ang="0">
                        <a:pos x="44" y="60"/>
                      </a:cxn>
                      <a:cxn ang="0">
                        <a:pos x="50" y="57"/>
                      </a:cxn>
                      <a:cxn ang="0">
                        <a:pos x="54" y="53"/>
                      </a:cxn>
                      <a:cxn ang="0">
                        <a:pos x="58" y="48"/>
                      </a:cxn>
                      <a:cxn ang="0">
                        <a:pos x="61" y="43"/>
                      </a:cxn>
                      <a:cxn ang="0">
                        <a:pos x="62" y="37"/>
                      </a:cxn>
                      <a:cxn ang="0">
                        <a:pos x="62" y="31"/>
                      </a:cxn>
                    </a:cxnLst>
                    <a:rect l="0" t="0" r="r" b="b"/>
                    <a:pathLst>
                      <a:path w="62" h="62">
                        <a:moveTo>
                          <a:pt x="62" y="31"/>
                        </a:moveTo>
                        <a:lnTo>
                          <a:pt x="62" y="25"/>
                        </a:lnTo>
                        <a:lnTo>
                          <a:pt x="61" y="19"/>
                        </a:lnTo>
                        <a:lnTo>
                          <a:pt x="58" y="14"/>
                        </a:lnTo>
                        <a:lnTo>
                          <a:pt x="54" y="9"/>
                        </a:lnTo>
                        <a:lnTo>
                          <a:pt x="50" y="6"/>
                        </a:lnTo>
                        <a:lnTo>
                          <a:pt x="44" y="3"/>
                        </a:lnTo>
                        <a:lnTo>
                          <a:pt x="37" y="2"/>
                        </a:lnTo>
                        <a:lnTo>
                          <a:pt x="31" y="0"/>
                        </a:lnTo>
                        <a:lnTo>
                          <a:pt x="28" y="0"/>
                        </a:lnTo>
                        <a:lnTo>
                          <a:pt x="25" y="2"/>
                        </a:lnTo>
                        <a:lnTo>
                          <a:pt x="21" y="5"/>
                        </a:lnTo>
                        <a:lnTo>
                          <a:pt x="17" y="8"/>
                        </a:lnTo>
                        <a:lnTo>
                          <a:pt x="24" y="5"/>
                        </a:lnTo>
                        <a:lnTo>
                          <a:pt x="31" y="3"/>
                        </a:lnTo>
                        <a:lnTo>
                          <a:pt x="37" y="5"/>
                        </a:lnTo>
                        <a:lnTo>
                          <a:pt x="42" y="6"/>
                        </a:lnTo>
                        <a:lnTo>
                          <a:pt x="47" y="8"/>
                        </a:lnTo>
                        <a:lnTo>
                          <a:pt x="51" y="12"/>
                        </a:lnTo>
                        <a:lnTo>
                          <a:pt x="54" y="16"/>
                        </a:lnTo>
                        <a:lnTo>
                          <a:pt x="58" y="20"/>
                        </a:lnTo>
                        <a:lnTo>
                          <a:pt x="59" y="26"/>
                        </a:lnTo>
                        <a:lnTo>
                          <a:pt x="59" y="31"/>
                        </a:lnTo>
                        <a:lnTo>
                          <a:pt x="59" y="37"/>
                        </a:lnTo>
                        <a:lnTo>
                          <a:pt x="58" y="42"/>
                        </a:lnTo>
                        <a:lnTo>
                          <a:pt x="54" y="46"/>
                        </a:lnTo>
                        <a:lnTo>
                          <a:pt x="51" y="51"/>
                        </a:lnTo>
                        <a:lnTo>
                          <a:pt x="47" y="54"/>
                        </a:lnTo>
                        <a:lnTo>
                          <a:pt x="42" y="57"/>
                        </a:lnTo>
                        <a:lnTo>
                          <a:pt x="37" y="59"/>
                        </a:lnTo>
                        <a:lnTo>
                          <a:pt x="31" y="59"/>
                        </a:lnTo>
                        <a:lnTo>
                          <a:pt x="27" y="59"/>
                        </a:lnTo>
                        <a:lnTo>
                          <a:pt x="21" y="57"/>
                        </a:lnTo>
                        <a:lnTo>
                          <a:pt x="16" y="54"/>
                        </a:lnTo>
                        <a:lnTo>
                          <a:pt x="13" y="51"/>
                        </a:lnTo>
                        <a:lnTo>
                          <a:pt x="10" y="46"/>
                        </a:lnTo>
                        <a:lnTo>
                          <a:pt x="7" y="42"/>
                        </a:lnTo>
                        <a:lnTo>
                          <a:pt x="5" y="37"/>
                        </a:lnTo>
                        <a:lnTo>
                          <a:pt x="4" y="31"/>
                        </a:lnTo>
                        <a:lnTo>
                          <a:pt x="5" y="26"/>
                        </a:lnTo>
                        <a:lnTo>
                          <a:pt x="7" y="22"/>
                        </a:lnTo>
                        <a:lnTo>
                          <a:pt x="4" y="26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2" y="37"/>
                        </a:lnTo>
                        <a:lnTo>
                          <a:pt x="4" y="43"/>
                        </a:lnTo>
                        <a:lnTo>
                          <a:pt x="7" y="48"/>
                        </a:lnTo>
                        <a:lnTo>
                          <a:pt x="10" y="53"/>
                        </a:lnTo>
                        <a:lnTo>
                          <a:pt x="14" y="57"/>
                        </a:lnTo>
                        <a:lnTo>
                          <a:pt x="21" y="60"/>
                        </a:lnTo>
                        <a:lnTo>
                          <a:pt x="25" y="62"/>
                        </a:lnTo>
                        <a:lnTo>
                          <a:pt x="31" y="62"/>
                        </a:lnTo>
                        <a:lnTo>
                          <a:pt x="37" y="62"/>
                        </a:lnTo>
                        <a:lnTo>
                          <a:pt x="44" y="60"/>
                        </a:lnTo>
                        <a:lnTo>
                          <a:pt x="50" y="57"/>
                        </a:lnTo>
                        <a:lnTo>
                          <a:pt x="54" y="53"/>
                        </a:lnTo>
                        <a:lnTo>
                          <a:pt x="58" y="48"/>
                        </a:lnTo>
                        <a:lnTo>
                          <a:pt x="61" y="43"/>
                        </a:lnTo>
                        <a:lnTo>
                          <a:pt x="62" y="37"/>
                        </a:lnTo>
                        <a:lnTo>
                          <a:pt x="62" y="31"/>
                        </a:lnTo>
                        <a:close/>
                      </a:path>
                    </a:pathLst>
                  </a:custGeom>
                  <a:solidFill>
                    <a:srgbClr val="9BA6D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91" name="Freeform 459"/>
                  <p:cNvSpPr>
                    <a:spLocks noEditPoints="1"/>
                  </p:cNvSpPr>
                  <p:nvPr/>
                </p:nvSpPr>
                <p:spPr bwMode="auto">
                  <a:xfrm>
                    <a:off x="5624" y="1246"/>
                    <a:ext cx="59" cy="58"/>
                  </a:xfrm>
                  <a:custGeom>
                    <a:avLst/>
                    <a:gdLst/>
                    <a:ahLst/>
                    <a:cxnLst>
                      <a:cxn ang="0">
                        <a:pos x="59" y="23"/>
                      </a:cxn>
                      <a:cxn ang="0">
                        <a:pos x="54" y="14"/>
                      </a:cxn>
                      <a:cxn ang="0">
                        <a:pos x="46" y="6"/>
                      </a:cxn>
                      <a:cxn ang="0">
                        <a:pos x="35" y="1"/>
                      </a:cxn>
                      <a:cxn ang="0">
                        <a:pos x="25" y="1"/>
                      </a:cxn>
                      <a:cxn ang="0">
                        <a:pos x="14" y="7"/>
                      </a:cxn>
                      <a:cxn ang="0">
                        <a:pos x="5" y="18"/>
                      </a:cxn>
                      <a:cxn ang="0">
                        <a:pos x="2" y="27"/>
                      </a:cxn>
                      <a:cxn ang="0">
                        <a:pos x="2" y="35"/>
                      </a:cxn>
                      <a:cxn ang="0">
                        <a:pos x="6" y="46"/>
                      </a:cxn>
                      <a:cxn ang="0">
                        <a:pos x="14" y="54"/>
                      </a:cxn>
                      <a:cxn ang="0">
                        <a:pos x="25" y="58"/>
                      </a:cxn>
                      <a:cxn ang="0">
                        <a:pos x="35" y="58"/>
                      </a:cxn>
                      <a:cxn ang="0">
                        <a:pos x="46" y="54"/>
                      </a:cxn>
                      <a:cxn ang="0">
                        <a:pos x="54" y="46"/>
                      </a:cxn>
                      <a:cxn ang="0">
                        <a:pos x="59" y="35"/>
                      </a:cxn>
                      <a:cxn ang="0">
                        <a:pos x="56" y="29"/>
                      </a:cxn>
                      <a:cxn ang="0">
                        <a:pos x="54" y="40"/>
                      </a:cxn>
                      <a:cxn ang="0">
                        <a:pos x="48" y="48"/>
                      </a:cxn>
                      <a:cxn ang="0">
                        <a:pos x="40" y="54"/>
                      </a:cxn>
                      <a:cxn ang="0">
                        <a:pos x="29" y="55"/>
                      </a:cxn>
                      <a:cxn ang="0">
                        <a:pos x="20" y="54"/>
                      </a:cxn>
                      <a:cxn ang="0">
                        <a:pos x="11" y="48"/>
                      </a:cxn>
                      <a:cxn ang="0">
                        <a:pos x="6" y="40"/>
                      </a:cxn>
                      <a:cxn ang="0">
                        <a:pos x="3" y="29"/>
                      </a:cxn>
                      <a:cxn ang="0">
                        <a:pos x="6" y="20"/>
                      </a:cxn>
                      <a:cxn ang="0">
                        <a:pos x="11" y="10"/>
                      </a:cxn>
                      <a:cxn ang="0">
                        <a:pos x="20" y="6"/>
                      </a:cxn>
                      <a:cxn ang="0">
                        <a:pos x="29" y="3"/>
                      </a:cxn>
                      <a:cxn ang="0">
                        <a:pos x="40" y="6"/>
                      </a:cxn>
                      <a:cxn ang="0">
                        <a:pos x="48" y="10"/>
                      </a:cxn>
                      <a:cxn ang="0">
                        <a:pos x="54" y="20"/>
                      </a:cxn>
                      <a:cxn ang="0">
                        <a:pos x="56" y="29"/>
                      </a:cxn>
                    </a:cxnLst>
                    <a:rect l="0" t="0" r="r" b="b"/>
                    <a:pathLst>
                      <a:path w="59" h="58">
                        <a:moveTo>
                          <a:pt x="59" y="29"/>
                        </a:moveTo>
                        <a:lnTo>
                          <a:pt x="59" y="23"/>
                        </a:lnTo>
                        <a:lnTo>
                          <a:pt x="57" y="18"/>
                        </a:lnTo>
                        <a:lnTo>
                          <a:pt x="54" y="14"/>
                        </a:lnTo>
                        <a:lnTo>
                          <a:pt x="51" y="9"/>
                        </a:lnTo>
                        <a:lnTo>
                          <a:pt x="46" y="6"/>
                        </a:lnTo>
                        <a:lnTo>
                          <a:pt x="42" y="3"/>
                        </a:lnTo>
                        <a:lnTo>
                          <a:pt x="35" y="1"/>
                        </a:lnTo>
                        <a:lnTo>
                          <a:pt x="29" y="0"/>
                        </a:lnTo>
                        <a:lnTo>
                          <a:pt x="25" y="1"/>
                        </a:lnTo>
                        <a:lnTo>
                          <a:pt x="20" y="1"/>
                        </a:lnTo>
                        <a:lnTo>
                          <a:pt x="14" y="7"/>
                        </a:lnTo>
                        <a:lnTo>
                          <a:pt x="9" y="12"/>
                        </a:lnTo>
                        <a:lnTo>
                          <a:pt x="5" y="18"/>
                        </a:lnTo>
                        <a:lnTo>
                          <a:pt x="2" y="24"/>
                        </a:lnTo>
                        <a:lnTo>
                          <a:pt x="2" y="27"/>
                        </a:lnTo>
                        <a:lnTo>
                          <a:pt x="0" y="29"/>
                        </a:lnTo>
                        <a:lnTo>
                          <a:pt x="2" y="35"/>
                        </a:lnTo>
                        <a:lnTo>
                          <a:pt x="3" y="41"/>
                        </a:lnTo>
                        <a:lnTo>
                          <a:pt x="6" y="46"/>
                        </a:lnTo>
                        <a:lnTo>
                          <a:pt x="9" y="51"/>
                        </a:lnTo>
                        <a:lnTo>
                          <a:pt x="14" y="54"/>
                        </a:lnTo>
                        <a:lnTo>
                          <a:pt x="19" y="57"/>
                        </a:lnTo>
                        <a:lnTo>
                          <a:pt x="25" y="58"/>
                        </a:lnTo>
                        <a:lnTo>
                          <a:pt x="29" y="58"/>
                        </a:lnTo>
                        <a:lnTo>
                          <a:pt x="35" y="58"/>
                        </a:lnTo>
                        <a:lnTo>
                          <a:pt x="42" y="57"/>
                        </a:lnTo>
                        <a:lnTo>
                          <a:pt x="46" y="54"/>
                        </a:lnTo>
                        <a:lnTo>
                          <a:pt x="51" y="51"/>
                        </a:lnTo>
                        <a:lnTo>
                          <a:pt x="54" y="46"/>
                        </a:lnTo>
                        <a:lnTo>
                          <a:pt x="57" y="41"/>
                        </a:lnTo>
                        <a:lnTo>
                          <a:pt x="59" y="35"/>
                        </a:lnTo>
                        <a:lnTo>
                          <a:pt x="59" y="29"/>
                        </a:lnTo>
                        <a:close/>
                        <a:moveTo>
                          <a:pt x="56" y="29"/>
                        </a:moveTo>
                        <a:lnTo>
                          <a:pt x="56" y="35"/>
                        </a:lnTo>
                        <a:lnTo>
                          <a:pt x="54" y="40"/>
                        </a:lnTo>
                        <a:lnTo>
                          <a:pt x="52" y="44"/>
                        </a:lnTo>
                        <a:lnTo>
                          <a:pt x="48" y="48"/>
                        </a:lnTo>
                        <a:lnTo>
                          <a:pt x="45" y="51"/>
                        </a:lnTo>
                        <a:lnTo>
                          <a:pt x="40" y="54"/>
                        </a:lnTo>
                        <a:lnTo>
                          <a:pt x="35" y="55"/>
                        </a:lnTo>
                        <a:lnTo>
                          <a:pt x="29" y="55"/>
                        </a:lnTo>
                        <a:lnTo>
                          <a:pt x="25" y="55"/>
                        </a:lnTo>
                        <a:lnTo>
                          <a:pt x="20" y="54"/>
                        </a:lnTo>
                        <a:lnTo>
                          <a:pt x="15" y="51"/>
                        </a:lnTo>
                        <a:lnTo>
                          <a:pt x="11" y="48"/>
                        </a:lnTo>
                        <a:lnTo>
                          <a:pt x="8" y="44"/>
                        </a:lnTo>
                        <a:lnTo>
                          <a:pt x="6" y="40"/>
                        </a:lnTo>
                        <a:lnTo>
                          <a:pt x="5" y="35"/>
                        </a:lnTo>
                        <a:lnTo>
                          <a:pt x="3" y="29"/>
                        </a:lnTo>
                        <a:lnTo>
                          <a:pt x="5" y="24"/>
                        </a:lnTo>
                        <a:lnTo>
                          <a:pt x="6" y="20"/>
                        </a:lnTo>
                        <a:lnTo>
                          <a:pt x="8" y="15"/>
                        </a:lnTo>
                        <a:lnTo>
                          <a:pt x="11" y="10"/>
                        </a:lnTo>
                        <a:lnTo>
                          <a:pt x="15" y="7"/>
                        </a:lnTo>
                        <a:lnTo>
                          <a:pt x="20" y="6"/>
                        </a:lnTo>
                        <a:lnTo>
                          <a:pt x="25" y="4"/>
                        </a:lnTo>
                        <a:lnTo>
                          <a:pt x="29" y="3"/>
                        </a:lnTo>
                        <a:lnTo>
                          <a:pt x="35" y="4"/>
                        </a:lnTo>
                        <a:lnTo>
                          <a:pt x="40" y="6"/>
                        </a:lnTo>
                        <a:lnTo>
                          <a:pt x="45" y="7"/>
                        </a:lnTo>
                        <a:lnTo>
                          <a:pt x="48" y="10"/>
                        </a:lnTo>
                        <a:lnTo>
                          <a:pt x="52" y="15"/>
                        </a:lnTo>
                        <a:lnTo>
                          <a:pt x="54" y="20"/>
                        </a:lnTo>
                        <a:lnTo>
                          <a:pt x="56" y="24"/>
                        </a:lnTo>
                        <a:lnTo>
                          <a:pt x="56" y="29"/>
                        </a:lnTo>
                        <a:close/>
                      </a:path>
                    </a:pathLst>
                  </a:custGeom>
                  <a:solidFill>
                    <a:srgbClr val="9EAAD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92" name="Freeform 460"/>
                  <p:cNvSpPr>
                    <a:spLocks noEditPoints="1"/>
                  </p:cNvSpPr>
                  <p:nvPr/>
                </p:nvSpPr>
                <p:spPr bwMode="auto">
                  <a:xfrm>
                    <a:off x="5626" y="1247"/>
                    <a:ext cx="55" cy="56"/>
                  </a:xfrm>
                  <a:custGeom>
                    <a:avLst/>
                    <a:gdLst/>
                    <a:ahLst/>
                    <a:cxnLst>
                      <a:cxn ang="0">
                        <a:pos x="55" y="23"/>
                      </a:cxn>
                      <a:cxn ang="0">
                        <a:pos x="50" y="13"/>
                      </a:cxn>
                      <a:cxn ang="0">
                        <a:pos x="43" y="5"/>
                      </a:cxn>
                      <a:cxn ang="0">
                        <a:pos x="33" y="2"/>
                      </a:cxn>
                      <a:cxn ang="0">
                        <a:pos x="20" y="2"/>
                      </a:cxn>
                      <a:cxn ang="0">
                        <a:pos x="7" y="11"/>
                      </a:cxn>
                      <a:cxn ang="0">
                        <a:pos x="1" y="23"/>
                      </a:cxn>
                      <a:cxn ang="0">
                        <a:pos x="1" y="34"/>
                      </a:cxn>
                      <a:cxn ang="0">
                        <a:pos x="6" y="43"/>
                      </a:cxn>
                      <a:cxn ang="0">
                        <a:pos x="12" y="51"/>
                      </a:cxn>
                      <a:cxn ang="0">
                        <a:pos x="23" y="56"/>
                      </a:cxn>
                      <a:cxn ang="0">
                        <a:pos x="33" y="56"/>
                      </a:cxn>
                      <a:cxn ang="0">
                        <a:pos x="43" y="51"/>
                      </a:cxn>
                      <a:cxn ang="0">
                        <a:pos x="50" y="43"/>
                      </a:cxn>
                      <a:cxn ang="0">
                        <a:pos x="55" y="34"/>
                      </a:cxn>
                      <a:cxn ang="0">
                        <a:pos x="52" y="28"/>
                      </a:cxn>
                      <a:cxn ang="0">
                        <a:pos x="50" y="37"/>
                      </a:cxn>
                      <a:cxn ang="0">
                        <a:pos x="46" y="47"/>
                      </a:cxn>
                      <a:cxn ang="0">
                        <a:pos x="38" y="51"/>
                      </a:cxn>
                      <a:cxn ang="0">
                        <a:pos x="27" y="53"/>
                      </a:cxn>
                      <a:cxn ang="0">
                        <a:pos x="18" y="51"/>
                      </a:cxn>
                      <a:cxn ang="0">
                        <a:pos x="10" y="47"/>
                      </a:cxn>
                      <a:cxn ang="0">
                        <a:pos x="6" y="37"/>
                      </a:cxn>
                      <a:cxn ang="0">
                        <a:pos x="3" y="28"/>
                      </a:cxn>
                      <a:cxn ang="0">
                        <a:pos x="6" y="19"/>
                      </a:cxn>
                      <a:cxn ang="0">
                        <a:pos x="10" y="11"/>
                      </a:cxn>
                      <a:cxn ang="0">
                        <a:pos x="18" y="6"/>
                      </a:cxn>
                      <a:cxn ang="0">
                        <a:pos x="27" y="3"/>
                      </a:cxn>
                      <a:cxn ang="0">
                        <a:pos x="38" y="6"/>
                      </a:cxn>
                      <a:cxn ang="0">
                        <a:pos x="46" y="11"/>
                      </a:cxn>
                      <a:cxn ang="0">
                        <a:pos x="50" y="19"/>
                      </a:cxn>
                      <a:cxn ang="0">
                        <a:pos x="52" y="28"/>
                      </a:cxn>
                    </a:cxnLst>
                    <a:rect l="0" t="0" r="r" b="b"/>
                    <a:pathLst>
                      <a:path w="55" h="56">
                        <a:moveTo>
                          <a:pt x="55" y="28"/>
                        </a:moveTo>
                        <a:lnTo>
                          <a:pt x="55" y="23"/>
                        </a:lnTo>
                        <a:lnTo>
                          <a:pt x="54" y="17"/>
                        </a:lnTo>
                        <a:lnTo>
                          <a:pt x="50" y="13"/>
                        </a:lnTo>
                        <a:lnTo>
                          <a:pt x="47" y="9"/>
                        </a:lnTo>
                        <a:lnTo>
                          <a:pt x="43" y="5"/>
                        </a:lnTo>
                        <a:lnTo>
                          <a:pt x="38" y="3"/>
                        </a:lnTo>
                        <a:lnTo>
                          <a:pt x="33" y="2"/>
                        </a:lnTo>
                        <a:lnTo>
                          <a:pt x="27" y="0"/>
                        </a:lnTo>
                        <a:lnTo>
                          <a:pt x="20" y="2"/>
                        </a:lnTo>
                        <a:lnTo>
                          <a:pt x="13" y="5"/>
                        </a:lnTo>
                        <a:lnTo>
                          <a:pt x="7" y="11"/>
                        </a:lnTo>
                        <a:lnTo>
                          <a:pt x="3" y="19"/>
                        </a:lnTo>
                        <a:lnTo>
                          <a:pt x="1" y="23"/>
                        </a:lnTo>
                        <a:lnTo>
                          <a:pt x="0" y="28"/>
                        </a:lnTo>
                        <a:lnTo>
                          <a:pt x="1" y="34"/>
                        </a:lnTo>
                        <a:lnTo>
                          <a:pt x="3" y="39"/>
                        </a:lnTo>
                        <a:lnTo>
                          <a:pt x="6" y="43"/>
                        </a:lnTo>
                        <a:lnTo>
                          <a:pt x="9" y="48"/>
                        </a:lnTo>
                        <a:lnTo>
                          <a:pt x="12" y="51"/>
                        </a:lnTo>
                        <a:lnTo>
                          <a:pt x="17" y="54"/>
                        </a:lnTo>
                        <a:lnTo>
                          <a:pt x="23" y="56"/>
                        </a:lnTo>
                        <a:lnTo>
                          <a:pt x="27" y="56"/>
                        </a:lnTo>
                        <a:lnTo>
                          <a:pt x="33" y="56"/>
                        </a:lnTo>
                        <a:lnTo>
                          <a:pt x="38" y="54"/>
                        </a:lnTo>
                        <a:lnTo>
                          <a:pt x="43" y="51"/>
                        </a:lnTo>
                        <a:lnTo>
                          <a:pt x="47" y="48"/>
                        </a:lnTo>
                        <a:lnTo>
                          <a:pt x="50" y="43"/>
                        </a:lnTo>
                        <a:lnTo>
                          <a:pt x="54" y="39"/>
                        </a:lnTo>
                        <a:lnTo>
                          <a:pt x="55" y="34"/>
                        </a:lnTo>
                        <a:lnTo>
                          <a:pt x="55" y="28"/>
                        </a:lnTo>
                        <a:close/>
                        <a:moveTo>
                          <a:pt x="52" y="28"/>
                        </a:moveTo>
                        <a:lnTo>
                          <a:pt x="52" y="33"/>
                        </a:lnTo>
                        <a:lnTo>
                          <a:pt x="50" y="37"/>
                        </a:lnTo>
                        <a:lnTo>
                          <a:pt x="49" y="42"/>
                        </a:lnTo>
                        <a:lnTo>
                          <a:pt x="46" y="47"/>
                        </a:lnTo>
                        <a:lnTo>
                          <a:pt x="41" y="50"/>
                        </a:lnTo>
                        <a:lnTo>
                          <a:pt x="38" y="51"/>
                        </a:lnTo>
                        <a:lnTo>
                          <a:pt x="33" y="53"/>
                        </a:lnTo>
                        <a:lnTo>
                          <a:pt x="27" y="53"/>
                        </a:lnTo>
                        <a:lnTo>
                          <a:pt x="23" y="53"/>
                        </a:lnTo>
                        <a:lnTo>
                          <a:pt x="18" y="51"/>
                        </a:lnTo>
                        <a:lnTo>
                          <a:pt x="13" y="50"/>
                        </a:lnTo>
                        <a:lnTo>
                          <a:pt x="10" y="47"/>
                        </a:lnTo>
                        <a:lnTo>
                          <a:pt x="7" y="42"/>
                        </a:lnTo>
                        <a:lnTo>
                          <a:pt x="6" y="37"/>
                        </a:lnTo>
                        <a:lnTo>
                          <a:pt x="4" y="33"/>
                        </a:lnTo>
                        <a:lnTo>
                          <a:pt x="3" y="28"/>
                        </a:lnTo>
                        <a:lnTo>
                          <a:pt x="4" y="23"/>
                        </a:lnTo>
                        <a:lnTo>
                          <a:pt x="6" y="19"/>
                        </a:lnTo>
                        <a:lnTo>
                          <a:pt x="7" y="14"/>
                        </a:lnTo>
                        <a:lnTo>
                          <a:pt x="10" y="11"/>
                        </a:lnTo>
                        <a:lnTo>
                          <a:pt x="13" y="8"/>
                        </a:lnTo>
                        <a:lnTo>
                          <a:pt x="18" y="6"/>
                        </a:lnTo>
                        <a:lnTo>
                          <a:pt x="23" y="5"/>
                        </a:lnTo>
                        <a:lnTo>
                          <a:pt x="27" y="3"/>
                        </a:lnTo>
                        <a:lnTo>
                          <a:pt x="33" y="5"/>
                        </a:lnTo>
                        <a:lnTo>
                          <a:pt x="38" y="6"/>
                        </a:lnTo>
                        <a:lnTo>
                          <a:pt x="41" y="8"/>
                        </a:lnTo>
                        <a:lnTo>
                          <a:pt x="46" y="11"/>
                        </a:lnTo>
                        <a:lnTo>
                          <a:pt x="49" y="14"/>
                        </a:lnTo>
                        <a:lnTo>
                          <a:pt x="50" y="19"/>
                        </a:lnTo>
                        <a:lnTo>
                          <a:pt x="52" y="23"/>
                        </a:lnTo>
                        <a:lnTo>
                          <a:pt x="52" y="28"/>
                        </a:lnTo>
                        <a:close/>
                      </a:path>
                    </a:pathLst>
                  </a:custGeom>
                  <a:solidFill>
                    <a:srgbClr val="A2ADD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93" name="Freeform 461"/>
                  <p:cNvSpPr>
                    <a:spLocks noEditPoints="1"/>
                  </p:cNvSpPr>
                  <p:nvPr/>
                </p:nvSpPr>
                <p:spPr bwMode="auto">
                  <a:xfrm>
                    <a:off x="5627" y="1249"/>
                    <a:ext cx="53" cy="52"/>
                  </a:xfrm>
                  <a:custGeom>
                    <a:avLst/>
                    <a:gdLst/>
                    <a:ahLst/>
                    <a:cxnLst>
                      <a:cxn ang="0">
                        <a:pos x="53" y="21"/>
                      </a:cxn>
                      <a:cxn ang="0">
                        <a:pos x="49" y="12"/>
                      </a:cxn>
                      <a:cxn ang="0">
                        <a:pos x="42" y="4"/>
                      </a:cxn>
                      <a:cxn ang="0">
                        <a:pos x="32" y="1"/>
                      </a:cxn>
                      <a:cxn ang="0">
                        <a:pos x="22" y="1"/>
                      </a:cxn>
                      <a:cxn ang="0">
                        <a:pos x="12" y="4"/>
                      </a:cxn>
                      <a:cxn ang="0">
                        <a:pos x="5" y="12"/>
                      </a:cxn>
                      <a:cxn ang="0">
                        <a:pos x="2" y="21"/>
                      </a:cxn>
                      <a:cxn ang="0">
                        <a:pos x="2" y="32"/>
                      </a:cxn>
                      <a:cxn ang="0">
                        <a:pos x="5" y="41"/>
                      </a:cxn>
                      <a:cxn ang="0">
                        <a:pos x="12" y="48"/>
                      </a:cxn>
                      <a:cxn ang="0">
                        <a:pos x="22" y="52"/>
                      </a:cxn>
                      <a:cxn ang="0">
                        <a:pos x="32" y="52"/>
                      </a:cxn>
                      <a:cxn ang="0">
                        <a:pos x="42" y="48"/>
                      </a:cxn>
                      <a:cxn ang="0">
                        <a:pos x="49" y="41"/>
                      </a:cxn>
                      <a:cxn ang="0">
                        <a:pos x="53" y="32"/>
                      </a:cxn>
                      <a:cxn ang="0">
                        <a:pos x="49" y="26"/>
                      </a:cxn>
                      <a:cxn ang="0">
                        <a:pos x="48" y="35"/>
                      </a:cxn>
                      <a:cxn ang="0">
                        <a:pos x="43" y="43"/>
                      </a:cxn>
                      <a:cxn ang="0">
                        <a:pos x="36" y="48"/>
                      </a:cxn>
                      <a:cxn ang="0">
                        <a:pos x="26" y="49"/>
                      </a:cxn>
                      <a:cxn ang="0">
                        <a:pos x="19" y="48"/>
                      </a:cxn>
                      <a:cxn ang="0">
                        <a:pos x="11" y="43"/>
                      </a:cxn>
                      <a:cxn ang="0">
                        <a:pos x="6" y="35"/>
                      </a:cxn>
                      <a:cxn ang="0">
                        <a:pos x="3" y="26"/>
                      </a:cxn>
                      <a:cxn ang="0">
                        <a:pos x="6" y="17"/>
                      </a:cxn>
                      <a:cxn ang="0">
                        <a:pos x="11" y="11"/>
                      </a:cxn>
                      <a:cxn ang="0">
                        <a:pos x="19" y="4"/>
                      </a:cxn>
                      <a:cxn ang="0">
                        <a:pos x="26" y="3"/>
                      </a:cxn>
                      <a:cxn ang="0">
                        <a:pos x="36" y="4"/>
                      </a:cxn>
                      <a:cxn ang="0">
                        <a:pos x="43" y="11"/>
                      </a:cxn>
                      <a:cxn ang="0">
                        <a:pos x="48" y="17"/>
                      </a:cxn>
                      <a:cxn ang="0">
                        <a:pos x="49" y="26"/>
                      </a:cxn>
                    </a:cxnLst>
                    <a:rect l="0" t="0" r="r" b="b"/>
                    <a:pathLst>
                      <a:path w="53" h="52">
                        <a:moveTo>
                          <a:pt x="53" y="26"/>
                        </a:moveTo>
                        <a:lnTo>
                          <a:pt x="53" y="21"/>
                        </a:lnTo>
                        <a:lnTo>
                          <a:pt x="51" y="17"/>
                        </a:lnTo>
                        <a:lnTo>
                          <a:pt x="49" y="12"/>
                        </a:lnTo>
                        <a:lnTo>
                          <a:pt x="45" y="7"/>
                        </a:lnTo>
                        <a:lnTo>
                          <a:pt x="42" y="4"/>
                        </a:lnTo>
                        <a:lnTo>
                          <a:pt x="37" y="3"/>
                        </a:lnTo>
                        <a:lnTo>
                          <a:pt x="32" y="1"/>
                        </a:lnTo>
                        <a:lnTo>
                          <a:pt x="26" y="0"/>
                        </a:lnTo>
                        <a:lnTo>
                          <a:pt x="22" y="1"/>
                        </a:lnTo>
                        <a:lnTo>
                          <a:pt x="17" y="3"/>
                        </a:lnTo>
                        <a:lnTo>
                          <a:pt x="12" y="4"/>
                        </a:lnTo>
                        <a:lnTo>
                          <a:pt x="8" y="7"/>
                        </a:lnTo>
                        <a:lnTo>
                          <a:pt x="5" y="12"/>
                        </a:lnTo>
                        <a:lnTo>
                          <a:pt x="3" y="17"/>
                        </a:lnTo>
                        <a:lnTo>
                          <a:pt x="2" y="21"/>
                        </a:lnTo>
                        <a:lnTo>
                          <a:pt x="0" y="26"/>
                        </a:lnTo>
                        <a:lnTo>
                          <a:pt x="2" y="32"/>
                        </a:lnTo>
                        <a:lnTo>
                          <a:pt x="3" y="37"/>
                        </a:lnTo>
                        <a:lnTo>
                          <a:pt x="5" y="41"/>
                        </a:lnTo>
                        <a:lnTo>
                          <a:pt x="8" y="45"/>
                        </a:lnTo>
                        <a:lnTo>
                          <a:pt x="12" y="48"/>
                        </a:lnTo>
                        <a:lnTo>
                          <a:pt x="17" y="51"/>
                        </a:lnTo>
                        <a:lnTo>
                          <a:pt x="22" y="52"/>
                        </a:lnTo>
                        <a:lnTo>
                          <a:pt x="26" y="52"/>
                        </a:lnTo>
                        <a:lnTo>
                          <a:pt x="32" y="52"/>
                        </a:lnTo>
                        <a:lnTo>
                          <a:pt x="37" y="51"/>
                        </a:lnTo>
                        <a:lnTo>
                          <a:pt x="42" y="48"/>
                        </a:lnTo>
                        <a:lnTo>
                          <a:pt x="45" y="45"/>
                        </a:lnTo>
                        <a:lnTo>
                          <a:pt x="49" y="41"/>
                        </a:lnTo>
                        <a:lnTo>
                          <a:pt x="51" y="37"/>
                        </a:lnTo>
                        <a:lnTo>
                          <a:pt x="53" y="32"/>
                        </a:lnTo>
                        <a:lnTo>
                          <a:pt x="53" y="26"/>
                        </a:lnTo>
                        <a:close/>
                        <a:moveTo>
                          <a:pt x="49" y="26"/>
                        </a:moveTo>
                        <a:lnTo>
                          <a:pt x="49" y="31"/>
                        </a:lnTo>
                        <a:lnTo>
                          <a:pt x="48" y="35"/>
                        </a:lnTo>
                        <a:lnTo>
                          <a:pt x="46" y="40"/>
                        </a:lnTo>
                        <a:lnTo>
                          <a:pt x="43" y="43"/>
                        </a:lnTo>
                        <a:lnTo>
                          <a:pt x="40" y="46"/>
                        </a:lnTo>
                        <a:lnTo>
                          <a:pt x="36" y="48"/>
                        </a:lnTo>
                        <a:lnTo>
                          <a:pt x="31" y="49"/>
                        </a:lnTo>
                        <a:lnTo>
                          <a:pt x="26" y="49"/>
                        </a:lnTo>
                        <a:lnTo>
                          <a:pt x="22" y="49"/>
                        </a:lnTo>
                        <a:lnTo>
                          <a:pt x="19" y="48"/>
                        </a:lnTo>
                        <a:lnTo>
                          <a:pt x="14" y="46"/>
                        </a:lnTo>
                        <a:lnTo>
                          <a:pt x="11" y="43"/>
                        </a:lnTo>
                        <a:lnTo>
                          <a:pt x="8" y="40"/>
                        </a:lnTo>
                        <a:lnTo>
                          <a:pt x="6" y="35"/>
                        </a:lnTo>
                        <a:lnTo>
                          <a:pt x="5" y="31"/>
                        </a:lnTo>
                        <a:lnTo>
                          <a:pt x="3" y="26"/>
                        </a:lnTo>
                        <a:lnTo>
                          <a:pt x="5" y="21"/>
                        </a:lnTo>
                        <a:lnTo>
                          <a:pt x="6" y="17"/>
                        </a:lnTo>
                        <a:lnTo>
                          <a:pt x="8" y="14"/>
                        </a:lnTo>
                        <a:lnTo>
                          <a:pt x="11" y="11"/>
                        </a:lnTo>
                        <a:lnTo>
                          <a:pt x="14" y="7"/>
                        </a:lnTo>
                        <a:lnTo>
                          <a:pt x="19" y="4"/>
                        </a:lnTo>
                        <a:lnTo>
                          <a:pt x="22" y="4"/>
                        </a:lnTo>
                        <a:lnTo>
                          <a:pt x="26" y="3"/>
                        </a:lnTo>
                        <a:lnTo>
                          <a:pt x="31" y="4"/>
                        </a:lnTo>
                        <a:lnTo>
                          <a:pt x="36" y="4"/>
                        </a:lnTo>
                        <a:lnTo>
                          <a:pt x="40" y="7"/>
                        </a:lnTo>
                        <a:lnTo>
                          <a:pt x="43" y="11"/>
                        </a:lnTo>
                        <a:lnTo>
                          <a:pt x="46" y="14"/>
                        </a:lnTo>
                        <a:lnTo>
                          <a:pt x="48" y="17"/>
                        </a:lnTo>
                        <a:lnTo>
                          <a:pt x="49" y="21"/>
                        </a:lnTo>
                        <a:lnTo>
                          <a:pt x="49" y="26"/>
                        </a:lnTo>
                        <a:close/>
                      </a:path>
                    </a:pathLst>
                  </a:custGeom>
                  <a:solidFill>
                    <a:srgbClr val="AAB4D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94" name="Freeform 462"/>
                  <p:cNvSpPr>
                    <a:spLocks noEditPoints="1"/>
                  </p:cNvSpPr>
                  <p:nvPr/>
                </p:nvSpPr>
                <p:spPr bwMode="auto">
                  <a:xfrm>
                    <a:off x="5629" y="1250"/>
                    <a:ext cx="49" cy="50"/>
                  </a:xfrm>
                  <a:custGeom>
                    <a:avLst/>
                    <a:gdLst/>
                    <a:ahLst/>
                    <a:cxnLst>
                      <a:cxn ang="0">
                        <a:pos x="49" y="20"/>
                      </a:cxn>
                      <a:cxn ang="0">
                        <a:pos x="46" y="11"/>
                      </a:cxn>
                      <a:cxn ang="0">
                        <a:pos x="38" y="5"/>
                      </a:cxn>
                      <a:cxn ang="0">
                        <a:pos x="30" y="2"/>
                      </a:cxn>
                      <a:cxn ang="0">
                        <a:pos x="20" y="2"/>
                      </a:cxn>
                      <a:cxn ang="0">
                        <a:pos x="10" y="5"/>
                      </a:cxn>
                      <a:cxn ang="0">
                        <a:pos x="4" y="11"/>
                      </a:cxn>
                      <a:cxn ang="0">
                        <a:pos x="1" y="20"/>
                      </a:cxn>
                      <a:cxn ang="0">
                        <a:pos x="1" y="30"/>
                      </a:cxn>
                      <a:cxn ang="0">
                        <a:pos x="4" y="39"/>
                      </a:cxn>
                      <a:cxn ang="0">
                        <a:pos x="10" y="47"/>
                      </a:cxn>
                      <a:cxn ang="0">
                        <a:pos x="20" y="50"/>
                      </a:cxn>
                      <a:cxn ang="0">
                        <a:pos x="30" y="50"/>
                      </a:cxn>
                      <a:cxn ang="0">
                        <a:pos x="38" y="47"/>
                      </a:cxn>
                      <a:cxn ang="0">
                        <a:pos x="46" y="39"/>
                      </a:cxn>
                      <a:cxn ang="0">
                        <a:pos x="49" y="30"/>
                      </a:cxn>
                      <a:cxn ang="0">
                        <a:pos x="46" y="25"/>
                      </a:cxn>
                      <a:cxn ang="0">
                        <a:pos x="44" y="34"/>
                      </a:cxn>
                      <a:cxn ang="0">
                        <a:pos x="40" y="40"/>
                      </a:cxn>
                      <a:cxn ang="0">
                        <a:pos x="34" y="45"/>
                      </a:cxn>
                      <a:cxn ang="0">
                        <a:pos x="24" y="47"/>
                      </a:cxn>
                      <a:cxn ang="0">
                        <a:pos x="17" y="45"/>
                      </a:cxn>
                      <a:cxn ang="0">
                        <a:pos x="10" y="40"/>
                      </a:cxn>
                      <a:cxn ang="0">
                        <a:pos x="6" y="34"/>
                      </a:cxn>
                      <a:cxn ang="0">
                        <a:pos x="3" y="25"/>
                      </a:cxn>
                      <a:cxn ang="0">
                        <a:pos x="6" y="17"/>
                      </a:cxn>
                      <a:cxn ang="0">
                        <a:pos x="10" y="10"/>
                      </a:cxn>
                      <a:cxn ang="0">
                        <a:pos x="17" y="5"/>
                      </a:cxn>
                      <a:cxn ang="0">
                        <a:pos x="24" y="3"/>
                      </a:cxn>
                      <a:cxn ang="0">
                        <a:pos x="34" y="5"/>
                      </a:cxn>
                      <a:cxn ang="0">
                        <a:pos x="40" y="10"/>
                      </a:cxn>
                      <a:cxn ang="0">
                        <a:pos x="44" y="17"/>
                      </a:cxn>
                      <a:cxn ang="0">
                        <a:pos x="46" y="25"/>
                      </a:cxn>
                    </a:cxnLst>
                    <a:rect l="0" t="0" r="r" b="b"/>
                    <a:pathLst>
                      <a:path w="49" h="50">
                        <a:moveTo>
                          <a:pt x="49" y="25"/>
                        </a:moveTo>
                        <a:lnTo>
                          <a:pt x="49" y="20"/>
                        </a:lnTo>
                        <a:lnTo>
                          <a:pt x="47" y="16"/>
                        </a:lnTo>
                        <a:lnTo>
                          <a:pt x="46" y="11"/>
                        </a:lnTo>
                        <a:lnTo>
                          <a:pt x="43" y="8"/>
                        </a:lnTo>
                        <a:lnTo>
                          <a:pt x="38" y="5"/>
                        </a:lnTo>
                        <a:lnTo>
                          <a:pt x="35" y="3"/>
                        </a:lnTo>
                        <a:lnTo>
                          <a:pt x="30" y="2"/>
                        </a:lnTo>
                        <a:lnTo>
                          <a:pt x="24" y="0"/>
                        </a:lnTo>
                        <a:lnTo>
                          <a:pt x="20" y="2"/>
                        </a:lnTo>
                        <a:lnTo>
                          <a:pt x="15" y="3"/>
                        </a:lnTo>
                        <a:lnTo>
                          <a:pt x="10" y="5"/>
                        </a:lnTo>
                        <a:lnTo>
                          <a:pt x="7" y="8"/>
                        </a:lnTo>
                        <a:lnTo>
                          <a:pt x="4" y="11"/>
                        </a:lnTo>
                        <a:lnTo>
                          <a:pt x="3" y="16"/>
                        </a:lnTo>
                        <a:lnTo>
                          <a:pt x="1" y="20"/>
                        </a:lnTo>
                        <a:lnTo>
                          <a:pt x="0" y="25"/>
                        </a:lnTo>
                        <a:lnTo>
                          <a:pt x="1" y="30"/>
                        </a:lnTo>
                        <a:lnTo>
                          <a:pt x="3" y="34"/>
                        </a:lnTo>
                        <a:lnTo>
                          <a:pt x="4" y="39"/>
                        </a:lnTo>
                        <a:lnTo>
                          <a:pt x="7" y="44"/>
                        </a:lnTo>
                        <a:lnTo>
                          <a:pt x="10" y="47"/>
                        </a:lnTo>
                        <a:lnTo>
                          <a:pt x="15" y="48"/>
                        </a:lnTo>
                        <a:lnTo>
                          <a:pt x="20" y="50"/>
                        </a:lnTo>
                        <a:lnTo>
                          <a:pt x="24" y="50"/>
                        </a:lnTo>
                        <a:lnTo>
                          <a:pt x="30" y="50"/>
                        </a:lnTo>
                        <a:lnTo>
                          <a:pt x="35" y="48"/>
                        </a:lnTo>
                        <a:lnTo>
                          <a:pt x="38" y="47"/>
                        </a:lnTo>
                        <a:lnTo>
                          <a:pt x="43" y="44"/>
                        </a:lnTo>
                        <a:lnTo>
                          <a:pt x="46" y="39"/>
                        </a:lnTo>
                        <a:lnTo>
                          <a:pt x="47" y="34"/>
                        </a:lnTo>
                        <a:lnTo>
                          <a:pt x="49" y="30"/>
                        </a:lnTo>
                        <a:lnTo>
                          <a:pt x="49" y="25"/>
                        </a:lnTo>
                        <a:close/>
                        <a:moveTo>
                          <a:pt x="46" y="25"/>
                        </a:moveTo>
                        <a:lnTo>
                          <a:pt x="46" y="30"/>
                        </a:lnTo>
                        <a:lnTo>
                          <a:pt x="44" y="34"/>
                        </a:lnTo>
                        <a:lnTo>
                          <a:pt x="43" y="37"/>
                        </a:lnTo>
                        <a:lnTo>
                          <a:pt x="40" y="40"/>
                        </a:lnTo>
                        <a:lnTo>
                          <a:pt x="37" y="44"/>
                        </a:lnTo>
                        <a:lnTo>
                          <a:pt x="34" y="45"/>
                        </a:lnTo>
                        <a:lnTo>
                          <a:pt x="29" y="47"/>
                        </a:lnTo>
                        <a:lnTo>
                          <a:pt x="24" y="47"/>
                        </a:lnTo>
                        <a:lnTo>
                          <a:pt x="21" y="47"/>
                        </a:lnTo>
                        <a:lnTo>
                          <a:pt x="17" y="45"/>
                        </a:lnTo>
                        <a:lnTo>
                          <a:pt x="14" y="44"/>
                        </a:lnTo>
                        <a:lnTo>
                          <a:pt x="10" y="40"/>
                        </a:lnTo>
                        <a:lnTo>
                          <a:pt x="7" y="37"/>
                        </a:lnTo>
                        <a:lnTo>
                          <a:pt x="6" y="34"/>
                        </a:lnTo>
                        <a:lnTo>
                          <a:pt x="4" y="30"/>
                        </a:lnTo>
                        <a:lnTo>
                          <a:pt x="3" y="25"/>
                        </a:lnTo>
                        <a:lnTo>
                          <a:pt x="4" y="20"/>
                        </a:lnTo>
                        <a:lnTo>
                          <a:pt x="6" y="17"/>
                        </a:lnTo>
                        <a:lnTo>
                          <a:pt x="7" y="13"/>
                        </a:lnTo>
                        <a:lnTo>
                          <a:pt x="10" y="10"/>
                        </a:lnTo>
                        <a:lnTo>
                          <a:pt x="14" y="8"/>
                        </a:lnTo>
                        <a:lnTo>
                          <a:pt x="17" y="5"/>
                        </a:lnTo>
                        <a:lnTo>
                          <a:pt x="21" y="5"/>
                        </a:lnTo>
                        <a:lnTo>
                          <a:pt x="24" y="3"/>
                        </a:lnTo>
                        <a:lnTo>
                          <a:pt x="29" y="5"/>
                        </a:lnTo>
                        <a:lnTo>
                          <a:pt x="34" y="5"/>
                        </a:lnTo>
                        <a:lnTo>
                          <a:pt x="37" y="8"/>
                        </a:lnTo>
                        <a:lnTo>
                          <a:pt x="40" y="10"/>
                        </a:lnTo>
                        <a:lnTo>
                          <a:pt x="43" y="13"/>
                        </a:lnTo>
                        <a:lnTo>
                          <a:pt x="44" y="17"/>
                        </a:lnTo>
                        <a:lnTo>
                          <a:pt x="46" y="20"/>
                        </a:lnTo>
                        <a:lnTo>
                          <a:pt x="46" y="25"/>
                        </a:lnTo>
                        <a:close/>
                      </a:path>
                    </a:pathLst>
                  </a:custGeom>
                  <a:solidFill>
                    <a:srgbClr val="ADB8D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95" name="Freeform 463"/>
                  <p:cNvSpPr>
                    <a:spLocks noEditPoints="1"/>
                  </p:cNvSpPr>
                  <p:nvPr/>
                </p:nvSpPr>
                <p:spPr bwMode="auto">
                  <a:xfrm>
                    <a:off x="5630" y="1252"/>
                    <a:ext cx="46" cy="46"/>
                  </a:xfrm>
                  <a:custGeom>
                    <a:avLst/>
                    <a:gdLst/>
                    <a:ahLst/>
                    <a:cxnLst>
                      <a:cxn ang="0">
                        <a:pos x="46" y="23"/>
                      </a:cxn>
                      <a:cxn ang="0">
                        <a:pos x="46" y="18"/>
                      </a:cxn>
                      <a:cxn ang="0">
                        <a:pos x="45" y="14"/>
                      </a:cxn>
                      <a:cxn ang="0">
                        <a:pos x="43" y="11"/>
                      </a:cxn>
                      <a:cxn ang="0">
                        <a:pos x="40" y="8"/>
                      </a:cxn>
                      <a:cxn ang="0">
                        <a:pos x="37" y="4"/>
                      </a:cxn>
                      <a:cxn ang="0">
                        <a:pos x="33" y="1"/>
                      </a:cxn>
                      <a:cxn ang="0">
                        <a:pos x="28" y="1"/>
                      </a:cxn>
                      <a:cxn ang="0">
                        <a:pos x="23" y="0"/>
                      </a:cxn>
                      <a:cxn ang="0">
                        <a:pos x="19" y="1"/>
                      </a:cxn>
                      <a:cxn ang="0">
                        <a:pos x="16" y="1"/>
                      </a:cxn>
                      <a:cxn ang="0">
                        <a:pos x="11" y="4"/>
                      </a:cxn>
                      <a:cxn ang="0">
                        <a:pos x="8" y="8"/>
                      </a:cxn>
                      <a:cxn ang="0">
                        <a:pos x="5" y="11"/>
                      </a:cxn>
                      <a:cxn ang="0">
                        <a:pos x="3" y="14"/>
                      </a:cxn>
                      <a:cxn ang="0">
                        <a:pos x="2" y="18"/>
                      </a:cxn>
                      <a:cxn ang="0">
                        <a:pos x="0" y="23"/>
                      </a:cxn>
                      <a:cxn ang="0">
                        <a:pos x="2" y="28"/>
                      </a:cxn>
                      <a:cxn ang="0">
                        <a:pos x="3" y="32"/>
                      </a:cxn>
                      <a:cxn ang="0">
                        <a:pos x="5" y="37"/>
                      </a:cxn>
                      <a:cxn ang="0">
                        <a:pos x="8" y="40"/>
                      </a:cxn>
                      <a:cxn ang="0">
                        <a:pos x="11" y="43"/>
                      </a:cxn>
                      <a:cxn ang="0">
                        <a:pos x="16" y="45"/>
                      </a:cxn>
                      <a:cxn ang="0">
                        <a:pos x="19" y="46"/>
                      </a:cxn>
                      <a:cxn ang="0">
                        <a:pos x="23" y="46"/>
                      </a:cxn>
                      <a:cxn ang="0">
                        <a:pos x="28" y="46"/>
                      </a:cxn>
                      <a:cxn ang="0">
                        <a:pos x="33" y="45"/>
                      </a:cxn>
                      <a:cxn ang="0">
                        <a:pos x="37" y="43"/>
                      </a:cxn>
                      <a:cxn ang="0">
                        <a:pos x="40" y="40"/>
                      </a:cxn>
                      <a:cxn ang="0">
                        <a:pos x="43" y="37"/>
                      </a:cxn>
                      <a:cxn ang="0">
                        <a:pos x="45" y="32"/>
                      </a:cxn>
                      <a:cxn ang="0">
                        <a:pos x="46" y="28"/>
                      </a:cxn>
                      <a:cxn ang="0">
                        <a:pos x="46" y="23"/>
                      </a:cxn>
                      <a:cxn ang="0">
                        <a:pos x="43" y="23"/>
                      </a:cxn>
                      <a:cxn ang="0">
                        <a:pos x="42" y="31"/>
                      </a:cxn>
                      <a:cxn ang="0">
                        <a:pos x="39" y="37"/>
                      </a:cxn>
                      <a:cxn ang="0">
                        <a:pos x="31" y="42"/>
                      </a:cxn>
                      <a:cxn ang="0">
                        <a:pos x="23" y="43"/>
                      </a:cxn>
                      <a:cxn ang="0">
                        <a:pos x="16" y="42"/>
                      </a:cxn>
                      <a:cxn ang="0">
                        <a:pos x="9" y="37"/>
                      </a:cxn>
                      <a:cxn ang="0">
                        <a:pos x="5" y="31"/>
                      </a:cxn>
                      <a:cxn ang="0">
                        <a:pos x="3" y="23"/>
                      </a:cxn>
                      <a:cxn ang="0">
                        <a:pos x="5" y="15"/>
                      </a:cxn>
                      <a:cxn ang="0">
                        <a:pos x="9" y="9"/>
                      </a:cxn>
                      <a:cxn ang="0">
                        <a:pos x="16" y="4"/>
                      </a:cxn>
                      <a:cxn ang="0">
                        <a:pos x="23" y="3"/>
                      </a:cxn>
                      <a:cxn ang="0">
                        <a:pos x="31" y="4"/>
                      </a:cxn>
                      <a:cxn ang="0">
                        <a:pos x="39" y="9"/>
                      </a:cxn>
                      <a:cxn ang="0">
                        <a:pos x="42" y="15"/>
                      </a:cxn>
                      <a:cxn ang="0">
                        <a:pos x="43" y="23"/>
                      </a:cxn>
                    </a:cxnLst>
                    <a:rect l="0" t="0" r="r" b="b"/>
                    <a:pathLst>
                      <a:path w="46" h="46">
                        <a:moveTo>
                          <a:pt x="46" y="23"/>
                        </a:moveTo>
                        <a:lnTo>
                          <a:pt x="46" y="18"/>
                        </a:lnTo>
                        <a:lnTo>
                          <a:pt x="45" y="14"/>
                        </a:lnTo>
                        <a:lnTo>
                          <a:pt x="43" y="11"/>
                        </a:lnTo>
                        <a:lnTo>
                          <a:pt x="40" y="8"/>
                        </a:lnTo>
                        <a:lnTo>
                          <a:pt x="37" y="4"/>
                        </a:lnTo>
                        <a:lnTo>
                          <a:pt x="33" y="1"/>
                        </a:lnTo>
                        <a:lnTo>
                          <a:pt x="28" y="1"/>
                        </a:lnTo>
                        <a:lnTo>
                          <a:pt x="23" y="0"/>
                        </a:lnTo>
                        <a:lnTo>
                          <a:pt x="19" y="1"/>
                        </a:lnTo>
                        <a:lnTo>
                          <a:pt x="16" y="1"/>
                        </a:lnTo>
                        <a:lnTo>
                          <a:pt x="11" y="4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3" y="14"/>
                        </a:lnTo>
                        <a:lnTo>
                          <a:pt x="2" y="18"/>
                        </a:lnTo>
                        <a:lnTo>
                          <a:pt x="0" y="23"/>
                        </a:lnTo>
                        <a:lnTo>
                          <a:pt x="2" y="28"/>
                        </a:lnTo>
                        <a:lnTo>
                          <a:pt x="3" y="32"/>
                        </a:lnTo>
                        <a:lnTo>
                          <a:pt x="5" y="37"/>
                        </a:lnTo>
                        <a:lnTo>
                          <a:pt x="8" y="40"/>
                        </a:lnTo>
                        <a:lnTo>
                          <a:pt x="11" y="43"/>
                        </a:lnTo>
                        <a:lnTo>
                          <a:pt x="16" y="45"/>
                        </a:lnTo>
                        <a:lnTo>
                          <a:pt x="19" y="46"/>
                        </a:lnTo>
                        <a:lnTo>
                          <a:pt x="23" y="46"/>
                        </a:lnTo>
                        <a:lnTo>
                          <a:pt x="28" y="46"/>
                        </a:lnTo>
                        <a:lnTo>
                          <a:pt x="33" y="45"/>
                        </a:lnTo>
                        <a:lnTo>
                          <a:pt x="37" y="43"/>
                        </a:lnTo>
                        <a:lnTo>
                          <a:pt x="40" y="40"/>
                        </a:lnTo>
                        <a:lnTo>
                          <a:pt x="43" y="37"/>
                        </a:lnTo>
                        <a:lnTo>
                          <a:pt x="45" y="32"/>
                        </a:lnTo>
                        <a:lnTo>
                          <a:pt x="46" y="28"/>
                        </a:lnTo>
                        <a:lnTo>
                          <a:pt x="46" y="23"/>
                        </a:lnTo>
                        <a:close/>
                        <a:moveTo>
                          <a:pt x="43" y="23"/>
                        </a:moveTo>
                        <a:lnTo>
                          <a:pt x="42" y="31"/>
                        </a:lnTo>
                        <a:lnTo>
                          <a:pt x="39" y="37"/>
                        </a:lnTo>
                        <a:lnTo>
                          <a:pt x="31" y="42"/>
                        </a:lnTo>
                        <a:lnTo>
                          <a:pt x="23" y="43"/>
                        </a:lnTo>
                        <a:lnTo>
                          <a:pt x="16" y="42"/>
                        </a:lnTo>
                        <a:lnTo>
                          <a:pt x="9" y="37"/>
                        </a:lnTo>
                        <a:lnTo>
                          <a:pt x="5" y="31"/>
                        </a:lnTo>
                        <a:lnTo>
                          <a:pt x="3" y="23"/>
                        </a:lnTo>
                        <a:lnTo>
                          <a:pt x="5" y="15"/>
                        </a:lnTo>
                        <a:lnTo>
                          <a:pt x="9" y="9"/>
                        </a:lnTo>
                        <a:lnTo>
                          <a:pt x="16" y="4"/>
                        </a:lnTo>
                        <a:lnTo>
                          <a:pt x="23" y="3"/>
                        </a:lnTo>
                        <a:lnTo>
                          <a:pt x="31" y="4"/>
                        </a:lnTo>
                        <a:lnTo>
                          <a:pt x="39" y="9"/>
                        </a:lnTo>
                        <a:lnTo>
                          <a:pt x="42" y="15"/>
                        </a:lnTo>
                        <a:lnTo>
                          <a:pt x="43" y="23"/>
                        </a:lnTo>
                        <a:close/>
                      </a:path>
                    </a:pathLst>
                  </a:custGeom>
                  <a:solidFill>
                    <a:srgbClr val="B1BBD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96" name="Freeform 464"/>
                  <p:cNvSpPr>
                    <a:spLocks noEditPoints="1"/>
                  </p:cNvSpPr>
                  <p:nvPr/>
                </p:nvSpPr>
                <p:spPr bwMode="auto">
                  <a:xfrm>
                    <a:off x="5632" y="1253"/>
                    <a:ext cx="43" cy="44"/>
                  </a:xfrm>
                  <a:custGeom>
                    <a:avLst/>
                    <a:gdLst/>
                    <a:ahLst/>
                    <a:cxnLst>
                      <a:cxn ang="0">
                        <a:pos x="43" y="22"/>
                      </a:cxn>
                      <a:cxn ang="0">
                        <a:pos x="43" y="17"/>
                      </a:cxn>
                      <a:cxn ang="0">
                        <a:pos x="41" y="14"/>
                      </a:cxn>
                      <a:cxn ang="0">
                        <a:pos x="40" y="10"/>
                      </a:cxn>
                      <a:cxn ang="0">
                        <a:pos x="37" y="7"/>
                      </a:cxn>
                      <a:cxn ang="0">
                        <a:pos x="34" y="5"/>
                      </a:cxn>
                      <a:cxn ang="0">
                        <a:pos x="31" y="2"/>
                      </a:cxn>
                      <a:cxn ang="0">
                        <a:pos x="26" y="2"/>
                      </a:cxn>
                      <a:cxn ang="0">
                        <a:pos x="21" y="0"/>
                      </a:cxn>
                      <a:cxn ang="0">
                        <a:pos x="18" y="2"/>
                      </a:cxn>
                      <a:cxn ang="0">
                        <a:pos x="14" y="2"/>
                      </a:cxn>
                      <a:cxn ang="0">
                        <a:pos x="11" y="5"/>
                      </a:cxn>
                      <a:cxn ang="0">
                        <a:pos x="7" y="7"/>
                      </a:cxn>
                      <a:cxn ang="0">
                        <a:pos x="4" y="10"/>
                      </a:cxn>
                      <a:cxn ang="0">
                        <a:pos x="3" y="14"/>
                      </a:cxn>
                      <a:cxn ang="0">
                        <a:pos x="1" y="17"/>
                      </a:cxn>
                      <a:cxn ang="0">
                        <a:pos x="0" y="22"/>
                      </a:cxn>
                      <a:cxn ang="0">
                        <a:pos x="1" y="27"/>
                      </a:cxn>
                      <a:cxn ang="0">
                        <a:pos x="3" y="31"/>
                      </a:cxn>
                      <a:cxn ang="0">
                        <a:pos x="4" y="34"/>
                      </a:cxn>
                      <a:cxn ang="0">
                        <a:pos x="7" y="37"/>
                      </a:cxn>
                      <a:cxn ang="0">
                        <a:pos x="11" y="41"/>
                      </a:cxn>
                      <a:cxn ang="0">
                        <a:pos x="14" y="42"/>
                      </a:cxn>
                      <a:cxn ang="0">
                        <a:pos x="18" y="44"/>
                      </a:cxn>
                      <a:cxn ang="0">
                        <a:pos x="21" y="44"/>
                      </a:cxn>
                      <a:cxn ang="0">
                        <a:pos x="26" y="44"/>
                      </a:cxn>
                      <a:cxn ang="0">
                        <a:pos x="31" y="42"/>
                      </a:cxn>
                      <a:cxn ang="0">
                        <a:pos x="34" y="41"/>
                      </a:cxn>
                      <a:cxn ang="0">
                        <a:pos x="37" y="37"/>
                      </a:cxn>
                      <a:cxn ang="0">
                        <a:pos x="40" y="34"/>
                      </a:cxn>
                      <a:cxn ang="0">
                        <a:pos x="41" y="31"/>
                      </a:cxn>
                      <a:cxn ang="0">
                        <a:pos x="43" y="27"/>
                      </a:cxn>
                      <a:cxn ang="0">
                        <a:pos x="43" y="22"/>
                      </a:cxn>
                      <a:cxn ang="0">
                        <a:pos x="40" y="22"/>
                      </a:cxn>
                      <a:cxn ang="0">
                        <a:pos x="38" y="30"/>
                      </a:cxn>
                      <a:cxn ang="0">
                        <a:pos x="35" y="36"/>
                      </a:cxn>
                      <a:cxn ang="0">
                        <a:pos x="29" y="39"/>
                      </a:cxn>
                      <a:cxn ang="0">
                        <a:pos x="21" y="41"/>
                      </a:cxn>
                      <a:cxn ang="0">
                        <a:pos x="15" y="39"/>
                      </a:cxn>
                      <a:cxn ang="0">
                        <a:pos x="9" y="36"/>
                      </a:cxn>
                      <a:cxn ang="0">
                        <a:pos x="4" y="30"/>
                      </a:cxn>
                      <a:cxn ang="0">
                        <a:pos x="3" y="22"/>
                      </a:cxn>
                      <a:cxn ang="0">
                        <a:pos x="4" y="16"/>
                      </a:cxn>
                      <a:cxn ang="0">
                        <a:pos x="9" y="10"/>
                      </a:cxn>
                      <a:cxn ang="0">
                        <a:pos x="15" y="5"/>
                      </a:cxn>
                      <a:cxn ang="0">
                        <a:pos x="21" y="3"/>
                      </a:cxn>
                      <a:cxn ang="0">
                        <a:pos x="29" y="5"/>
                      </a:cxn>
                      <a:cxn ang="0">
                        <a:pos x="35" y="10"/>
                      </a:cxn>
                      <a:cxn ang="0">
                        <a:pos x="38" y="16"/>
                      </a:cxn>
                      <a:cxn ang="0">
                        <a:pos x="40" y="22"/>
                      </a:cxn>
                    </a:cxnLst>
                    <a:rect l="0" t="0" r="r" b="b"/>
                    <a:pathLst>
                      <a:path w="43" h="44">
                        <a:moveTo>
                          <a:pt x="43" y="22"/>
                        </a:moveTo>
                        <a:lnTo>
                          <a:pt x="43" y="17"/>
                        </a:lnTo>
                        <a:lnTo>
                          <a:pt x="41" y="14"/>
                        </a:lnTo>
                        <a:lnTo>
                          <a:pt x="40" y="10"/>
                        </a:lnTo>
                        <a:lnTo>
                          <a:pt x="37" y="7"/>
                        </a:lnTo>
                        <a:lnTo>
                          <a:pt x="34" y="5"/>
                        </a:lnTo>
                        <a:lnTo>
                          <a:pt x="31" y="2"/>
                        </a:lnTo>
                        <a:lnTo>
                          <a:pt x="26" y="2"/>
                        </a:lnTo>
                        <a:lnTo>
                          <a:pt x="21" y="0"/>
                        </a:lnTo>
                        <a:lnTo>
                          <a:pt x="18" y="2"/>
                        </a:lnTo>
                        <a:lnTo>
                          <a:pt x="14" y="2"/>
                        </a:lnTo>
                        <a:lnTo>
                          <a:pt x="11" y="5"/>
                        </a:lnTo>
                        <a:lnTo>
                          <a:pt x="7" y="7"/>
                        </a:lnTo>
                        <a:lnTo>
                          <a:pt x="4" y="10"/>
                        </a:lnTo>
                        <a:lnTo>
                          <a:pt x="3" y="14"/>
                        </a:lnTo>
                        <a:lnTo>
                          <a:pt x="1" y="17"/>
                        </a:lnTo>
                        <a:lnTo>
                          <a:pt x="0" y="22"/>
                        </a:lnTo>
                        <a:lnTo>
                          <a:pt x="1" y="27"/>
                        </a:lnTo>
                        <a:lnTo>
                          <a:pt x="3" y="31"/>
                        </a:lnTo>
                        <a:lnTo>
                          <a:pt x="4" y="34"/>
                        </a:lnTo>
                        <a:lnTo>
                          <a:pt x="7" y="37"/>
                        </a:lnTo>
                        <a:lnTo>
                          <a:pt x="11" y="41"/>
                        </a:lnTo>
                        <a:lnTo>
                          <a:pt x="14" y="42"/>
                        </a:lnTo>
                        <a:lnTo>
                          <a:pt x="18" y="44"/>
                        </a:lnTo>
                        <a:lnTo>
                          <a:pt x="21" y="44"/>
                        </a:lnTo>
                        <a:lnTo>
                          <a:pt x="26" y="44"/>
                        </a:lnTo>
                        <a:lnTo>
                          <a:pt x="31" y="42"/>
                        </a:lnTo>
                        <a:lnTo>
                          <a:pt x="34" y="41"/>
                        </a:lnTo>
                        <a:lnTo>
                          <a:pt x="37" y="37"/>
                        </a:lnTo>
                        <a:lnTo>
                          <a:pt x="40" y="34"/>
                        </a:lnTo>
                        <a:lnTo>
                          <a:pt x="41" y="31"/>
                        </a:lnTo>
                        <a:lnTo>
                          <a:pt x="43" y="27"/>
                        </a:lnTo>
                        <a:lnTo>
                          <a:pt x="43" y="22"/>
                        </a:lnTo>
                        <a:close/>
                        <a:moveTo>
                          <a:pt x="40" y="22"/>
                        </a:moveTo>
                        <a:lnTo>
                          <a:pt x="38" y="30"/>
                        </a:lnTo>
                        <a:lnTo>
                          <a:pt x="35" y="36"/>
                        </a:lnTo>
                        <a:lnTo>
                          <a:pt x="29" y="39"/>
                        </a:lnTo>
                        <a:lnTo>
                          <a:pt x="21" y="41"/>
                        </a:lnTo>
                        <a:lnTo>
                          <a:pt x="15" y="39"/>
                        </a:lnTo>
                        <a:lnTo>
                          <a:pt x="9" y="36"/>
                        </a:lnTo>
                        <a:lnTo>
                          <a:pt x="4" y="30"/>
                        </a:lnTo>
                        <a:lnTo>
                          <a:pt x="3" y="22"/>
                        </a:lnTo>
                        <a:lnTo>
                          <a:pt x="4" y="16"/>
                        </a:lnTo>
                        <a:lnTo>
                          <a:pt x="9" y="10"/>
                        </a:lnTo>
                        <a:lnTo>
                          <a:pt x="15" y="5"/>
                        </a:lnTo>
                        <a:lnTo>
                          <a:pt x="21" y="3"/>
                        </a:lnTo>
                        <a:lnTo>
                          <a:pt x="29" y="5"/>
                        </a:lnTo>
                        <a:lnTo>
                          <a:pt x="35" y="10"/>
                        </a:lnTo>
                        <a:lnTo>
                          <a:pt x="38" y="16"/>
                        </a:lnTo>
                        <a:lnTo>
                          <a:pt x="40" y="22"/>
                        </a:lnTo>
                        <a:close/>
                      </a:path>
                    </a:pathLst>
                  </a:custGeom>
                  <a:solidFill>
                    <a:srgbClr val="B5BF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97" name="Freeform 465"/>
                  <p:cNvSpPr>
                    <a:spLocks noEditPoints="1"/>
                  </p:cNvSpPr>
                  <p:nvPr/>
                </p:nvSpPr>
                <p:spPr bwMode="auto">
                  <a:xfrm>
                    <a:off x="5633" y="1255"/>
                    <a:ext cx="40" cy="40"/>
                  </a:xfrm>
                  <a:custGeom>
                    <a:avLst/>
                    <a:gdLst/>
                    <a:ahLst/>
                    <a:cxnLst>
                      <a:cxn ang="0">
                        <a:pos x="40" y="20"/>
                      </a:cxn>
                      <a:cxn ang="0">
                        <a:pos x="39" y="12"/>
                      </a:cxn>
                      <a:cxn ang="0">
                        <a:pos x="36" y="6"/>
                      </a:cxn>
                      <a:cxn ang="0">
                        <a:pos x="28" y="1"/>
                      </a:cxn>
                      <a:cxn ang="0">
                        <a:pos x="20" y="0"/>
                      </a:cxn>
                      <a:cxn ang="0">
                        <a:pos x="13" y="1"/>
                      </a:cxn>
                      <a:cxn ang="0">
                        <a:pos x="6" y="6"/>
                      </a:cxn>
                      <a:cxn ang="0">
                        <a:pos x="2" y="12"/>
                      </a:cxn>
                      <a:cxn ang="0">
                        <a:pos x="0" y="20"/>
                      </a:cxn>
                      <a:cxn ang="0">
                        <a:pos x="2" y="28"/>
                      </a:cxn>
                      <a:cxn ang="0">
                        <a:pos x="6" y="34"/>
                      </a:cxn>
                      <a:cxn ang="0">
                        <a:pos x="13" y="39"/>
                      </a:cxn>
                      <a:cxn ang="0">
                        <a:pos x="20" y="40"/>
                      </a:cxn>
                      <a:cxn ang="0">
                        <a:pos x="28" y="39"/>
                      </a:cxn>
                      <a:cxn ang="0">
                        <a:pos x="36" y="34"/>
                      </a:cxn>
                      <a:cxn ang="0">
                        <a:pos x="39" y="28"/>
                      </a:cxn>
                      <a:cxn ang="0">
                        <a:pos x="40" y="20"/>
                      </a:cxn>
                      <a:cxn ang="0">
                        <a:pos x="37" y="20"/>
                      </a:cxn>
                      <a:cxn ang="0">
                        <a:pos x="37" y="28"/>
                      </a:cxn>
                      <a:cxn ang="0">
                        <a:pos x="33" y="32"/>
                      </a:cxn>
                      <a:cxn ang="0">
                        <a:pos x="28" y="35"/>
                      </a:cxn>
                      <a:cxn ang="0">
                        <a:pos x="20" y="37"/>
                      </a:cxn>
                      <a:cxn ang="0">
                        <a:pos x="14" y="35"/>
                      </a:cxn>
                      <a:cxn ang="0">
                        <a:pos x="10" y="32"/>
                      </a:cxn>
                      <a:cxn ang="0">
                        <a:pos x="5" y="28"/>
                      </a:cxn>
                      <a:cxn ang="0">
                        <a:pos x="3" y="20"/>
                      </a:cxn>
                      <a:cxn ang="0">
                        <a:pos x="5" y="14"/>
                      </a:cxn>
                      <a:cxn ang="0">
                        <a:pos x="10" y="9"/>
                      </a:cxn>
                      <a:cxn ang="0">
                        <a:pos x="14" y="5"/>
                      </a:cxn>
                      <a:cxn ang="0">
                        <a:pos x="20" y="3"/>
                      </a:cxn>
                      <a:cxn ang="0">
                        <a:pos x="28" y="5"/>
                      </a:cxn>
                      <a:cxn ang="0">
                        <a:pos x="33" y="9"/>
                      </a:cxn>
                      <a:cxn ang="0">
                        <a:pos x="37" y="14"/>
                      </a:cxn>
                      <a:cxn ang="0">
                        <a:pos x="37" y="20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39" y="12"/>
                        </a:lnTo>
                        <a:lnTo>
                          <a:pt x="36" y="6"/>
                        </a:lnTo>
                        <a:lnTo>
                          <a:pt x="28" y="1"/>
                        </a:lnTo>
                        <a:lnTo>
                          <a:pt x="20" y="0"/>
                        </a:lnTo>
                        <a:lnTo>
                          <a:pt x="13" y="1"/>
                        </a:lnTo>
                        <a:lnTo>
                          <a:pt x="6" y="6"/>
                        </a:lnTo>
                        <a:lnTo>
                          <a:pt x="2" y="12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3" y="39"/>
                        </a:lnTo>
                        <a:lnTo>
                          <a:pt x="20" y="40"/>
                        </a:lnTo>
                        <a:lnTo>
                          <a:pt x="28" y="39"/>
                        </a:lnTo>
                        <a:lnTo>
                          <a:pt x="36" y="34"/>
                        </a:lnTo>
                        <a:lnTo>
                          <a:pt x="39" y="28"/>
                        </a:lnTo>
                        <a:lnTo>
                          <a:pt x="40" y="20"/>
                        </a:lnTo>
                        <a:close/>
                        <a:moveTo>
                          <a:pt x="37" y="20"/>
                        </a:moveTo>
                        <a:lnTo>
                          <a:pt x="37" y="28"/>
                        </a:lnTo>
                        <a:lnTo>
                          <a:pt x="33" y="32"/>
                        </a:lnTo>
                        <a:lnTo>
                          <a:pt x="28" y="35"/>
                        </a:lnTo>
                        <a:lnTo>
                          <a:pt x="20" y="37"/>
                        </a:lnTo>
                        <a:lnTo>
                          <a:pt x="14" y="35"/>
                        </a:lnTo>
                        <a:lnTo>
                          <a:pt x="10" y="32"/>
                        </a:lnTo>
                        <a:lnTo>
                          <a:pt x="5" y="28"/>
                        </a:lnTo>
                        <a:lnTo>
                          <a:pt x="3" y="20"/>
                        </a:lnTo>
                        <a:lnTo>
                          <a:pt x="5" y="14"/>
                        </a:lnTo>
                        <a:lnTo>
                          <a:pt x="10" y="9"/>
                        </a:lnTo>
                        <a:lnTo>
                          <a:pt x="14" y="5"/>
                        </a:lnTo>
                        <a:lnTo>
                          <a:pt x="20" y="3"/>
                        </a:lnTo>
                        <a:lnTo>
                          <a:pt x="28" y="5"/>
                        </a:lnTo>
                        <a:lnTo>
                          <a:pt x="33" y="9"/>
                        </a:lnTo>
                        <a:lnTo>
                          <a:pt x="37" y="14"/>
                        </a:lnTo>
                        <a:lnTo>
                          <a:pt x="37" y="20"/>
                        </a:lnTo>
                        <a:close/>
                      </a:path>
                    </a:pathLst>
                  </a:custGeom>
                  <a:solidFill>
                    <a:srgbClr val="B9C2E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98" name="Freeform 466"/>
                  <p:cNvSpPr>
                    <a:spLocks noEditPoints="1"/>
                  </p:cNvSpPr>
                  <p:nvPr/>
                </p:nvSpPr>
                <p:spPr bwMode="auto">
                  <a:xfrm>
                    <a:off x="5635" y="1256"/>
                    <a:ext cx="37" cy="38"/>
                  </a:xfrm>
                  <a:custGeom>
                    <a:avLst/>
                    <a:gdLst/>
                    <a:ahLst/>
                    <a:cxnLst>
                      <a:cxn ang="0">
                        <a:pos x="37" y="19"/>
                      </a:cxn>
                      <a:cxn ang="0">
                        <a:pos x="35" y="13"/>
                      </a:cxn>
                      <a:cxn ang="0">
                        <a:pos x="32" y="7"/>
                      </a:cxn>
                      <a:cxn ang="0">
                        <a:pos x="26" y="2"/>
                      </a:cxn>
                      <a:cxn ang="0">
                        <a:pos x="18" y="0"/>
                      </a:cxn>
                      <a:cxn ang="0">
                        <a:pos x="12" y="2"/>
                      </a:cxn>
                      <a:cxn ang="0">
                        <a:pos x="6" y="7"/>
                      </a:cxn>
                      <a:cxn ang="0">
                        <a:pos x="1" y="13"/>
                      </a:cxn>
                      <a:cxn ang="0">
                        <a:pos x="0" y="19"/>
                      </a:cxn>
                      <a:cxn ang="0">
                        <a:pos x="1" y="27"/>
                      </a:cxn>
                      <a:cxn ang="0">
                        <a:pos x="6" y="33"/>
                      </a:cxn>
                      <a:cxn ang="0">
                        <a:pos x="12" y="36"/>
                      </a:cxn>
                      <a:cxn ang="0">
                        <a:pos x="18" y="38"/>
                      </a:cxn>
                      <a:cxn ang="0">
                        <a:pos x="26" y="36"/>
                      </a:cxn>
                      <a:cxn ang="0">
                        <a:pos x="32" y="33"/>
                      </a:cxn>
                      <a:cxn ang="0">
                        <a:pos x="35" y="27"/>
                      </a:cxn>
                      <a:cxn ang="0">
                        <a:pos x="37" y="19"/>
                      </a:cxn>
                      <a:cxn ang="0">
                        <a:pos x="34" y="19"/>
                      </a:cxn>
                      <a:cxn ang="0">
                        <a:pos x="34" y="25"/>
                      </a:cxn>
                      <a:cxn ang="0">
                        <a:pos x="29" y="30"/>
                      </a:cxn>
                      <a:cxn ang="0">
                        <a:pos x="24" y="33"/>
                      </a:cxn>
                      <a:cxn ang="0">
                        <a:pos x="18" y="34"/>
                      </a:cxn>
                      <a:cxn ang="0">
                        <a:pos x="14" y="33"/>
                      </a:cxn>
                      <a:cxn ang="0">
                        <a:pos x="8" y="30"/>
                      </a:cxn>
                      <a:cxn ang="0">
                        <a:pos x="4" y="25"/>
                      </a:cxn>
                      <a:cxn ang="0">
                        <a:pos x="3" y="19"/>
                      </a:cxn>
                      <a:cxn ang="0">
                        <a:pos x="4" y="13"/>
                      </a:cxn>
                      <a:cxn ang="0">
                        <a:pos x="8" y="8"/>
                      </a:cxn>
                      <a:cxn ang="0">
                        <a:pos x="14" y="5"/>
                      </a:cxn>
                      <a:cxn ang="0">
                        <a:pos x="18" y="4"/>
                      </a:cxn>
                      <a:cxn ang="0">
                        <a:pos x="24" y="5"/>
                      </a:cxn>
                      <a:cxn ang="0">
                        <a:pos x="29" y="8"/>
                      </a:cxn>
                      <a:cxn ang="0">
                        <a:pos x="34" y="13"/>
                      </a:cxn>
                      <a:cxn ang="0">
                        <a:pos x="34" y="19"/>
                      </a:cxn>
                    </a:cxnLst>
                    <a:rect l="0" t="0" r="r" b="b"/>
                    <a:pathLst>
                      <a:path w="37" h="38">
                        <a:moveTo>
                          <a:pt x="37" y="19"/>
                        </a:moveTo>
                        <a:lnTo>
                          <a:pt x="35" y="13"/>
                        </a:lnTo>
                        <a:lnTo>
                          <a:pt x="32" y="7"/>
                        </a:lnTo>
                        <a:lnTo>
                          <a:pt x="26" y="2"/>
                        </a:lnTo>
                        <a:lnTo>
                          <a:pt x="18" y="0"/>
                        </a:lnTo>
                        <a:lnTo>
                          <a:pt x="12" y="2"/>
                        </a:lnTo>
                        <a:lnTo>
                          <a:pt x="6" y="7"/>
                        </a:lnTo>
                        <a:lnTo>
                          <a:pt x="1" y="13"/>
                        </a:lnTo>
                        <a:lnTo>
                          <a:pt x="0" y="19"/>
                        </a:lnTo>
                        <a:lnTo>
                          <a:pt x="1" y="27"/>
                        </a:lnTo>
                        <a:lnTo>
                          <a:pt x="6" y="33"/>
                        </a:lnTo>
                        <a:lnTo>
                          <a:pt x="12" y="36"/>
                        </a:lnTo>
                        <a:lnTo>
                          <a:pt x="18" y="38"/>
                        </a:lnTo>
                        <a:lnTo>
                          <a:pt x="26" y="36"/>
                        </a:lnTo>
                        <a:lnTo>
                          <a:pt x="32" y="33"/>
                        </a:lnTo>
                        <a:lnTo>
                          <a:pt x="35" y="27"/>
                        </a:lnTo>
                        <a:lnTo>
                          <a:pt x="37" y="19"/>
                        </a:lnTo>
                        <a:close/>
                        <a:moveTo>
                          <a:pt x="34" y="19"/>
                        </a:moveTo>
                        <a:lnTo>
                          <a:pt x="34" y="25"/>
                        </a:lnTo>
                        <a:lnTo>
                          <a:pt x="29" y="30"/>
                        </a:lnTo>
                        <a:lnTo>
                          <a:pt x="24" y="33"/>
                        </a:lnTo>
                        <a:lnTo>
                          <a:pt x="18" y="34"/>
                        </a:lnTo>
                        <a:lnTo>
                          <a:pt x="14" y="33"/>
                        </a:lnTo>
                        <a:lnTo>
                          <a:pt x="8" y="30"/>
                        </a:lnTo>
                        <a:lnTo>
                          <a:pt x="4" y="25"/>
                        </a:lnTo>
                        <a:lnTo>
                          <a:pt x="3" y="19"/>
                        </a:lnTo>
                        <a:lnTo>
                          <a:pt x="4" y="13"/>
                        </a:lnTo>
                        <a:lnTo>
                          <a:pt x="8" y="8"/>
                        </a:lnTo>
                        <a:lnTo>
                          <a:pt x="14" y="5"/>
                        </a:lnTo>
                        <a:lnTo>
                          <a:pt x="18" y="4"/>
                        </a:lnTo>
                        <a:lnTo>
                          <a:pt x="24" y="5"/>
                        </a:lnTo>
                        <a:lnTo>
                          <a:pt x="29" y="8"/>
                        </a:lnTo>
                        <a:lnTo>
                          <a:pt x="34" y="13"/>
                        </a:lnTo>
                        <a:lnTo>
                          <a:pt x="34" y="19"/>
                        </a:lnTo>
                        <a:close/>
                      </a:path>
                    </a:pathLst>
                  </a:custGeom>
                  <a:solidFill>
                    <a:srgbClr val="C0C9E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99" name="Freeform 467"/>
                  <p:cNvSpPr>
                    <a:spLocks noEditPoints="1"/>
                  </p:cNvSpPr>
                  <p:nvPr/>
                </p:nvSpPr>
                <p:spPr bwMode="auto">
                  <a:xfrm>
                    <a:off x="5636" y="1258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4" y="11"/>
                      </a:cxn>
                      <a:cxn ang="0">
                        <a:pos x="30" y="6"/>
                      </a:cxn>
                      <a:cxn ang="0">
                        <a:pos x="25" y="2"/>
                      </a:cxn>
                      <a:cxn ang="0">
                        <a:pos x="17" y="0"/>
                      </a:cxn>
                      <a:cxn ang="0">
                        <a:pos x="11" y="2"/>
                      </a:cxn>
                      <a:cxn ang="0">
                        <a:pos x="7" y="6"/>
                      </a:cxn>
                      <a:cxn ang="0">
                        <a:pos x="2" y="11"/>
                      </a:cxn>
                      <a:cxn ang="0">
                        <a:pos x="0" y="17"/>
                      </a:cxn>
                      <a:cxn ang="0">
                        <a:pos x="2" y="25"/>
                      </a:cxn>
                      <a:cxn ang="0">
                        <a:pos x="7" y="29"/>
                      </a:cxn>
                      <a:cxn ang="0">
                        <a:pos x="11" y="32"/>
                      </a:cxn>
                      <a:cxn ang="0">
                        <a:pos x="17" y="34"/>
                      </a:cxn>
                      <a:cxn ang="0">
                        <a:pos x="25" y="32"/>
                      </a:cxn>
                      <a:cxn ang="0">
                        <a:pos x="30" y="29"/>
                      </a:cxn>
                      <a:cxn ang="0">
                        <a:pos x="34" y="25"/>
                      </a:cxn>
                      <a:cxn ang="0">
                        <a:pos x="34" y="17"/>
                      </a:cxn>
                      <a:cxn ang="0">
                        <a:pos x="31" y="17"/>
                      </a:cxn>
                      <a:cxn ang="0">
                        <a:pos x="31" y="23"/>
                      </a:cxn>
                      <a:cxn ang="0">
                        <a:pos x="28" y="28"/>
                      </a:cxn>
                      <a:cxn ang="0">
                        <a:pos x="23" y="31"/>
                      </a:cxn>
                      <a:cxn ang="0">
                        <a:pos x="17" y="31"/>
                      </a:cxn>
                      <a:cxn ang="0">
                        <a:pos x="13" y="31"/>
                      </a:cxn>
                      <a:cxn ang="0">
                        <a:pos x="8" y="28"/>
                      </a:cxn>
                      <a:cxn ang="0">
                        <a:pos x="5" y="23"/>
                      </a:cxn>
                      <a:cxn ang="0">
                        <a:pos x="3" y="17"/>
                      </a:cxn>
                      <a:cxn ang="0">
                        <a:pos x="5" y="12"/>
                      </a:cxn>
                      <a:cxn ang="0">
                        <a:pos x="8" y="8"/>
                      </a:cxn>
                      <a:cxn ang="0">
                        <a:pos x="13" y="5"/>
                      </a:cxn>
                      <a:cxn ang="0">
                        <a:pos x="17" y="3"/>
                      </a:cxn>
                      <a:cxn ang="0">
                        <a:pos x="23" y="5"/>
                      </a:cxn>
                      <a:cxn ang="0">
                        <a:pos x="28" y="8"/>
                      </a:cxn>
                      <a:cxn ang="0">
                        <a:pos x="31" y="12"/>
                      </a:cxn>
                      <a:cxn ang="0">
                        <a:pos x="31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4" y="11"/>
                        </a:lnTo>
                        <a:lnTo>
                          <a:pt x="30" y="6"/>
                        </a:lnTo>
                        <a:lnTo>
                          <a:pt x="25" y="2"/>
                        </a:lnTo>
                        <a:lnTo>
                          <a:pt x="17" y="0"/>
                        </a:lnTo>
                        <a:lnTo>
                          <a:pt x="11" y="2"/>
                        </a:lnTo>
                        <a:lnTo>
                          <a:pt x="7" y="6"/>
                        </a:lnTo>
                        <a:lnTo>
                          <a:pt x="2" y="11"/>
                        </a:lnTo>
                        <a:lnTo>
                          <a:pt x="0" y="17"/>
                        </a:lnTo>
                        <a:lnTo>
                          <a:pt x="2" y="25"/>
                        </a:lnTo>
                        <a:lnTo>
                          <a:pt x="7" y="29"/>
                        </a:lnTo>
                        <a:lnTo>
                          <a:pt x="11" y="32"/>
                        </a:lnTo>
                        <a:lnTo>
                          <a:pt x="17" y="34"/>
                        </a:lnTo>
                        <a:lnTo>
                          <a:pt x="25" y="32"/>
                        </a:lnTo>
                        <a:lnTo>
                          <a:pt x="30" y="29"/>
                        </a:lnTo>
                        <a:lnTo>
                          <a:pt x="34" y="25"/>
                        </a:lnTo>
                        <a:lnTo>
                          <a:pt x="34" y="17"/>
                        </a:lnTo>
                        <a:close/>
                        <a:moveTo>
                          <a:pt x="31" y="17"/>
                        </a:moveTo>
                        <a:lnTo>
                          <a:pt x="31" y="23"/>
                        </a:lnTo>
                        <a:lnTo>
                          <a:pt x="28" y="28"/>
                        </a:lnTo>
                        <a:lnTo>
                          <a:pt x="23" y="31"/>
                        </a:lnTo>
                        <a:lnTo>
                          <a:pt x="17" y="31"/>
                        </a:lnTo>
                        <a:lnTo>
                          <a:pt x="13" y="31"/>
                        </a:lnTo>
                        <a:lnTo>
                          <a:pt x="8" y="28"/>
                        </a:lnTo>
                        <a:lnTo>
                          <a:pt x="5" y="23"/>
                        </a:lnTo>
                        <a:lnTo>
                          <a:pt x="3" y="17"/>
                        </a:lnTo>
                        <a:lnTo>
                          <a:pt x="5" y="12"/>
                        </a:lnTo>
                        <a:lnTo>
                          <a:pt x="8" y="8"/>
                        </a:lnTo>
                        <a:lnTo>
                          <a:pt x="13" y="5"/>
                        </a:lnTo>
                        <a:lnTo>
                          <a:pt x="17" y="3"/>
                        </a:lnTo>
                        <a:lnTo>
                          <a:pt x="23" y="5"/>
                        </a:lnTo>
                        <a:lnTo>
                          <a:pt x="28" y="8"/>
                        </a:lnTo>
                        <a:lnTo>
                          <a:pt x="31" y="12"/>
                        </a:lnTo>
                        <a:lnTo>
                          <a:pt x="31" y="17"/>
                        </a:lnTo>
                        <a:close/>
                      </a:path>
                    </a:pathLst>
                  </a:custGeom>
                  <a:solidFill>
                    <a:srgbClr val="C4CCE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00" name="Freeform 468"/>
                  <p:cNvSpPr>
                    <a:spLocks noEditPoints="1"/>
                  </p:cNvSpPr>
                  <p:nvPr/>
                </p:nvSpPr>
                <p:spPr bwMode="auto">
                  <a:xfrm>
                    <a:off x="5638" y="1260"/>
                    <a:ext cx="31" cy="30"/>
                  </a:xfrm>
                  <a:custGeom>
                    <a:avLst/>
                    <a:gdLst/>
                    <a:ahLst/>
                    <a:cxnLst>
                      <a:cxn ang="0">
                        <a:pos x="31" y="15"/>
                      </a:cxn>
                      <a:cxn ang="0">
                        <a:pos x="31" y="9"/>
                      </a:cxn>
                      <a:cxn ang="0">
                        <a:pos x="26" y="4"/>
                      </a:cxn>
                      <a:cxn ang="0">
                        <a:pos x="21" y="1"/>
                      </a:cxn>
                      <a:cxn ang="0">
                        <a:pos x="15" y="0"/>
                      </a:cxn>
                      <a:cxn ang="0">
                        <a:pos x="11" y="1"/>
                      </a:cxn>
                      <a:cxn ang="0">
                        <a:pos x="5" y="4"/>
                      </a:cxn>
                      <a:cxn ang="0">
                        <a:pos x="1" y="9"/>
                      </a:cxn>
                      <a:cxn ang="0">
                        <a:pos x="0" y="15"/>
                      </a:cxn>
                      <a:cxn ang="0">
                        <a:pos x="1" y="21"/>
                      </a:cxn>
                      <a:cxn ang="0">
                        <a:pos x="5" y="26"/>
                      </a:cxn>
                      <a:cxn ang="0">
                        <a:pos x="11" y="29"/>
                      </a:cxn>
                      <a:cxn ang="0">
                        <a:pos x="15" y="30"/>
                      </a:cxn>
                      <a:cxn ang="0">
                        <a:pos x="21" y="29"/>
                      </a:cxn>
                      <a:cxn ang="0">
                        <a:pos x="26" y="26"/>
                      </a:cxn>
                      <a:cxn ang="0">
                        <a:pos x="31" y="21"/>
                      </a:cxn>
                      <a:cxn ang="0">
                        <a:pos x="31" y="15"/>
                      </a:cxn>
                      <a:cxn ang="0">
                        <a:pos x="28" y="15"/>
                      </a:cxn>
                      <a:cxn ang="0">
                        <a:pos x="28" y="20"/>
                      </a:cxn>
                      <a:cxn ang="0">
                        <a:pos x="25" y="24"/>
                      </a:cxn>
                      <a:cxn ang="0">
                        <a:pos x="21" y="27"/>
                      </a:cxn>
                      <a:cxn ang="0">
                        <a:pos x="15" y="27"/>
                      </a:cxn>
                      <a:cxn ang="0">
                        <a:pos x="11" y="27"/>
                      </a:cxn>
                      <a:cxn ang="0">
                        <a:pos x="8" y="24"/>
                      </a:cxn>
                      <a:cxn ang="0">
                        <a:pos x="5" y="20"/>
                      </a:cxn>
                      <a:cxn ang="0">
                        <a:pos x="3" y="15"/>
                      </a:cxn>
                      <a:cxn ang="0">
                        <a:pos x="5" y="10"/>
                      </a:cxn>
                      <a:cxn ang="0">
                        <a:pos x="8" y="7"/>
                      </a:cxn>
                      <a:cxn ang="0">
                        <a:pos x="11" y="4"/>
                      </a:cxn>
                      <a:cxn ang="0">
                        <a:pos x="15" y="3"/>
                      </a:cxn>
                      <a:cxn ang="0">
                        <a:pos x="21" y="4"/>
                      </a:cxn>
                      <a:cxn ang="0">
                        <a:pos x="25" y="7"/>
                      </a:cxn>
                      <a:cxn ang="0">
                        <a:pos x="28" y="10"/>
                      </a:cxn>
                      <a:cxn ang="0">
                        <a:pos x="28" y="15"/>
                      </a:cxn>
                    </a:cxnLst>
                    <a:rect l="0" t="0" r="r" b="b"/>
                    <a:pathLst>
                      <a:path w="31" h="30">
                        <a:moveTo>
                          <a:pt x="31" y="15"/>
                        </a:moveTo>
                        <a:lnTo>
                          <a:pt x="31" y="9"/>
                        </a:lnTo>
                        <a:lnTo>
                          <a:pt x="26" y="4"/>
                        </a:lnTo>
                        <a:lnTo>
                          <a:pt x="21" y="1"/>
                        </a:lnTo>
                        <a:lnTo>
                          <a:pt x="15" y="0"/>
                        </a:lnTo>
                        <a:lnTo>
                          <a:pt x="11" y="1"/>
                        </a:lnTo>
                        <a:lnTo>
                          <a:pt x="5" y="4"/>
                        </a:lnTo>
                        <a:lnTo>
                          <a:pt x="1" y="9"/>
                        </a:lnTo>
                        <a:lnTo>
                          <a:pt x="0" y="15"/>
                        </a:lnTo>
                        <a:lnTo>
                          <a:pt x="1" y="21"/>
                        </a:lnTo>
                        <a:lnTo>
                          <a:pt x="5" y="26"/>
                        </a:lnTo>
                        <a:lnTo>
                          <a:pt x="11" y="29"/>
                        </a:lnTo>
                        <a:lnTo>
                          <a:pt x="15" y="30"/>
                        </a:lnTo>
                        <a:lnTo>
                          <a:pt x="21" y="29"/>
                        </a:lnTo>
                        <a:lnTo>
                          <a:pt x="26" y="26"/>
                        </a:lnTo>
                        <a:lnTo>
                          <a:pt x="31" y="21"/>
                        </a:lnTo>
                        <a:lnTo>
                          <a:pt x="31" y="15"/>
                        </a:lnTo>
                        <a:close/>
                        <a:moveTo>
                          <a:pt x="28" y="15"/>
                        </a:moveTo>
                        <a:lnTo>
                          <a:pt x="28" y="20"/>
                        </a:lnTo>
                        <a:lnTo>
                          <a:pt x="25" y="24"/>
                        </a:lnTo>
                        <a:lnTo>
                          <a:pt x="21" y="27"/>
                        </a:lnTo>
                        <a:lnTo>
                          <a:pt x="15" y="27"/>
                        </a:lnTo>
                        <a:lnTo>
                          <a:pt x="11" y="27"/>
                        </a:lnTo>
                        <a:lnTo>
                          <a:pt x="8" y="24"/>
                        </a:lnTo>
                        <a:lnTo>
                          <a:pt x="5" y="20"/>
                        </a:lnTo>
                        <a:lnTo>
                          <a:pt x="3" y="15"/>
                        </a:lnTo>
                        <a:lnTo>
                          <a:pt x="5" y="10"/>
                        </a:lnTo>
                        <a:lnTo>
                          <a:pt x="8" y="7"/>
                        </a:lnTo>
                        <a:lnTo>
                          <a:pt x="11" y="4"/>
                        </a:lnTo>
                        <a:lnTo>
                          <a:pt x="15" y="3"/>
                        </a:lnTo>
                        <a:lnTo>
                          <a:pt x="21" y="4"/>
                        </a:lnTo>
                        <a:lnTo>
                          <a:pt x="25" y="7"/>
                        </a:lnTo>
                        <a:lnTo>
                          <a:pt x="28" y="10"/>
                        </a:lnTo>
                        <a:lnTo>
                          <a:pt x="28" y="15"/>
                        </a:lnTo>
                        <a:close/>
                      </a:path>
                    </a:pathLst>
                  </a:custGeom>
                  <a:solidFill>
                    <a:srgbClr val="C8D0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01" name="Freeform 469"/>
                  <p:cNvSpPr>
                    <a:spLocks noEditPoints="1"/>
                  </p:cNvSpPr>
                  <p:nvPr/>
                </p:nvSpPr>
                <p:spPr bwMode="auto">
                  <a:xfrm>
                    <a:off x="5639" y="1261"/>
                    <a:ext cx="28" cy="28"/>
                  </a:xfrm>
                  <a:custGeom>
                    <a:avLst/>
                    <a:gdLst/>
                    <a:ahLst/>
                    <a:cxnLst>
                      <a:cxn ang="0">
                        <a:pos x="28" y="14"/>
                      </a:cxn>
                      <a:cxn ang="0">
                        <a:pos x="28" y="9"/>
                      </a:cxn>
                      <a:cxn ang="0">
                        <a:pos x="25" y="5"/>
                      </a:cxn>
                      <a:cxn ang="0">
                        <a:pos x="20" y="2"/>
                      </a:cxn>
                      <a:cxn ang="0">
                        <a:pos x="14" y="0"/>
                      </a:cxn>
                      <a:cxn ang="0">
                        <a:pos x="10" y="2"/>
                      </a:cxn>
                      <a:cxn ang="0">
                        <a:pos x="5" y="5"/>
                      </a:cxn>
                      <a:cxn ang="0">
                        <a:pos x="2" y="9"/>
                      </a:cxn>
                      <a:cxn ang="0">
                        <a:pos x="0" y="14"/>
                      </a:cxn>
                      <a:cxn ang="0">
                        <a:pos x="2" y="20"/>
                      </a:cxn>
                      <a:cxn ang="0">
                        <a:pos x="5" y="25"/>
                      </a:cxn>
                      <a:cxn ang="0">
                        <a:pos x="10" y="28"/>
                      </a:cxn>
                      <a:cxn ang="0">
                        <a:pos x="14" y="28"/>
                      </a:cxn>
                      <a:cxn ang="0">
                        <a:pos x="20" y="28"/>
                      </a:cxn>
                      <a:cxn ang="0">
                        <a:pos x="25" y="25"/>
                      </a:cxn>
                      <a:cxn ang="0">
                        <a:pos x="28" y="20"/>
                      </a:cxn>
                      <a:cxn ang="0">
                        <a:pos x="28" y="14"/>
                      </a:cxn>
                      <a:cxn ang="0">
                        <a:pos x="25" y="14"/>
                      </a:cxn>
                      <a:cxn ang="0">
                        <a:pos x="25" y="19"/>
                      </a:cxn>
                      <a:cxn ang="0">
                        <a:pos x="22" y="22"/>
                      </a:cxn>
                      <a:cxn ang="0">
                        <a:pos x="19" y="25"/>
                      </a:cxn>
                      <a:cxn ang="0">
                        <a:pos x="14" y="25"/>
                      </a:cxn>
                      <a:cxn ang="0">
                        <a:pos x="11" y="25"/>
                      </a:cxn>
                      <a:cxn ang="0">
                        <a:pos x="7" y="22"/>
                      </a:cxn>
                      <a:cxn ang="0">
                        <a:pos x="5" y="19"/>
                      </a:cxn>
                      <a:cxn ang="0">
                        <a:pos x="4" y="14"/>
                      </a:cxn>
                      <a:cxn ang="0">
                        <a:pos x="5" y="11"/>
                      </a:cxn>
                      <a:cxn ang="0">
                        <a:pos x="7" y="6"/>
                      </a:cxn>
                      <a:cxn ang="0">
                        <a:pos x="11" y="5"/>
                      </a:cxn>
                      <a:cxn ang="0">
                        <a:pos x="14" y="3"/>
                      </a:cxn>
                      <a:cxn ang="0">
                        <a:pos x="19" y="5"/>
                      </a:cxn>
                      <a:cxn ang="0">
                        <a:pos x="22" y="6"/>
                      </a:cxn>
                      <a:cxn ang="0">
                        <a:pos x="25" y="11"/>
                      </a:cxn>
                      <a:cxn ang="0">
                        <a:pos x="25" y="14"/>
                      </a:cxn>
                    </a:cxnLst>
                    <a:rect l="0" t="0" r="r" b="b"/>
                    <a:pathLst>
                      <a:path w="28" h="28">
                        <a:moveTo>
                          <a:pt x="28" y="14"/>
                        </a:moveTo>
                        <a:lnTo>
                          <a:pt x="28" y="9"/>
                        </a:lnTo>
                        <a:lnTo>
                          <a:pt x="25" y="5"/>
                        </a:lnTo>
                        <a:lnTo>
                          <a:pt x="20" y="2"/>
                        </a:lnTo>
                        <a:lnTo>
                          <a:pt x="14" y="0"/>
                        </a:lnTo>
                        <a:lnTo>
                          <a:pt x="10" y="2"/>
                        </a:lnTo>
                        <a:lnTo>
                          <a:pt x="5" y="5"/>
                        </a:lnTo>
                        <a:lnTo>
                          <a:pt x="2" y="9"/>
                        </a:lnTo>
                        <a:lnTo>
                          <a:pt x="0" y="14"/>
                        </a:lnTo>
                        <a:lnTo>
                          <a:pt x="2" y="20"/>
                        </a:lnTo>
                        <a:lnTo>
                          <a:pt x="5" y="25"/>
                        </a:lnTo>
                        <a:lnTo>
                          <a:pt x="10" y="28"/>
                        </a:lnTo>
                        <a:lnTo>
                          <a:pt x="14" y="28"/>
                        </a:lnTo>
                        <a:lnTo>
                          <a:pt x="20" y="28"/>
                        </a:lnTo>
                        <a:lnTo>
                          <a:pt x="25" y="25"/>
                        </a:lnTo>
                        <a:lnTo>
                          <a:pt x="28" y="20"/>
                        </a:lnTo>
                        <a:lnTo>
                          <a:pt x="28" y="14"/>
                        </a:lnTo>
                        <a:close/>
                        <a:moveTo>
                          <a:pt x="25" y="14"/>
                        </a:moveTo>
                        <a:lnTo>
                          <a:pt x="25" y="19"/>
                        </a:lnTo>
                        <a:lnTo>
                          <a:pt x="22" y="22"/>
                        </a:lnTo>
                        <a:lnTo>
                          <a:pt x="19" y="25"/>
                        </a:lnTo>
                        <a:lnTo>
                          <a:pt x="14" y="25"/>
                        </a:lnTo>
                        <a:lnTo>
                          <a:pt x="11" y="25"/>
                        </a:lnTo>
                        <a:lnTo>
                          <a:pt x="7" y="22"/>
                        </a:lnTo>
                        <a:lnTo>
                          <a:pt x="5" y="19"/>
                        </a:lnTo>
                        <a:lnTo>
                          <a:pt x="4" y="14"/>
                        </a:lnTo>
                        <a:lnTo>
                          <a:pt x="5" y="11"/>
                        </a:lnTo>
                        <a:lnTo>
                          <a:pt x="7" y="6"/>
                        </a:lnTo>
                        <a:lnTo>
                          <a:pt x="11" y="5"/>
                        </a:lnTo>
                        <a:lnTo>
                          <a:pt x="14" y="3"/>
                        </a:lnTo>
                        <a:lnTo>
                          <a:pt x="19" y="5"/>
                        </a:lnTo>
                        <a:lnTo>
                          <a:pt x="22" y="6"/>
                        </a:lnTo>
                        <a:lnTo>
                          <a:pt x="25" y="11"/>
                        </a:lnTo>
                        <a:lnTo>
                          <a:pt x="25" y="14"/>
                        </a:lnTo>
                        <a:close/>
                      </a:path>
                    </a:pathLst>
                  </a:custGeom>
                  <a:solidFill>
                    <a:srgbClr val="CBD3E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02" name="Freeform 470"/>
                  <p:cNvSpPr>
                    <a:spLocks noEditPoints="1"/>
                  </p:cNvSpPr>
                  <p:nvPr/>
                </p:nvSpPr>
                <p:spPr bwMode="auto">
                  <a:xfrm>
                    <a:off x="5641" y="1263"/>
                    <a:ext cx="25" cy="24"/>
                  </a:xfrm>
                  <a:custGeom>
                    <a:avLst/>
                    <a:gdLst/>
                    <a:ahLst/>
                    <a:cxnLst>
                      <a:cxn ang="0">
                        <a:pos x="25" y="12"/>
                      </a:cxn>
                      <a:cxn ang="0">
                        <a:pos x="25" y="7"/>
                      </a:cxn>
                      <a:cxn ang="0">
                        <a:pos x="22" y="4"/>
                      </a:cxn>
                      <a:cxn ang="0">
                        <a:pos x="18" y="1"/>
                      </a:cxn>
                      <a:cxn ang="0">
                        <a:pos x="12" y="0"/>
                      </a:cxn>
                      <a:cxn ang="0">
                        <a:pos x="8" y="1"/>
                      </a:cxn>
                      <a:cxn ang="0">
                        <a:pos x="5" y="4"/>
                      </a:cxn>
                      <a:cxn ang="0">
                        <a:pos x="2" y="7"/>
                      </a:cxn>
                      <a:cxn ang="0">
                        <a:pos x="0" y="12"/>
                      </a:cxn>
                      <a:cxn ang="0">
                        <a:pos x="2" y="17"/>
                      </a:cxn>
                      <a:cxn ang="0">
                        <a:pos x="5" y="21"/>
                      </a:cxn>
                      <a:cxn ang="0">
                        <a:pos x="8" y="24"/>
                      </a:cxn>
                      <a:cxn ang="0">
                        <a:pos x="12" y="24"/>
                      </a:cxn>
                      <a:cxn ang="0">
                        <a:pos x="18" y="24"/>
                      </a:cxn>
                      <a:cxn ang="0">
                        <a:pos x="22" y="21"/>
                      </a:cxn>
                      <a:cxn ang="0">
                        <a:pos x="25" y="17"/>
                      </a:cxn>
                      <a:cxn ang="0">
                        <a:pos x="25" y="12"/>
                      </a:cxn>
                      <a:cxn ang="0">
                        <a:pos x="22" y="12"/>
                      </a:cxn>
                      <a:cxn ang="0">
                        <a:pos x="22" y="17"/>
                      </a:cxn>
                      <a:cxn ang="0">
                        <a:pos x="20" y="20"/>
                      </a:cxn>
                      <a:cxn ang="0">
                        <a:pos x="17" y="21"/>
                      </a:cxn>
                      <a:cxn ang="0">
                        <a:pos x="12" y="21"/>
                      </a:cxn>
                      <a:cxn ang="0">
                        <a:pos x="9" y="21"/>
                      </a:cxn>
                      <a:cxn ang="0">
                        <a:pos x="6" y="20"/>
                      </a:cxn>
                      <a:cxn ang="0">
                        <a:pos x="5" y="17"/>
                      </a:cxn>
                      <a:cxn ang="0">
                        <a:pos x="3" y="12"/>
                      </a:cxn>
                      <a:cxn ang="0">
                        <a:pos x="5" y="9"/>
                      </a:cxn>
                      <a:cxn ang="0">
                        <a:pos x="6" y="6"/>
                      </a:cxn>
                      <a:cxn ang="0">
                        <a:pos x="9" y="4"/>
                      </a:cxn>
                      <a:cxn ang="0">
                        <a:pos x="12" y="3"/>
                      </a:cxn>
                      <a:cxn ang="0">
                        <a:pos x="17" y="4"/>
                      </a:cxn>
                      <a:cxn ang="0">
                        <a:pos x="20" y="6"/>
                      </a:cxn>
                      <a:cxn ang="0">
                        <a:pos x="22" y="9"/>
                      </a:cxn>
                      <a:cxn ang="0">
                        <a:pos x="22" y="12"/>
                      </a:cxn>
                    </a:cxnLst>
                    <a:rect l="0" t="0" r="r" b="b"/>
                    <a:pathLst>
                      <a:path w="25" h="24">
                        <a:moveTo>
                          <a:pt x="25" y="12"/>
                        </a:moveTo>
                        <a:lnTo>
                          <a:pt x="25" y="7"/>
                        </a:lnTo>
                        <a:lnTo>
                          <a:pt x="22" y="4"/>
                        </a:lnTo>
                        <a:lnTo>
                          <a:pt x="18" y="1"/>
                        </a:lnTo>
                        <a:lnTo>
                          <a:pt x="12" y="0"/>
                        </a:lnTo>
                        <a:lnTo>
                          <a:pt x="8" y="1"/>
                        </a:lnTo>
                        <a:lnTo>
                          <a:pt x="5" y="4"/>
                        </a:lnTo>
                        <a:lnTo>
                          <a:pt x="2" y="7"/>
                        </a:lnTo>
                        <a:lnTo>
                          <a:pt x="0" y="12"/>
                        </a:lnTo>
                        <a:lnTo>
                          <a:pt x="2" y="17"/>
                        </a:lnTo>
                        <a:lnTo>
                          <a:pt x="5" y="21"/>
                        </a:lnTo>
                        <a:lnTo>
                          <a:pt x="8" y="24"/>
                        </a:lnTo>
                        <a:lnTo>
                          <a:pt x="12" y="24"/>
                        </a:lnTo>
                        <a:lnTo>
                          <a:pt x="18" y="24"/>
                        </a:lnTo>
                        <a:lnTo>
                          <a:pt x="22" y="21"/>
                        </a:lnTo>
                        <a:lnTo>
                          <a:pt x="25" y="17"/>
                        </a:lnTo>
                        <a:lnTo>
                          <a:pt x="25" y="12"/>
                        </a:lnTo>
                        <a:close/>
                        <a:moveTo>
                          <a:pt x="22" y="12"/>
                        </a:moveTo>
                        <a:lnTo>
                          <a:pt x="22" y="17"/>
                        </a:lnTo>
                        <a:lnTo>
                          <a:pt x="20" y="20"/>
                        </a:lnTo>
                        <a:lnTo>
                          <a:pt x="17" y="21"/>
                        </a:lnTo>
                        <a:lnTo>
                          <a:pt x="12" y="21"/>
                        </a:lnTo>
                        <a:lnTo>
                          <a:pt x="9" y="21"/>
                        </a:lnTo>
                        <a:lnTo>
                          <a:pt x="6" y="20"/>
                        </a:lnTo>
                        <a:lnTo>
                          <a:pt x="5" y="17"/>
                        </a:lnTo>
                        <a:lnTo>
                          <a:pt x="3" y="12"/>
                        </a:lnTo>
                        <a:lnTo>
                          <a:pt x="5" y="9"/>
                        </a:lnTo>
                        <a:lnTo>
                          <a:pt x="6" y="6"/>
                        </a:lnTo>
                        <a:lnTo>
                          <a:pt x="9" y="4"/>
                        </a:lnTo>
                        <a:lnTo>
                          <a:pt x="12" y="3"/>
                        </a:lnTo>
                        <a:lnTo>
                          <a:pt x="17" y="4"/>
                        </a:lnTo>
                        <a:lnTo>
                          <a:pt x="20" y="6"/>
                        </a:lnTo>
                        <a:lnTo>
                          <a:pt x="22" y="9"/>
                        </a:lnTo>
                        <a:lnTo>
                          <a:pt x="22" y="12"/>
                        </a:lnTo>
                        <a:close/>
                      </a:path>
                    </a:pathLst>
                  </a:custGeom>
                  <a:solidFill>
                    <a:srgbClr val="D4DA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03" name="Freeform 471"/>
                  <p:cNvSpPr>
                    <a:spLocks noEditPoints="1"/>
                  </p:cNvSpPr>
                  <p:nvPr/>
                </p:nvSpPr>
                <p:spPr bwMode="auto">
                  <a:xfrm>
                    <a:off x="5643" y="1264"/>
                    <a:ext cx="21" cy="22"/>
                  </a:xfrm>
                  <a:custGeom>
                    <a:avLst/>
                    <a:gdLst/>
                    <a:ahLst/>
                    <a:cxnLst>
                      <a:cxn ang="0">
                        <a:pos x="21" y="11"/>
                      </a:cxn>
                      <a:cxn ang="0">
                        <a:pos x="21" y="8"/>
                      </a:cxn>
                      <a:cxn ang="0">
                        <a:pos x="18" y="3"/>
                      </a:cxn>
                      <a:cxn ang="0">
                        <a:pos x="15" y="2"/>
                      </a:cxn>
                      <a:cxn ang="0">
                        <a:pos x="10" y="0"/>
                      </a:cxn>
                      <a:cxn ang="0">
                        <a:pos x="7" y="2"/>
                      </a:cxn>
                      <a:cxn ang="0">
                        <a:pos x="3" y="3"/>
                      </a:cxn>
                      <a:cxn ang="0">
                        <a:pos x="1" y="8"/>
                      </a:cxn>
                      <a:cxn ang="0">
                        <a:pos x="0" y="11"/>
                      </a:cxn>
                      <a:cxn ang="0">
                        <a:pos x="1" y="16"/>
                      </a:cxn>
                      <a:cxn ang="0">
                        <a:pos x="3" y="19"/>
                      </a:cxn>
                      <a:cxn ang="0">
                        <a:pos x="7" y="22"/>
                      </a:cxn>
                      <a:cxn ang="0">
                        <a:pos x="10" y="22"/>
                      </a:cxn>
                      <a:cxn ang="0">
                        <a:pos x="15" y="22"/>
                      </a:cxn>
                      <a:cxn ang="0">
                        <a:pos x="18" y="19"/>
                      </a:cxn>
                      <a:cxn ang="0">
                        <a:pos x="21" y="16"/>
                      </a:cxn>
                      <a:cxn ang="0">
                        <a:pos x="21" y="11"/>
                      </a:cxn>
                      <a:cxn ang="0">
                        <a:pos x="18" y="11"/>
                      </a:cxn>
                      <a:cxn ang="0">
                        <a:pos x="18" y="14"/>
                      </a:cxn>
                      <a:cxn ang="0">
                        <a:pos x="16" y="17"/>
                      </a:cxn>
                      <a:cxn ang="0">
                        <a:pos x="13" y="19"/>
                      </a:cxn>
                      <a:cxn ang="0">
                        <a:pos x="10" y="19"/>
                      </a:cxn>
                      <a:cxn ang="0">
                        <a:pos x="7" y="19"/>
                      </a:cxn>
                      <a:cxn ang="0">
                        <a:pos x="6" y="17"/>
                      </a:cxn>
                      <a:cxn ang="0">
                        <a:pos x="4" y="14"/>
                      </a:cxn>
                      <a:cxn ang="0">
                        <a:pos x="3" y="11"/>
                      </a:cxn>
                      <a:cxn ang="0">
                        <a:pos x="4" y="8"/>
                      </a:cxn>
                      <a:cxn ang="0">
                        <a:pos x="6" y="6"/>
                      </a:cxn>
                      <a:cxn ang="0">
                        <a:pos x="7" y="5"/>
                      </a:cxn>
                      <a:cxn ang="0">
                        <a:pos x="10" y="3"/>
                      </a:cxn>
                      <a:cxn ang="0">
                        <a:pos x="13" y="5"/>
                      </a:cxn>
                      <a:cxn ang="0">
                        <a:pos x="16" y="6"/>
                      </a:cxn>
                      <a:cxn ang="0">
                        <a:pos x="18" y="8"/>
                      </a:cxn>
                      <a:cxn ang="0">
                        <a:pos x="18" y="11"/>
                      </a:cxn>
                    </a:cxnLst>
                    <a:rect l="0" t="0" r="r" b="b"/>
                    <a:pathLst>
                      <a:path w="21" h="22">
                        <a:moveTo>
                          <a:pt x="21" y="11"/>
                        </a:moveTo>
                        <a:lnTo>
                          <a:pt x="21" y="8"/>
                        </a:lnTo>
                        <a:lnTo>
                          <a:pt x="18" y="3"/>
                        </a:lnTo>
                        <a:lnTo>
                          <a:pt x="15" y="2"/>
                        </a:lnTo>
                        <a:lnTo>
                          <a:pt x="10" y="0"/>
                        </a:lnTo>
                        <a:lnTo>
                          <a:pt x="7" y="2"/>
                        </a:lnTo>
                        <a:lnTo>
                          <a:pt x="3" y="3"/>
                        </a:lnTo>
                        <a:lnTo>
                          <a:pt x="1" y="8"/>
                        </a:lnTo>
                        <a:lnTo>
                          <a:pt x="0" y="11"/>
                        </a:lnTo>
                        <a:lnTo>
                          <a:pt x="1" y="16"/>
                        </a:lnTo>
                        <a:lnTo>
                          <a:pt x="3" y="19"/>
                        </a:lnTo>
                        <a:lnTo>
                          <a:pt x="7" y="22"/>
                        </a:lnTo>
                        <a:lnTo>
                          <a:pt x="10" y="22"/>
                        </a:lnTo>
                        <a:lnTo>
                          <a:pt x="15" y="22"/>
                        </a:lnTo>
                        <a:lnTo>
                          <a:pt x="18" y="19"/>
                        </a:lnTo>
                        <a:lnTo>
                          <a:pt x="21" y="16"/>
                        </a:lnTo>
                        <a:lnTo>
                          <a:pt x="21" y="11"/>
                        </a:lnTo>
                        <a:close/>
                        <a:moveTo>
                          <a:pt x="18" y="11"/>
                        </a:moveTo>
                        <a:lnTo>
                          <a:pt x="18" y="14"/>
                        </a:lnTo>
                        <a:lnTo>
                          <a:pt x="16" y="17"/>
                        </a:lnTo>
                        <a:lnTo>
                          <a:pt x="13" y="19"/>
                        </a:lnTo>
                        <a:lnTo>
                          <a:pt x="10" y="19"/>
                        </a:lnTo>
                        <a:lnTo>
                          <a:pt x="7" y="19"/>
                        </a:lnTo>
                        <a:lnTo>
                          <a:pt x="6" y="17"/>
                        </a:lnTo>
                        <a:lnTo>
                          <a:pt x="4" y="14"/>
                        </a:lnTo>
                        <a:lnTo>
                          <a:pt x="3" y="11"/>
                        </a:lnTo>
                        <a:lnTo>
                          <a:pt x="4" y="8"/>
                        </a:lnTo>
                        <a:lnTo>
                          <a:pt x="6" y="6"/>
                        </a:lnTo>
                        <a:lnTo>
                          <a:pt x="7" y="5"/>
                        </a:lnTo>
                        <a:lnTo>
                          <a:pt x="10" y="3"/>
                        </a:lnTo>
                        <a:lnTo>
                          <a:pt x="13" y="5"/>
                        </a:lnTo>
                        <a:lnTo>
                          <a:pt x="16" y="6"/>
                        </a:lnTo>
                        <a:lnTo>
                          <a:pt x="18" y="8"/>
                        </a:lnTo>
                        <a:lnTo>
                          <a:pt x="18" y="11"/>
                        </a:lnTo>
                        <a:close/>
                      </a:path>
                    </a:pathLst>
                  </a:custGeom>
                  <a:solidFill>
                    <a:srgbClr val="D8DEE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04" name="Freeform 472"/>
                  <p:cNvSpPr>
                    <a:spLocks noEditPoints="1"/>
                  </p:cNvSpPr>
                  <p:nvPr/>
                </p:nvSpPr>
                <p:spPr bwMode="auto">
                  <a:xfrm>
                    <a:off x="5644" y="1266"/>
                    <a:ext cx="19" cy="18"/>
                  </a:xfrm>
                  <a:custGeom>
                    <a:avLst/>
                    <a:gdLst/>
                    <a:ahLst/>
                    <a:cxnLst>
                      <a:cxn ang="0">
                        <a:pos x="19" y="9"/>
                      </a:cxn>
                      <a:cxn ang="0">
                        <a:pos x="19" y="6"/>
                      </a:cxn>
                      <a:cxn ang="0">
                        <a:pos x="17" y="3"/>
                      </a:cxn>
                      <a:cxn ang="0">
                        <a:pos x="14" y="1"/>
                      </a:cxn>
                      <a:cxn ang="0">
                        <a:pos x="9" y="0"/>
                      </a:cxn>
                      <a:cxn ang="0">
                        <a:pos x="6" y="1"/>
                      </a:cxn>
                      <a:cxn ang="0">
                        <a:pos x="3" y="3"/>
                      </a:cxn>
                      <a:cxn ang="0">
                        <a:pos x="2" y="6"/>
                      </a:cxn>
                      <a:cxn ang="0">
                        <a:pos x="0" y="9"/>
                      </a:cxn>
                      <a:cxn ang="0">
                        <a:pos x="2" y="14"/>
                      </a:cxn>
                      <a:cxn ang="0">
                        <a:pos x="3" y="17"/>
                      </a:cxn>
                      <a:cxn ang="0">
                        <a:pos x="6" y="18"/>
                      </a:cxn>
                      <a:cxn ang="0">
                        <a:pos x="9" y="18"/>
                      </a:cxn>
                      <a:cxn ang="0">
                        <a:pos x="14" y="18"/>
                      </a:cxn>
                      <a:cxn ang="0">
                        <a:pos x="17" y="17"/>
                      </a:cxn>
                      <a:cxn ang="0">
                        <a:pos x="19" y="14"/>
                      </a:cxn>
                      <a:cxn ang="0">
                        <a:pos x="19" y="9"/>
                      </a:cxn>
                      <a:cxn ang="0">
                        <a:pos x="15" y="9"/>
                      </a:cxn>
                      <a:cxn ang="0">
                        <a:pos x="15" y="12"/>
                      </a:cxn>
                      <a:cxn ang="0">
                        <a:pos x="14" y="14"/>
                      </a:cxn>
                      <a:cxn ang="0">
                        <a:pos x="12" y="15"/>
                      </a:cxn>
                      <a:cxn ang="0">
                        <a:pos x="9" y="15"/>
                      </a:cxn>
                      <a:cxn ang="0">
                        <a:pos x="8" y="15"/>
                      </a:cxn>
                      <a:cxn ang="0">
                        <a:pos x="6" y="14"/>
                      </a:cxn>
                      <a:cxn ang="0">
                        <a:pos x="5" y="12"/>
                      </a:cxn>
                      <a:cxn ang="0">
                        <a:pos x="3" y="9"/>
                      </a:cxn>
                      <a:cxn ang="0">
                        <a:pos x="5" y="7"/>
                      </a:cxn>
                      <a:cxn ang="0">
                        <a:pos x="6" y="4"/>
                      </a:cxn>
                      <a:cxn ang="0">
                        <a:pos x="8" y="4"/>
                      </a:cxn>
                      <a:cxn ang="0">
                        <a:pos x="9" y="3"/>
                      </a:cxn>
                      <a:cxn ang="0">
                        <a:pos x="12" y="4"/>
                      </a:cxn>
                      <a:cxn ang="0">
                        <a:pos x="14" y="4"/>
                      </a:cxn>
                      <a:cxn ang="0">
                        <a:pos x="15" y="7"/>
                      </a:cxn>
                      <a:cxn ang="0">
                        <a:pos x="15" y="9"/>
                      </a:cxn>
                    </a:cxnLst>
                    <a:rect l="0" t="0" r="r" b="b"/>
                    <a:pathLst>
                      <a:path w="19" h="18">
                        <a:moveTo>
                          <a:pt x="19" y="9"/>
                        </a:moveTo>
                        <a:lnTo>
                          <a:pt x="19" y="6"/>
                        </a:lnTo>
                        <a:lnTo>
                          <a:pt x="17" y="3"/>
                        </a:lnTo>
                        <a:lnTo>
                          <a:pt x="14" y="1"/>
                        </a:lnTo>
                        <a:lnTo>
                          <a:pt x="9" y="0"/>
                        </a:lnTo>
                        <a:lnTo>
                          <a:pt x="6" y="1"/>
                        </a:lnTo>
                        <a:lnTo>
                          <a:pt x="3" y="3"/>
                        </a:lnTo>
                        <a:lnTo>
                          <a:pt x="2" y="6"/>
                        </a:lnTo>
                        <a:lnTo>
                          <a:pt x="0" y="9"/>
                        </a:lnTo>
                        <a:lnTo>
                          <a:pt x="2" y="14"/>
                        </a:lnTo>
                        <a:lnTo>
                          <a:pt x="3" y="17"/>
                        </a:lnTo>
                        <a:lnTo>
                          <a:pt x="6" y="18"/>
                        </a:lnTo>
                        <a:lnTo>
                          <a:pt x="9" y="18"/>
                        </a:lnTo>
                        <a:lnTo>
                          <a:pt x="14" y="18"/>
                        </a:lnTo>
                        <a:lnTo>
                          <a:pt x="17" y="17"/>
                        </a:lnTo>
                        <a:lnTo>
                          <a:pt x="19" y="14"/>
                        </a:lnTo>
                        <a:lnTo>
                          <a:pt x="19" y="9"/>
                        </a:lnTo>
                        <a:close/>
                        <a:moveTo>
                          <a:pt x="15" y="9"/>
                        </a:moveTo>
                        <a:lnTo>
                          <a:pt x="15" y="12"/>
                        </a:lnTo>
                        <a:lnTo>
                          <a:pt x="14" y="14"/>
                        </a:lnTo>
                        <a:lnTo>
                          <a:pt x="12" y="15"/>
                        </a:lnTo>
                        <a:lnTo>
                          <a:pt x="9" y="15"/>
                        </a:lnTo>
                        <a:lnTo>
                          <a:pt x="8" y="15"/>
                        </a:lnTo>
                        <a:lnTo>
                          <a:pt x="6" y="14"/>
                        </a:lnTo>
                        <a:lnTo>
                          <a:pt x="5" y="12"/>
                        </a:lnTo>
                        <a:lnTo>
                          <a:pt x="3" y="9"/>
                        </a:lnTo>
                        <a:lnTo>
                          <a:pt x="5" y="7"/>
                        </a:lnTo>
                        <a:lnTo>
                          <a:pt x="6" y="4"/>
                        </a:lnTo>
                        <a:lnTo>
                          <a:pt x="8" y="4"/>
                        </a:lnTo>
                        <a:lnTo>
                          <a:pt x="9" y="3"/>
                        </a:lnTo>
                        <a:lnTo>
                          <a:pt x="12" y="4"/>
                        </a:lnTo>
                        <a:lnTo>
                          <a:pt x="14" y="4"/>
                        </a:lnTo>
                        <a:lnTo>
                          <a:pt x="15" y="7"/>
                        </a:lnTo>
                        <a:lnTo>
                          <a:pt x="15" y="9"/>
                        </a:lnTo>
                        <a:close/>
                      </a:path>
                    </a:pathLst>
                  </a:custGeom>
                  <a:solidFill>
                    <a:srgbClr val="DCE1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05" name="Freeform 473"/>
                  <p:cNvSpPr>
                    <a:spLocks noEditPoints="1"/>
                  </p:cNvSpPr>
                  <p:nvPr/>
                </p:nvSpPr>
                <p:spPr bwMode="auto">
                  <a:xfrm>
                    <a:off x="5646" y="1267"/>
                    <a:ext cx="15" cy="16"/>
                  </a:xfrm>
                  <a:custGeom>
                    <a:avLst/>
                    <a:gdLst/>
                    <a:ahLst/>
                    <a:cxnLst>
                      <a:cxn ang="0">
                        <a:pos x="15" y="8"/>
                      </a:cxn>
                      <a:cxn ang="0">
                        <a:pos x="15" y="5"/>
                      </a:cxn>
                      <a:cxn ang="0">
                        <a:pos x="13" y="3"/>
                      </a:cxn>
                      <a:cxn ang="0">
                        <a:pos x="10" y="2"/>
                      </a:cxn>
                      <a:cxn ang="0">
                        <a:pos x="7" y="0"/>
                      </a:cxn>
                      <a:cxn ang="0">
                        <a:pos x="4" y="2"/>
                      </a:cxn>
                      <a:cxn ang="0">
                        <a:pos x="3" y="3"/>
                      </a:cxn>
                      <a:cxn ang="0">
                        <a:pos x="1" y="5"/>
                      </a:cxn>
                      <a:cxn ang="0">
                        <a:pos x="0" y="8"/>
                      </a:cxn>
                      <a:cxn ang="0">
                        <a:pos x="1" y="11"/>
                      </a:cxn>
                      <a:cxn ang="0">
                        <a:pos x="3" y="14"/>
                      </a:cxn>
                      <a:cxn ang="0">
                        <a:pos x="4" y="16"/>
                      </a:cxn>
                      <a:cxn ang="0">
                        <a:pos x="7" y="16"/>
                      </a:cxn>
                      <a:cxn ang="0">
                        <a:pos x="10" y="16"/>
                      </a:cxn>
                      <a:cxn ang="0">
                        <a:pos x="13" y="14"/>
                      </a:cxn>
                      <a:cxn ang="0">
                        <a:pos x="15" y="11"/>
                      </a:cxn>
                      <a:cxn ang="0">
                        <a:pos x="15" y="8"/>
                      </a:cxn>
                      <a:cxn ang="0">
                        <a:pos x="12" y="8"/>
                      </a:cxn>
                      <a:cxn ang="0">
                        <a:pos x="12" y="11"/>
                      </a:cxn>
                      <a:cxn ang="0">
                        <a:pos x="7" y="13"/>
                      </a:cxn>
                      <a:cxn ang="0">
                        <a:pos x="4" y="11"/>
                      </a:cxn>
                      <a:cxn ang="0">
                        <a:pos x="3" y="8"/>
                      </a:cxn>
                      <a:cxn ang="0">
                        <a:pos x="4" y="5"/>
                      </a:cxn>
                      <a:cxn ang="0">
                        <a:pos x="7" y="3"/>
                      </a:cxn>
                      <a:cxn ang="0">
                        <a:pos x="12" y="5"/>
                      </a:cxn>
                      <a:cxn ang="0">
                        <a:pos x="12" y="8"/>
                      </a:cxn>
                    </a:cxnLst>
                    <a:rect l="0" t="0" r="r" b="b"/>
                    <a:pathLst>
                      <a:path w="15" h="16">
                        <a:moveTo>
                          <a:pt x="15" y="8"/>
                        </a:moveTo>
                        <a:lnTo>
                          <a:pt x="15" y="5"/>
                        </a:lnTo>
                        <a:lnTo>
                          <a:pt x="13" y="3"/>
                        </a:lnTo>
                        <a:lnTo>
                          <a:pt x="10" y="2"/>
                        </a:lnTo>
                        <a:lnTo>
                          <a:pt x="7" y="0"/>
                        </a:lnTo>
                        <a:lnTo>
                          <a:pt x="4" y="2"/>
                        </a:lnTo>
                        <a:lnTo>
                          <a:pt x="3" y="3"/>
                        </a:lnTo>
                        <a:lnTo>
                          <a:pt x="1" y="5"/>
                        </a:lnTo>
                        <a:lnTo>
                          <a:pt x="0" y="8"/>
                        </a:lnTo>
                        <a:lnTo>
                          <a:pt x="1" y="11"/>
                        </a:lnTo>
                        <a:lnTo>
                          <a:pt x="3" y="14"/>
                        </a:lnTo>
                        <a:lnTo>
                          <a:pt x="4" y="16"/>
                        </a:lnTo>
                        <a:lnTo>
                          <a:pt x="7" y="16"/>
                        </a:lnTo>
                        <a:lnTo>
                          <a:pt x="10" y="16"/>
                        </a:lnTo>
                        <a:lnTo>
                          <a:pt x="13" y="14"/>
                        </a:lnTo>
                        <a:lnTo>
                          <a:pt x="15" y="11"/>
                        </a:lnTo>
                        <a:lnTo>
                          <a:pt x="15" y="8"/>
                        </a:lnTo>
                        <a:close/>
                        <a:moveTo>
                          <a:pt x="12" y="8"/>
                        </a:moveTo>
                        <a:lnTo>
                          <a:pt x="12" y="11"/>
                        </a:lnTo>
                        <a:lnTo>
                          <a:pt x="7" y="13"/>
                        </a:lnTo>
                        <a:lnTo>
                          <a:pt x="4" y="11"/>
                        </a:lnTo>
                        <a:lnTo>
                          <a:pt x="3" y="8"/>
                        </a:lnTo>
                        <a:lnTo>
                          <a:pt x="4" y="5"/>
                        </a:lnTo>
                        <a:lnTo>
                          <a:pt x="7" y="3"/>
                        </a:lnTo>
                        <a:lnTo>
                          <a:pt x="12" y="5"/>
                        </a:lnTo>
                        <a:lnTo>
                          <a:pt x="12" y="8"/>
                        </a:lnTo>
                        <a:close/>
                      </a:path>
                    </a:pathLst>
                  </a:custGeom>
                  <a:solidFill>
                    <a:srgbClr val="E0E4E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06" name="Freeform 474"/>
                  <p:cNvSpPr>
                    <a:spLocks noEditPoints="1"/>
                  </p:cNvSpPr>
                  <p:nvPr/>
                </p:nvSpPr>
                <p:spPr bwMode="auto">
                  <a:xfrm>
                    <a:off x="5647" y="1269"/>
                    <a:ext cx="12" cy="12"/>
                  </a:xfrm>
                  <a:custGeom>
                    <a:avLst/>
                    <a:gdLst/>
                    <a:ahLst/>
                    <a:cxnLst>
                      <a:cxn ang="0">
                        <a:pos x="12" y="6"/>
                      </a:cxn>
                      <a:cxn ang="0">
                        <a:pos x="12" y="4"/>
                      </a:cxn>
                      <a:cxn ang="0">
                        <a:pos x="11" y="1"/>
                      </a:cxn>
                      <a:cxn ang="0">
                        <a:pos x="9" y="1"/>
                      </a:cxn>
                      <a:cxn ang="0">
                        <a:pos x="6" y="0"/>
                      </a:cxn>
                      <a:cxn ang="0">
                        <a:pos x="5" y="1"/>
                      </a:cxn>
                      <a:cxn ang="0">
                        <a:pos x="3" y="1"/>
                      </a:cxn>
                      <a:cxn ang="0">
                        <a:pos x="2" y="4"/>
                      </a:cxn>
                      <a:cxn ang="0">
                        <a:pos x="0" y="6"/>
                      </a:cxn>
                      <a:cxn ang="0">
                        <a:pos x="2" y="9"/>
                      </a:cxn>
                      <a:cxn ang="0">
                        <a:pos x="3" y="11"/>
                      </a:cxn>
                      <a:cxn ang="0">
                        <a:pos x="5" y="12"/>
                      </a:cxn>
                      <a:cxn ang="0">
                        <a:pos x="6" y="12"/>
                      </a:cxn>
                      <a:cxn ang="0">
                        <a:pos x="9" y="12"/>
                      </a:cxn>
                      <a:cxn ang="0">
                        <a:pos x="11" y="11"/>
                      </a:cxn>
                      <a:cxn ang="0">
                        <a:pos x="12" y="9"/>
                      </a:cxn>
                      <a:cxn ang="0">
                        <a:pos x="12" y="6"/>
                      </a:cxn>
                      <a:cxn ang="0">
                        <a:pos x="9" y="6"/>
                      </a:cxn>
                      <a:cxn ang="0">
                        <a:pos x="9" y="9"/>
                      </a:cxn>
                      <a:cxn ang="0">
                        <a:pos x="6" y="9"/>
                      </a:cxn>
                      <a:cxn ang="0">
                        <a:pos x="5" y="9"/>
                      </a:cxn>
                      <a:cxn ang="0">
                        <a:pos x="3" y="6"/>
                      </a:cxn>
                      <a:cxn ang="0">
                        <a:pos x="5" y="4"/>
                      </a:cxn>
                      <a:cxn ang="0">
                        <a:pos x="6" y="3"/>
                      </a:cxn>
                      <a:cxn ang="0">
                        <a:pos x="9" y="4"/>
                      </a:cxn>
                      <a:cxn ang="0">
                        <a:pos x="9" y="6"/>
                      </a:cxn>
                    </a:cxnLst>
                    <a:rect l="0" t="0" r="r" b="b"/>
                    <a:pathLst>
                      <a:path w="12" h="12">
                        <a:moveTo>
                          <a:pt x="12" y="6"/>
                        </a:moveTo>
                        <a:lnTo>
                          <a:pt x="12" y="4"/>
                        </a:lnTo>
                        <a:lnTo>
                          <a:pt x="11" y="1"/>
                        </a:lnTo>
                        <a:lnTo>
                          <a:pt x="9" y="1"/>
                        </a:lnTo>
                        <a:lnTo>
                          <a:pt x="6" y="0"/>
                        </a:lnTo>
                        <a:lnTo>
                          <a:pt x="5" y="1"/>
                        </a:lnTo>
                        <a:lnTo>
                          <a:pt x="3" y="1"/>
                        </a:lnTo>
                        <a:lnTo>
                          <a:pt x="2" y="4"/>
                        </a:lnTo>
                        <a:lnTo>
                          <a:pt x="0" y="6"/>
                        </a:lnTo>
                        <a:lnTo>
                          <a:pt x="2" y="9"/>
                        </a:lnTo>
                        <a:lnTo>
                          <a:pt x="3" y="11"/>
                        </a:lnTo>
                        <a:lnTo>
                          <a:pt x="5" y="12"/>
                        </a:lnTo>
                        <a:lnTo>
                          <a:pt x="6" y="12"/>
                        </a:lnTo>
                        <a:lnTo>
                          <a:pt x="9" y="12"/>
                        </a:lnTo>
                        <a:lnTo>
                          <a:pt x="11" y="11"/>
                        </a:lnTo>
                        <a:lnTo>
                          <a:pt x="12" y="9"/>
                        </a:lnTo>
                        <a:lnTo>
                          <a:pt x="12" y="6"/>
                        </a:lnTo>
                        <a:close/>
                        <a:moveTo>
                          <a:pt x="9" y="6"/>
                        </a:moveTo>
                        <a:lnTo>
                          <a:pt x="9" y="9"/>
                        </a:lnTo>
                        <a:lnTo>
                          <a:pt x="6" y="9"/>
                        </a:lnTo>
                        <a:lnTo>
                          <a:pt x="5" y="9"/>
                        </a:lnTo>
                        <a:lnTo>
                          <a:pt x="3" y="6"/>
                        </a:lnTo>
                        <a:lnTo>
                          <a:pt x="5" y="4"/>
                        </a:lnTo>
                        <a:lnTo>
                          <a:pt x="6" y="3"/>
                        </a:lnTo>
                        <a:lnTo>
                          <a:pt x="9" y="4"/>
                        </a:lnTo>
                        <a:lnTo>
                          <a:pt x="9" y="6"/>
                        </a:lnTo>
                        <a:close/>
                      </a:path>
                    </a:pathLst>
                  </a:custGeom>
                  <a:solidFill>
                    <a:srgbClr val="E9EBF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07" name="Freeform 475"/>
                  <p:cNvSpPr>
                    <a:spLocks/>
                  </p:cNvSpPr>
                  <p:nvPr/>
                </p:nvSpPr>
                <p:spPr bwMode="auto">
                  <a:xfrm>
                    <a:off x="5649" y="1270"/>
                    <a:ext cx="9" cy="10"/>
                  </a:xfrm>
                  <a:custGeom>
                    <a:avLst/>
                    <a:gdLst/>
                    <a:ahLst/>
                    <a:cxnLst>
                      <a:cxn ang="0">
                        <a:pos x="9" y="5"/>
                      </a:cxn>
                      <a:cxn ang="0">
                        <a:pos x="9" y="2"/>
                      </a:cxn>
                      <a:cxn ang="0">
                        <a:pos x="4" y="0"/>
                      </a:cxn>
                      <a:cxn ang="0">
                        <a:pos x="1" y="2"/>
                      </a:cxn>
                      <a:cxn ang="0">
                        <a:pos x="0" y="5"/>
                      </a:cxn>
                      <a:cxn ang="0">
                        <a:pos x="1" y="8"/>
                      </a:cxn>
                      <a:cxn ang="0">
                        <a:pos x="4" y="10"/>
                      </a:cxn>
                      <a:cxn ang="0">
                        <a:pos x="9" y="8"/>
                      </a:cxn>
                      <a:cxn ang="0">
                        <a:pos x="9" y="5"/>
                      </a:cxn>
                    </a:cxnLst>
                    <a:rect l="0" t="0" r="r" b="b"/>
                    <a:pathLst>
                      <a:path w="9" h="10">
                        <a:moveTo>
                          <a:pt x="9" y="5"/>
                        </a:moveTo>
                        <a:lnTo>
                          <a:pt x="9" y="2"/>
                        </a:lnTo>
                        <a:lnTo>
                          <a:pt x="4" y="0"/>
                        </a:lnTo>
                        <a:lnTo>
                          <a:pt x="1" y="2"/>
                        </a:lnTo>
                        <a:lnTo>
                          <a:pt x="0" y="5"/>
                        </a:lnTo>
                        <a:lnTo>
                          <a:pt x="1" y="8"/>
                        </a:lnTo>
                        <a:lnTo>
                          <a:pt x="4" y="10"/>
                        </a:lnTo>
                        <a:lnTo>
                          <a:pt x="9" y="8"/>
                        </a:lnTo>
                        <a:lnTo>
                          <a:pt x="9" y="5"/>
                        </a:lnTo>
                        <a:close/>
                      </a:path>
                    </a:pathLst>
                  </a:custGeom>
                  <a:solidFill>
                    <a:srgbClr val="EEEFF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08" name="Freeform 476"/>
                  <p:cNvSpPr>
                    <a:spLocks/>
                  </p:cNvSpPr>
                  <p:nvPr/>
                </p:nvSpPr>
                <p:spPr bwMode="auto">
                  <a:xfrm>
                    <a:off x="5650" y="1272"/>
                    <a:ext cx="6" cy="6"/>
                  </a:xfrm>
                  <a:custGeom>
                    <a:avLst/>
                    <a:gdLst/>
                    <a:ahLst/>
                    <a:cxnLst>
                      <a:cxn ang="0">
                        <a:pos x="6" y="3"/>
                      </a:cxn>
                      <a:cxn ang="0">
                        <a:pos x="6" y="1"/>
                      </a:cxn>
                      <a:cxn ang="0">
                        <a:pos x="3" y="0"/>
                      </a:cxn>
                      <a:cxn ang="0">
                        <a:pos x="2" y="1"/>
                      </a:cxn>
                      <a:cxn ang="0">
                        <a:pos x="0" y="3"/>
                      </a:cxn>
                      <a:cxn ang="0">
                        <a:pos x="2" y="6"/>
                      </a:cxn>
                      <a:cxn ang="0">
                        <a:pos x="3" y="6"/>
                      </a:cxn>
                      <a:cxn ang="0">
                        <a:pos x="6" y="6"/>
                      </a:cxn>
                      <a:cxn ang="0">
                        <a:pos x="6" y="3"/>
                      </a:cxn>
                    </a:cxnLst>
                    <a:rect l="0" t="0" r="r" b="b"/>
                    <a:pathLst>
                      <a:path w="6" h="6">
                        <a:moveTo>
                          <a:pt x="6" y="3"/>
                        </a:moveTo>
                        <a:lnTo>
                          <a:pt x="6" y="1"/>
                        </a:lnTo>
                        <a:lnTo>
                          <a:pt x="3" y="0"/>
                        </a:lnTo>
                        <a:lnTo>
                          <a:pt x="2" y="1"/>
                        </a:lnTo>
                        <a:lnTo>
                          <a:pt x="0" y="3"/>
                        </a:lnTo>
                        <a:lnTo>
                          <a:pt x="2" y="6"/>
                        </a:lnTo>
                        <a:lnTo>
                          <a:pt x="3" y="6"/>
                        </a:lnTo>
                        <a:lnTo>
                          <a:pt x="6" y="6"/>
                        </a:lnTo>
                        <a:lnTo>
                          <a:pt x="6" y="3"/>
                        </a:lnTo>
                        <a:close/>
                      </a:path>
                    </a:pathLst>
                  </a:custGeom>
                  <a:solidFill>
                    <a:srgbClr val="F2F3F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09" name="Freeform 477"/>
                  <p:cNvSpPr>
                    <a:spLocks/>
                  </p:cNvSpPr>
                  <p:nvPr/>
                </p:nvSpPr>
                <p:spPr bwMode="auto">
                  <a:xfrm>
                    <a:off x="5652" y="1273"/>
                    <a:ext cx="3" cy="4"/>
                  </a:xfrm>
                  <a:custGeom>
                    <a:avLst/>
                    <a:gdLst/>
                    <a:ahLst/>
                    <a:cxnLst>
                      <a:cxn ang="0">
                        <a:pos x="3" y="2"/>
                      </a:cxn>
                      <a:cxn ang="0">
                        <a:pos x="3" y="2"/>
                      </a:cxn>
                      <a:cxn ang="0">
                        <a:pos x="1" y="0"/>
                      </a:cxn>
                      <a:cxn ang="0">
                        <a:pos x="1" y="2"/>
                      </a:cxn>
                      <a:cxn ang="0">
                        <a:pos x="0" y="2"/>
                      </a:cxn>
                      <a:cxn ang="0">
                        <a:pos x="1" y="4"/>
                      </a:cxn>
                      <a:cxn ang="0">
                        <a:pos x="1" y="4"/>
                      </a:cxn>
                      <a:cxn ang="0">
                        <a:pos x="3" y="4"/>
                      </a:cxn>
                      <a:cxn ang="0">
                        <a:pos x="3" y="2"/>
                      </a:cxn>
                    </a:cxnLst>
                    <a:rect l="0" t="0" r="r" b="b"/>
                    <a:pathLst>
                      <a:path w="3" h="4">
                        <a:moveTo>
                          <a:pt x="3" y="2"/>
                        </a:moveTo>
                        <a:lnTo>
                          <a:pt x="3" y="2"/>
                        </a:lnTo>
                        <a:lnTo>
                          <a:pt x="1" y="0"/>
                        </a:lnTo>
                        <a:lnTo>
                          <a:pt x="1" y="2"/>
                        </a:lnTo>
                        <a:lnTo>
                          <a:pt x="0" y="2"/>
                        </a:lnTo>
                        <a:lnTo>
                          <a:pt x="1" y="4"/>
                        </a:lnTo>
                        <a:lnTo>
                          <a:pt x="1" y="4"/>
                        </a:lnTo>
                        <a:lnTo>
                          <a:pt x="3" y="4"/>
                        </a:lnTo>
                        <a:lnTo>
                          <a:pt x="3" y="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10" name="Freeform 478"/>
                  <p:cNvSpPr>
                    <a:spLocks/>
                  </p:cNvSpPr>
                  <p:nvPr/>
                </p:nvSpPr>
                <p:spPr bwMode="auto">
                  <a:xfrm>
                    <a:off x="5619" y="1235"/>
                    <a:ext cx="129" cy="123"/>
                  </a:xfrm>
                  <a:custGeom>
                    <a:avLst/>
                    <a:gdLst/>
                    <a:ahLst/>
                    <a:cxnLst>
                      <a:cxn ang="0">
                        <a:pos x="65" y="0"/>
                      </a:cxn>
                      <a:cxn ang="0">
                        <a:pos x="78" y="1"/>
                      </a:cxn>
                      <a:cxn ang="0">
                        <a:pos x="90" y="4"/>
                      </a:cxn>
                      <a:cxn ang="0">
                        <a:pos x="101" y="11"/>
                      </a:cxn>
                      <a:cxn ang="0">
                        <a:pos x="110" y="18"/>
                      </a:cxn>
                      <a:cxn ang="0">
                        <a:pos x="118" y="28"/>
                      </a:cxn>
                      <a:cxn ang="0">
                        <a:pos x="124" y="37"/>
                      </a:cxn>
                      <a:cxn ang="0">
                        <a:pos x="127" y="49"/>
                      </a:cxn>
                      <a:cxn ang="0">
                        <a:pos x="129" y="62"/>
                      </a:cxn>
                      <a:cxn ang="0">
                        <a:pos x="127" y="74"/>
                      </a:cxn>
                      <a:cxn ang="0">
                        <a:pos x="124" y="85"/>
                      </a:cxn>
                      <a:cxn ang="0">
                        <a:pos x="118" y="96"/>
                      </a:cxn>
                      <a:cxn ang="0">
                        <a:pos x="110" y="105"/>
                      </a:cxn>
                      <a:cxn ang="0">
                        <a:pos x="101" y="113"/>
                      </a:cxn>
                      <a:cxn ang="0">
                        <a:pos x="90" y="119"/>
                      </a:cxn>
                      <a:cxn ang="0">
                        <a:pos x="78" y="122"/>
                      </a:cxn>
                      <a:cxn ang="0">
                        <a:pos x="65" y="123"/>
                      </a:cxn>
                      <a:cxn ang="0">
                        <a:pos x="51" y="122"/>
                      </a:cxn>
                      <a:cxn ang="0">
                        <a:pos x="39" y="119"/>
                      </a:cxn>
                      <a:cxn ang="0">
                        <a:pos x="28" y="113"/>
                      </a:cxn>
                      <a:cxn ang="0">
                        <a:pos x="19" y="105"/>
                      </a:cxn>
                      <a:cxn ang="0">
                        <a:pos x="11" y="96"/>
                      </a:cxn>
                      <a:cxn ang="0">
                        <a:pos x="5" y="85"/>
                      </a:cxn>
                      <a:cxn ang="0">
                        <a:pos x="2" y="74"/>
                      </a:cxn>
                      <a:cxn ang="0">
                        <a:pos x="0" y="62"/>
                      </a:cxn>
                      <a:cxn ang="0">
                        <a:pos x="2" y="49"/>
                      </a:cxn>
                      <a:cxn ang="0">
                        <a:pos x="5" y="37"/>
                      </a:cxn>
                      <a:cxn ang="0">
                        <a:pos x="11" y="28"/>
                      </a:cxn>
                      <a:cxn ang="0">
                        <a:pos x="19" y="18"/>
                      </a:cxn>
                      <a:cxn ang="0">
                        <a:pos x="28" y="11"/>
                      </a:cxn>
                      <a:cxn ang="0">
                        <a:pos x="39" y="4"/>
                      </a:cxn>
                      <a:cxn ang="0">
                        <a:pos x="51" y="1"/>
                      </a:cxn>
                      <a:cxn ang="0">
                        <a:pos x="65" y="0"/>
                      </a:cxn>
                    </a:cxnLst>
                    <a:rect l="0" t="0" r="r" b="b"/>
                    <a:pathLst>
                      <a:path w="129" h="123">
                        <a:moveTo>
                          <a:pt x="65" y="0"/>
                        </a:moveTo>
                        <a:lnTo>
                          <a:pt x="78" y="1"/>
                        </a:lnTo>
                        <a:lnTo>
                          <a:pt x="90" y="4"/>
                        </a:lnTo>
                        <a:lnTo>
                          <a:pt x="101" y="11"/>
                        </a:lnTo>
                        <a:lnTo>
                          <a:pt x="110" y="18"/>
                        </a:lnTo>
                        <a:lnTo>
                          <a:pt x="118" y="28"/>
                        </a:lnTo>
                        <a:lnTo>
                          <a:pt x="124" y="37"/>
                        </a:lnTo>
                        <a:lnTo>
                          <a:pt x="127" y="49"/>
                        </a:lnTo>
                        <a:lnTo>
                          <a:pt x="129" y="62"/>
                        </a:lnTo>
                        <a:lnTo>
                          <a:pt x="127" y="74"/>
                        </a:lnTo>
                        <a:lnTo>
                          <a:pt x="124" y="85"/>
                        </a:lnTo>
                        <a:lnTo>
                          <a:pt x="118" y="96"/>
                        </a:lnTo>
                        <a:lnTo>
                          <a:pt x="110" y="105"/>
                        </a:lnTo>
                        <a:lnTo>
                          <a:pt x="101" y="113"/>
                        </a:lnTo>
                        <a:lnTo>
                          <a:pt x="90" y="119"/>
                        </a:lnTo>
                        <a:lnTo>
                          <a:pt x="78" y="122"/>
                        </a:lnTo>
                        <a:lnTo>
                          <a:pt x="65" y="123"/>
                        </a:lnTo>
                        <a:lnTo>
                          <a:pt x="51" y="122"/>
                        </a:lnTo>
                        <a:lnTo>
                          <a:pt x="39" y="119"/>
                        </a:lnTo>
                        <a:lnTo>
                          <a:pt x="28" y="113"/>
                        </a:lnTo>
                        <a:lnTo>
                          <a:pt x="19" y="105"/>
                        </a:lnTo>
                        <a:lnTo>
                          <a:pt x="11" y="96"/>
                        </a:lnTo>
                        <a:lnTo>
                          <a:pt x="5" y="85"/>
                        </a:lnTo>
                        <a:lnTo>
                          <a:pt x="2" y="74"/>
                        </a:lnTo>
                        <a:lnTo>
                          <a:pt x="0" y="62"/>
                        </a:lnTo>
                        <a:lnTo>
                          <a:pt x="2" y="49"/>
                        </a:lnTo>
                        <a:lnTo>
                          <a:pt x="5" y="37"/>
                        </a:lnTo>
                        <a:lnTo>
                          <a:pt x="11" y="28"/>
                        </a:lnTo>
                        <a:lnTo>
                          <a:pt x="19" y="18"/>
                        </a:lnTo>
                        <a:lnTo>
                          <a:pt x="28" y="11"/>
                        </a:lnTo>
                        <a:lnTo>
                          <a:pt x="39" y="4"/>
                        </a:lnTo>
                        <a:lnTo>
                          <a:pt x="51" y="1"/>
                        </a:lnTo>
                        <a:lnTo>
                          <a:pt x="65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11" name="Freeform 479"/>
                  <p:cNvSpPr>
                    <a:spLocks/>
                  </p:cNvSpPr>
                  <p:nvPr/>
                </p:nvSpPr>
                <p:spPr bwMode="auto">
                  <a:xfrm>
                    <a:off x="5672" y="1267"/>
                    <a:ext cx="17" cy="28"/>
                  </a:xfrm>
                  <a:custGeom>
                    <a:avLst/>
                    <a:gdLst/>
                    <a:ahLst/>
                    <a:cxnLst>
                      <a:cxn ang="0">
                        <a:pos x="17" y="0"/>
                      </a:cxn>
                      <a:cxn ang="0">
                        <a:pos x="14" y="8"/>
                      </a:cxn>
                      <a:cxn ang="0">
                        <a:pos x="11" y="16"/>
                      </a:cxn>
                      <a:cxn ang="0">
                        <a:pos x="4" y="22"/>
                      </a:cxn>
                      <a:cxn ang="0">
                        <a:pos x="0" y="28"/>
                      </a:cxn>
                      <a:cxn ang="0">
                        <a:pos x="9" y="16"/>
                      </a:cxn>
                      <a:cxn ang="0">
                        <a:pos x="17" y="0"/>
                      </a:cxn>
                    </a:cxnLst>
                    <a:rect l="0" t="0" r="r" b="b"/>
                    <a:pathLst>
                      <a:path w="17" h="28">
                        <a:moveTo>
                          <a:pt x="17" y="0"/>
                        </a:moveTo>
                        <a:lnTo>
                          <a:pt x="14" y="8"/>
                        </a:lnTo>
                        <a:lnTo>
                          <a:pt x="11" y="16"/>
                        </a:lnTo>
                        <a:lnTo>
                          <a:pt x="4" y="22"/>
                        </a:lnTo>
                        <a:lnTo>
                          <a:pt x="0" y="28"/>
                        </a:lnTo>
                        <a:lnTo>
                          <a:pt x="9" y="16"/>
                        </a:ln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D7332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12" name="Freeform 480"/>
                  <p:cNvSpPr>
                    <a:spLocks/>
                  </p:cNvSpPr>
                  <p:nvPr/>
                </p:nvSpPr>
                <p:spPr bwMode="auto">
                  <a:xfrm>
                    <a:off x="5663" y="1256"/>
                    <a:ext cx="27" cy="47"/>
                  </a:xfrm>
                  <a:custGeom>
                    <a:avLst/>
                    <a:gdLst/>
                    <a:ahLst/>
                    <a:cxnLst>
                      <a:cxn ang="0">
                        <a:pos x="27" y="0"/>
                      </a:cxn>
                      <a:cxn ang="0">
                        <a:pos x="27" y="8"/>
                      </a:cxn>
                      <a:cxn ang="0">
                        <a:pos x="24" y="14"/>
                      </a:cxn>
                      <a:cxn ang="0">
                        <a:pos x="23" y="21"/>
                      </a:cxn>
                      <a:cxn ang="0">
                        <a:pos x="18" y="27"/>
                      </a:cxn>
                      <a:cxn ang="0">
                        <a:pos x="10" y="38"/>
                      </a:cxn>
                      <a:cxn ang="0">
                        <a:pos x="0" y="47"/>
                      </a:cxn>
                      <a:cxn ang="0">
                        <a:pos x="9" y="38"/>
                      </a:cxn>
                      <a:cxn ang="0">
                        <a:pos x="17" y="25"/>
                      </a:cxn>
                      <a:cxn ang="0">
                        <a:pos x="23" y="14"/>
                      </a:cxn>
                      <a:cxn ang="0">
                        <a:pos x="27" y="0"/>
                      </a:cxn>
                    </a:cxnLst>
                    <a:rect l="0" t="0" r="r" b="b"/>
                    <a:pathLst>
                      <a:path w="27" h="47">
                        <a:moveTo>
                          <a:pt x="27" y="0"/>
                        </a:moveTo>
                        <a:lnTo>
                          <a:pt x="27" y="8"/>
                        </a:lnTo>
                        <a:lnTo>
                          <a:pt x="24" y="14"/>
                        </a:lnTo>
                        <a:lnTo>
                          <a:pt x="23" y="21"/>
                        </a:lnTo>
                        <a:lnTo>
                          <a:pt x="18" y="27"/>
                        </a:lnTo>
                        <a:lnTo>
                          <a:pt x="10" y="38"/>
                        </a:lnTo>
                        <a:lnTo>
                          <a:pt x="0" y="47"/>
                        </a:lnTo>
                        <a:lnTo>
                          <a:pt x="9" y="38"/>
                        </a:lnTo>
                        <a:lnTo>
                          <a:pt x="17" y="25"/>
                        </a:lnTo>
                        <a:lnTo>
                          <a:pt x="23" y="14"/>
                        </a:lnTo>
                        <a:lnTo>
                          <a:pt x="27" y="0"/>
                        </a:lnTo>
                        <a:close/>
                      </a:path>
                    </a:pathLst>
                  </a:custGeom>
                  <a:solidFill>
                    <a:srgbClr val="D7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13" name="Freeform 481"/>
                  <p:cNvSpPr>
                    <a:spLocks/>
                  </p:cNvSpPr>
                  <p:nvPr/>
                </p:nvSpPr>
                <p:spPr bwMode="auto">
                  <a:xfrm>
                    <a:off x="5655" y="1249"/>
                    <a:ext cx="35" cy="58"/>
                  </a:xfrm>
                  <a:custGeom>
                    <a:avLst/>
                    <a:gdLst/>
                    <a:ahLst/>
                    <a:cxnLst>
                      <a:cxn ang="0">
                        <a:pos x="17" y="46"/>
                      </a:cxn>
                      <a:cxn ang="0">
                        <a:pos x="26" y="34"/>
                      </a:cxn>
                      <a:cxn ang="0">
                        <a:pos x="34" y="18"/>
                      </a:cxn>
                      <a:cxn ang="0">
                        <a:pos x="35" y="11"/>
                      </a:cxn>
                      <a:cxn ang="0">
                        <a:pos x="35" y="3"/>
                      </a:cxn>
                      <a:cxn ang="0">
                        <a:pos x="35" y="1"/>
                      </a:cxn>
                      <a:cxn ang="0">
                        <a:pos x="35" y="0"/>
                      </a:cxn>
                      <a:cxn ang="0">
                        <a:pos x="34" y="9"/>
                      </a:cxn>
                      <a:cxn ang="0">
                        <a:pos x="31" y="17"/>
                      </a:cxn>
                      <a:cxn ang="0">
                        <a:pos x="28" y="24"/>
                      </a:cxn>
                      <a:cxn ang="0">
                        <a:pos x="23" y="32"/>
                      </a:cxn>
                      <a:cxn ang="0">
                        <a:pos x="12" y="46"/>
                      </a:cxn>
                      <a:cxn ang="0">
                        <a:pos x="0" y="58"/>
                      </a:cxn>
                      <a:cxn ang="0">
                        <a:pos x="9" y="52"/>
                      </a:cxn>
                      <a:cxn ang="0">
                        <a:pos x="17" y="46"/>
                      </a:cxn>
                    </a:cxnLst>
                    <a:rect l="0" t="0" r="r" b="b"/>
                    <a:pathLst>
                      <a:path w="35" h="58">
                        <a:moveTo>
                          <a:pt x="17" y="46"/>
                        </a:moveTo>
                        <a:lnTo>
                          <a:pt x="26" y="34"/>
                        </a:lnTo>
                        <a:lnTo>
                          <a:pt x="34" y="18"/>
                        </a:lnTo>
                        <a:lnTo>
                          <a:pt x="35" y="11"/>
                        </a:lnTo>
                        <a:lnTo>
                          <a:pt x="35" y="3"/>
                        </a:lnTo>
                        <a:lnTo>
                          <a:pt x="35" y="1"/>
                        </a:lnTo>
                        <a:lnTo>
                          <a:pt x="35" y="0"/>
                        </a:lnTo>
                        <a:lnTo>
                          <a:pt x="34" y="9"/>
                        </a:lnTo>
                        <a:lnTo>
                          <a:pt x="31" y="17"/>
                        </a:lnTo>
                        <a:lnTo>
                          <a:pt x="28" y="24"/>
                        </a:lnTo>
                        <a:lnTo>
                          <a:pt x="23" y="32"/>
                        </a:lnTo>
                        <a:lnTo>
                          <a:pt x="12" y="46"/>
                        </a:lnTo>
                        <a:lnTo>
                          <a:pt x="0" y="58"/>
                        </a:lnTo>
                        <a:lnTo>
                          <a:pt x="9" y="52"/>
                        </a:lnTo>
                        <a:lnTo>
                          <a:pt x="17" y="46"/>
                        </a:lnTo>
                        <a:close/>
                      </a:path>
                    </a:pathLst>
                  </a:custGeom>
                  <a:solidFill>
                    <a:srgbClr val="D8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14" name="Freeform 482"/>
                  <p:cNvSpPr>
                    <a:spLocks/>
                  </p:cNvSpPr>
                  <p:nvPr/>
                </p:nvSpPr>
                <p:spPr bwMode="auto">
                  <a:xfrm>
                    <a:off x="5649" y="1243"/>
                    <a:ext cx="41" cy="66"/>
                  </a:xfrm>
                  <a:custGeom>
                    <a:avLst/>
                    <a:gdLst/>
                    <a:ahLst/>
                    <a:cxnLst>
                      <a:cxn ang="0">
                        <a:pos x="14" y="60"/>
                      </a:cxn>
                      <a:cxn ang="0">
                        <a:pos x="23" y="51"/>
                      </a:cxn>
                      <a:cxn ang="0">
                        <a:pos x="31" y="38"/>
                      </a:cxn>
                      <a:cxn ang="0">
                        <a:pos x="37" y="27"/>
                      </a:cxn>
                      <a:cxn ang="0">
                        <a:pos x="41" y="13"/>
                      </a:cxn>
                      <a:cxn ang="0">
                        <a:pos x="41" y="10"/>
                      </a:cxn>
                      <a:cxn ang="0">
                        <a:pos x="41" y="9"/>
                      </a:cxn>
                      <a:cxn ang="0">
                        <a:pos x="41" y="4"/>
                      </a:cxn>
                      <a:cxn ang="0">
                        <a:pos x="41" y="0"/>
                      </a:cxn>
                      <a:cxn ang="0">
                        <a:pos x="40" y="10"/>
                      </a:cxn>
                      <a:cxn ang="0">
                        <a:pos x="37" y="20"/>
                      </a:cxn>
                      <a:cxn ang="0">
                        <a:pos x="32" y="29"/>
                      </a:cxn>
                      <a:cxn ang="0">
                        <a:pos x="27" y="38"/>
                      </a:cxn>
                      <a:cxn ang="0">
                        <a:pos x="21" y="46"/>
                      </a:cxn>
                      <a:cxn ang="0">
                        <a:pos x="15" y="54"/>
                      </a:cxn>
                      <a:cxn ang="0">
                        <a:pos x="7" y="60"/>
                      </a:cxn>
                      <a:cxn ang="0">
                        <a:pos x="0" y="66"/>
                      </a:cxn>
                      <a:cxn ang="0">
                        <a:pos x="6" y="63"/>
                      </a:cxn>
                      <a:cxn ang="0">
                        <a:pos x="14" y="60"/>
                      </a:cxn>
                    </a:cxnLst>
                    <a:rect l="0" t="0" r="r" b="b"/>
                    <a:pathLst>
                      <a:path w="41" h="66">
                        <a:moveTo>
                          <a:pt x="14" y="60"/>
                        </a:moveTo>
                        <a:lnTo>
                          <a:pt x="23" y="51"/>
                        </a:lnTo>
                        <a:lnTo>
                          <a:pt x="31" y="38"/>
                        </a:lnTo>
                        <a:lnTo>
                          <a:pt x="37" y="27"/>
                        </a:lnTo>
                        <a:lnTo>
                          <a:pt x="41" y="13"/>
                        </a:lnTo>
                        <a:lnTo>
                          <a:pt x="41" y="10"/>
                        </a:lnTo>
                        <a:lnTo>
                          <a:pt x="41" y="9"/>
                        </a:lnTo>
                        <a:lnTo>
                          <a:pt x="41" y="4"/>
                        </a:lnTo>
                        <a:lnTo>
                          <a:pt x="41" y="0"/>
                        </a:lnTo>
                        <a:lnTo>
                          <a:pt x="40" y="10"/>
                        </a:lnTo>
                        <a:lnTo>
                          <a:pt x="37" y="20"/>
                        </a:lnTo>
                        <a:lnTo>
                          <a:pt x="32" y="29"/>
                        </a:lnTo>
                        <a:lnTo>
                          <a:pt x="27" y="38"/>
                        </a:lnTo>
                        <a:lnTo>
                          <a:pt x="21" y="46"/>
                        </a:lnTo>
                        <a:lnTo>
                          <a:pt x="15" y="54"/>
                        </a:lnTo>
                        <a:lnTo>
                          <a:pt x="7" y="60"/>
                        </a:lnTo>
                        <a:lnTo>
                          <a:pt x="0" y="66"/>
                        </a:lnTo>
                        <a:lnTo>
                          <a:pt x="6" y="63"/>
                        </a:lnTo>
                        <a:lnTo>
                          <a:pt x="14" y="60"/>
                        </a:lnTo>
                        <a:close/>
                      </a:path>
                    </a:pathLst>
                  </a:custGeom>
                  <a:solidFill>
                    <a:srgbClr val="D930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15" name="Freeform 483"/>
                  <p:cNvSpPr>
                    <a:spLocks/>
                  </p:cNvSpPr>
                  <p:nvPr/>
                </p:nvSpPr>
                <p:spPr bwMode="auto">
                  <a:xfrm>
                    <a:off x="5643" y="1238"/>
                    <a:ext cx="47" cy="73"/>
                  </a:xfrm>
                  <a:custGeom>
                    <a:avLst/>
                    <a:gdLst/>
                    <a:ahLst/>
                    <a:cxnLst>
                      <a:cxn ang="0">
                        <a:pos x="12" y="69"/>
                      </a:cxn>
                      <a:cxn ang="0">
                        <a:pos x="24" y="57"/>
                      </a:cxn>
                      <a:cxn ang="0">
                        <a:pos x="35" y="43"/>
                      </a:cxn>
                      <a:cxn ang="0">
                        <a:pos x="40" y="35"/>
                      </a:cxn>
                      <a:cxn ang="0">
                        <a:pos x="43" y="28"/>
                      </a:cxn>
                      <a:cxn ang="0">
                        <a:pos x="46" y="20"/>
                      </a:cxn>
                      <a:cxn ang="0">
                        <a:pos x="47" y="11"/>
                      </a:cxn>
                      <a:cxn ang="0">
                        <a:pos x="47" y="6"/>
                      </a:cxn>
                      <a:cxn ang="0">
                        <a:pos x="46" y="0"/>
                      </a:cxn>
                      <a:cxn ang="0">
                        <a:pos x="44" y="11"/>
                      </a:cxn>
                      <a:cxn ang="0">
                        <a:pos x="41" y="23"/>
                      </a:cxn>
                      <a:cxn ang="0">
                        <a:pos x="38" y="32"/>
                      </a:cxn>
                      <a:cxn ang="0">
                        <a:pos x="32" y="43"/>
                      </a:cxn>
                      <a:cxn ang="0">
                        <a:pos x="26" y="52"/>
                      </a:cxn>
                      <a:cxn ang="0">
                        <a:pos x="18" y="60"/>
                      </a:cxn>
                      <a:cxn ang="0">
                        <a:pos x="9" y="66"/>
                      </a:cxn>
                      <a:cxn ang="0">
                        <a:pos x="0" y="73"/>
                      </a:cxn>
                      <a:cxn ang="0">
                        <a:pos x="6" y="71"/>
                      </a:cxn>
                      <a:cxn ang="0">
                        <a:pos x="12" y="69"/>
                      </a:cxn>
                    </a:cxnLst>
                    <a:rect l="0" t="0" r="r" b="b"/>
                    <a:pathLst>
                      <a:path w="47" h="73">
                        <a:moveTo>
                          <a:pt x="12" y="69"/>
                        </a:moveTo>
                        <a:lnTo>
                          <a:pt x="24" y="57"/>
                        </a:lnTo>
                        <a:lnTo>
                          <a:pt x="35" y="43"/>
                        </a:lnTo>
                        <a:lnTo>
                          <a:pt x="40" y="35"/>
                        </a:lnTo>
                        <a:lnTo>
                          <a:pt x="43" y="28"/>
                        </a:lnTo>
                        <a:lnTo>
                          <a:pt x="46" y="20"/>
                        </a:lnTo>
                        <a:lnTo>
                          <a:pt x="47" y="11"/>
                        </a:lnTo>
                        <a:lnTo>
                          <a:pt x="47" y="6"/>
                        </a:lnTo>
                        <a:lnTo>
                          <a:pt x="46" y="0"/>
                        </a:lnTo>
                        <a:lnTo>
                          <a:pt x="44" y="11"/>
                        </a:lnTo>
                        <a:lnTo>
                          <a:pt x="41" y="23"/>
                        </a:lnTo>
                        <a:lnTo>
                          <a:pt x="38" y="32"/>
                        </a:lnTo>
                        <a:lnTo>
                          <a:pt x="32" y="43"/>
                        </a:lnTo>
                        <a:lnTo>
                          <a:pt x="26" y="52"/>
                        </a:lnTo>
                        <a:lnTo>
                          <a:pt x="18" y="60"/>
                        </a:lnTo>
                        <a:lnTo>
                          <a:pt x="9" y="66"/>
                        </a:lnTo>
                        <a:lnTo>
                          <a:pt x="0" y="73"/>
                        </a:lnTo>
                        <a:lnTo>
                          <a:pt x="6" y="71"/>
                        </a:lnTo>
                        <a:lnTo>
                          <a:pt x="12" y="69"/>
                        </a:lnTo>
                        <a:close/>
                      </a:path>
                    </a:pathLst>
                  </a:custGeom>
                  <a:solidFill>
                    <a:srgbClr val="DA302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16" name="Freeform 484"/>
                  <p:cNvSpPr>
                    <a:spLocks/>
                  </p:cNvSpPr>
                  <p:nvPr/>
                </p:nvSpPr>
                <p:spPr bwMode="auto">
                  <a:xfrm>
                    <a:off x="5638" y="1233"/>
                    <a:ext cx="52" cy="79"/>
                  </a:xfrm>
                  <a:custGeom>
                    <a:avLst/>
                    <a:gdLst/>
                    <a:ahLst/>
                    <a:cxnLst>
                      <a:cxn ang="0">
                        <a:pos x="11" y="76"/>
                      </a:cxn>
                      <a:cxn ang="0">
                        <a:pos x="18" y="70"/>
                      </a:cxn>
                      <a:cxn ang="0">
                        <a:pos x="26" y="64"/>
                      </a:cxn>
                      <a:cxn ang="0">
                        <a:pos x="32" y="56"/>
                      </a:cxn>
                      <a:cxn ang="0">
                        <a:pos x="38" y="48"/>
                      </a:cxn>
                      <a:cxn ang="0">
                        <a:pos x="43" y="39"/>
                      </a:cxn>
                      <a:cxn ang="0">
                        <a:pos x="48" y="30"/>
                      </a:cxn>
                      <a:cxn ang="0">
                        <a:pos x="51" y="20"/>
                      </a:cxn>
                      <a:cxn ang="0">
                        <a:pos x="52" y="10"/>
                      </a:cxn>
                      <a:cxn ang="0">
                        <a:pos x="51" y="5"/>
                      </a:cxn>
                      <a:cxn ang="0">
                        <a:pos x="51" y="0"/>
                      </a:cxn>
                      <a:cxn ang="0">
                        <a:pos x="49" y="13"/>
                      </a:cxn>
                      <a:cxn ang="0">
                        <a:pos x="46" y="25"/>
                      </a:cxn>
                      <a:cxn ang="0">
                        <a:pos x="42" y="37"/>
                      </a:cxn>
                      <a:cxn ang="0">
                        <a:pos x="35" y="47"/>
                      </a:cxn>
                      <a:cxn ang="0">
                        <a:pos x="28" y="57"/>
                      </a:cxn>
                      <a:cxn ang="0">
                        <a:pos x="20" y="65"/>
                      </a:cxn>
                      <a:cxn ang="0">
                        <a:pos x="11" y="73"/>
                      </a:cxn>
                      <a:cxn ang="0">
                        <a:pos x="0" y="79"/>
                      </a:cxn>
                      <a:cxn ang="0">
                        <a:pos x="5" y="78"/>
                      </a:cxn>
                      <a:cxn ang="0">
                        <a:pos x="11" y="76"/>
                      </a:cxn>
                    </a:cxnLst>
                    <a:rect l="0" t="0" r="r" b="b"/>
                    <a:pathLst>
                      <a:path w="52" h="79">
                        <a:moveTo>
                          <a:pt x="11" y="76"/>
                        </a:moveTo>
                        <a:lnTo>
                          <a:pt x="18" y="70"/>
                        </a:lnTo>
                        <a:lnTo>
                          <a:pt x="26" y="64"/>
                        </a:lnTo>
                        <a:lnTo>
                          <a:pt x="32" y="56"/>
                        </a:lnTo>
                        <a:lnTo>
                          <a:pt x="38" y="48"/>
                        </a:lnTo>
                        <a:lnTo>
                          <a:pt x="43" y="39"/>
                        </a:lnTo>
                        <a:lnTo>
                          <a:pt x="48" y="30"/>
                        </a:lnTo>
                        <a:lnTo>
                          <a:pt x="51" y="20"/>
                        </a:lnTo>
                        <a:lnTo>
                          <a:pt x="52" y="10"/>
                        </a:lnTo>
                        <a:lnTo>
                          <a:pt x="51" y="5"/>
                        </a:lnTo>
                        <a:lnTo>
                          <a:pt x="51" y="0"/>
                        </a:lnTo>
                        <a:lnTo>
                          <a:pt x="49" y="13"/>
                        </a:lnTo>
                        <a:lnTo>
                          <a:pt x="46" y="25"/>
                        </a:lnTo>
                        <a:lnTo>
                          <a:pt x="42" y="37"/>
                        </a:lnTo>
                        <a:lnTo>
                          <a:pt x="35" y="47"/>
                        </a:lnTo>
                        <a:lnTo>
                          <a:pt x="28" y="57"/>
                        </a:lnTo>
                        <a:lnTo>
                          <a:pt x="20" y="65"/>
                        </a:lnTo>
                        <a:lnTo>
                          <a:pt x="11" y="73"/>
                        </a:lnTo>
                        <a:lnTo>
                          <a:pt x="0" y="79"/>
                        </a:lnTo>
                        <a:lnTo>
                          <a:pt x="5" y="78"/>
                        </a:lnTo>
                        <a:lnTo>
                          <a:pt x="11" y="76"/>
                        </a:lnTo>
                        <a:close/>
                      </a:path>
                    </a:pathLst>
                  </a:custGeom>
                  <a:solidFill>
                    <a:srgbClr val="DA312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17" name="Freeform 485"/>
                  <p:cNvSpPr>
                    <a:spLocks/>
                  </p:cNvSpPr>
                  <p:nvPr/>
                </p:nvSpPr>
                <p:spPr bwMode="auto">
                  <a:xfrm>
                    <a:off x="5632" y="1229"/>
                    <a:ext cx="57" cy="83"/>
                  </a:xfrm>
                  <a:custGeom>
                    <a:avLst/>
                    <a:gdLst/>
                    <a:ahLst/>
                    <a:cxnLst>
                      <a:cxn ang="0">
                        <a:pos x="11" y="82"/>
                      </a:cxn>
                      <a:cxn ang="0">
                        <a:pos x="20" y="75"/>
                      </a:cxn>
                      <a:cxn ang="0">
                        <a:pos x="29" y="69"/>
                      </a:cxn>
                      <a:cxn ang="0">
                        <a:pos x="37" y="61"/>
                      </a:cxn>
                      <a:cxn ang="0">
                        <a:pos x="43" y="52"/>
                      </a:cxn>
                      <a:cxn ang="0">
                        <a:pos x="49" y="41"/>
                      </a:cxn>
                      <a:cxn ang="0">
                        <a:pos x="52" y="32"/>
                      </a:cxn>
                      <a:cxn ang="0">
                        <a:pos x="55" y="20"/>
                      </a:cxn>
                      <a:cxn ang="0">
                        <a:pos x="57" y="9"/>
                      </a:cxn>
                      <a:cxn ang="0">
                        <a:pos x="57" y="4"/>
                      </a:cxn>
                      <a:cxn ang="0">
                        <a:pos x="55" y="0"/>
                      </a:cxn>
                      <a:cxn ang="0">
                        <a:pos x="55" y="1"/>
                      </a:cxn>
                      <a:cxn ang="0">
                        <a:pos x="55" y="1"/>
                      </a:cxn>
                      <a:cxn ang="0">
                        <a:pos x="54" y="15"/>
                      </a:cxn>
                      <a:cxn ang="0">
                        <a:pos x="51" y="27"/>
                      </a:cxn>
                      <a:cxn ang="0">
                        <a:pos x="46" y="40"/>
                      </a:cxn>
                      <a:cxn ang="0">
                        <a:pos x="40" y="51"/>
                      </a:cxn>
                      <a:cxn ang="0">
                        <a:pos x="32" y="61"/>
                      </a:cxn>
                      <a:cxn ang="0">
                        <a:pos x="23" y="71"/>
                      </a:cxn>
                      <a:cxn ang="0">
                        <a:pos x="12" y="78"/>
                      </a:cxn>
                      <a:cxn ang="0">
                        <a:pos x="0" y="83"/>
                      </a:cxn>
                      <a:cxn ang="0">
                        <a:pos x="6" y="83"/>
                      </a:cxn>
                      <a:cxn ang="0">
                        <a:pos x="11" y="82"/>
                      </a:cxn>
                    </a:cxnLst>
                    <a:rect l="0" t="0" r="r" b="b"/>
                    <a:pathLst>
                      <a:path w="57" h="83">
                        <a:moveTo>
                          <a:pt x="11" y="82"/>
                        </a:moveTo>
                        <a:lnTo>
                          <a:pt x="20" y="75"/>
                        </a:lnTo>
                        <a:lnTo>
                          <a:pt x="29" y="69"/>
                        </a:lnTo>
                        <a:lnTo>
                          <a:pt x="37" y="61"/>
                        </a:lnTo>
                        <a:lnTo>
                          <a:pt x="43" y="52"/>
                        </a:lnTo>
                        <a:lnTo>
                          <a:pt x="49" y="41"/>
                        </a:lnTo>
                        <a:lnTo>
                          <a:pt x="52" y="32"/>
                        </a:lnTo>
                        <a:lnTo>
                          <a:pt x="55" y="20"/>
                        </a:lnTo>
                        <a:lnTo>
                          <a:pt x="57" y="9"/>
                        </a:lnTo>
                        <a:lnTo>
                          <a:pt x="57" y="4"/>
                        </a:lnTo>
                        <a:lnTo>
                          <a:pt x="55" y="0"/>
                        </a:lnTo>
                        <a:lnTo>
                          <a:pt x="55" y="1"/>
                        </a:lnTo>
                        <a:lnTo>
                          <a:pt x="55" y="1"/>
                        </a:lnTo>
                        <a:lnTo>
                          <a:pt x="54" y="15"/>
                        </a:lnTo>
                        <a:lnTo>
                          <a:pt x="51" y="27"/>
                        </a:lnTo>
                        <a:lnTo>
                          <a:pt x="46" y="40"/>
                        </a:lnTo>
                        <a:lnTo>
                          <a:pt x="40" y="51"/>
                        </a:lnTo>
                        <a:lnTo>
                          <a:pt x="32" y="61"/>
                        </a:lnTo>
                        <a:lnTo>
                          <a:pt x="23" y="71"/>
                        </a:lnTo>
                        <a:lnTo>
                          <a:pt x="12" y="78"/>
                        </a:lnTo>
                        <a:lnTo>
                          <a:pt x="0" y="83"/>
                        </a:lnTo>
                        <a:lnTo>
                          <a:pt x="6" y="83"/>
                        </a:lnTo>
                        <a:lnTo>
                          <a:pt x="11" y="82"/>
                        </a:lnTo>
                        <a:close/>
                      </a:path>
                    </a:pathLst>
                  </a:custGeom>
                  <a:solidFill>
                    <a:srgbClr val="DB312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18" name="Freeform 486"/>
                  <p:cNvSpPr>
                    <a:spLocks/>
                  </p:cNvSpPr>
                  <p:nvPr/>
                </p:nvSpPr>
                <p:spPr bwMode="auto">
                  <a:xfrm>
                    <a:off x="5627" y="1226"/>
                    <a:ext cx="62" cy="88"/>
                  </a:xfrm>
                  <a:custGeom>
                    <a:avLst/>
                    <a:gdLst/>
                    <a:ahLst/>
                    <a:cxnLst>
                      <a:cxn ang="0">
                        <a:pos x="11" y="86"/>
                      </a:cxn>
                      <a:cxn ang="0">
                        <a:pos x="22" y="80"/>
                      </a:cxn>
                      <a:cxn ang="0">
                        <a:pos x="31" y="72"/>
                      </a:cxn>
                      <a:cxn ang="0">
                        <a:pos x="39" y="64"/>
                      </a:cxn>
                      <a:cxn ang="0">
                        <a:pos x="46" y="54"/>
                      </a:cxn>
                      <a:cxn ang="0">
                        <a:pos x="53" y="44"/>
                      </a:cxn>
                      <a:cxn ang="0">
                        <a:pos x="57" y="32"/>
                      </a:cxn>
                      <a:cxn ang="0">
                        <a:pos x="60" y="20"/>
                      </a:cxn>
                      <a:cxn ang="0">
                        <a:pos x="62" y="7"/>
                      </a:cxn>
                      <a:cxn ang="0">
                        <a:pos x="60" y="3"/>
                      </a:cxn>
                      <a:cxn ang="0">
                        <a:pos x="59" y="0"/>
                      </a:cxn>
                      <a:cxn ang="0">
                        <a:pos x="59" y="1"/>
                      </a:cxn>
                      <a:cxn ang="0">
                        <a:pos x="59" y="4"/>
                      </a:cxn>
                      <a:cxn ang="0">
                        <a:pos x="57" y="18"/>
                      </a:cxn>
                      <a:cxn ang="0">
                        <a:pos x="54" y="32"/>
                      </a:cxn>
                      <a:cxn ang="0">
                        <a:pos x="49" y="44"/>
                      </a:cxn>
                      <a:cxn ang="0">
                        <a:pos x="42" y="55"/>
                      </a:cxn>
                      <a:cxn ang="0">
                        <a:pos x="34" y="66"/>
                      </a:cxn>
                      <a:cxn ang="0">
                        <a:pos x="23" y="74"/>
                      </a:cxn>
                      <a:cxn ang="0">
                        <a:pos x="12" y="81"/>
                      </a:cxn>
                      <a:cxn ang="0">
                        <a:pos x="0" y="88"/>
                      </a:cxn>
                      <a:cxn ang="0">
                        <a:pos x="6" y="86"/>
                      </a:cxn>
                      <a:cxn ang="0">
                        <a:pos x="11" y="86"/>
                      </a:cxn>
                    </a:cxnLst>
                    <a:rect l="0" t="0" r="r" b="b"/>
                    <a:pathLst>
                      <a:path w="62" h="88">
                        <a:moveTo>
                          <a:pt x="11" y="86"/>
                        </a:moveTo>
                        <a:lnTo>
                          <a:pt x="22" y="80"/>
                        </a:lnTo>
                        <a:lnTo>
                          <a:pt x="31" y="72"/>
                        </a:lnTo>
                        <a:lnTo>
                          <a:pt x="39" y="64"/>
                        </a:lnTo>
                        <a:lnTo>
                          <a:pt x="46" y="54"/>
                        </a:lnTo>
                        <a:lnTo>
                          <a:pt x="53" y="44"/>
                        </a:lnTo>
                        <a:lnTo>
                          <a:pt x="57" y="32"/>
                        </a:lnTo>
                        <a:lnTo>
                          <a:pt x="60" y="20"/>
                        </a:lnTo>
                        <a:lnTo>
                          <a:pt x="62" y="7"/>
                        </a:lnTo>
                        <a:lnTo>
                          <a:pt x="60" y="3"/>
                        </a:lnTo>
                        <a:lnTo>
                          <a:pt x="59" y="0"/>
                        </a:lnTo>
                        <a:lnTo>
                          <a:pt x="59" y="1"/>
                        </a:lnTo>
                        <a:lnTo>
                          <a:pt x="59" y="4"/>
                        </a:lnTo>
                        <a:lnTo>
                          <a:pt x="57" y="18"/>
                        </a:lnTo>
                        <a:lnTo>
                          <a:pt x="54" y="32"/>
                        </a:lnTo>
                        <a:lnTo>
                          <a:pt x="49" y="44"/>
                        </a:lnTo>
                        <a:lnTo>
                          <a:pt x="42" y="55"/>
                        </a:lnTo>
                        <a:lnTo>
                          <a:pt x="34" y="66"/>
                        </a:lnTo>
                        <a:lnTo>
                          <a:pt x="23" y="74"/>
                        </a:lnTo>
                        <a:lnTo>
                          <a:pt x="12" y="81"/>
                        </a:lnTo>
                        <a:lnTo>
                          <a:pt x="0" y="88"/>
                        </a:lnTo>
                        <a:lnTo>
                          <a:pt x="6" y="86"/>
                        </a:lnTo>
                        <a:lnTo>
                          <a:pt x="11" y="86"/>
                        </a:lnTo>
                        <a:close/>
                      </a:path>
                    </a:pathLst>
                  </a:custGeom>
                  <a:solidFill>
                    <a:srgbClr val="DB322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19" name="Freeform 487"/>
                  <p:cNvSpPr>
                    <a:spLocks/>
                  </p:cNvSpPr>
                  <p:nvPr/>
                </p:nvSpPr>
                <p:spPr bwMode="auto">
                  <a:xfrm>
                    <a:off x="5622" y="1222"/>
                    <a:ext cx="65" cy="92"/>
                  </a:xfrm>
                  <a:custGeom>
                    <a:avLst/>
                    <a:gdLst/>
                    <a:ahLst/>
                    <a:cxnLst>
                      <a:cxn ang="0">
                        <a:pos x="65" y="8"/>
                      </a:cxn>
                      <a:cxn ang="0">
                        <a:pos x="65" y="8"/>
                      </a:cxn>
                      <a:cxn ang="0">
                        <a:pos x="65" y="7"/>
                      </a:cxn>
                      <a:cxn ang="0">
                        <a:pos x="64" y="4"/>
                      </a:cxn>
                      <a:cxn ang="0">
                        <a:pos x="61" y="0"/>
                      </a:cxn>
                      <a:cxn ang="0">
                        <a:pos x="62" y="4"/>
                      </a:cxn>
                      <a:cxn ang="0">
                        <a:pos x="62" y="8"/>
                      </a:cxn>
                      <a:cxn ang="0">
                        <a:pos x="61" y="22"/>
                      </a:cxn>
                      <a:cxn ang="0">
                        <a:pos x="58" y="36"/>
                      </a:cxn>
                      <a:cxn ang="0">
                        <a:pos x="51" y="48"/>
                      </a:cxn>
                      <a:cxn ang="0">
                        <a:pos x="45" y="61"/>
                      </a:cxn>
                      <a:cxn ang="0">
                        <a:pos x="36" y="70"/>
                      </a:cxn>
                      <a:cxn ang="0">
                        <a:pos x="25" y="79"/>
                      </a:cxn>
                      <a:cxn ang="0">
                        <a:pos x="14" y="85"/>
                      </a:cxn>
                      <a:cxn ang="0">
                        <a:pos x="0" y="92"/>
                      </a:cxn>
                      <a:cxn ang="0">
                        <a:pos x="4" y="92"/>
                      </a:cxn>
                      <a:cxn ang="0">
                        <a:pos x="5" y="92"/>
                      </a:cxn>
                      <a:cxn ang="0">
                        <a:pos x="8" y="92"/>
                      </a:cxn>
                      <a:cxn ang="0">
                        <a:pos x="10" y="90"/>
                      </a:cxn>
                      <a:cxn ang="0">
                        <a:pos x="22" y="85"/>
                      </a:cxn>
                      <a:cxn ang="0">
                        <a:pos x="33" y="78"/>
                      </a:cxn>
                      <a:cxn ang="0">
                        <a:pos x="42" y="68"/>
                      </a:cxn>
                      <a:cxn ang="0">
                        <a:pos x="50" y="58"/>
                      </a:cxn>
                      <a:cxn ang="0">
                        <a:pos x="56" y="47"/>
                      </a:cxn>
                      <a:cxn ang="0">
                        <a:pos x="61" y="34"/>
                      </a:cxn>
                      <a:cxn ang="0">
                        <a:pos x="64" y="22"/>
                      </a:cxn>
                      <a:cxn ang="0">
                        <a:pos x="65" y="8"/>
                      </a:cxn>
                    </a:cxnLst>
                    <a:rect l="0" t="0" r="r" b="b"/>
                    <a:pathLst>
                      <a:path w="65" h="92">
                        <a:moveTo>
                          <a:pt x="65" y="8"/>
                        </a:moveTo>
                        <a:lnTo>
                          <a:pt x="65" y="8"/>
                        </a:lnTo>
                        <a:lnTo>
                          <a:pt x="65" y="7"/>
                        </a:lnTo>
                        <a:lnTo>
                          <a:pt x="64" y="4"/>
                        </a:lnTo>
                        <a:lnTo>
                          <a:pt x="61" y="0"/>
                        </a:lnTo>
                        <a:lnTo>
                          <a:pt x="62" y="4"/>
                        </a:lnTo>
                        <a:lnTo>
                          <a:pt x="62" y="8"/>
                        </a:lnTo>
                        <a:lnTo>
                          <a:pt x="61" y="22"/>
                        </a:lnTo>
                        <a:lnTo>
                          <a:pt x="58" y="36"/>
                        </a:lnTo>
                        <a:lnTo>
                          <a:pt x="51" y="48"/>
                        </a:lnTo>
                        <a:lnTo>
                          <a:pt x="45" y="61"/>
                        </a:lnTo>
                        <a:lnTo>
                          <a:pt x="36" y="70"/>
                        </a:lnTo>
                        <a:lnTo>
                          <a:pt x="25" y="79"/>
                        </a:lnTo>
                        <a:lnTo>
                          <a:pt x="14" y="85"/>
                        </a:lnTo>
                        <a:lnTo>
                          <a:pt x="0" y="92"/>
                        </a:lnTo>
                        <a:lnTo>
                          <a:pt x="4" y="92"/>
                        </a:lnTo>
                        <a:lnTo>
                          <a:pt x="5" y="92"/>
                        </a:lnTo>
                        <a:lnTo>
                          <a:pt x="8" y="92"/>
                        </a:lnTo>
                        <a:lnTo>
                          <a:pt x="10" y="90"/>
                        </a:lnTo>
                        <a:lnTo>
                          <a:pt x="22" y="85"/>
                        </a:lnTo>
                        <a:lnTo>
                          <a:pt x="33" y="78"/>
                        </a:lnTo>
                        <a:lnTo>
                          <a:pt x="42" y="68"/>
                        </a:lnTo>
                        <a:lnTo>
                          <a:pt x="50" y="58"/>
                        </a:lnTo>
                        <a:lnTo>
                          <a:pt x="56" y="47"/>
                        </a:lnTo>
                        <a:lnTo>
                          <a:pt x="61" y="34"/>
                        </a:lnTo>
                        <a:lnTo>
                          <a:pt x="64" y="22"/>
                        </a:lnTo>
                        <a:lnTo>
                          <a:pt x="65" y="8"/>
                        </a:lnTo>
                        <a:close/>
                      </a:path>
                    </a:pathLst>
                  </a:custGeom>
                  <a:solidFill>
                    <a:srgbClr val="DB332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20" name="Freeform 488"/>
                  <p:cNvSpPr>
                    <a:spLocks/>
                  </p:cNvSpPr>
                  <p:nvPr/>
                </p:nvSpPr>
                <p:spPr bwMode="auto">
                  <a:xfrm>
                    <a:off x="5619" y="1219"/>
                    <a:ext cx="67" cy="95"/>
                  </a:xfrm>
                  <a:custGeom>
                    <a:avLst/>
                    <a:gdLst/>
                    <a:ahLst/>
                    <a:cxnLst>
                      <a:cxn ang="0">
                        <a:pos x="67" y="11"/>
                      </a:cxn>
                      <a:cxn ang="0">
                        <a:pos x="67" y="8"/>
                      </a:cxn>
                      <a:cxn ang="0">
                        <a:pos x="67" y="7"/>
                      </a:cxn>
                      <a:cxn ang="0">
                        <a:pos x="64" y="3"/>
                      </a:cxn>
                      <a:cxn ang="0">
                        <a:pos x="62" y="0"/>
                      </a:cxn>
                      <a:cxn ang="0">
                        <a:pos x="62" y="5"/>
                      </a:cxn>
                      <a:cxn ang="0">
                        <a:pos x="64" y="11"/>
                      </a:cxn>
                      <a:cxn ang="0">
                        <a:pos x="62" y="25"/>
                      </a:cxn>
                      <a:cxn ang="0">
                        <a:pos x="59" y="39"/>
                      </a:cxn>
                      <a:cxn ang="0">
                        <a:pos x="53" y="53"/>
                      </a:cxn>
                      <a:cxn ang="0">
                        <a:pos x="45" y="64"/>
                      </a:cxn>
                      <a:cxn ang="0">
                        <a:pos x="36" y="73"/>
                      </a:cxn>
                      <a:cxn ang="0">
                        <a:pos x="25" y="82"/>
                      </a:cxn>
                      <a:cxn ang="0">
                        <a:pos x="13" y="88"/>
                      </a:cxn>
                      <a:cxn ang="0">
                        <a:pos x="0" y="93"/>
                      </a:cxn>
                      <a:cxn ang="0">
                        <a:pos x="3" y="95"/>
                      </a:cxn>
                      <a:cxn ang="0">
                        <a:pos x="8" y="95"/>
                      </a:cxn>
                      <a:cxn ang="0">
                        <a:pos x="8" y="95"/>
                      </a:cxn>
                      <a:cxn ang="0">
                        <a:pos x="8" y="95"/>
                      </a:cxn>
                      <a:cxn ang="0">
                        <a:pos x="20" y="88"/>
                      </a:cxn>
                      <a:cxn ang="0">
                        <a:pos x="31" y="81"/>
                      </a:cxn>
                      <a:cxn ang="0">
                        <a:pos x="42" y="73"/>
                      </a:cxn>
                      <a:cxn ang="0">
                        <a:pos x="50" y="62"/>
                      </a:cxn>
                      <a:cxn ang="0">
                        <a:pos x="57" y="51"/>
                      </a:cxn>
                      <a:cxn ang="0">
                        <a:pos x="62" y="39"/>
                      </a:cxn>
                      <a:cxn ang="0">
                        <a:pos x="65" y="25"/>
                      </a:cxn>
                      <a:cxn ang="0">
                        <a:pos x="67" y="11"/>
                      </a:cxn>
                    </a:cxnLst>
                    <a:rect l="0" t="0" r="r" b="b"/>
                    <a:pathLst>
                      <a:path w="67" h="95">
                        <a:moveTo>
                          <a:pt x="67" y="11"/>
                        </a:moveTo>
                        <a:lnTo>
                          <a:pt x="67" y="8"/>
                        </a:lnTo>
                        <a:lnTo>
                          <a:pt x="67" y="7"/>
                        </a:lnTo>
                        <a:lnTo>
                          <a:pt x="64" y="3"/>
                        </a:lnTo>
                        <a:lnTo>
                          <a:pt x="62" y="0"/>
                        </a:lnTo>
                        <a:lnTo>
                          <a:pt x="62" y="5"/>
                        </a:lnTo>
                        <a:lnTo>
                          <a:pt x="64" y="11"/>
                        </a:lnTo>
                        <a:lnTo>
                          <a:pt x="62" y="25"/>
                        </a:lnTo>
                        <a:lnTo>
                          <a:pt x="59" y="39"/>
                        </a:lnTo>
                        <a:lnTo>
                          <a:pt x="53" y="53"/>
                        </a:lnTo>
                        <a:lnTo>
                          <a:pt x="45" y="64"/>
                        </a:lnTo>
                        <a:lnTo>
                          <a:pt x="36" y="73"/>
                        </a:lnTo>
                        <a:lnTo>
                          <a:pt x="25" y="82"/>
                        </a:lnTo>
                        <a:lnTo>
                          <a:pt x="13" y="88"/>
                        </a:lnTo>
                        <a:lnTo>
                          <a:pt x="0" y="93"/>
                        </a:lnTo>
                        <a:lnTo>
                          <a:pt x="3" y="95"/>
                        </a:lnTo>
                        <a:lnTo>
                          <a:pt x="8" y="95"/>
                        </a:lnTo>
                        <a:lnTo>
                          <a:pt x="8" y="95"/>
                        </a:lnTo>
                        <a:lnTo>
                          <a:pt x="8" y="95"/>
                        </a:lnTo>
                        <a:lnTo>
                          <a:pt x="20" y="88"/>
                        </a:lnTo>
                        <a:lnTo>
                          <a:pt x="31" y="81"/>
                        </a:lnTo>
                        <a:lnTo>
                          <a:pt x="42" y="73"/>
                        </a:lnTo>
                        <a:lnTo>
                          <a:pt x="50" y="62"/>
                        </a:lnTo>
                        <a:lnTo>
                          <a:pt x="57" y="51"/>
                        </a:lnTo>
                        <a:lnTo>
                          <a:pt x="62" y="39"/>
                        </a:lnTo>
                        <a:lnTo>
                          <a:pt x="65" y="25"/>
                        </a:lnTo>
                        <a:lnTo>
                          <a:pt x="67" y="11"/>
                        </a:lnTo>
                        <a:close/>
                      </a:path>
                    </a:pathLst>
                  </a:custGeom>
                  <a:solidFill>
                    <a:srgbClr val="DB342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21" name="Freeform 489"/>
                  <p:cNvSpPr>
                    <a:spLocks/>
                  </p:cNvSpPr>
                  <p:nvPr/>
                </p:nvSpPr>
                <p:spPr bwMode="auto">
                  <a:xfrm>
                    <a:off x="5615" y="1216"/>
                    <a:ext cx="69" cy="98"/>
                  </a:xfrm>
                  <a:custGeom>
                    <a:avLst/>
                    <a:gdLst/>
                    <a:ahLst/>
                    <a:cxnLst>
                      <a:cxn ang="0">
                        <a:pos x="69" y="14"/>
                      </a:cxn>
                      <a:cxn ang="0">
                        <a:pos x="69" y="10"/>
                      </a:cxn>
                      <a:cxn ang="0">
                        <a:pos x="68" y="6"/>
                      </a:cxn>
                      <a:cxn ang="0">
                        <a:pos x="66" y="3"/>
                      </a:cxn>
                      <a:cxn ang="0">
                        <a:pos x="65" y="0"/>
                      </a:cxn>
                      <a:cxn ang="0">
                        <a:pos x="65" y="6"/>
                      </a:cxn>
                      <a:cxn ang="0">
                        <a:pos x="66" y="14"/>
                      </a:cxn>
                      <a:cxn ang="0">
                        <a:pos x="65" y="30"/>
                      </a:cxn>
                      <a:cxn ang="0">
                        <a:pos x="60" y="44"/>
                      </a:cxn>
                      <a:cxn ang="0">
                        <a:pos x="55" y="56"/>
                      </a:cxn>
                      <a:cxn ang="0">
                        <a:pos x="46" y="67"/>
                      </a:cxn>
                      <a:cxn ang="0">
                        <a:pos x="37" y="78"/>
                      </a:cxn>
                      <a:cxn ang="0">
                        <a:pos x="26" y="85"/>
                      </a:cxn>
                      <a:cxn ang="0">
                        <a:pos x="14" y="91"/>
                      </a:cxn>
                      <a:cxn ang="0">
                        <a:pos x="0" y="96"/>
                      </a:cxn>
                      <a:cxn ang="0">
                        <a:pos x="4" y="96"/>
                      </a:cxn>
                      <a:cxn ang="0">
                        <a:pos x="7" y="98"/>
                      </a:cxn>
                      <a:cxn ang="0">
                        <a:pos x="21" y="91"/>
                      </a:cxn>
                      <a:cxn ang="0">
                        <a:pos x="32" y="85"/>
                      </a:cxn>
                      <a:cxn ang="0">
                        <a:pos x="43" y="76"/>
                      </a:cxn>
                      <a:cxn ang="0">
                        <a:pos x="52" y="67"/>
                      </a:cxn>
                      <a:cxn ang="0">
                        <a:pos x="58" y="54"/>
                      </a:cxn>
                      <a:cxn ang="0">
                        <a:pos x="65" y="42"/>
                      </a:cxn>
                      <a:cxn ang="0">
                        <a:pos x="68" y="28"/>
                      </a:cxn>
                      <a:cxn ang="0">
                        <a:pos x="69" y="14"/>
                      </a:cxn>
                    </a:cxnLst>
                    <a:rect l="0" t="0" r="r" b="b"/>
                    <a:pathLst>
                      <a:path w="69" h="98">
                        <a:moveTo>
                          <a:pt x="69" y="14"/>
                        </a:moveTo>
                        <a:lnTo>
                          <a:pt x="69" y="10"/>
                        </a:lnTo>
                        <a:lnTo>
                          <a:pt x="68" y="6"/>
                        </a:lnTo>
                        <a:lnTo>
                          <a:pt x="66" y="3"/>
                        </a:lnTo>
                        <a:lnTo>
                          <a:pt x="65" y="0"/>
                        </a:lnTo>
                        <a:lnTo>
                          <a:pt x="65" y="6"/>
                        </a:lnTo>
                        <a:lnTo>
                          <a:pt x="66" y="14"/>
                        </a:lnTo>
                        <a:lnTo>
                          <a:pt x="65" y="30"/>
                        </a:lnTo>
                        <a:lnTo>
                          <a:pt x="60" y="44"/>
                        </a:lnTo>
                        <a:lnTo>
                          <a:pt x="55" y="56"/>
                        </a:lnTo>
                        <a:lnTo>
                          <a:pt x="46" y="67"/>
                        </a:lnTo>
                        <a:lnTo>
                          <a:pt x="37" y="78"/>
                        </a:lnTo>
                        <a:lnTo>
                          <a:pt x="26" y="85"/>
                        </a:lnTo>
                        <a:lnTo>
                          <a:pt x="14" y="91"/>
                        </a:lnTo>
                        <a:lnTo>
                          <a:pt x="0" y="96"/>
                        </a:lnTo>
                        <a:lnTo>
                          <a:pt x="4" y="96"/>
                        </a:lnTo>
                        <a:lnTo>
                          <a:pt x="7" y="98"/>
                        </a:lnTo>
                        <a:lnTo>
                          <a:pt x="21" y="91"/>
                        </a:lnTo>
                        <a:lnTo>
                          <a:pt x="32" y="85"/>
                        </a:lnTo>
                        <a:lnTo>
                          <a:pt x="43" y="76"/>
                        </a:lnTo>
                        <a:lnTo>
                          <a:pt x="52" y="67"/>
                        </a:lnTo>
                        <a:lnTo>
                          <a:pt x="58" y="54"/>
                        </a:lnTo>
                        <a:lnTo>
                          <a:pt x="65" y="42"/>
                        </a:lnTo>
                        <a:lnTo>
                          <a:pt x="68" y="28"/>
                        </a:lnTo>
                        <a:lnTo>
                          <a:pt x="69" y="14"/>
                        </a:lnTo>
                        <a:close/>
                      </a:path>
                    </a:pathLst>
                  </a:custGeom>
                  <a:solidFill>
                    <a:srgbClr val="DB352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22" name="Freeform 490"/>
                  <p:cNvSpPr>
                    <a:spLocks/>
                  </p:cNvSpPr>
                  <p:nvPr/>
                </p:nvSpPr>
                <p:spPr bwMode="auto">
                  <a:xfrm>
                    <a:off x="5612" y="1213"/>
                    <a:ext cx="71" cy="99"/>
                  </a:xfrm>
                  <a:custGeom>
                    <a:avLst/>
                    <a:gdLst/>
                    <a:ahLst/>
                    <a:cxnLst>
                      <a:cxn ang="0">
                        <a:pos x="71" y="17"/>
                      </a:cxn>
                      <a:cxn ang="0">
                        <a:pos x="69" y="11"/>
                      </a:cxn>
                      <a:cxn ang="0">
                        <a:pos x="69" y="6"/>
                      </a:cxn>
                      <a:cxn ang="0">
                        <a:pos x="68" y="3"/>
                      </a:cxn>
                      <a:cxn ang="0">
                        <a:pos x="64" y="0"/>
                      </a:cxn>
                      <a:cxn ang="0">
                        <a:pos x="66" y="8"/>
                      </a:cxn>
                      <a:cxn ang="0">
                        <a:pos x="68" y="17"/>
                      </a:cxn>
                      <a:cxn ang="0">
                        <a:pos x="66" y="33"/>
                      </a:cxn>
                      <a:cxn ang="0">
                        <a:pos x="61" y="47"/>
                      </a:cxn>
                      <a:cxn ang="0">
                        <a:pos x="55" y="59"/>
                      </a:cxn>
                      <a:cxn ang="0">
                        <a:pos x="47" y="70"/>
                      </a:cxn>
                      <a:cxn ang="0">
                        <a:pos x="37" y="81"/>
                      </a:cxn>
                      <a:cxn ang="0">
                        <a:pos x="26" y="88"/>
                      </a:cxn>
                      <a:cxn ang="0">
                        <a:pos x="14" y="94"/>
                      </a:cxn>
                      <a:cxn ang="0">
                        <a:pos x="0" y="98"/>
                      </a:cxn>
                      <a:cxn ang="0">
                        <a:pos x="3" y="99"/>
                      </a:cxn>
                      <a:cxn ang="0">
                        <a:pos x="7" y="99"/>
                      </a:cxn>
                      <a:cxn ang="0">
                        <a:pos x="20" y="94"/>
                      </a:cxn>
                      <a:cxn ang="0">
                        <a:pos x="32" y="88"/>
                      </a:cxn>
                      <a:cxn ang="0">
                        <a:pos x="43" y="79"/>
                      </a:cxn>
                      <a:cxn ang="0">
                        <a:pos x="52" y="70"/>
                      </a:cxn>
                      <a:cxn ang="0">
                        <a:pos x="60" y="59"/>
                      </a:cxn>
                      <a:cxn ang="0">
                        <a:pos x="66" y="45"/>
                      </a:cxn>
                      <a:cxn ang="0">
                        <a:pos x="69" y="31"/>
                      </a:cxn>
                      <a:cxn ang="0">
                        <a:pos x="71" y="17"/>
                      </a:cxn>
                    </a:cxnLst>
                    <a:rect l="0" t="0" r="r" b="b"/>
                    <a:pathLst>
                      <a:path w="71" h="99">
                        <a:moveTo>
                          <a:pt x="71" y="17"/>
                        </a:moveTo>
                        <a:lnTo>
                          <a:pt x="69" y="11"/>
                        </a:lnTo>
                        <a:lnTo>
                          <a:pt x="69" y="6"/>
                        </a:lnTo>
                        <a:lnTo>
                          <a:pt x="68" y="3"/>
                        </a:lnTo>
                        <a:lnTo>
                          <a:pt x="64" y="0"/>
                        </a:lnTo>
                        <a:lnTo>
                          <a:pt x="66" y="8"/>
                        </a:lnTo>
                        <a:lnTo>
                          <a:pt x="68" y="17"/>
                        </a:lnTo>
                        <a:lnTo>
                          <a:pt x="66" y="33"/>
                        </a:lnTo>
                        <a:lnTo>
                          <a:pt x="61" y="47"/>
                        </a:lnTo>
                        <a:lnTo>
                          <a:pt x="55" y="59"/>
                        </a:lnTo>
                        <a:lnTo>
                          <a:pt x="47" y="70"/>
                        </a:lnTo>
                        <a:lnTo>
                          <a:pt x="37" y="81"/>
                        </a:lnTo>
                        <a:lnTo>
                          <a:pt x="26" y="88"/>
                        </a:lnTo>
                        <a:lnTo>
                          <a:pt x="14" y="94"/>
                        </a:lnTo>
                        <a:lnTo>
                          <a:pt x="0" y="98"/>
                        </a:lnTo>
                        <a:lnTo>
                          <a:pt x="3" y="99"/>
                        </a:lnTo>
                        <a:lnTo>
                          <a:pt x="7" y="99"/>
                        </a:lnTo>
                        <a:lnTo>
                          <a:pt x="20" y="94"/>
                        </a:lnTo>
                        <a:lnTo>
                          <a:pt x="32" y="88"/>
                        </a:lnTo>
                        <a:lnTo>
                          <a:pt x="43" y="79"/>
                        </a:lnTo>
                        <a:lnTo>
                          <a:pt x="52" y="70"/>
                        </a:lnTo>
                        <a:lnTo>
                          <a:pt x="60" y="59"/>
                        </a:lnTo>
                        <a:lnTo>
                          <a:pt x="66" y="45"/>
                        </a:lnTo>
                        <a:lnTo>
                          <a:pt x="69" y="31"/>
                        </a:lnTo>
                        <a:lnTo>
                          <a:pt x="71" y="17"/>
                        </a:lnTo>
                        <a:close/>
                      </a:path>
                    </a:pathLst>
                  </a:custGeom>
                  <a:solidFill>
                    <a:srgbClr val="DC353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23" name="Freeform 491"/>
                  <p:cNvSpPr>
                    <a:spLocks/>
                  </p:cNvSpPr>
                  <p:nvPr/>
                </p:nvSpPr>
                <p:spPr bwMode="auto">
                  <a:xfrm>
                    <a:off x="5607" y="1210"/>
                    <a:ext cx="74" cy="102"/>
                  </a:xfrm>
                  <a:custGeom>
                    <a:avLst/>
                    <a:gdLst/>
                    <a:ahLst/>
                    <a:cxnLst>
                      <a:cxn ang="0">
                        <a:pos x="74" y="20"/>
                      </a:cxn>
                      <a:cxn ang="0">
                        <a:pos x="73" y="12"/>
                      </a:cxn>
                      <a:cxn ang="0">
                        <a:pos x="73" y="6"/>
                      </a:cxn>
                      <a:cxn ang="0">
                        <a:pos x="69" y="3"/>
                      </a:cxn>
                      <a:cxn ang="0">
                        <a:pos x="68" y="0"/>
                      </a:cxn>
                      <a:cxn ang="0">
                        <a:pos x="69" y="11"/>
                      </a:cxn>
                      <a:cxn ang="0">
                        <a:pos x="71" y="20"/>
                      </a:cxn>
                      <a:cxn ang="0">
                        <a:pos x="69" y="36"/>
                      </a:cxn>
                      <a:cxn ang="0">
                        <a:pos x="65" y="50"/>
                      </a:cxn>
                      <a:cxn ang="0">
                        <a:pos x="59" y="62"/>
                      </a:cxn>
                      <a:cxn ang="0">
                        <a:pos x="49" y="74"/>
                      </a:cxn>
                      <a:cxn ang="0">
                        <a:pos x="40" y="84"/>
                      </a:cxn>
                      <a:cxn ang="0">
                        <a:pos x="28" y="91"/>
                      </a:cxn>
                      <a:cxn ang="0">
                        <a:pos x="14" y="97"/>
                      </a:cxn>
                      <a:cxn ang="0">
                        <a:pos x="0" y="101"/>
                      </a:cxn>
                      <a:cxn ang="0">
                        <a:pos x="5" y="101"/>
                      </a:cxn>
                      <a:cxn ang="0">
                        <a:pos x="8" y="102"/>
                      </a:cxn>
                      <a:cxn ang="0">
                        <a:pos x="22" y="97"/>
                      </a:cxn>
                      <a:cxn ang="0">
                        <a:pos x="34" y="91"/>
                      </a:cxn>
                      <a:cxn ang="0">
                        <a:pos x="45" y="84"/>
                      </a:cxn>
                      <a:cxn ang="0">
                        <a:pos x="54" y="73"/>
                      </a:cxn>
                      <a:cxn ang="0">
                        <a:pos x="63" y="62"/>
                      </a:cxn>
                      <a:cxn ang="0">
                        <a:pos x="68" y="50"/>
                      </a:cxn>
                      <a:cxn ang="0">
                        <a:pos x="73" y="36"/>
                      </a:cxn>
                      <a:cxn ang="0">
                        <a:pos x="74" y="20"/>
                      </a:cxn>
                    </a:cxnLst>
                    <a:rect l="0" t="0" r="r" b="b"/>
                    <a:pathLst>
                      <a:path w="74" h="102">
                        <a:moveTo>
                          <a:pt x="74" y="20"/>
                        </a:moveTo>
                        <a:lnTo>
                          <a:pt x="73" y="12"/>
                        </a:lnTo>
                        <a:lnTo>
                          <a:pt x="73" y="6"/>
                        </a:lnTo>
                        <a:lnTo>
                          <a:pt x="69" y="3"/>
                        </a:lnTo>
                        <a:lnTo>
                          <a:pt x="68" y="0"/>
                        </a:lnTo>
                        <a:lnTo>
                          <a:pt x="69" y="11"/>
                        </a:lnTo>
                        <a:lnTo>
                          <a:pt x="71" y="20"/>
                        </a:lnTo>
                        <a:lnTo>
                          <a:pt x="69" y="36"/>
                        </a:lnTo>
                        <a:lnTo>
                          <a:pt x="65" y="50"/>
                        </a:lnTo>
                        <a:lnTo>
                          <a:pt x="59" y="62"/>
                        </a:lnTo>
                        <a:lnTo>
                          <a:pt x="49" y="74"/>
                        </a:lnTo>
                        <a:lnTo>
                          <a:pt x="40" y="84"/>
                        </a:lnTo>
                        <a:lnTo>
                          <a:pt x="28" y="91"/>
                        </a:lnTo>
                        <a:lnTo>
                          <a:pt x="14" y="97"/>
                        </a:lnTo>
                        <a:lnTo>
                          <a:pt x="0" y="101"/>
                        </a:lnTo>
                        <a:lnTo>
                          <a:pt x="5" y="101"/>
                        </a:lnTo>
                        <a:lnTo>
                          <a:pt x="8" y="102"/>
                        </a:lnTo>
                        <a:lnTo>
                          <a:pt x="22" y="97"/>
                        </a:lnTo>
                        <a:lnTo>
                          <a:pt x="34" y="91"/>
                        </a:lnTo>
                        <a:lnTo>
                          <a:pt x="45" y="84"/>
                        </a:lnTo>
                        <a:lnTo>
                          <a:pt x="54" y="73"/>
                        </a:lnTo>
                        <a:lnTo>
                          <a:pt x="63" y="62"/>
                        </a:lnTo>
                        <a:lnTo>
                          <a:pt x="68" y="50"/>
                        </a:lnTo>
                        <a:lnTo>
                          <a:pt x="73" y="36"/>
                        </a:lnTo>
                        <a:lnTo>
                          <a:pt x="74" y="20"/>
                        </a:lnTo>
                        <a:close/>
                      </a:path>
                    </a:pathLst>
                  </a:custGeom>
                  <a:solidFill>
                    <a:srgbClr val="DC363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24" name="Freeform 492"/>
                  <p:cNvSpPr>
                    <a:spLocks/>
                  </p:cNvSpPr>
                  <p:nvPr/>
                </p:nvSpPr>
                <p:spPr bwMode="auto">
                  <a:xfrm>
                    <a:off x="5604" y="1209"/>
                    <a:ext cx="76" cy="102"/>
                  </a:xfrm>
                  <a:custGeom>
                    <a:avLst/>
                    <a:gdLst/>
                    <a:ahLst/>
                    <a:cxnLst>
                      <a:cxn ang="0">
                        <a:pos x="76" y="21"/>
                      </a:cxn>
                      <a:cxn ang="0">
                        <a:pos x="74" y="12"/>
                      </a:cxn>
                      <a:cxn ang="0">
                        <a:pos x="72" y="4"/>
                      </a:cxn>
                      <a:cxn ang="0">
                        <a:pos x="71" y="1"/>
                      </a:cxn>
                      <a:cxn ang="0">
                        <a:pos x="69" y="0"/>
                      </a:cxn>
                      <a:cxn ang="0">
                        <a:pos x="71" y="10"/>
                      </a:cxn>
                      <a:cxn ang="0">
                        <a:pos x="72" y="21"/>
                      </a:cxn>
                      <a:cxn ang="0">
                        <a:pos x="71" y="37"/>
                      </a:cxn>
                      <a:cxn ang="0">
                        <a:pos x="66" y="51"/>
                      </a:cxn>
                      <a:cxn ang="0">
                        <a:pos x="60" y="63"/>
                      </a:cxn>
                      <a:cxn ang="0">
                        <a:pos x="51" y="75"/>
                      </a:cxn>
                      <a:cxn ang="0">
                        <a:pos x="40" y="85"/>
                      </a:cxn>
                      <a:cxn ang="0">
                        <a:pos x="28" y="92"/>
                      </a:cxn>
                      <a:cxn ang="0">
                        <a:pos x="14" y="97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8" y="102"/>
                      </a:cxn>
                      <a:cxn ang="0">
                        <a:pos x="22" y="98"/>
                      </a:cxn>
                      <a:cxn ang="0">
                        <a:pos x="34" y="92"/>
                      </a:cxn>
                      <a:cxn ang="0">
                        <a:pos x="45" y="85"/>
                      </a:cxn>
                      <a:cxn ang="0">
                        <a:pos x="55" y="74"/>
                      </a:cxn>
                      <a:cxn ang="0">
                        <a:pos x="63" y="63"/>
                      </a:cxn>
                      <a:cxn ang="0">
                        <a:pos x="69" y="51"/>
                      </a:cxn>
                      <a:cxn ang="0">
                        <a:pos x="74" y="37"/>
                      </a:cxn>
                      <a:cxn ang="0">
                        <a:pos x="76" y="21"/>
                      </a:cxn>
                    </a:cxnLst>
                    <a:rect l="0" t="0" r="r" b="b"/>
                    <a:pathLst>
                      <a:path w="76" h="102">
                        <a:moveTo>
                          <a:pt x="76" y="21"/>
                        </a:moveTo>
                        <a:lnTo>
                          <a:pt x="74" y="12"/>
                        </a:lnTo>
                        <a:lnTo>
                          <a:pt x="72" y="4"/>
                        </a:lnTo>
                        <a:lnTo>
                          <a:pt x="71" y="1"/>
                        </a:lnTo>
                        <a:lnTo>
                          <a:pt x="69" y="0"/>
                        </a:lnTo>
                        <a:lnTo>
                          <a:pt x="71" y="10"/>
                        </a:lnTo>
                        <a:lnTo>
                          <a:pt x="72" y="21"/>
                        </a:lnTo>
                        <a:lnTo>
                          <a:pt x="71" y="37"/>
                        </a:lnTo>
                        <a:lnTo>
                          <a:pt x="66" y="51"/>
                        </a:lnTo>
                        <a:lnTo>
                          <a:pt x="60" y="63"/>
                        </a:lnTo>
                        <a:lnTo>
                          <a:pt x="51" y="75"/>
                        </a:lnTo>
                        <a:lnTo>
                          <a:pt x="40" y="85"/>
                        </a:lnTo>
                        <a:lnTo>
                          <a:pt x="28" y="92"/>
                        </a:lnTo>
                        <a:lnTo>
                          <a:pt x="14" y="97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8" y="102"/>
                        </a:lnTo>
                        <a:lnTo>
                          <a:pt x="22" y="98"/>
                        </a:lnTo>
                        <a:lnTo>
                          <a:pt x="34" y="92"/>
                        </a:lnTo>
                        <a:lnTo>
                          <a:pt x="45" y="85"/>
                        </a:lnTo>
                        <a:lnTo>
                          <a:pt x="55" y="74"/>
                        </a:lnTo>
                        <a:lnTo>
                          <a:pt x="63" y="63"/>
                        </a:lnTo>
                        <a:lnTo>
                          <a:pt x="69" y="51"/>
                        </a:lnTo>
                        <a:lnTo>
                          <a:pt x="74" y="37"/>
                        </a:lnTo>
                        <a:lnTo>
                          <a:pt x="76" y="21"/>
                        </a:lnTo>
                        <a:close/>
                      </a:path>
                    </a:pathLst>
                  </a:custGeom>
                  <a:solidFill>
                    <a:srgbClr val="DC36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25" name="Freeform 493"/>
                  <p:cNvSpPr>
                    <a:spLocks/>
                  </p:cNvSpPr>
                  <p:nvPr/>
                </p:nvSpPr>
                <p:spPr bwMode="auto">
                  <a:xfrm>
                    <a:off x="5601" y="1207"/>
                    <a:ext cx="77" cy="104"/>
                  </a:xfrm>
                  <a:custGeom>
                    <a:avLst/>
                    <a:gdLst/>
                    <a:ahLst/>
                    <a:cxnLst>
                      <a:cxn ang="0">
                        <a:pos x="77" y="23"/>
                      </a:cxn>
                      <a:cxn ang="0">
                        <a:pos x="75" y="14"/>
                      </a:cxn>
                      <a:cxn ang="0">
                        <a:pos x="74" y="3"/>
                      </a:cxn>
                      <a:cxn ang="0">
                        <a:pos x="72" y="2"/>
                      </a:cxn>
                      <a:cxn ang="0">
                        <a:pos x="69" y="0"/>
                      </a:cxn>
                      <a:cxn ang="0">
                        <a:pos x="72" y="11"/>
                      </a:cxn>
                      <a:cxn ang="0">
                        <a:pos x="74" y="23"/>
                      </a:cxn>
                      <a:cxn ang="0">
                        <a:pos x="72" y="39"/>
                      </a:cxn>
                      <a:cxn ang="0">
                        <a:pos x="68" y="53"/>
                      </a:cxn>
                      <a:cxn ang="0">
                        <a:pos x="60" y="65"/>
                      </a:cxn>
                      <a:cxn ang="0">
                        <a:pos x="52" y="77"/>
                      </a:cxn>
                      <a:cxn ang="0">
                        <a:pos x="42" y="87"/>
                      </a:cxn>
                      <a:cxn ang="0">
                        <a:pos x="28" y="94"/>
                      </a:cxn>
                      <a:cxn ang="0">
                        <a:pos x="14" y="99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6" y="104"/>
                      </a:cxn>
                      <a:cxn ang="0">
                        <a:pos x="20" y="100"/>
                      </a:cxn>
                      <a:cxn ang="0">
                        <a:pos x="34" y="94"/>
                      </a:cxn>
                      <a:cxn ang="0">
                        <a:pos x="46" y="87"/>
                      </a:cxn>
                      <a:cxn ang="0">
                        <a:pos x="55" y="77"/>
                      </a:cxn>
                      <a:cxn ang="0">
                        <a:pos x="65" y="65"/>
                      </a:cxn>
                      <a:cxn ang="0">
                        <a:pos x="71" y="53"/>
                      </a:cxn>
                      <a:cxn ang="0">
                        <a:pos x="75" y="39"/>
                      </a:cxn>
                      <a:cxn ang="0">
                        <a:pos x="77" y="23"/>
                      </a:cxn>
                    </a:cxnLst>
                    <a:rect l="0" t="0" r="r" b="b"/>
                    <a:pathLst>
                      <a:path w="77" h="104">
                        <a:moveTo>
                          <a:pt x="77" y="23"/>
                        </a:moveTo>
                        <a:lnTo>
                          <a:pt x="75" y="14"/>
                        </a:lnTo>
                        <a:lnTo>
                          <a:pt x="74" y="3"/>
                        </a:lnTo>
                        <a:lnTo>
                          <a:pt x="72" y="2"/>
                        </a:lnTo>
                        <a:lnTo>
                          <a:pt x="69" y="0"/>
                        </a:lnTo>
                        <a:lnTo>
                          <a:pt x="72" y="11"/>
                        </a:lnTo>
                        <a:lnTo>
                          <a:pt x="74" y="23"/>
                        </a:lnTo>
                        <a:lnTo>
                          <a:pt x="72" y="39"/>
                        </a:lnTo>
                        <a:lnTo>
                          <a:pt x="68" y="53"/>
                        </a:lnTo>
                        <a:lnTo>
                          <a:pt x="60" y="65"/>
                        </a:lnTo>
                        <a:lnTo>
                          <a:pt x="52" y="77"/>
                        </a:lnTo>
                        <a:lnTo>
                          <a:pt x="42" y="87"/>
                        </a:lnTo>
                        <a:lnTo>
                          <a:pt x="28" y="94"/>
                        </a:lnTo>
                        <a:lnTo>
                          <a:pt x="14" y="99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6" y="104"/>
                        </a:lnTo>
                        <a:lnTo>
                          <a:pt x="20" y="100"/>
                        </a:lnTo>
                        <a:lnTo>
                          <a:pt x="34" y="94"/>
                        </a:lnTo>
                        <a:lnTo>
                          <a:pt x="46" y="87"/>
                        </a:lnTo>
                        <a:lnTo>
                          <a:pt x="55" y="77"/>
                        </a:lnTo>
                        <a:lnTo>
                          <a:pt x="65" y="65"/>
                        </a:lnTo>
                        <a:lnTo>
                          <a:pt x="71" y="53"/>
                        </a:lnTo>
                        <a:lnTo>
                          <a:pt x="75" y="39"/>
                        </a:lnTo>
                        <a:lnTo>
                          <a:pt x="77" y="23"/>
                        </a:lnTo>
                        <a:close/>
                      </a:path>
                    </a:pathLst>
                  </a:custGeom>
                  <a:solidFill>
                    <a:srgbClr val="DC37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26" name="Freeform 494"/>
                  <p:cNvSpPr>
                    <a:spLocks/>
                  </p:cNvSpPr>
                  <p:nvPr/>
                </p:nvSpPr>
                <p:spPr bwMode="auto">
                  <a:xfrm>
                    <a:off x="5598" y="1204"/>
                    <a:ext cx="78" cy="105"/>
                  </a:xfrm>
                  <a:custGeom>
                    <a:avLst/>
                    <a:gdLst/>
                    <a:ahLst/>
                    <a:cxnLst>
                      <a:cxn ang="0">
                        <a:pos x="78" y="26"/>
                      </a:cxn>
                      <a:cxn ang="0">
                        <a:pos x="77" y="15"/>
                      </a:cxn>
                      <a:cxn ang="0">
                        <a:pos x="75" y="5"/>
                      </a:cxn>
                      <a:cxn ang="0">
                        <a:pos x="72" y="3"/>
                      </a:cxn>
                      <a:cxn ang="0">
                        <a:pos x="71" y="0"/>
                      </a:cxn>
                      <a:cxn ang="0">
                        <a:pos x="74" y="12"/>
                      </a:cxn>
                      <a:cxn ang="0">
                        <a:pos x="75" y="26"/>
                      </a:cxn>
                      <a:cxn ang="0">
                        <a:pos x="74" y="42"/>
                      </a:cxn>
                      <a:cxn ang="0">
                        <a:pos x="69" y="56"/>
                      </a:cxn>
                      <a:cxn ang="0">
                        <a:pos x="61" y="69"/>
                      </a:cxn>
                      <a:cxn ang="0">
                        <a:pos x="52" y="80"/>
                      </a:cxn>
                      <a:cxn ang="0">
                        <a:pos x="41" y="90"/>
                      </a:cxn>
                      <a:cxn ang="0">
                        <a:pos x="29" y="96"/>
                      </a:cxn>
                      <a:cxn ang="0">
                        <a:pos x="15" y="100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20" y="102"/>
                      </a:cxn>
                      <a:cxn ang="0">
                        <a:pos x="34" y="97"/>
                      </a:cxn>
                      <a:cxn ang="0">
                        <a:pos x="46" y="90"/>
                      </a:cxn>
                      <a:cxn ang="0">
                        <a:pos x="57" y="80"/>
                      </a:cxn>
                      <a:cxn ang="0">
                        <a:pos x="66" y="68"/>
                      </a:cxn>
                      <a:cxn ang="0">
                        <a:pos x="72" y="56"/>
                      </a:cxn>
                      <a:cxn ang="0">
                        <a:pos x="77" y="42"/>
                      </a:cxn>
                      <a:cxn ang="0">
                        <a:pos x="78" y="26"/>
                      </a:cxn>
                    </a:cxnLst>
                    <a:rect l="0" t="0" r="r" b="b"/>
                    <a:pathLst>
                      <a:path w="78" h="105">
                        <a:moveTo>
                          <a:pt x="78" y="26"/>
                        </a:moveTo>
                        <a:lnTo>
                          <a:pt x="77" y="15"/>
                        </a:lnTo>
                        <a:lnTo>
                          <a:pt x="75" y="5"/>
                        </a:lnTo>
                        <a:lnTo>
                          <a:pt x="72" y="3"/>
                        </a:lnTo>
                        <a:lnTo>
                          <a:pt x="71" y="0"/>
                        </a:lnTo>
                        <a:lnTo>
                          <a:pt x="74" y="12"/>
                        </a:lnTo>
                        <a:lnTo>
                          <a:pt x="75" y="26"/>
                        </a:lnTo>
                        <a:lnTo>
                          <a:pt x="74" y="42"/>
                        </a:lnTo>
                        <a:lnTo>
                          <a:pt x="69" y="56"/>
                        </a:lnTo>
                        <a:lnTo>
                          <a:pt x="61" y="69"/>
                        </a:lnTo>
                        <a:lnTo>
                          <a:pt x="52" y="80"/>
                        </a:lnTo>
                        <a:lnTo>
                          <a:pt x="41" y="90"/>
                        </a:lnTo>
                        <a:lnTo>
                          <a:pt x="29" y="96"/>
                        </a:lnTo>
                        <a:lnTo>
                          <a:pt x="15" y="100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20" y="102"/>
                        </a:lnTo>
                        <a:lnTo>
                          <a:pt x="34" y="97"/>
                        </a:lnTo>
                        <a:lnTo>
                          <a:pt x="46" y="90"/>
                        </a:lnTo>
                        <a:lnTo>
                          <a:pt x="57" y="80"/>
                        </a:lnTo>
                        <a:lnTo>
                          <a:pt x="66" y="68"/>
                        </a:lnTo>
                        <a:lnTo>
                          <a:pt x="72" y="56"/>
                        </a:lnTo>
                        <a:lnTo>
                          <a:pt x="77" y="42"/>
                        </a:lnTo>
                        <a:lnTo>
                          <a:pt x="78" y="26"/>
                        </a:lnTo>
                        <a:close/>
                      </a:path>
                    </a:pathLst>
                  </a:custGeom>
                  <a:solidFill>
                    <a:srgbClr val="DC37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27" name="Freeform 495"/>
                  <p:cNvSpPr>
                    <a:spLocks/>
                  </p:cNvSpPr>
                  <p:nvPr/>
                </p:nvSpPr>
                <p:spPr bwMode="auto">
                  <a:xfrm>
                    <a:off x="5595" y="1202"/>
                    <a:ext cx="80" cy="105"/>
                  </a:xfrm>
                  <a:custGeom>
                    <a:avLst/>
                    <a:gdLst/>
                    <a:ahLst/>
                    <a:cxnLst>
                      <a:cxn ang="0">
                        <a:pos x="80" y="28"/>
                      </a:cxn>
                      <a:cxn ang="0">
                        <a:pos x="78" y="16"/>
                      </a:cxn>
                      <a:cxn ang="0">
                        <a:pos x="75" y="5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5" y="14"/>
                      </a:cxn>
                      <a:cxn ang="0">
                        <a:pos x="77" y="28"/>
                      </a:cxn>
                      <a:cxn ang="0">
                        <a:pos x="75" y="44"/>
                      </a:cxn>
                      <a:cxn ang="0">
                        <a:pos x="71" y="58"/>
                      </a:cxn>
                      <a:cxn ang="0">
                        <a:pos x="63" y="70"/>
                      </a:cxn>
                      <a:cxn ang="0">
                        <a:pos x="55" y="81"/>
                      </a:cxn>
                      <a:cxn ang="0">
                        <a:pos x="43" y="90"/>
                      </a:cxn>
                      <a:cxn ang="0">
                        <a:pos x="31" y="96"/>
                      </a:cxn>
                      <a:cxn ang="0">
                        <a:pos x="17" y="101"/>
                      </a:cxn>
                      <a:cxn ang="0">
                        <a:pos x="3" y="102"/>
                      </a:cxn>
                      <a:cxn ang="0">
                        <a:pos x="1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20" y="104"/>
                      </a:cxn>
                      <a:cxn ang="0">
                        <a:pos x="34" y="99"/>
                      </a:cxn>
                      <a:cxn ang="0">
                        <a:pos x="48" y="92"/>
                      </a:cxn>
                      <a:cxn ang="0">
                        <a:pos x="58" y="82"/>
                      </a:cxn>
                      <a:cxn ang="0">
                        <a:pos x="66" y="70"/>
                      </a:cxn>
                      <a:cxn ang="0">
                        <a:pos x="74" y="58"/>
                      </a:cxn>
                      <a:cxn ang="0">
                        <a:pos x="78" y="44"/>
                      </a:cxn>
                      <a:cxn ang="0">
                        <a:pos x="80" y="28"/>
                      </a:cxn>
                    </a:cxnLst>
                    <a:rect l="0" t="0" r="r" b="b"/>
                    <a:pathLst>
                      <a:path w="80" h="105">
                        <a:moveTo>
                          <a:pt x="80" y="28"/>
                        </a:moveTo>
                        <a:lnTo>
                          <a:pt x="78" y="16"/>
                        </a:lnTo>
                        <a:lnTo>
                          <a:pt x="75" y="5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5" y="14"/>
                        </a:lnTo>
                        <a:lnTo>
                          <a:pt x="77" y="28"/>
                        </a:lnTo>
                        <a:lnTo>
                          <a:pt x="75" y="44"/>
                        </a:lnTo>
                        <a:lnTo>
                          <a:pt x="71" y="58"/>
                        </a:lnTo>
                        <a:lnTo>
                          <a:pt x="63" y="70"/>
                        </a:lnTo>
                        <a:lnTo>
                          <a:pt x="55" y="81"/>
                        </a:lnTo>
                        <a:lnTo>
                          <a:pt x="43" y="90"/>
                        </a:lnTo>
                        <a:lnTo>
                          <a:pt x="31" y="96"/>
                        </a:lnTo>
                        <a:lnTo>
                          <a:pt x="17" y="101"/>
                        </a:lnTo>
                        <a:lnTo>
                          <a:pt x="3" y="102"/>
                        </a:lnTo>
                        <a:lnTo>
                          <a:pt x="1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20" y="104"/>
                        </a:lnTo>
                        <a:lnTo>
                          <a:pt x="34" y="99"/>
                        </a:lnTo>
                        <a:lnTo>
                          <a:pt x="48" y="92"/>
                        </a:lnTo>
                        <a:lnTo>
                          <a:pt x="58" y="82"/>
                        </a:lnTo>
                        <a:lnTo>
                          <a:pt x="66" y="70"/>
                        </a:lnTo>
                        <a:lnTo>
                          <a:pt x="74" y="58"/>
                        </a:lnTo>
                        <a:lnTo>
                          <a:pt x="78" y="44"/>
                        </a:lnTo>
                        <a:lnTo>
                          <a:pt x="80" y="28"/>
                        </a:lnTo>
                        <a:close/>
                      </a:path>
                    </a:pathLst>
                  </a:custGeom>
                  <a:solidFill>
                    <a:srgbClr val="DC38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28" name="Freeform 496"/>
                  <p:cNvSpPr>
                    <a:spLocks/>
                  </p:cNvSpPr>
                  <p:nvPr/>
                </p:nvSpPr>
                <p:spPr bwMode="auto">
                  <a:xfrm>
                    <a:off x="5592" y="1201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29"/>
                      </a:cxn>
                      <a:cxn ang="0">
                        <a:pos x="80" y="15"/>
                      </a:cxn>
                      <a:cxn ang="0">
                        <a:pos x="77" y="3"/>
                      </a:cxn>
                      <a:cxn ang="0">
                        <a:pos x="74" y="1"/>
                      </a:cxn>
                      <a:cxn ang="0">
                        <a:pos x="72" y="0"/>
                      </a:cxn>
                      <a:cxn ang="0">
                        <a:pos x="74" y="6"/>
                      </a:cxn>
                      <a:cxn ang="0">
                        <a:pos x="77" y="14"/>
                      </a:cxn>
                      <a:cxn ang="0">
                        <a:pos x="77" y="21"/>
                      </a:cxn>
                      <a:cxn ang="0">
                        <a:pos x="78" y="29"/>
                      </a:cxn>
                      <a:cxn ang="0">
                        <a:pos x="77" y="45"/>
                      </a:cxn>
                      <a:cxn ang="0">
                        <a:pos x="72" y="57"/>
                      </a:cxn>
                      <a:cxn ang="0">
                        <a:pos x="66" y="69"/>
                      </a:cxn>
                      <a:cxn ang="0">
                        <a:pos x="57" y="80"/>
                      </a:cxn>
                      <a:cxn ang="0">
                        <a:pos x="46" y="89"/>
                      </a:cxn>
                      <a:cxn ang="0">
                        <a:pos x="34" y="96"/>
                      </a:cxn>
                      <a:cxn ang="0">
                        <a:pos x="20" y="100"/>
                      </a:cxn>
                      <a:cxn ang="0">
                        <a:pos x="6" y="102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21" y="103"/>
                      </a:cxn>
                      <a:cxn ang="0">
                        <a:pos x="35" y="99"/>
                      </a:cxn>
                      <a:cxn ang="0">
                        <a:pos x="47" y="93"/>
                      </a:cxn>
                      <a:cxn ang="0">
                        <a:pos x="58" y="83"/>
                      </a:cxn>
                      <a:cxn ang="0">
                        <a:pos x="67" y="72"/>
                      </a:cxn>
                      <a:cxn ang="0">
                        <a:pos x="75" y="59"/>
                      </a:cxn>
                      <a:cxn ang="0">
                        <a:pos x="80" y="45"/>
                      </a:cxn>
                      <a:cxn ang="0">
                        <a:pos x="81" y="29"/>
                      </a:cxn>
                    </a:cxnLst>
                    <a:rect l="0" t="0" r="r" b="b"/>
                    <a:pathLst>
                      <a:path w="81" h="105">
                        <a:moveTo>
                          <a:pt x="81" y="29"/>
                        </a:moveTo>
                        <a:lnTo>
                          <a:pt x="80" y="15"/>
                        </a:lnTo>
                        <a:lnTo>
                          <a:pt x="77" y="3"/>
                        </a:lnTo>
                        <a:lnTo>
                          <a:pt x="74" y="1"/>
                        </a:lnTo>
                        <a:lnTo>
                          <a:pt x="72" y="0"/>
                        </a:lnTo>
                        <a:lnTo>
                          <a:pt x="74" y="6"/>
                        </a:lnTo>
                        <a:lnTo>
                          <a:pt x="77" y="14"/>
                        </a:lnTo>
                        <a:lnTo>
                          <a:pt x="77" y="21"/>
                        </a:lnTo>
                        <a:lnTo>
                          <a:pt x="78" y="29"/>
                        </a:lnTo>
                        <a:lnTo>
                          <a:pt x="77" y="45"/>
                        </a:lnTo>
                        <a:lnTo>
                          <a:pt x="72" y="57"/>
                        </a:lnTo>
                        <a:lnTo>
                          <a:pt x="66" y="69"/>
                        </a:lnTo>
                        <a:lnTo>
                          <a:pt x="57" y="80"/>
                        </a:lnTo>
                        <a:lnTo>
                          <a:pt x="46" y="89"/>
                        </a:lnTo>
                        <a:lnTo>
                          <a:pt x="34" y="96"/>
                        </a:lnTo>
                        <a:lnTo>
                          <a:pt x="20" y="100"/>
                        </a:lnTo>
                        <a:lnTo>
                          <a:pt x="6" y="102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21" y="103"/>
                        </a:lnTo>
                        <a:lnTo>
                          <a:pt x="35" y="99"/>
                        </a:lnTo>
                        <a:lnTo>
                          <a:pt x="47" y="93"/>
                        </a:lnTo>
                        <a:lnTo>
                          <a:pt x="58" y="83"/>
                        </a:lnTo>
                        <a:lnTo>
                          <a:pt x="67" y="72"/>
                        </a:lnTo>
                        <a:lnTo>
                          <a:pt x="75" y="59"/>
                        </a:lnTo>
                        <a:lnTo>
                          <a:pt x="80" y="45"/>
                        </a:lnTo>
                        <a:lnTo>
                          <a:pt x="81" y="29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29" name="Freeform 497"/>
                  <p:cNvSpPr>
                    <a:spLocks/>
                  </p:cNvSpPr>
                  <p:nvPr/>
                </p:nvSpPr>
                <p:spPr bwMode="auto">
                  <a:xfrm>
                    <a:off x="5588" y="1199"/>
                    <a:ext cx="84" cy="105"/>
                  </a:xfrm>
                  <a:custGeom>
                    <a:avLst/>
                    <a:gdLst/>
                    <a:ahLst/>
                    <a:cxnLst>
                      <a:cxn ang="0">
                        <a:pos x="84" y="31"/>
                      </a:cxn>
                      <a:cxn ang="0">
                        <a:pos x="82" y="17"/>
                      </a:cxn>
                      <a:cxn ang="0">
                        <a:pos x="78" y="3"/>
                      </a:cxn>
                      <a:cxn ang="0">
                        <a:pos x="76" y="2"/>
                      </a:cxn>
                      <a:cxn ang="0">
                        <a:pos x="73" y="0"/>
                      </a:cxn>
                      <a:cxn ang="0">
                        <a:pos x="76" y="8"/>
                      </a:cxn>
                      <a:cxn ang="0">
                        <a:pos x="78" y="16"/>
                      </a:cxn>
                      <a:cxn ang="0">
                        <a:pos x="79" y="23"/>
                      </a:cxn>
                      <a:cxn ang="0">
                        <a:pos x="81" y="31"/>
                      </a:cxn>
                      <a:cxn ang="0">
                        <a:pos x="79" y="45"/>
                      </a:cxn>
                      <a:cxn ang="0">
                        <a:pos x="75" y="59"/>
                      </a:cxn>
                      <a:cxn ang="0">
                        <a:pos x="68" y="71"/>
                      </a:cxn>
                      <a:cxn ang="0">
                        <a:pos x="59" y="82"/>
                      </a:cxn>
                      <a:cxn ang="0">
                        <a:pos x="48" y="90"/>
                      </a:cxn>
                      <a:cxn ang="0">
                        <a:pos x="38" y="96"/>
                      </a:cxn>
                      <a:cxn ang="0">
                        <a:pos x="24" y="101"/>
                      </a:cxn>
                      <a:cxn ang="0">
                        <a:pos x="10" y="102"/>
                      </a:cxn>
                      <a:cxn ang="0">
                        <a:pos x="5" y="102"/>
                      </a:cxn>
                      <a:cxn ang="0">
                        <a:pos x="0" y="102"/>
                      </a:cxn>
                      <a:cxn ang="0">
                        <a:pos x="4" y="104"/>
                      </a:cxn>
                      <a:cxn ang="0">
                        <a:pos x="7" y="105"/>
                      </a:cxn>
                      <a:cxn ang="0">
                        <a:pos x="8" y="105"/>
                      </a:cxn>
                      <a:cxn ang="0">
                        <a:pos x="10" y="105"/>
                      </a:cxn>
                      <a:cxn ang="0">
                        <a:pos x="24" y="104"/>
                      </a:cxn>
                      <a:cxn ang="0">
                        <a:pos x="38" y="99"/>
                      </a:cxn>
                      <a:cxn ang="0">
                        <a:pos x="50" y="93"/>
                      </a:cxn>
                      <a:cxn ang="0">
                        <a:pos x="62" y="84"/>
                      </a:cxn>
                      <a:cxn ang="0">
                        <a:pos x="70" y="73"/>
                      </a:cxn>
                      <a:cxn ang="0">
                        <a:pos x="78" y="61"/>
                      </a:cxn>
                      <a:cxn ang="0">
                        <a:pos x="82" y="47"/>
                      </a:cxn>
                      <a:cxn ang="0">
                        <a:pos x="84" y="31"/>
                      </a:cxn>
                    </a:cxnLst>
                    <a:rect l="0" t="0" r="r" b="b"/>
                    <a:pathLst>
                      <a:path w="84" h="105">
                        <a:moveTo>
                          <a:pt x="84" y="31"/>
                        </a:moveTo>
                        <a:lnTo>
                          <a:pt x="82" y="17"/>
                        </a:lnTo>
                        <a:lnTo>
                          <a:pt x="78" y="3"/>
                        </a:lnTo>
                        <a:lnTo>
                          <a:pt x="76" y="2"/>
                        </a:lnTo>
                        <a:lnTo>
                          <a:pt x="73" y="0"/>
                        </a:lnTo>
                        <a:lnTo>
                          <a:pt x="76" y="8"/>
                        </a:lnTo>
                        <a:lnTo>
                          <a:pt x="78" y="16"/>
                        </a:lnTo>
                        <a:lnTo>
                          <a:pt x="79" y="23"/>
                        </a:lnTo>
                        <a:lnTo>
                          <a:pt x="81" y="31"/>
                        </a:lnTo>
                        <a:lnTo>
                          <a:pt x="79" y="45"/>
                        </a:lnTo>
                        <a:lnTo>
                          <a:pt x="75" y="59"/>
                        </a:lnTo>
                        <a:lnTo>
                          <a:pt x="68" y="71"/>
                        </a:lnTo>
                        <a:lnTo>
                          <a:pt x="59" y="82"/>
                        </a:lnTo>
                        <a:lnTo>
                          <a:pt x="48" y="90"/>
                        </a:lnTo>
                        <a:lnTo>
                          <a:pt x="38" y="96"/>
                        </a:lnTo>
                        <a:lnTo>
                          <a:pt x="24" y="101"/>
                        </a:lnTo>
                        <a:lnTo>
                          <a:pt x="10" y="102"/>
                        </a:lnTo>
                        <a:lnTo>
                          <a:pt x="5" y="102"/>
                        </a:lnTo>
                        <a:lnTo>
                          <a:pt x="0" y="102"/>
                        </a:lnTo>
                        <a:lnTo>
                          <a:pt x="4" y="104"/>
                        </a:lnTo>
                        <a:lnTo>
                          <a:pt x="7" y="105"/>
                        </a:lnTo>
                        <a:lnTo>
                          <a:pt x="8" y="105"/>
                        </a:lnTo>
                        <a:lnTo>
                          <a:pt x="10" y="105"/>
                        </a:lnTo>
                        <a:lnTo>
                          <a:pt x="24" y="104"/>
                        </a:lnTo>
                        <a:lnTo>
                          <a:pt x="38" y="99"/>
                        </a:lnTo>
                        <a:lnTo>
                          <a:pt x="50" y="93"/>
                        </a:lnTo>
                        <a:lnTo>
                          <a:pt x="62" y="84"/>
                        </a:lnTo>
                        <a:lnTo>
                          <a:pt x="70" y="73"/>
                        </a:lnTo>
                        <a:lnTo>
                          <a:pt x="78" y="61"/>
                        </a:lnTo>
                        <a:lnTo>
                          <a:pt x="82" y="47"/>
                        </a:lnTo>
                        <a:lnTo>
                          <a:pt x="84" y="31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30" name="Freeform 498"/>
                  <p:cNvSpPr>
                    <a:spLocks/>
                  </p:cNvSpPr>
                  <p:nvPr/>
                </p:nvSpPr>
                <p:spPr bwMode="auto">
                  <a:xfrm>
                    <a:off x="5585" y="1198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2"/>
                      </a:cxn>
                      <a:cxn ang="0">
                        <a:pos x="84" y="24"/>
                      </a:cxn>
                      <a:cxn ang="0">
                        <a:pos x="84" y="17"/>
                      </a:cxn>
                      <a:cxn ang="0">
                        <a:pos x="81" y="9"/>
                      </a:cxn>
                      <a:cxn ang="0">
                        <a:pos x="79" y="3"/>
                      </a:cxn>
                      <a:cxn ang="0">
                        <a:pos x="76" y="1"/>
                      </a:cxn>
                      <a:cxn ang="0">
                        <a:pos x="73" y="0"/>
                      </a:cxn>
                      <a:cxn ang="0">
                        <a:pos x="78" y="7"/>
                      </a:cxn>
                      <a:cxn ang="0">
                        <a:pos x="79" y="15"/>
                      </a:cxn>
                      <a:cxn ang="0">
                        <a:pos x="81" y="24"/>
                      </a:cxn>
                      <a:cxn ang="0">
                        <a:pos x="82" y="32"/>
                      </a:cxn>
                      <a:cxn ang="0">
                        <a:pos x="81" y="46"/>
                      </a:cxn>
                      <a:cxn ang="0">
                        <a:pos x="76" y="60"/>
                      </a:cxn>
                      <a:cxn ang="0">
                        <a:pos x="70" y="71"/>
                      </a:cxn>
                      <a:cxn ang="0">
                        <a:pos x="61" y="82"/>
                      </a:cxn>
                      <a:cxn ang="0">
                        <a:pos x="51" y="89"/>
                      </a:cxn>
                      <a:cxn ang="0">
                        <a:pos x="39" y="97"/>
                      </a:cxn>
                      <a:cxn ang="0">
                        <a:pos x="27" y="100"/>
                      </a:cxn>
                      <a:cxn ang="0">
                        <a:pos x="13" y="102"/>
                      </a:cxn>
                      <a:cxn ang="0">
                        <a:pos x="7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7" y="105"/>
                      </a:cxn>
                      <a:cxn ang="0">
                        <a:pos x="10" y="105"/>
                      </a:cxn>
                      <a:cxn ang="0">
                        <a:pos x="13" y="105"/>
                      </a:cxn>
                      <a:cxn ang="0">
                        <a:pos x="27" y="103"/>
                      </a:cxn>
                      <a:cxn ang="0">
                        <a:pos x="41" y="99"/>
                      </a:cxn>
                      <a:cxn ang="0">
                        <a:pos x="53" y="92"/>
                      </a:cxn>
                      <a:cxn ang="0">
                        <a:pos x="64" y="83"/>
                      </a:cxn>
                      <a:cxn ang="0">
                        <a:pos x="73" y="72"/>
                      </a:cxn>
                      <a:cxn ang="0">
                        <a:pos x="79" y="60"/>
                      </a:cxn>
                      <a:cxn ang="0">
                        <a:pos x="84" y="48"/>
                      </a:cxn>
                      <a:cxn ang="0">
                        <a:pos x="85" y="32"/>
                      </a:cxn>
                    </a:cxnLst>
                    <a:rect l="0" t="0" r="r" b="b"/>
                    <a:pathLst>
                      <a:path w="85" h="105">
                        <a:moveTo>
                          <a:pt x="85" y="32"/>
                        </a:moveTo>
                        <a:lnTo>
                          <a:pt x="84" y="24"/>
                        </a:lnTo>
                        <a:lnTo>
                          <a:pt x="84" y="17"/>
                        </a:lnTo>
                        <a:lnTo>
                          <a:pt x="81" y="9"/>
                        </a:lnTo>
                        <a:lnTo>
                          <a:pt x="79" y="3"/>
                        </a:lnTo>
                        <a:lnTo>
                          <a:pt x="76" y="1"/>
                        </a:lnTo>
                        <a:lnTo>
                          <a:pt x="73" y="0"/>
                        </a:lnTo>
                        <a:lnTo>
                          <a:pt x="78" y="7"/>
                        </a:lnTo>
                        <a:lnTo>
                          <a:pt x="79" y="15"/>
                        </a:lnTo>
                        <a:lnTo>
                          <a:pt x="81" y="24"/>
                        </a:lnTo>
                        <a:lnTo>
                          <a:pt x="82" y="32"/>
                        </a:lnTo>
                        <a:lnTo>
                          <a:pt x="81" y="46"/>
                        </a:lnTo>
                        <a:lnTo>
                          <a:pt x="76" y="60"/>
                        </a:lnTo>
                        <a:lnTo>
                          <a:pt x="70" y="71"/>
                        </a:lnTo>
                        <a:lnTo>
                          <a:pt x="61" y="82"/>
                        </a:lnTo>
                        <a:lnTo>
                          <a:pt x="51" y="89"/>
                        </a:lnTo>
                        <a:lnTo>
                          <a:pt x="39" y="97"/>
                        </a:lnTo>
                        <a:lnTo>
                          <a:pt x="27" y="100"/>
                        </a:lnTo>
                        <a:lnTo>
                          <a:pt x="13" y="102"/>
                        </a:lnTo>
                        <a:lnTo>
                          <a:pt x="7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7" y="105"/>
                        </a:lnTo>
                        <a:lnTo>
                          <a:pt x="10" y="105"/>
                        </a:lnTo>
                        <a:lnTo>
                          <a:pt x="13" y="105"/>
                        </a:lnTo>
                        <a:lnTo>
                          <a:pt x="27" y="103"/>
                        </a:lnTo>
                        <a:lnTo>
                          <a:pt x="41" y="99"/>
                        </a:lnTo>
                        <a:lnTo>
                          <a:pt x="53" y="92"/>
                        </a:lnTo>
                        <a:lnTo>
                          <a:pt x="64" y="83"/>
                        </a:lnTo>
                        <a:lnTo>
                          <a:pt x="73" y="72"/>
                        </a:lnTo>
                        <a:lnTo>
                          <a:pt x="79" y="60"/>
                        </a:lnTo>
                        <a:lnTo>
                          <a:pt x="84" y="48"/>
                        </a:lnTo>
                        <a:lnTo>
                          <a:pt x="85" y="32"/>
                        </a:lnTo>
                        <a:close/>
                      </a:path>
                    </a:pathLst>
                  </a:custGeom>
                  <a:solidFill>
                    <a:srgbClr val="DD3A3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31" name="Freeform 499"/>
                  <p:cNvSpPr>
                    <a:spLocks/>
                  </p:cNvSpPr>
                  <p:nvPr/>
                </p:nvSpPr>
                <p:spPr bwMode="auto">
                  <a:xfrm>
                    <a:off x="5584" y="1196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4"/>
                      </a:cxn>
                      <a:cxn ang="0">
                        <a:pos x="83" y="26"/>
                      </a:cxn>
                      <a:cxn ang="0">
                        <a:pos x="82" y="19"/>
                      </a:cxn>
                      <a:cxn ang="0">
                        <a:pos x="80" y="11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2" y="0"/>
                      </a:cxn>
                      <a:cxn ang="0">
                        <a:pos x="75" y="8"/>
                      </a:cxn>
                      <a:cxn ang="0">
                        <a:pos x="79" y="17"/>
                      </a:cxn>
                      <a:cxn ang="0">
                        <a:pos x="80" y="25"/>
                      </a:cxn>
                      <a:cxn ang="0">
                        <a:pos x="82" y="34"/>
                      </a:cxn>
                      <a:cxn ang="0">
                        <a:pos x="80" y="48"/>
                      </a:cxn>
                      <a:cxn ang="0">
                        <a:pos x="75" y="60"/>
                      </a:cxn>
                      <a:cxn ang="0">
                        <a:pos x="69" y="73"/>
                      </a:cxn>
                      <a:cxn ang="0">
                        <a:pos x="62" y="82"/>
                      </a:cxn>
                      <a:cxn ang="0">
                        <a:pos x="51" y="91"/>
                      </a:cxn>
                      <a:cxn ang="0">
                        <a:pos x="40" y="98"/>
                      </a:cxn>
                      <a:cxn ang="0">
                        <a:pos x="28" y="101"/>
                      </a:cxn>
                      <a:cxn ang="0">
                        <a:pos x="14" y="102"/>
                      </a:cxn>
                      <a:cxn ang="0">
                        <a:pos x="6" y="102"/>
                      </a:cxn>
                      <a:cxn ang="0">
                        <a:pos x="0" y="101"/>
                      </a:cxn>
                      <a:cxn ang="0">
                        <a:pos x="1" y="104"/>
                      </a:cxn>
                      <a:cxn ang="0">
                        <a:pos x="4" y="105"/>
                      </a:cxn>
                      <a:cxn ang="0">
                        <a:pos x="9" y="105"/>
                      </a:cxn>
                      <a:cxn ang="0">
                        <a:pos x="14" y="105"/>
                      </a:cxn>
                      <a:cxn ang="0">
                        <a:pos x="28" y="104"/>
                      </a:cxn>
                      <a:cxn ang="0">
                        <a:pos x="42" y="99"/>
                      </a:cxn>
                      <a:cxn ang="0">
                        <a:pos x="52" y="93"/>
                      </a:cxn>
                      <a:cxn ang="0">
                        <a:pos x="63" y="85"/>
                      </a:cxn>
                      <a:cxn ang="0">
                        <a:pos x="72" y="74"/>
                      </a:cxn>
                      <a:cxn ang="0">
                        <a:pos x="79" y="62"/>
                      </a:cxn>
                      <a:cxn ang="0">
                        <a:pos x="83" y="48"/>
                      </a:cxn>
                      <a:cxn ang="0">
                        <a:pos x="85" y="34"/>
                      </a:cxn>
                    </a:cxnLst>
                    <a:rect l="0" t="0" r="r" b="b"/>
                    <a:pathLst>
                      <a:path w="85" h="105">
                        <a:moveTo>
                          <a:pt x="85" y="34"/>
                        </a:moveTo>
                        <a:lnTo>
                          <a:pt x="83" y="26"/>
                        </a:lnTo>
                        <a:lnTo>
                          <a:pt x="82" y="19"/>
                        </a:lnTo>
                        <a:lnTo>
                          <a:pt x="80" y="11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2" y="0"/>
                        </a:lnTo>
                        <a:lnTo>
                          <a:pt x="75" y="8"/>
                        </a:lnTo>
                        <a:lnTo>
                          <a:pt x="79" y="17"/>
                        </a:lnTo>
                        <a:lnTo>
                          <a:pt x="80" y="25"/>
                        </a:lnTo>
                        <a:lnTo>
                          <a:pt x="82" y="34"/>
                        </a:lnTo>
                        <a:lnTo>
                          <a:pt x="80" y="48"/>
                        </a:lnTo>
                        <a:lnTo>
                          <a:pt x="75" y="60"/>
                        </a:lnTo>
                        <a:lnTo>
                          <a:pt x="69" y="73"/>
                        </a:lnTo>
                        <a:lnTo>
                          <a:pt x="62" y="82"/>
                        </a:lnTo>
                        <a:lnTo>
                          <a:pt x="51" y="91"/>
                        </a:lnTo>
                        <a:lnTo>
                          <a:pt x="40" y="98"/>
                        </a:lnTo>
                        <a:lnTo>
                          <a:pt x="28" y="101"/>
                        </a:lnTo>
                        <a:lnTo>
                          <a:pt x="14" y="102"/>
                        </a:lnTo>
                        <a:lnTo>
                          <a:pt x="6" y="102"/>
                        </a:lnTo>
                        <a:lnTo>
                          <a:pt x="0" y="101"/>
                        </a:lnTo>
                        <a:lnTo>
                          <a:pt x="1" y="104"/>
                        </a:lnTo>
                        <a:lnTo>
                          <a:pt x="4" y="105"/>
                        </a:lnTo>
                        <a:lnTo>
                          <a:pt x="9" y="105"/>
                        </a:lnTo>
                        <a:lnTo>
                          <a:pt x="14" y="105"/>
                        </a:lnTo>
                        <a:lnTo>
                          <a:pt x="28" y="104"/>
                        </a:lnTo>
                        <a:lnTo>
                          <a:pt x="42" y="99"/>
                        </a:lnTo>
                        <a:lnTo>
                          <a:pt x="52" y="93"/>
                        </a:lnTo>
                        <a:lnTo>
                          <a:pt x="63" y="85"/>
                        </a:lnTo>
                        <a:lnTo>
                          <a:pt x="72" y="74"/>
                        </a:lnTo>
                        <a:lnTo>
                          <a:pt x="79" y="62"/>
                        </a:lnTo>
                        <a:lnTo>
                          <a:pt x="83" y="48"/>
                        </a:lnTo>
                        <a:lnTo>
                          <a:pt x="85" y="34"/>
                        </a:lnTo>
                        <a:close/>
                      </a:path>
                    </a:pathLst>
                  </a:custGeom>
                  <a:solidFill>
                    <a:srgbClr val="DD3C3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32" name="Freeform 500"/>
                  <p:cNvSpPr>
                    <a:spLocks/>
                  </p:cNvSpPr>
                  <p:nvPr/>
                </p:nvSpPr>
                <p:spPr bwMode="auto">
                  <a:xfrm>
                    <a:off x="5581" y="1195"/>
                    <a:ext cx="86" cy="105"/>
                  </a:xfrm>
                  <a:custGeom>
                    <a:avLst/>
                    <a:gdLst/>
                    <a:ahLst/>
                    <a:cxnLst>
                      <a:cxn ang="0">
                        <a:pos x="86" y="35"/>
                      </a:cxn>
                      <a:cxn ang="0">
                        <a:pos x="85" y="27"/>
                      </a:cxn>
                      <a:cxn ang="0">
                        <a:pos x="83" y="18"/>
                      </a:cxn>
                      <a:cxn ang="0">
                        <a:pos x="82" y="10"/>
                      </a:cxn>
                      <a:cxn ang="0">
                        <a:pos x="77" y="3"/>
                      </a:cxn>
                      <a:cxn ang="0">
                        <a:pos x="75" y="1"/>
                      </a:cxn>
                      <a:cxn ang="0">
                        <a:pos x="72" y="0"/>
                      </a:cxn>
                      <a:cxn ang="0">
                        <a:pos x="77" y="9"/>
                      </a:cxn>
                      <a:cxn ang="0">
                        <a:pos x="80" y="17"/>
                      </a:cxn>
                      <a:cxn ang="0">
                        <a:pos x="82" y="26"/>
                      </a:cxn>
                      <a:cxn ang="0">
                        <a:pos x="83" y="35"/>
                      </a:cxn>
                      <a:cxn ang="0">
                        <a:pos x="82" y="49"/>
                      </a:cxn>
                      <a:cxn ang="0">
                        <a:pos x="77" y="61"/>
                      </a:cxn>
                      <a:cxn ang="0">
                        <a:pos x="71" y="72"/>
                      </a:cxn>
                      <a:cxn ang="0">
                        <a:pos x="63" y="83"/>
                      </a:cxn>
                      <a:cxn ang="0">
                        <a:pos x="54" y="91"/>
                      </a:cxn>
                      <a:cxn ang="0">
                        <a:pos x="41" y="97"/>
                      </a:cxn>
                      <a:cxn ang="0">
                        <a:pos x="29" y="100"/>
                      </a:cxn>
                      <a:cxn ang="0">
                        <a:pos x="17" y="102"/>
                      </a:cxn>
                      <a:cxn ang="0">
                        <a:pos x="7" y="102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4" y="105"/>
                      </a:cxn>
                      <a:cxn ang="0">
                        <a:pos x="11" y="105"/>
                      </a:cxn>
                      <a:cxn ang="0">
                        <a:pos x="17" y="105"/>
                      </a:cxn>
                      <a:cxn ang="0">
                        <a:pos x="31" y="103"/>
                      </a:cxn>
                      <a:cxn ang="0">
                        <a:pos x="43" y="100"/>
                      </a:cxn>
                      <a:cxn ang="0">
                        <a:pos x="55" y="92"/>
                      </a:cxn>
                      <a:cxn ang="0">
                        <a:pos x="65" y="85"/>
                      </a:cxn>
                      <a:cxn ang="0">
                        <a:pos x="74" y="74"/>
                      </a:cxn>
                      <a:cxn ang="0">
                        <a:pos x="80" y="63"/>
                      </a:cxn>
                      <a:cxn ang="0">
                        <a:pos x="85" y="49"/>
                      </a:cxn>
                      <a:cxn ang="0">
                        <a:pos x="86" y="35"/>
                      </a:cxn>
                    </a:cxnLst>
                    <a:rect l="0" t="0" r="r" b="b"/>
                    <a:pathLst>
                      <a:path w="86" h="105">
                        <a:moveTo>
                          <a:pt x="86" y="35"/>
                        </a:moveTo>
                        <a:lnTo>
                          <a:pt x="85" y="27"/>
                        </a:lnTo>
                        <a:lnTo>
                          <a:pt x="83" y="18"/>
                        </a:lnTo>
                        <a:lnTo>
                          <a:pt x="82" y="10"/>
                        </a:lnTo>
                        <a:lnTo>
                          <a:pt x="77" y="3"/>
                        </a:lnTo>
                        <a:lnTo>
                          <a:pt x="75" y="1"/>
                        </a:lnTo>
                        <a:lnTo>
                          <a:pt x="72" y="0"/>
                        </a:lnTo>
                        <a:lnTo>
                          <a:pt x="77" y="9"/>
                        </a:lnTo>
                        <a:lnTo>
                          <a:pt x="80" y="17"/>
                        </a:lnTo>
                        <a:lnTo>
                          <a:pt x="82" y="26"/>
                        </a:lnTo>
                        <a:lnTo>
                          <a:pt x="83" y="35"/>
                        </a:lnTo>
                        <a:lnTo>
                          <a:pt x="82" y="49"/>
                        </a:lnTo>
                        <a:lnTo>
                          <a:pt x="77" y="61"/>
                        </a:lnTo>
                        <a:lnTo>
                          <a:pt x="71" y="72"/>
                        </a:lnTo>
                        <a:lnTo>
                          <a:pt x="63" y="83"/>
                        </a:lnTo>
                        <a:lnTo>
                          <a:pt x="54" y="91"/>
                        </a:lnTo>
                        <a:lnTo>
                          <a:pt x="41" y="97"/>
                        </a:lnTo>
                        <a:lnTo>
                          <a:pt x="29" y="100"/>
                        </a:lnTo>
                        <a:lnTo>
                          <a:pt x="17" y="102"/>
                        </a:lnTo>
                        <a:lnTo>
                          <a:pt x="7" y="102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4" y="105"/>
                        </a:lnTo>
                        <a:lnTo>
                          <a:pt x="11" y="105"/>
                        </a:lnTo>
                        <a:lnTo>
                          <a:pt x="17" y="105"/>
                        </a:lnTo>
                        <a:lnTo>
                          <a:pt x="31" y="103"/>
                        </a:lnTo>
                        <a:lnTo>
                          <a:pt x="43" y="100"/>
                        </a:lnTo>
                        <a:lnTo>
                          <a:pt x="55" y="92"/>
                        </a:lnTo>
                        <a:lnTo>
                          <a:pt x="65" y="85"/>
                        </a:lnTo>
                        <a:lnTo>
                          <a:pt x="74" y="74"/>
                        </a:lnTo>
                        <a:lnTo>
                          <a:pt x="80" y="63"/>
                        </a:lnTo>
                        <a:lnTo>
                          <a:pt x="85" y="49"/>
                        </a:lnTo>
                        <a:lnTo>
                          <a:pt x="86" y="35"/>
                        </a:lnTo>
                        <a:close/>
                      </a:path>
                    </a:pathLst>
                  </a:custGeom>
                  <a:solidFill>
                    <a:srgbClr val="DD3D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33" name="Freeform 501"/>
                  <p:cNvSpPr>
                    <a:spLocks/>
                  </p:cNvSpPr>
                  <p:nvPr/>
                </p:nvSpPr>
                <p:spPr bwMode="auto">
                  <a:xfrm>
                    <a:off x="5579" y="1195"/>
                    <a:ext cx="87" cy="103"/>
                  </a:xfrm>
                  <a:custGeom>
                    <a:avLst/>
                    <a:gdLst/>
                    <a:ahLst/>
                    <a:cxnLst>
                      <a:cxn ang="0">
                        <a:pos x="87" y="35"/>
                      </a:cxn>
                      <a:cxn ang="0">
                        <a:pos x="85" y="26"/>
                      </a:cxn>
                      <a:cxn ang="0">
                        <a:pos x="84" y="18"/>
                      </a:cxn>
                      <a:cxn ang="0">
                        <a:pos x="80" y="9"/>
                      </a:cxn>
                      <a:cxn ang="0">
                        <a:pos x="77" y="1"/>
                      </a:cxn>
                      <a:cxn ang="0">
                        <a:pos x="74" y="0"/>
                      </a:cxn>
                      <a:cxn ang="0">
                        <a:pos x="73" y="0"/>
                      </a:cxn>
                      <a:cxn ang="0">
                        <a:pos x="77" y="7"/>
                      </a:cxn>
                      <a:cxn ang="0">
                        <a:pos x="80" y="17"/>
                      </a:cxn>
                      <a:cxn ang="0">
                        <a:pos x="82" y="26"/>
                      </a:cxn>
                      <a:cxn ang="0">
                        <a:pos x="84" y="35"/>
                      </a:cxn>
                      <a:cxn ang="0">
                        <a:pos x="82" y="49"/>
                      </a:cxn>
                      <a:cxn ang="0">
                        <a:pos x="77" y="60"/>
                      </a:cxn>
                      <a:cxn ang="0">
                        <a:pos x="71" y="72"/>
                      </a:cxn>
                      <a:cxn ang="0">
                        <a:pos x="64" y="82"/>
                      </a:cxn>
                      <a:cxn ang="0">
                        <a:pos x="54" y="89"/>
                      </a:cxn>
                      <a:cxn ang="0">
                        <a:pos x="43" y="95"/>
                      </a:cxn>
                      <a:cxn ang="0">
                        <a:pos x="31" y="99"/>
                      </a:cxn>
                      <a:cxn ang="0">
                        <a:pos x="19" y="100"/>
                      </a:cxn>
                      <a:cxn ang="0">
                        <a:pos x="9" y="100"/>
                      </a:cxn>
                      <a:cxn ang="0">
                        <a:pos x="0" y="97"/>
                      </a:cxn>
                      <a:cxn ang="0">
                        <a:pos x="2" y="100"/>
                      </a:cxn>
                      <a:cxn ang="0">
                        <a:pos x="5" y="102"/>
                      </a:cxn>
                      <a:cxn ang="0">
                        <a:pos x="11" y="103"/>
                      </a:cxn>
                      <a:cxn ang="0">
                        <a:pos x="19" y="103"/>
                      </a:cxn>
                      <a:cxn ang="0">
                        <a:pos x="33" y="102"/>
                      </a:cxn>
                      <a:cxn ang="0">
                        <a:pos x="45" y="99"/>
                      </a:cxn>
                      <a:cxn ang="0">
                        <a:pos x="56" y="92"/>
                      </a:cxn>
                      <a:cxn ang="0">
                        <a:pos x="67" y="83"/>
                      </a:cxn>
                      <a:cxn ang="0">
                        <a:pos x="74" y="74"/>
                      </a:cxn>
                      <a:cxn ang="0">
                        <a:pos x="80" y="61"/>
                      </a:cxn>
                      <a:cxn ang="0">
                        <a:pos x="85" y="49"/>
                      </a:cxn>
                      <a:cxn ang="0">
                        <a:pos x="87" y="35"/>
                      </a:cxn>
                    </a:cxnLst>
                    <a:rect l="0" t="0" r="r" b="b"/>
                    <a:pathLst>
                      <a:path w="87" h="103">
                        <a:moveTo>
                          <a:pt x="87" y="35"/>
                        </a:moveTo>
                        <a:lnTo>
                          <a:pt x="85" y="26"/>
                        </a:lnTo>
                        <a:lnTo>
                          <a:pt x="84" y="18"/>
                        </a:lnTo>
                        <a:lnTo>
                          <a:pt x="80" y="9"/>
                        </a:lnTo>
                        <a:lnTo>
                          <a:pt x="77" y="1"/>
                        </a:lnTo>
                        <a:lnTo>
                          <a:pt x="74" y="0"/>
                        </a:lnTo>
                        <a:lnTo>
                          <a:pt x="73" y="0"/>
                        </a:lnTo>
                        <a:lnTo>
                          <a:pt x="77" y="7"/>
                        </a:lnTo>
                        <a:lnTo>
                          <a:pt x="80" y="17"/>
                        </a:lnTo>
                        <a:lnTo>
                          <a:pt x="82" y="26"/>
                        </a:lnTo>
                        <a:lnTo>
                          <a:pt x="84" y="35"/>
                        </a:lnTo>
                        <a:lnTo>
                          <a:pt x="82" y="49"/>
                        </a:lnTo>
                        <a:lnTo>
                          <a:pt x="77" y="60"/>
                        </a:lnTo>
                        <a:lnTo>
                          <a:pt x="71" y="72"/>
                        </a:lnTo>
                        <a:lnTo>
                          <a:pt x="64" y="82"/>
                        </a:lnTo>
                        <a:lnTo>
                          <a:pt x="54" y="89"/>
                        </a:lnTo>
                        <a:lnTo>
                          <a:pt x="43" y="95"/>
                        </a:lnTo>
                        <a:lnTo>
                          <a:pt x="31" y="99"/>
                        </a:lnTo>
                        <a:lnTo>
                          <a:pt x="19" y="100"/>
                        </a:lnTo>
                        <a:lnTo>
                          <a:pt x="9" y="100"/>
                        </a:lnTo>
                        <a:lnTo>
                          <a:pt x="0" y="97"/>
                        </a:lnTo>
                        <a:lnTo>
                          <a:pt x="2" y="100"/>
                        </a:lnTo>
                        <a:lnTo>
                          <a:pt x="5" y="102"/>
                        </a:lnTo>
                        <a:lnTo>
                          <a:pt x="11" y="103"/>
                        </a:lnTo>
                        <a:lnTo>
                          <a:pt x="19" y="103"/>
                        </a:lnTo>
                        <a:lnTo>
                          <a:pt x="33" y="102"/>
                        </a:lnTo>
                        <a:lnTo>
                          <a:pt x="45" y="99"/>
                        </a:lnTo>
                        <a:lnTo>
                          <a:pt x="56" y="92"/>
                        </a:lnTo>
                        <a:lnTo>
                          <a:pt x="67" y="83"/>
                        </a:lnTo>
                        <a:lnTo>
                          <a:pt x="74" y="74"/>
                        </a:lnTo>
                        <a:lnTo>
                          <a:pt x="80" y="61"/>
                        </a:lnTo>
                        <a:lnTo>
                          <a:pt x="85" y="49"/>
                        </a:lnTo>
                        <a:lnTo>
                          <a:pt x="87" y="35"/>
                        </a:lnTo>
                        <a:close/>
                      </a:path>
                    </a:pathLst>
                  </a:custGeom>
                  <a:solidFill>
                    <a:srgbClr val="DD3E3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34" name="Freeform 502"/>
                  <p:cNvSpPr>
                    <a:spLocks/>
                  </p:cNvSpPr>
                  <p:nvPr/>
                </p:nvSpPr>
                <p:spPr bwMode="auto">
                  <a:xfrm>
                    <a:off x="5578" y="1193"/>
                    <a:ext cx="86" cy="104"/>
                  </a:xfrm>
                  <a:custGeom>
                    <a:avLst/>
                    <a:gdLst/>
                    <a:ahLst/>
                    <a:cxnLst>
                      <a:cxn ang="0">
                        <a:pos x="86" y="37"/>
                      </a:cxn>
                      <a:cxn ang="0">
                        <a:pos x="85" y="28"/>
                      </a:cxn>
                      <a:cxn ang="0">
                        <a:pos x="83" y="19"/>
                      </a:cxn>
                      <a:cxn ang="0">
                        <a:pos x="80" y="11"/>
                      </a:cxn>
                      <a:cxn ang="0">
                        <a:pos x="75" y="2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5" y="9"/>
                      </a:cxn>
                      <a:cxn ang="0">
                        <a:pos x="80" y="17"/>
                      </a:cxn>
                      <a:cxn ang="0">
                        <a:pos x="81" y="28"/>
                      </a:cxn>
                      <a:cxn ang="0">
                        <a:pos x="83" y="37"/>
                      </a:cxn>
                      <a:cxn ang="0">
                        <a:pos x="81" y="50"/>
                      </a:cxn>
                      <a:cxn ang="0">
                        <a:pos x="77" y="62"/>
                      </a:cxn>
                      <a:cxn ang="0">
                        <a:pos x="72" y="73"/>
                      </a:cxn>
                      <a:cxn ang="0">
                        <a:pos x="65" y="82"/>
                      </a:cxn>
                      <a:cxn ang="0">
                        <a:pos x="55" y="90"/>
                      </a:cxn>
                      <a:cxn ang="0">
                        <a:pos x="44" y="96"/>
                      </a:cxn>
                      <a:cxn ang="0">
                        <a:pos x="32" y="99"/>
                      </a:cxn>
                      <a:cxn ang="0">
                        <a:pos x="20" y="101"/>
                      </a:cxn>
                      <a:cxn ang="0">
                        <a:pos x="9" y="101"/>
                      </a:cxn>
                      <a:cxn ang="0">
                        <a:pos x="0" y="97"/>
                      </a:cxn>
                      <a:cxn ang="0">
                        <a:pos x="1" y="99"/>
                      </a:cxn>
                      <a:cxn ang="0">
                        <a:pos x="3" y="102"/>
                      </a:cxn>
                      <a:cxn ang="0">
                        <a:pos x="10" y="104"/>
                      </a:cxn>
                      <a:cxn ang="0">
                        <a:pos x="20" y="104"/>
                      </a:cxn>
                      <a:cxn ang="0">
                        <a:pos x="32" y="102"/>
                      </a:cxn>
                      <a:cxn ang="0">
                        <a:pos x="44" y="99"/>
                      </a:cxn>
                      <a:cxn ang="0">
                        <a:pos x="57" y="93"/>
                      </a:cxn>
                      <a:cxn ang="0">
                        <a:pos x="66" y="85"/>
                      </a:cxn>
                      <a:cxn ang="0">
                        <a:pos x="74" y="74"/>
                      </a:cxn>
                      <a:cxn ang="0">
                        <a:pos x="80" y="63"/>
                      </a:cxn>
                      <a:cxn ang="0">
                        <a:pos x="85" y="51"/>
                      </a:cxn>
                      <a:cxn ang="0">
                        <a:pos x="86" y="37"/>
                      </a:cxn>
                    </a:cxnLst>
                    <a:rect l="0" t="0" r="r" b="b"/>
                    <a:pathLst>
                      <a:path w="86" h="104">
                        <a:moveTo>
                          <a:pt x="86" y="37"/>
                        </a:moveTo>
                        <a:lnTo>
                          <a:pt x="85" y="28"/>
                        </a:lnTo>
                        <a:lnTo>
                          <a:pt x="83" y="19"/>
                        </a:lnTo>
                        <a:lnTo>
                          <a:pt x="80" y="11"/>
                        </a:lnTo>
                        <a:lnTo>
                          <a:pt x="75" y="2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5" y="9"/>
                        </a:lnTo>
                        <a:lnTo>
                          <a:pt x="80" y="17"/>
                        </a:lnTo>
                        <a:lnTo>
                          <a:pt x="81" y="28"/>
                        </a:lnTo>
                        <a:lnTo>
                          <a:pt x="83" y="37"/>
                        </a:lnTo>
                        <a:lnTo>
                          <a:pt x="81" y="50"/>
                        </a:lnTo>
                        <a:lnTo>
                          <a:pt x="77" y="62"/>
                        </a:lnTo>
                        <a:lnTo>
                          <a:pt x="72" y="73"/>
                        </a:lnTo>
                        <a:lnTo>
                          <a:pt x="65" y="82"/>
                        </a:lnTo>
                        <a:lnTo>
                          <a:pt x="55" y="90"/>
                        </a:lnTo>
                        <a:lnTo>
                          <a:pt x="44" y="96"/>
                        </a:lnTo>
                        <a:lnTo>
                          <a:pt x="32" y="99"/>
                        </a:lnTo>
                        <a:lnTo>
                          <a:pt x="20" y="101"/>
                        </a:lnTo>
                        <a:lnTo>
                          <a:pt x="9" y="101"/>
                        </a:lnTo>
                        <a:lnTo>
                          <a:pt x="0" y="97"/>
                        </a:lnTo>
                        <a:lnTo>
                          <a:pt x="1" y="99"/>
                        </a:lnTo>
                        <a:lnTo>
                          <a:pt x="3" y="102"/>
                        </a:lnTo>
                        <a:lnTo>
                          <a:pt x="10" y="104"/>
                        </a:lnTo>
                        <a:lnTo>
                          <a:pt x="20" y="104"/>
                        </a:lnTo>
                        <a:lnTo>
                          <a:pt x="32" y="102"/>
                        </a:lnTo>
                        <a:lnTo>
                          <a:pt x="44" y="99"/>
                        </a:lnTo>
                        <a:lnTo>
                          <a:pt x="57" y="93"/>
                        </a:lnTo>
                        <a:lnTo>
                          <a:pt x="66" y="85"/>
                        </a:lnTo>
                        <a:lnTo>
                          <a:pt x="74" y="74"/>
                        </a:lnTo>
                        <a:lnTo>
                          <a:pt x="80" y="63"/>
                        </a:lnTo>
                        <a:lnTo>
                          <a:pt x="85" y="51"/>
                        </a:lnTo>
                        <a:lnTo>
                          <a:pt x="86" y="37"/>
                        </a:lnTo>
                        <a:close/>
                      </a:path>
                    </a:pathLst>
                  </a:custGeom>
                  <a:solidFill>
                    <a:srgbClr val="DE3F3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35" name="Freeform 503"/>
                  <p:cNvSpPr>
                    <a:spLocks/>
                  </p:cNvSpPr>
                  <p:nvPr/>
                </p:nvSpPr>
                <p:spPr bwMode="auto">
                  <a:xfrm>
                    <a:off x="5575" y="1193"/>
                    <a:ext cx="88" cy="102"/>
                  </a:xfrm>
                  <a:custGeom>
                    <a:avLst/>
                    <a:gdLst/>
                    <a:ahLst/>
                    <a:cxnLst>
                      <a:cxn ang="0">
                        <a:pos x="88" y="37"/>
                      </a:cxn>
                      <a:cxn ang="0">
                        <a:pos x="86" y="28"/>
                      </a:cxn>
                      <a:cxn ang="0">
                        <a:pos x="84" y="19"/>
                      </a:cxn>
                      <a:cxn ang="0">
                        <a:pos x="81" y="9"/>
                      </a:cxn>
                      <a:cxn ang="0">
                        <a:pos x="77" y="2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7" y="8"/>
                      </a:cxn>
                      <a:cxn ang="0">
                        <a:pos x="80" y="17"/>
                      </a:cxn>
                      <a:cxn ang="0">
                        <a:pos x="83" y="26"/>
                      </a:cxn>
                      <a:cxn ang="0">
                        <a:pos x="84" y="37"/>
                      </a:cxn>
                      <a:cxn ang="0">
                        <a:pos x="83" y="50"/>
                      </a:cxn>
                      <a:cxn ang="0">
                        <a:pos x="78" y="62"/>
                      </a:cxn>
                      <a:cxn ang="0">
                        <a:pos x="74" y="71"/>
                      </a:cxn>
                      <a:cxn ang="0">
                        <a:pos x="66" y="80"/>
                      </a:cxn>
                      <a:cxn ang="0">
                        <a:pos x="57" y="88"/>
                      </a:cxn>
                      <a:cxn ang="0">
                        <a:pos x="46" y="94"/>
                      </a:cxn>
                      <a:cxn ang="0">
                        <a:pos x="35" y="97"/>
                      </a:cxn>
                      <a:cxn ang="0">
                        <a:pos x="23" y="99"/>
                      </a:cxn>
                      <a:cxn ang="0">
                        <a:pos x="10" y="97"/>
                      </a:cxn>
                      <a:cxn ang="0">
                        <a:pos x="0" y="94"/>
                      </a:cxn>
                      <a:cxn ang="0">
                        <a:pos x="3" y="97"/>
                      </a:cxn>
                      <a:cxn ang="0">
                        <a:pos x="4" y="99"/>
                      </a:cxn>
                      <a:cxn ang="0">
                        <a:pos x="13" y="102"/>
                      </a:cxn>
                      <a:cxn ang="0">
                        <a:pos x="23" y="102"/>
                      </a:cxn>
                      <a:cxn ang="0">
                        <a:pos x="35" y="101"/>
                      </a:cxn>
                      <a:cxn ang="0">
                        <a:pos x="47" y="97"/>
                      </a:cxn>
                      <a:cxn ang="0">
                        <a:pos x="58" y="91"/>
                      </a:cxn>
                      <a:cxn ang="0">
                        <a:pos x="68" y="84"/>
                      </a:cxn>
                      <a:cxn ang="0">
                        <a:pos x="75" y="74"/>
                      </a:cxn>
                      <a:cxn ang="0">
                        <a:pos x="81" y="62"/>
                      </a:cxn>
                      <a:cxn ang="0">
                        <a:pos x="86" y="51"/>
                      </a:cxn>
                      <a:cxn ang="0">
                        <a:pos x="88" y="37"/>
                      </a:cxn>
                    </a:cxnLst>
                    <a:rect l="0" t="0" r="r" b="b"/>
                    <a:pathLst>
                      <a:path w="88" h="102">
                        <a:moveTo>
                          <a:pt x="88" y="37"/>
                        </a:moveTo>
                        <a:lnTo>
                          <a:pt x="86" y="28"/>
                        </a:lnTo>
                        <a:lnTo>
                          <a:pt x="84" y="19"/>
                        </a:lnTo>
                        <a:lnTo>
                          <a:pt x="81" y="9"/>
                        </a:lnTo>
                        <a:lnTo>
                          <a:pt x="77" y="2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7" y="8"/>
                        </a:lnTo>
                        <a:lnTo>
                          <a:pt x="80" y="17"/>
                        </a:lnTo>
                        <a:lnTo>
                          <a:pt x="83" y="26"/>
                        </a:lnTo>
                        <a:lnTo>
                          <a:pt x="84" y="37"/>
                        </a:lnTo>
                        <a:lnTo>
                          <a:pt x="83" y="50"/>
                        </a:lnTo>
                        <a:lnTo>
                          <a:pt x="78" y="62"/>
                        </a:lnTo>
                        <a:lnTo>
                          <a:pt x="74" y="71"/>
                        </a:lnTo>
                        <a:lnTo>
                          <a:pt x="66" y="80"/>
                        </a:lnTo>
                        <a:lnTo>
                          <a:pt x="57" y="88"/>
                        </a:lnTo>
                        <a:lnTo>
                          <a:pt x="46" y="94"/>
                        </a:lnTo>
                        <a:lnTo>
                          <a:pt x="35" y="97"/>
                        </a:lnTo>
                        <a:lnTo>
                          <a:pt x="23" y="99"/>
                        </a:lnTo>
                        <a:lnTo>
                          <a:pt x="10" y="97"/>
                        </a:lnTo>
                        <a:lnTo>
                          <a:pt x="0" y="94"/>
                        </a:lnTo>
                        <a:lnTo>
                          <a:pt x="3" y="97"/>
                        </a:lnTo>
                        <a:lnTo>
                          <a:pt x="4" y="99"/>
                        </a:lnTo>
                        <a:lnTo>
                          <a:pt x="13" y="102"/>
                        </a:lnTo>
                        <a:lnTo>
                          <a:pt x="23" y="102"/>
                        </a:lnTo>
                        <a:lnTo>
                          <a:pt x="35" y="101"/>
                        </a:lnTo>
                        <a:lnTo>
                          <a:pt x="47" y="97"/>
                        </a:lnTo>
                        <a:lnTo>
                          <a:pt x="58" y="91"/>
                        </a:lnTo>
                        <a:lnTo>
                          <a:pt x="68" y="84"/>
                        </a:lnTo>
                        <a:lnTo>
                          <a:pt x="75" y="74"/>
                        </a:lnTo>
                        <a:lnTo>
                          <a:pt x="81" y="62"/>
                        </a:lnTo>
                        <a:lnTo>
                          <a:pt x="86" y="51"/>
                        </a:lnTo>
                        <a:lnTo>
                          <a:pt x="88" y="37"/>
                        </a:lnTo>
                        <a:close/>
                      </a:path>
                    </a:pathLst>
                  </a:custGeom>
                  <a:solidFill>
                    <a:srgbClr val="DE423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36" name="Freeform 504"/>
                  <p:cNvSpPr>
                    <a:spLocks/>
                  </p:cNvSpPr>
                  <p:nvPr/>
                </p:nvSpPr>
                <p:spPr bwMode="auto">
                  <a:xfrm>
                    <a:off x="5573" y="1191"/>
                    <a:ext cx="88" cy="103"/>
                  </a:xfrm>
                  <a:custGeom>
                    <a:avLst/>
                    <a:gdLst/>
                    <a:ahLst/>
                    <a:cxnLst>
                      <a:cxn ang="0">
                        <a:pos x="88" y="39"/>
                      </a:cxn>
                      <a:cxn ang="0">
                        <a:pos x="86" y="30"/>
                      </a:cxn>
                      <a:cxn ang="0">
                        <a:pos x="85" y="19"/>
                      </a:cxn>
                      <a:cxn ang="0">
                        <a:pos x="80" y="11"/>
                      </a:cxn>
                      <a:cxn ang="0">
                        <a:pos x="76" y="2"/>
                      </a:cxn>
                      <a:cxn ang="0">
                        <a:pos x="73" y="2"/>
                      </a:cxn>
                      <a:cxn ang="0">
                        <a:pos x="71" y="0"/>
                      </a:cxn>
                      <a:cxn ang="0">
                        <a:pos x="76" y="10"/>
                      </a:cxn>
                      <a:cxn ang="0">
                        <a:pos x="80" y="19"/>
                      </a:cxn>
                      <a:cxn ang="0">
                        <a:pos x="83" y="28"/>
                      </a:cxn>
                      <a:cxn ang="0">
                        <a:pos x="85" y="39"/>
                      </a:cxn>
                      <a:cxn ang="0">
                        <a:pos x="83" y="52"/>
                      </a:cxn>
                      <a:cxn ang="0">
                        <a:pos x="80" y="62"/>
                      </a:cxn>
                      <a:cxn ang="0">
                        <a:pos x="74" y="73"/>
                      </a:cxn>
                      <a:cxn ang="0">
                        <a:pos x="66" y="82"/>
                      </a:cxn>
                      <a:cxn ang="0">
                        <a:pos x="57" y="89"/>
                      </a:cxn>
                      <a:cxn ang="0">
                        <a:pos x="48" y="95"/>
                      </a:cxn>
                      <a:cxn ang="0">
                        <a:pos x="37" y="98"/>
                      </a:cxn>
                      <a:cxn ang="0">
                        <a:pos x="25" y="99"/>
                      </a:cxn>
                      <a:cxn ang="0">
                        <a:pos x="12" y="98"/>
                      </a:cxn>
                      <a:cxn ang="0">
                        <a:pos x="0" y="95"/>
                      </a:cxn>
                      <a:cxn ang="0">
                        <a:pos x="2" y="98"/>
                      </a:cxn>
                      <a:cxn ang="0">
                        <a:pos x="5" y="99"/>
                      </a:cxn>
                      <a:cxn ang="0">
                        <a:pos x="14" y="103"/>
                      </a:cxn>
                      <a:cxn ang="0">
                        <a:pos x="25" y="103"/>
                      </a:cxn>
                      <a:cxn ang="0">
                        <a:pos x="37" y="101"/>
                      </a:cxn>
                      <a:cxn ang="0">
                        <a:pos x="49" y="98"/>
                      </a:cxn>
                      <a:cxn ang="0">
                        <a:pos x="60" y="92"/>
                      </a:cxn>
                      <a:cxn ang="0">
                        <a:pos x="70" y="84"/>
                      </a:cxn>
                      <a:cxn ang="0">
                        <a:pos x="77" y="75"/>
                      </a:cxn>
                      <a:cxn ang="0">
                        <a:pos x="82" y="64"/>
                      </a:cxn>
                      <a:cxn ang="0">
                        <a:pos x="86" y="52"/>
                      </a:cxn>
                      <a:cxn ang="0">
                        <a:pos x="88" y="39"/>
                      </a:cxn>
                    </a:cxnLst>
                    <a:rect l="0" t="0" r="r" b="b"/>
                    <a:pathLst>
                      <a:path w="88" h="103">
                        <a:moveTo>
                          <a:pt x="88" y="39"/>
                        </a:moveTo>
                        <a:lnTo>
                          <a:pt x="86" y="30"/>
                        </a:lnTo>
                        <a:lnTo>
                          <a:pt x="85" y="19"/>
                        </a:lnTo>
                        <a:lnTo>
                          <a:pt x="80" y="11"/>
                        </a:lnTo>
                        <a:lnTo>
                          <a:pt x="76" y="2"/>
                        </a:lnTo>
                        <a:lnTo>
                          <a:pt x="73" y="2"/>
                        </a:lnTo>
                        <a:lnTo>
                          <a:pt x="71" y="0"/>
                        </a:lnTo>
                        <a:lnTo>
                          <a:pt x="76" y="10"/>
                        </a:lnTo>
                        <a:lnTo>
                          <a:pt x="80" y="19"/>
                        </a:lnTo>
                        <a:lnTo>
                          <a:pt x="83" y="28"/>
                        </a:lnTo>
                        <a:lnTo>
                          <a:pt x="85" y="39"/>
                        </a:lnTo>
                        <a:lnTo>
                          <a:pt x="83" y="52"/>
                        </a:lnTo>
                        <a:lnTo>
                          <a:pt x="80" y="62"/>
                        </a:lnTo>
                        <a:lnTo>
                          <a:pt x="74" y="73"/>
                        </a:lnTo>
                        <a:lnTo>
                          <a:pt x="66" y="82"/>
                        </a:lnTo>
                        <a:lnTo>
                          <a:pt x="57" y="89"/>
                        </a:lnTo>
                        <a:lnTo>
                          <a:pt x="48" y="95"/>
                        </a:lnTo>
                        <a:lnTo>
                          <a:pt x="37" y="98"/>
                        </a:lnTo>
                        <a:lnTo>
                          <a:pt x="25" y="99"/>
                        </a:lnTo>
                        <a:lnTo>
                          <a:pt x="12" y="98"/>
                        </a:lnTo>
                        <a:lnTo>
                          <a:pt x="0" y="95"/>
                        </a:lnTo>
                        <a:lnTo>
                          <a:pt x="2" y="98"/>
                        </a:lnTo>
                        <a:lnTo>
                          <a:pt x="5" y="99"/>
                        </a:lnTo>
                        <a:lnTo>
                          <a:pt x="14" y="103"/>
                        </a:lnTo>
                        <a:lnTo>
                          <a:pt x="25" y="103"/>
                        </a:lnTo>
                        <a:lnTo>
                          <a:pt x="37" y="101"/>
                        </a:lnTo>
                        <a:lnTo>
                          <a:pt x="49" y="98"/>
                        </a:lnTo>
                        <a:lnTo>
                          <a:pt x="60" y="92"/>
                        </a:lnTo>
                        <a:lnTo>
                          <a:pt x="70" y="84"/>
                        </a:lnTo>
                        <a:lnTo>
                          <a:pt x="77" y="75"/>
                        </a:lnTo>
                        <a:lnTo>
                          <a:pt x="82" y="64"/>
                        </a:lnTo>
                        <a:lnTo>
                          <a:pt x="86" y="52"/>
                        </a:lnTo>
                        <a:lnTo>
                          <a:pt x="88" y="39"/>
                        </a:lnTo>
                        <a:close/>
                      </a:path>
                    </a:pathLst>
                  </a:custGeom>
                  <a:solidFill>
                    <a:srgbClr val="DE444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37" name="Freeform 505"/>
                  <p:cNvSpPr>
                    <a:spLocks/>
                  </p:cNvSpPr>
                  <p:nvPr/>
                </p:nvSpPr>
                <p:spPr bwMode="auto">
                  <a:xfrm>
                    <a:off x="5571" y="1191"/>
                    <a:ext cx="88" cy="101"/>
                  </a:xfrm>
                  <a:custGeom>
                    <a:avLst/>
                    <a:gdLst/>
                    <a:ahLst/>
                    <a:cxnLst>
                      <a:cxn ang="0">
                        <a:pos x="88" y="39"/>
                      </a:cxn>
                      <a:cxn ang="0">
                        <a:pos x="87" y="28"/>
                      </a:cxn>
                      <a:cxn ang="0">
                        <a:pos x="84" y="19"/>
                      </a:cxn>
                      <a:cxn ang="0">
                        <a:pos x="81" y="10"/>
                      </a:cxn>
                      <a:cxn ang="0">
                        <a:pos x="75" y="2"/>
                      </a:cxn>
                      <a:cxn ang="0">
                        <a:pos x="73" y="0"/>
                      </a:cxn>
                      <a:cxn ang="0">
                        <a:pos x="70" y="0"/>
                      </a:cxn>
                      <a:cxn ang="0">
                        <a:pos x="76" y="8"/>
                      </a:cxn>
                      <a:cxn ang="0">
                        <a:pos x="81" y="18"/>
                      </a:cxn>
                      <a:cxn ang="0">
                        <a:pos x="84" y="28"/>
                      </a:cxn>
                      <a:cxn ang="0">
                        <a:pos x="85" y="39"/>
                      </a:cxn>
                      <a:cxn ang="0">
                        <a:pos x="84" y="52"/>
                      </a:cxn>
                      <a:cxn ang="0">
                        <a:pos x="81" y="62"/>
                      </a:cxn>
                      <a:cxn ang="0">
                        <a:pos x="75" y="72"/>
                      </a:cxn>
                      <a:cxn ang="0">
                        <a:pos x="68" y="81"/>
                      </a:cxn>
                      <a:cxn ang="0">
                        <a:pos x="59" y="89"/>
                      </a:cxn>
                      <a:cxn ang="0">
                        <a:pos x="48" y="93"/>
                      </a:cxn>
                      <a:cxn ang="0">
                        <a:pos x="38" y="96"/>
                      </a:cxn>
                      <a:cxn ang="0">
                        <a:pos x="27" y="98"/>
                      </a:cxn>
                      <a:cxn ang="0">
                        <a:pos x="13" y="96"/>
                      </a:cxn>
                      <a:cxn ang="0">
                        <a:pos x="0" y="92"/>
                      </a:cxn>
                      <a:cxn ang="0">
                        <a:pos x="2" y="95"/>
                      </a:cxn>
                      <a:cxn ang="0">
                        <a:pos x="4" y="96"/>
                      </a:cxn>
                      <a:cxn ang="0">
                        <a:pos x="14" y="99"/>
                      </a:cxn>
                      <a:cxn ang="0">
                        <a:pos x="27" y="101"/>
                      </a:cxn>
                      <a:cxn ang="0">
                        <a:pos x="39" y="99"/>
                      </a:cxn>
                      <a:cxn ang="0">
                        <a:pos x="50" y="96"/>
                      </a:cxn>
                      <a:cxn ang="0">
                        <a:pos x="61" y="90"/>
                      </a:cxn>
                      <a:cxn ang="0">
                        <a:pos x="70" y="82"/>
                      </a:cxn>
                      <a:cxn ang="0">
                        <a:pos x="78" y="73"/>
                      </a:cxn>
                      <a:cxn ang="0">
                        <a:pos x="82" y="64"/>
                      </a:cxn>
                      <a:cxn ang="0">
                        <a:pos x="87" y="52"/>
                      </a:cxn>
                      <a:cxn ang="0">
                        <a:pos x="88" y="39"/>
                      </a:cxn>
                    </a:cxnLst>
                    <a:rect l="0" t="0" r="r" b="b"/>
                    <a:pathLst>
                      <a:path w="88" h="101">
                        <a:moveTo>
                          <a:pt x="88" y="39"/>
                        </a:moveTo>
                        <a:lnTo>
                          <a:pt x="87" y="28"/>
                        </a:lnTo>
                        <a:lnTo>
                          <a:pt x="84" y="19"/>
                        </a:lnTo>
                        <a:lnTo>
                          <a:pt x="81" y="10"/>
                        </a:lnTo>
                        <a:lnTo>
                          <a:pt x="75" y="2"/>
                        </a:lnTo>
                        <a:lnTo>
                          <a:pt x="73" y="0"/>
                        </a:lnTo>
                        <a:lnTo>
                          <a:pt x="70" y="0"/>
                        </a:lnTo>
                        <a:lnTo>
                          <a:pt x="76" y="8"/>
                        </a:lnTo>
                        <a:lnTo>
                          <a:pt x="81" y="18"/>
                        </a:lnTo>
                        <a:lnTo>
                          <a:pt x="84" y="28"/>
                        </a:lnTo>
                        <a:lnTo>
                          <a:pt x="85" y="39"/>
                        </a:lnTo>
                        <a:lnTo>
                          <a:pt x="84" y="52"/>
                        </a:lnTo>
                        <a:lnTo>
                          <a:pt x="81" y="62"/>
                        </a:lnTo>
                        <a:lnTo>
                          <a:pt x="75" y="72"/>
                        </a:lnTo>
                        <a:lnTo>
                          <a:pt x="68" y="81"/>
                        </a:lnTo>
                        <a:lnTo>
                          <a:pt x="59" y="89"/>
                        </a:lnTo>
                        <a:lnTo>
                          <a:pt x="48" y="93"/>
                        </a:lnTo>
                        <a:lnTo>
                          <a:pt x="38" y="96"/>
                        </a:lnTo>
                        <a:lnTo>
                          <a:pt x="27" y="98"/>
                        </a:lnTo>
                        <a:lnTo>
                          <a:pt x="13" y="96"/>
                        </a:lnTo>
                        <a:lnTo>
                          <a:pt x="0" y="92"/>
                        </a:lnTo>
                        <a:lnTo>
                          <a:pt x="2" y="95"/>
                        </a:lnTo>
                        <a:lnTo>
                          <a:pt x="4" y="96"/>
                        </a:lnTo>
                        <a:lnTo>
                          <a:pt x="14" y="99"/>
                        </a:lnTo>
                        <a:lnTo>
                          <a:pt x="27" y="101"/>
                        </a:lnTo>
                        <a:lnTo>
                          <a:pt x="39" y="99"/>
                        </a:lnTo>
                        <a:lnTo>
                          <a:pt x="50" y="96"/>
                        </a:lnTo>
                        <a:lnTo>
                          <a:pt x="61" y="90"/>
                        </a:lnTo>
                        <a:lnTo>
                          <a:pt x="70" y="82"/>
                        </a:lnTo>
                        <a:lnTo>
                          <a:pt x="78" y="73"/>
                        </a:lnTo>
                        <a:lnTo>
                          <a:pt x="82" y="64"/>
                        </a:lnTo>
                        <a:lnTo>
                          <a:pt x="87" y="52"/>
                        </a:lnTo>
                        <a:lnTo>
                          <a:pt x="88" y="39"/>
                        </a:lnTo>
                        <a:close/>
                      </a:path>
                    </a:pathLst>
                  </a:custGeom>
                  <a:solidFill>
                    <a:srgbClr val="DF464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38" name="Freeform 506"/>
                  <p:cNvSpPr>
                    <a:spLocks/>
                  </p:cNvSpPr>
                  <p:nvPr/>
                </p:nvSpPr>
                <p:spPr bwMode="auto">
                  <a:xfrm>
                    <a:off x="5570" y="1190"/>
                    <a:ext cx="88" cy="100"/>
                  </a:xfrm>
                  <a:custGeom>
                    <a:avLst/>
                    <a:gdLst/>
                    <a:ahLst/>
                    <a:cxnLst>
                      <a:cxn ang="0">
                        <a:pos x="88" y="40"/>
                      </a:cxn>
                      <a:cxn ang="0">
                        <a:pos x="86" y="29"/>
                      </a:cxn>
                      <a:cxn ang="0">
                        <a:pos x="83" y="20"/>
                      </a:cxn>
                      <a:cxn ang="0">
                        <a:pos x="79" y="11"/>
                      </a:cxn>
                      <a:cxn ang="0">
                        <a:pos x="74" y="1"/>
                      </a:cxn>
                      <a:cxn ang="0">
                        <a:pos x="71" y="1"/>
                      </a:cxn>
                      <a:cxn ang="0">
                        <a:pos x="68" y="0"/>
                      </a:cxn>
                      <a:cxn ang="0">
                        <a:pos x="76" y="9"/>
                      </a:cxn>
                      <a:cxn ang="0">
                        <a:pos x="80" y="19"/>
                      </a:cxn>
                      <a:cxn ang="0">
                        <a:pos x="83" y="29"/>
                      </a:cxn>
                      <a:cxn ang="0">
                        <a:pos x="85" y="40"/>
                      </a:cxn>
                      <a:cxn ang="0">
                        <a:pos x="83" y="53"/>
                      </a:cxn>
                      <a:cxn ang="0">
                        <a:pos x="80" y="63"/>
                      </a:cxn>
                      <a:cxn ang="0">
                        <a:pos x="74" y="73"/>
                      </a:cxn>
                      <a:cxn ang="0">
                        <a:pos x="68" y="80"/>
                      </a:cxn>
                      <a:cxn ang="0">
                        <a:pos x="59" y="88"/>
                      </a:cxn>
                      <a:cxn ang="0">
                        <a:pos x="49" y="93"/>
                      </a:cxn>
                      <a:cxn ang="0">
                        <a:pos x="39" y="96"/>
                      </a:cxn>
                      <a:cxn ang="0">
                        <a:pos x="28" y="97"/>
                      </a:cxn>
                      <a:cxn ang="0">
                        <a:pos x="20" y="97"/>
                      </a:cxn>
                      <a:cxn ang="0">
                        <a:pos x="14" y="96"/>
                      </a:cxn>
                      <a:cxn ang="0">
                        <a:pos x="6" y="94"/>
                      </a:cxn>
                      <a:cxn ang="0">
                        <a:pos x="0" y="91"/>
                      </a:cxn>
                      <a:cxn ang="0">
                        <a:pos x="1" y="93"/>
                      </a:cxn>
                      <a:cxn ang="0">
                        <a:pos x="3" y="96"/>
                      </a:cxn>
                      <a:cxn ang="0">
                        <a:pos x="15" y="99"/>
                      </a:cxn>
                      <a:cxn ang="0">
                        <a:pos x="28" y="100"/>
                      </a:cxn>
                      <a:cxn ang="0">
                        <a:pos x="40" y="99"/>
                      </a:cxn>
                      <a:cxn ang="0">
                        <a:pos x="51" y="96"/>
                      </a:cxn>
                      <a:cxn ang="0">
                        <a:pos x="60" y="90"/>
                      </a:cxn>
                      <a:cxn ang="0">
                        <a:pos x="69" y="83"/>
                      </a:cxn>
                      <a:cxn ang="0">
                        <a:pos x="77" y="74"/>
                      </a:cxn>
                      <a:cxn ang="0">
                        <a:pos x="83" y="63"/>
                      </a:cxn>
                      <a:cxn ang="0">
                        <a:pos x="86" y="53"/>
                      </a:cxn>
                      <a:cxn ang="0">
                        <a:pos x="88" y="40"/>
                      </a:cxn>
                    </a:cxnLst>
                    <a:rect l="0" t="0" r="r" b="b"/>
                    <a:pathLst>
                      <a:path w="88" h="100">
                        <a:moveTo>
                          <a:pt x="88" y="40"/>
                        </a:moveTo>
                        <a:lnTo>
                          <a:pt x="86" y="29"/>
                        </a:lnTo>
                        <a:lnTo>
                          <a:pt x="83" y="20"/>
                        </a:lnTo>
                        <a:lnTo>
                          <a:pt x="79" y="11"/>
                        </a:lnTo>
                        <a:lnTo>
                          <a:pt x="74" y="1"/>
                        </a:lnTo>
                        <a:lnTo>
                          <a:pt x="71" y="1"/>
                        </a:lnTo>
                        <a:lnTo>
                          <a:pt x="68" y="0"/>
                        </a:lnTo>
                        <a:lnTo>
                          <a:pt x="76" y="9"/>
                        </a:lnTo>
                        <a:lnTo>
                          <a:pt x="80" y="19"/>
                        </a:lnTo>
                        <a:lnTo>
                          <a:pt x="83" y="29"/>
                        </a:lnTo>
                        <a:lnTo>
                          <a:pt x="85" y="40"/>
                        </a:lnTo>
                        <a:lnTo>
                          <a:pt x="83" y="53"/>
                        </a:lnTo>
                        <a:lnTo>
                          <a:pt x="80" y="63"/>
                        </a:lnTo>
                        <a:lnTo>
                          <a:pt x="74" y="73"/>
                        </a:lnTo>
                        <a:lnTo>
                          <a:pt x="68" y="80"/>
                        </a:lnTo>
                        <a:lnTo>
                          <a:pt x="59" y="88"/>
                        </a:lnTo>
                        <a:lnTo>
                          <a:pt x="49" y="93"/>
                        </a:lnTo>
                        <a:lnTo>
                          <a:pt x="39" y="96"/>
                        </a:lnTo>
                        <a:lnTo>
                          <a:pt x="28" y="97"/>
                        </a:lnTo>
                        <a:lnTo>
                          <a:pt x="20" y="97"/>
                        </a:lnTo>
                        <a:lnTo>
                          <a:pt x="14" y="96"/>
                        </a:lnTo>
                        <a:lnTo>
                          <a:pt x="6" y="94"/>
                        </a:lnTo>
                        <a:lnTo>
                          <a:pt x="0" y="91"/>
                        </a:lnTo>
                        <a:lnTo>
                          <a:pt x="1" y="93"/>
                        </a:lnTo>
                        <a:lnTo>
                          <a:pt x="3" y="96"/>
                        </a:lnTo>
                        <a:lnTo>
                          <a:pt x="15" y="99"/>
                        </a:lnTo>
                        <a:lnTo>
                          <a:pt x="28" y="100"/>
                        </a:lnTo>
                        <a:lnTo>
                          <a:pt x="40" y="99"/>
                        </a:lnTo>
                        <a:lnTo>
                          <a:pt x="51" y="96"/>
                        </a:lnTo>
                        <a:lnTo>
                          <a:pt x="60" y="90"/>
                        </a:lnTo>
                        <a:lnTo>
                          <a:pt x="69" y="83"/>
                        </a:lnTo>
                        <a:lnTo>
                          <a:pt x="77" y="74"/>
                        </a:lnTo>
                        <a:lnTo>
                          <a:pt x="83" y="63"/>
                        </a:lnTo>
                        <a:lnTo>
                          <a:pt x="86" y="53"/>
                        </a:lnTo>
                        <a:lnTo>
                          <a:pt x="88" y="40"/>
                        </a:lnTo>
                        <a:close/>
                      </a:path>
                    </a:pathLst>
                  </a:custGeom>
                  <a:solidFill>
                    <a:srgbClr val="DF474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39" name="Freeform 507"/>
                  <p:cNvSpPr>
                    <a:spLocks/>
                  </p:cNvSpPr>
                  <p:nvPr/>
                </p:nvSpPr>
                <p:spPr bwMode="auto">
                  <a:xfrm>
                    <a:off x="5568" y="1190"/>
                    <a:ext cx="88" cy="99"/>
                  </a:xfrm>
                  <a:custGeom>
                    <a:avLst/>
                    <a:gdLst/>
                    <a:ahLst/>
                    <a:cxnLst>
                      <a:cxn ang="0">
                        <a:pos x="88" y="40"/>
                      </a:cxn>
                      <a:cxn ang="0">
                        <a:pos x="87" y="29"/>
                      </a:cxn>
                      <a:cxn ang="0">
                        <a:pos x="84" y="19"/>
                      </a:cxn>
                      <a:cxn ang="0">
                        <a:pos x="79" y="9"/>
                      </a:cxn>
                      <a:cxn ang="0">
                        <a:pos x="73" y="1"/>
                      </a:cxn>
                      <a:cxn ang="0">
                        <a:pos x="70" y="0"/>
                      </a:cxn>
                      <a:cxn ang="0">
                        <a:pos x="68" y="0"/>
                      </a:cxn>
                      <a:cxn ang="0">
                        <a:pos x="75" y="9"/>
                      </a:cxn>
                      <a:cxn ang="0">
                        <a:pos x="81" y="19"/>
                      </a:cxn>
                      <a:cxn ang="0">
                        <a:pos x="84" y="29"/>
                      </a:cxn>
                      <a:cxn ang="0">
                        <a:pos x="85" y="40"/>
                      </a:cxn>
                      <a:cxn ang="0">
                        <a:pos x="84" y="51"/>
                      </a:cxn>
                      <a:cxn ang="0">
                        <a:pos x="81" y="62"/>
                      </a:cxn>
                      <a:cxn ang="0">
                        <a:pos x="75" y="71"/>
                      </a:cxn>
                      <a:cxn ang="0">
                        <a:pos x="68" y="80"/>
                      </a:cxn>
                      <a:cxn ang="0">
                        <a:pos x="61" y="87"/>
                      </a:cxn>
                      <a:cxn ang="0">
                        <a:pos x="51" y="91"/>
                      </a:cxn>
                      <a:cxn ang="0">
                        <a:pos x="41" y="94"/>
                      </a:cxn>
                      <a:cxn ang="0">
                        <a:pos x="30" y="96"/>
                      </a:cxn>
                      <a:cxn ang="0">
                        <a:pos x="22" y="96"/>
                      </a:cxn>
                      <a:cxn ang="0">
                        <a:pos x="14" y="94"/>
                      </a:cxn>
                      <a:cxn ang="0">
                        <a:pos x="8" y="91"/>
                      </a:cxn>
                      <a:cxn ang="0">
                        <a:pos x="0" y="88"/>
                      </a:cxn>
                      <a:cxn ang="0">
                        <a:pos x="2" y="91"/>
                      </a:cxn>
                      <a:cxn ang="0">
                        <a:pos x="3" y="93"/>
                      </a:cxn>
                      <a:cxn ang="0">
                        <a:pos x="16" y="97"/>
                      </a:cxn>
                      <a:cxn ang="0">
                        <a:pos x="30" y="99"/>
                      </a:cxn>
                      <a:cxn ang="0">
                        <a:pos x="41" y="97"/>
                      </a:cxn>
                      <a:cxn ang="0">
                        <a:pos x="51" y="94"/>
                      </a:cxn>
                      <a:cxn ang="0">
                        <a:pos x="62" y="90"/>
                      </a:cxn>
                      <a:cxn ang="0">
                        <a:pos x="71" y="82"/>
                      </a:cxn>
                      <a:cxn ang="0">
                        <a:pos x="78" y="73"/>
                      </a:cxn>
                      <a:cxn ang="0">
                        <a:pos x="84" y="63"/>
                      </a:cxn>
                      <a:cxn ang="0">
                        <a:pos x="87" y="53"/>
                      </a:cxn>
                      <a:cxn ang="0">
                        <a:pos x="88" y="40"/>
                      </a:cxn>
                    </a:cxnLst>
                    <a:rect l="0" t="0" r="r" b="b"/>
                    <a:pathLst>
                      <a:path w="88" h="99">
                        <a:moveTo>
                          <a:pt x="88" y="40"/>
                        </a:moveTo>
                        <a:lnTo>
                          <a:pt x="87" y="29"/>
                        </a:lnTo>
                        <a:lnTo>
                          <a:pt x="84" y="19"/>
                        </a:lnTo>
                        <a:lnTo>
                          <a:pt x="79" y="9"/>
                        </a:lnTo>
                        <a:lnTo>
                          <a:pt x="73" y="1"/>
                        </a:lnTo>
                        <a:lnTo>
                          <a:pt x="70" y="0"/>
                        </a:lnTo>
                        <a:lnTo>
                          <a:pt x="68" y="0"/>
                        </a:lnTo>
                        <a:lnTo>
                          <a:pt x="75" y="9"/>
                        </a:lnTo>
                        <a:lnTo>
                          <a:pt x="81" y="19"/>
                        </a:lnTo>
                        <a:lnTo>
                          <a:pt x="84" y="29"/>
                        </a:lnTo>
                        <a:lnTo>
                          <a:pt x="85" y="40"/>
                        </a:lnTo>
                        <a:lnTo>
                          <a:pt x="84" y="51"/>
                        </a:lnTo>
                        <a:lnTo>
                          <a:pt x="81" y="62"/>
                        </a:lnTo>
                        <a:lnTo>
                          <a:pt x="75" y="71"/>
                        </a:lnTo>
                        <a:lnTo>
                          <a:pt x="68" y="80"/>
                        </a:lnTo>
                        <a:lnTo>
                          <a:pt x="61" y="87"/>
                        </a:lnTo>
                        <a:lnTo>
                          <a:pt x="51" y="91"/>
                        </a:lnTo>
                        <a:lnTo>
                          <a:pt x="41" y="94"/>
                        </a:lnTo>
                        <a:lnTo>
                          <a:pt x="30" y="96"/>
                        </a:lnTo>
                        <a:lnTo>
                          <a:pt x="22" y="96"/>
                        </a:lnTo>
                        <a:lnTo>
                          <a:pt x="14" y="94"/>
                        </a:lnTo>
                        <a:lnTo>
                          <a:pt x="8" y="91"/>
                        </a:lnTo>
                        <a:lnTo>
                          <a:pt x="0" y="88"/>
                        </a:lnTo>
                        <a:lnTo>
                          <a:pt x="2" y="91"/>
                        </a:lnTo>
                        <a:lnTo>
                          <a:pt x="3" y="93"/>
                        </a:lnTo>
                        <a:lnTo>
                          <a:pt x="16" y="97"/>
                        </a:lnTo>
                        <a:lnTo>
                          <a:pt x="30" y="99"/>
                        </a:lnTo>
                        <a:lnTo>
                          <a:pt x="41" y="97"/>
                        </a:lnTo>
                        <a:lnTo>
                          <a:pt x="51" y="94"/>
                        </a:lnTo>
                        <a:lnTo>
                          <a:pt x="62" y="90"/>
                        </a:lnTo>
                        <a:lnTo>
                          <a:pt x="71" y="82"/>
                        </a:lnTo>
                        <a:lnTo>
                          <a:pt x="78" y="73"/>
                        </a:lnTo>
                        <a:lnTo>
                          <a:pt x="84" y="63"/>
                        </a:lnTo>
                        <a:lnTo>
                          <a:pt x="87" y="53"/>
                        </a:lnTo>
                        <a:lnTo>
                          <a:pt x="88" y="40"/>
                        </a:lnTo>
                        <a:close/>
                      </a:path>
                    </a:pathLst>
                  </a:custGeom>
                  <a:solidFill>
                    <a:srgbClr val="E04B4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40" name="Freeform 508"/>
                  <p:cNvSpPr>
                    <a:spLocks/>
                  </p:cNvSpPr>
                  <p:nvPr/>
                </p:nvSpPr>
                <p:spPr bwMode="auto">
                  <a:xfrm>
                    <a:off x="5568" y="1190"/>
                    <a:ext cx="87" cy="97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29"/>
                      </a:cxn>
                      <a:cxn ang="0">
                        <a:pos x="82" y="19"/>
                      </a:cxn>
                      <a:cxn ang="0">
                        <a:pos x="78" y="9"/>
                      </a:cxn>
                      <a:cxn ang="0">
                        <a:pos x="70" y="0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73" y="8"/>
                      </a:cxn>
                      <a:cxn ang="0">
                        <a:pos x="78" y="19"/>
                      </a:cxn>
                      <a:cxn ang="0">
                        <a:pos x="82" y="29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5" y="71"/>
                      </a:cxn>
                      <a:cxn ang="0">
                        <a:pos x="67" y="79"/>
                      </a:cxn>
                      <a:cxn ang="0">
                        <a:pos x="59" y="85"/>
                      </a:cxn>
                      <a:cxn ang="0">
                        <a:pos x="50" y="90"/>
                      </a:cxn>
                      <a:cxn ang="0">
                        <a:pos x="41" y="93"/>
                      </a:cxn>
                      <a:cxn ang="0">
                        <a:pos x="30" y="94"/>
                      </a:cxn>
                      <a:cxn ang="0">
                        <a:pos x="20" y="94"/>
                      </a:cxn>
                      <a:cxn ang="0">
                        <a:pos x="14" y="93"/>
                      </a:cxn>
                      <a:cxn ang="0">
                        <a:pos x="7" y="90"/>
                      </a:cxn>
                      <a:cxn ang="0">
                        <a:pos x="0" y="85"/>
                      </a:cxn>
                      <a:cxn ang="0">
                        <a:pos x="0" y="88"/>
                      </a:cxn>
                      <a:cxn ang="0">
                        <a:pos x="2" y="91"/>
                      </a:cxn>
                      <a:cxn ang="0">
                        <a:pos x="8" y="94"/>
                      </a:cxn>
                      <a:cxn ang="0">
                        <a:pos x="16" y="96"/>
                      </a:cxn>
                      <a:cxn ang="0">
                        <a:pos x="22" y="97"/>
                      </a:cxn>
                      <a:cxn ang="0">
                        <a:pos x="30" y="97"/>
                      </a:cxn>
                      <a:cxn ang="0">
                        <a:pos x="41" y="96"/>
                      </a:cxn>
                      <a:cxn ang="0">
                        <a:pos x="51" y="93"/>
                      </a:cxn>
                      <a:cxn ang="0">
                        <a:pos x="61" y="88"/>
                      </a:cxn>
                      <a:cxn ang="0">
                        <a:pos x="70" y="80"/>
                      </a:cxn>
                      <a:cxn ang="0">
                        <a:pos x="76" y="73"/>
                      </a:cxn>
                      <a:cxn ang="0">
                        <a:pos x="82" y="63"/>
                      </a:cxn>
                      <a:cxn ang="0">
                        <a:pos x="85" y="53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7">
                        <a:moveTo>
                          <a:pt x="87" y="40"/>
                        </a:moveTo>
                        <a:lnTo>
                          <a:pt x="85" y="29"/>
                        </a:lnTo>
                        <a:lnTo>
                          <a:pt x="82" y="19"/>
                        </a:lnTo>
                        <a:lnTo>
                          <a:pt x="78" y="9"/>
                        </a:lnTo>
                        <a:lnTo>
                          <a:pt x="70" y="0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73" y="8"/>
                        </a:lnTo>
                        <a:lnTo>
                          <a:pt x="78" y="19"/>
                        </a:lnTo>
                        <a:lnTo>
                          <a:pt x="82" y="29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5" y="71"/>
                        </a:lnTo>
                        <a:lnTo>
                          <a:pt x="67" y="79"/>
                        </a:lnTo>
                        <a:lnTo>
                          <a:pt x="59" y="85"/>
                        </a:lnTo>
                        <a:lnTo>
                          <a:pt x="50" y="90"/>
                        </a:lnTo>
                        <a:lnTo>
                          <a:pt x="41" y="93"/>
                        </a:lnTo>
                        <a:lnTo>
                          <a:pt x="30" y="94"/>
                        </a:lnTo>
                        <a:lnTo>
                          <a:pt x="20" y="94"/>
                        </a:lnTo>
                        <a:lnTo>
                          <a:pt x="14" y="93"/>
                        </a:lnTo>
                        <a:lnTo>
                          <a:pt x="7" y="90"/>
                        </a:lnTo>
                        <a:lnTo>
                          <a:pt x="0" y="85"/>
                        </a:lnTo>
                        <a:lnTo>
                          <a:pt x="0" y="88"/>
                        </a:lnTo>
                        <a:lnTo>
                          <a:pt x="2" y="91"/>
                        </a:lnTo>
                        <a:lnTo>
                          <a:pt x="8" y="94"/>
                        </a:lnTo>
                        <a:lnTo>
                          <a:pt x="16" y="96"/>
                        </a:lnTo>
                        <a:lnTo>
                          <a:pt x="22" y="97"/>
                        </a:lnTo>
                        <a:lnTo>
                          <a:pt x="30" y="97"/>
                        </a:lnTo>
                        <a:lnTo>
                          <a:pt x="41" y="96"/>
                        </a:lnTo>
                        <a:lnTo>
                          <a:pt x="51" y="93"/>
                        </a:lnTo>
                        <a:lnTo>
                          <a:pt x="61" y="88"/>
                        </a:lnTo>
                        <a:lnTo>
                          <a:pt x="70" y="80"/>
                        </a:lnTo>
                        <a:lnTo>
                          <a:pt x="76" y="73"/>
                        </a:lnTo>
                        <a:lnTo>
                          <a:pt x="82" y="63"/>
                        </a:lnTo>
                        <a:lnTo>
                          <a:pt x="85" y="53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E04E4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41" name="Freeform 509"/>
                  <p:cNvSpPr>
                    <a:spLocks/>
                  </p:cNvSpPr>
                  <p:nvPr/>
                </p:nvSpPr>
                <p:spPr bwMode="auto">
                  <a:xfrm>
                    <a:off x="5567" y="1190"/>
                    <a:ext cx="86" cy="96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5" y="29"/>
                      </a:cxn>
                      <a:cxn ang="0">
                        <a:pos x="82" y="19"/>
                      </a:cxn>
                      <a:cxn ang="0">
                        <a:pos x="76" y="9"/>
                      </a:cxn>
                      <a:cxn ang="0">
                        <a:pos x="69" y="0"/>
                      </a:cxn>
                      <a:cxn ang="0">
                        <a:pos x="66" y="0"/>
                      </a:cxn>
                      <a:cxn ang="0">
                        <a:pos x="63" y="0"/>
                      </a:cxn>
                      <a:cxn ang="0">
                        <a:pos x="71" y="8"/>
                      </a:cxn>
                      <a:cxn ang="0">
                        <a:pos x="77" y="17"/>
                      </a:cxn>
                      <a:cxn ang="0">
                        <a:pos x="82" y="28"/>
                      </a:cxn>
                      <a:cxn ang="0">
                        <a:pos x="83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70"/>
                      </a:cxn>
                      <a:cxn ang="0">
                        <a:pos x="68" y="77"/>
                      </a:cxn>
                      <a:cxn ang="0">
                        <a:pos x="60" y="83"/>
                      </a:cxn>
                      <a:cxn ang="0">
                        <a:pos x="51" y="88"/>
                      </a:cxn>
                      <a:cxn ang="0">
                        <a:pos x="42" y="91"/>
                      </a:cxn>
                      <a:cxn ang="0">
                        <a:pos x="31" y="93"/>
                      </a:cxn>
                      <a:cxn ang="0">
                        <a:pos x="21" y="93"/>
                      </a:cxn>
                      <a:cxn ang="0">
                        <a:pos x="14" y="90"/>
                      </a:cxn>
                      <a:cxn ang="0">
                        <a:pos x="6" y="87"/>
                      </a:cxn>
                      <a:cxn ang="0">
                        <a:pos x="0" y="83"/>
                      </a:cxn>
                      <a:cxn ang="0">
                        <a:pos x="1" y="85"/>
                      </a:cxn>
                      <a:cxn ang="0">
                        <a:pos x="1" y="88"/>
                      </a:cxn>
                      <a:cxn ang="0">
                        <a:pos x="9" y="91"/>
                      </a:cxn>
                      <a:cxn ang="0">
                        <a:pos x="15" y="94"/>
                      </a:cxn>
                      <a:cxn ang="0">
                        <a:pos x="23" y="96"/>
                      </a:cxn>
                      <a:cxn ang="0">
                        <a:pos x="31" y="96"/>
                      </a:cxn>
                      <a:cxn ang="0">
                        <a:pos x="42" y="94"/>
                      </a:cxn>
                      <a:cxn ang="0">
                        <a:pos x="52" y="91"/>
                      </a:cxn>
                      <a:cxn ang="0">
                        <a:pos x="62" y="87"/>
                      </a:cxn>
                      <a:cxn ang="0">
                        <a:pos x="69" y="80"/>
                      </a:cxn>
                      <a:cxn ang="0">
                        <a:pos x="76" y="71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6">
                        <a:moveTo>
                          <a:pt x="86" y="40"/>
                        </a:moveTo>
                        <a:lnTo>
                          <a:pt x="85" y="29"/>
                        </a:lnTo>
                        <a:lnTo>
                          <a:pt x="82" y="19"/>
                        </a:lnTo>
                        <a:lnTo>
                          <a:pt x="76" y="9"/>
                        </a:lnTo>
                        <a:lnTo>
                          <a:pt x="69" y="0"/>
                        </a:lnTo>
                        <a:lnTo>
                          <a:pt x="66" y="0"/>
                        </a:lnTo>
                        <a:lnTo>
                          <a:pt x="63" y="0"/>
                        </a:lnTo>
                        <a:lnTo>
                          <a:pt x="71" y="8"/>
                        </a:lnTo>
                        <a:lnTo>
                          <a:pt x="77" y="17"/>
                        </a:lnTo>
                        <a:lnTo>
                          <a:pt x="82" y="28"/>
                        </a:lnTo>
                        <a:lnTo>
                          <a:pt x="83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70"/>
                        </a:lnTo>
                        <a:lnTo>
                          <a:pt x="68" y="77"/>
                        </a:lnTo>
                        <a:lnTo>
                          <a:pt x="60" y="83"/>
                        </a:lnTo>
                        <a:lnTo>
                          <a:pt x="51" y="88"/>
                        </a:lnTo>
                        <a:lnTo>
                          <a:pt x="42" y="91"/>
                        </a:lnTo>
                        <a:lnTo>
                          <a:pt x="31" y="93"/>
                        </a:lnTo>
                        <a:lnTo>
                          <a:pt x="21" y="93"/>
                        </a:lnTo>
                        <a:lnTo>
                          <a:pt x="14" y="90"/>
                        </a:lnTo>
                        <a:lnTo>
                          <a:pt x="6" y="87"/>
                        </a:lnTo>
                        <a:lnTo>
                          <a:pt x="0" y="83"/>
                        </a:lnTo>
                        <a:lnTo>
                          <a:pt x="1" y="85"/>
                        </a:lnTo>
                        <a:lnTo>
                          <a:pt x="1" y="88"/>
                        </a:lnTo>
                        <a:lnTo>
                          <a:pt x="9" y="91"/>
                        </a:lnTo>
                        <a:lnTo>
                          <a:pt x="15" y="94"/>
                        </a:lnTo>
                        <a:lnTo>
                          <a:pt x="23" y="96"/>
                        </a:lnTo>
                        <a:lnTo>
                          <a:pt x="31" y="96"/>
                        </a:lnTo>
                        <a:lnTo>
                          <a:pt x="42" y="94"/>
                        </a:lnTo>
                        <a:lnTo>
                          <a:pt x="52" y="91"/>
                        </a:lnTo>
                        <a:lnTo>
                          <a:pt x="62" y="87"/>
                        </a:lnTo>
                        <a:lnTo>
                          <a:pt x="69" y="80"/>
                        </a:lnTo>
                        <a:lnTo>
                          <a:pt x="76" y="71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E0514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42" name="Freeform 510"/>
                  <p:cNvSpPr>
                    <a:spLocks/>
                  </p:cNvSpPr>
                  <p:nvPr/>
                </p:nvSpPr>
                <p:spPr bwMode="auto">
                  <a:xfrm>
                    <a:off x="5565" y="1190"/>
                    <a:ext cx="87" cy="94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29"/>
                      </a:cxn>
                      <a:cxn ang="0">
                        <a:pos x="81" y="19"/>
                      </a:cxn>
                      <a:cxn ang="0">
                        <a:pos x="76" y="8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64" y="0"/>
                      </a:cxn>
                      <a:cxn ang="0">
                        <a:pos x="71" y="8"/>
                      </a:cxn>
                      <a:cxn ang="0">
                        <a:pos x="78" y="17"/>
                      </a:cxn>
                      <a:cxn ang="0">
                        <a:pos x="82" y="28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70"/>
                      </a:cxn>
                      <a:cxn ang="0">
                        <a:pos x="68" y="76"/>
                      </a:cxn>
                      <a:cxn ang="0">
                        <a:pos x="61" y="82"/>
                      </a:cxn>
                      <a:cxn ang="0">
                        <a:pos x="51" y="88"/>
                      </a:cxn>
                      <a:cxn ang="0">
                        <a:pos x="42" y="90"/>
                      </a:cxn>
                      <a:cxn ang="0">
                        <a:pos x="33" y="91"/>
                      </a:cxn>
                      <a:cxn ang="0">
                        <a:pos x="23" y="91"/>
                      </a:cxn>
                      <a:cxn ang="0">
                        <a:pos x="16" y="88"/>
                      </a:cxn>
                      <a:cxn ang="0">
                        <a:pos x="8" y="85"/>
                      </a:cxn>
                      <a:cxn ang="0">
                        <a:pos x="0" y="80"/>
                      </a:cxn>
                      <a:cxn ang="0">
                        <a:pos x="2" y="83"/>
                      </a:cxn>
                      <a:cxn ang="0">
                        <a:pos x="3" y="85"/>
                      </a:cxn>
                      <a:cxn ang="0">
                        <a:pos x="10" y="90"/>
                      </a:cxn>
                      <a:cxn ang="0">
                        <a:pos x="17" y="93"/>
                      </a:cxn>
                      <a:cxn ang="0">
                        <a:pos x="23" y="94"/>
                      </a:cxn>
                      <a:cxn ang="0">
                        <a:pos x="33" y="94"/>
                      </a:cxn>
                      <a:cxn ang="0">
                        <a:pos x="44" y="93"/>
                      </a:cxn>
                      <a:cxn ang="0">
                        <a:pos x="53" y="90"/>
                      </a:cxn>
                      <a:cxn ang="0">
                        <a:pos x="62" y="85"/>
                      </a:cxn>
                      <a:cxn ang="0">
                        <a:pos x="70" y="79"/>
                      </a:cxn>
                      <a:cxn ang="0">
                        <a:pos x="78" y="71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4">
                        <a:moveTo>
                          <a:pt x="87" y="40"/>
                        </a:moveTo>
                        <a:lnTo>
                          <a:pt x="85" y="29"/>
                        </a:lnTo>
                        <a:lnTo>
                          <a:pt x="81" y="19"/>
                        </a:lnTo>
                        <a:lnTo>
                          <a:pt x="76" y="8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64" y="0"/>
                        </a:lnTo>
                        <a:lnTo>
                          <a:pt x="71" y="8"/>
                        </a:lnTo>
                        <a:lnTo>
                          <a:pt x="78" y="17"/>
                        </a:lnTo>
                        <a:lnTo>
                          <a:pt x="82" y="28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70"/>
                        </a:lnTo>
                        <a:lnTo>
                          <a:pt x="68" y="76"/>
                        </a:lnTo>
                        <a:lnTo>
                          <a:pt x="61" y="82"/>
                        </a:lnTo>
                        <a:lnTo>
                          <a:pt x="51" y="88"/>
                        </a:lnTo>
                        <a:lnTo>
                          <a:pt x="42" y="90"/>
                        </a:lnTo>
                        <a:lnTo>
                          <a:pt x="33" y="91"/>
                        </a:lnTo>
                        <a:lnTo>
                          <a:pt x="23" y="91"/>
                        </a:lnTo>
                        <a:lnTo>
                          <a:pt x="16" y="88"/>
                        </a:lnTo>
                        <a:lnTo>
                          <a:pt x="8" y="85"/>
                        </a:lnTo>
                        <a:lnTo>
                          <a:pt x="0" y="80"/>
                        </a:lnTo>
                        <a:lnTo>
                          <a:pt x="2" y="83"/>
                        </a:lnTo>
                        <a:lnTo>
                          <a:pt x="3" y="85"/>
                        </a:lnTo>
                        <a:lnTo>
                          <a:pt x="10" y="90"/>
                        </a:lnTo>
                        <a:lnTo>
                          <a:pt x="17" y="93"/>
                        </a:lnTo>
                        <a:lnTo>
                          <a:pt x="23" y="94"/>
                        </a:lnTo>
                        <a:lnTo>
                          <a:pt x="33" y="94"/>
                        </a:lnTo>
                        <a:lnTo>
                          <a:pt x="44" y="93"/>
                        </a:lnTo>
                        <a:lnTo>
                          <a:pt x="53" y="90"/>
                        </a:lnTo>
                        <a:lnTo>
                          <a:pt x="62" y="85"/>
                        </a:lnTo>
                        <a:lnTo>
                          <a:pt x="70" y="79"/>
                        </a:lnTo>
                        <a:lnTo>
                          <a:pt x="78" y="71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E153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43" name="Freeform 511"/>
                  <p:cNvSpPr>
                    <a:spLocks/>
                  </p:cNvSpPr>
                  <p:nvPr/>
                </p:nvSpPr>
                <p:spPr bwMode="auto">
                  <a:xfrm>
                    <a:off x="5565" y="1190"/>
                    <a:ext cx="85" cy="93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4" y="28"/>
                      </a:cxn>
                      <a:cxn ang="0">
                        <a:pos x="79" y="17"/>
                      </a:cxn>
                      <a:cxn ang="0">
                        <a:pos x="73" y="8"/>
                      </a:cxn>
                      <a:cxn ang="0">
                        <a:pos x="65" y="0"/>
                      </a:cxn>
                      <a:cxn ang="0">
                        <a:pos x="64" y="0"/>
                      </a:cxn>
                      <a:cxn ang="0">
                        <a:pos x="62" y="0"/>
                      </a:cxn>
                      <a:cxn ang="0">
                        <a:pos x="61" y="0"/>
                      </a:cxn>
                      <a:cxn ang="0">
                        <a:pos x="61" y="0"/>
                      </a:cxn>
                      <a:cxn ang="0">
                        <a:pos x="68" y="8"/>
                      </a:cxn>
                      <a:cxn ang="0">
                        <a:pos x="76" y="17"/>
                      </a:cxn>
                      <a:cxn ang="0">
                        <a:pos x="81" y="28"/>
                      </a:cxn>
                      <a:cxn ang="0">
                        <a:pos x="82" y="40"/>
                      </a:cxn>
                      <a:cxn ang="0">
                        <a:pos x="81" y="51"/>
                      </a:cxn>
                      <a:cxn ang="0">
                        <a:pos x="78" y="60"/>
                      </a:cxn>
                      <a:cxn ang="0">
                        <a:pos x="73" y="68"/>
                      </a:cxn>
                      <a:cxn ang="0">
                        <a:pos x="67" y="76"/>
                      </a:cxn>
                      <a:cxn ang="0">
                        <a:pos x="61" y="82"/>
                      </a:cxn>
                      <a:cxn ang="0">
                        <a:pos x="51" y="87"/>
                      </a:cxn>
                      <a:cxn ang="0">
                        <a:pos x="42" y="88"/>
                      </a:cxn>
                      <a:cxn ang="0">
                        <a:pos x="33" y="90"/>
                      </a:cxn>
                      <a:cxn ang="0">
                        <a:pos x="23" y="90"/>
                      </a:cxn>
                      <a:cxn ang="0">
                        <a:pos x="14" y="87"/>
                      </a:cxn>
                      <a:cxn ang="0">
                        <a:pos x="6" y="83"/>
                      </a:cxn>
                      <a:cxn ang="0">
                        <a:pos x="0" y="77"/>
                      </a:cxn>
                      <a:cxn ang="0">
                        <a:pos x="0" y="80"/>
                      </a:cxn>
                      <a:cxn ang="0">
                        <a:pos x="2" y="83"/>
                      </a:cxn>
                      <a:cxn ang="0">
                        <a:pos x="8" y="87"/>
                      </a:cxn>
                      <a:cxn ang="0">
                        <a:pos x="16" y="90"/>
                      </a:cxn>
                      <a:cxn ang="0">
                        <a:pos x="23" y="93"/>
                      </a:cxn>
                      <a:cxn ang="0">
                        <a:pos x="33" y="93"/>
                      </a:cxn>
                      <a:cxn ang="0">
                        <a:pos x="44" y="91"/>
                      </a:cxn>
                      <a:cxn ang="0">
                        <a:pos x="53" y="88"/>
                      </a:cxn>
                      <a:cxn ang="0">
                        <a:pos x="62" y="83"/>
                      </a:cxn>
                      <a:cxn ang="0">
                        <a:pos x="70" y="77"/>
                      </a:cxn>
                      <a:cxn ang="0">
                        <a:pos x="76" y="70"/>
                      </a:cxn>
                      <a:cxn ang="0">
                        <a:pos x="81" y="60"/>
                      </a:cxn>
                      <a:cxn ang="0">
                        <a:pos x="84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3">
                        <a:moveTo>
                          <a:pt x="85" y="40"/>
                        </a:moveTo>
                        <a:lnTo>
                          <a:pt x="84" y="28"/>
                        </a:lnTo>
                        <a:lnTo>
                          <a:pt x="79" y="17"/>
                        </a:lnTo>
                        <a:lnTo>
                          <a:pt x="73" y="8"/>
                        </a:lnTo>
                        <a:lnTo>
                          <a:pt x="65" y="0"/>
                        </a:lnTo>
                        <a:lnTo>
                          <a:pt x="64" y="0"/>
                        </a:lnTo>
                        <a:lnTo>
                          <a:pt x="62" y="0"/>
                        </a:lnTo>
                        <a:lnTo>
                          <a:pt x="61" y="0"/>
                        </a:lnTo>
                        <a:lnTo>
                          <a:pt x="61" y="0"/>
                        </a:lnTo>
                        <a:lnTo>
                          <a:pt x="68" y="8"/>
                        </a:lnTo>
                        <a:lnTo>
                          <a:pt x="76" y="17"/>
                        </a:lnTo>
                        <a:lnTo>
                          <a:pt x="81" y="28"/>
                        </a:lnTo>
                        <a:lnTo>
                          <a:pt x="82" y="40"/>
                        </a:lnTo>
                        <a:lnTo>
                          <a:pt x="81" y="51"/>
                        </a:lnTo>
                        <a:lnTo>
                          <a:pt x="78" y="60"/>
                        </a:lnTo>
                        <a:lnTo>
                          <a:pt x="73" y="68"/>
                        </a:lnTo>
                        <a:lnTo>
                          <a:pt x="67" y="76"/>
                        </a:lnTo>
                        <a:lnTo>
                          <a:pt x="61" y="82"/>
                        </a:lnTo>
                        <a:lnTo>
                          <a:pt x="51" y="87"/>
                        </a:lnTo>
                        <a:lnTo>
                          <a:pt x="42" y="88"/>
                        </a:lnTo>
                        <a:lnTo>
                          <a:pt x="33" y="90"/>
                        </a:lnTo>
                        <a:lnTo>
                          <a:pt x="23" y="90"/>
                        </a:lnTo>
                        <a:lnTo>
                          <a:pt x="14" y="87"/>
                        </a:lnTo>
                        <a:lnTo>
                          <a:pt x="6" y="83"/>
                        </a:lnTo>
                        <a:lnTo>
                          <a:pt x="0" y="77"/>
                        </a:lnTo>
                        <a:lnTo>
                          <a:pt x="0" y="80"/>
                        </a:lnTo>
                        <a:lnTo>
                          <a:pt x="2" y="83"/>
                        </a:lnTo>
                        <a:lnTo>
                          <a:pt x="8" y="87"/>
                        </a:lnTo>
                        <a:lnTo>
                          <a:pt x="16" y="90"/>
                        </a:lnTo>
                        <a:lnTo>
                          <a:pt x="23" y="93"/>
                        </a:lnTo>
                        <a:lnTo>
                          <a:pt x="33" y="93"/>
                        </a:lnTo>
                        <a:lnTo>
                          <a:pt x="44" y="91"/>
                        </a:lnTo>
                        <a:lnTo>
                          <a:pt x="53" y="88"/>
                        </a:lnTo>
                        <a:lnTo>
                          <a:pt x="62" y="83"/>
                        </a:lnTo>
                        <a:lnTo>
                          <a:pt x="70" y="77"/>
                        </a:lnTo>
                        <a:lnTo>
                          <a:pt x="76" y="70"/>
                        </a:lnTo>
                        <a:lnTo>
                          <a:pt x="81" y="60"/>
                        </a:lnTo>
                        <a:lnTo>
                          <a:pt x="84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E2595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44" name="Freeform 512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5" cy="91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3" y="28"/>
                      </a:cxn>
                      <a:cxn ang="0">
                        <a:pos x="79" y="17"/>
                      </a:cxn>
                      <a:cxn ang="0">
                        <a:pos x="72" y="8"/>
                      </a:cxn>
                      <a:cxn ang="0">
                        <a:pos x="65" y="0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0" y="0"/>
                      </a:cxn>
                      <a:cxn ang="0">
                        <a:pos x="58" y="0"/>
                      </a:cxn>
                      <a:cxn ang="0">
                        <a:pos x="68" y="8"/>
                      </a:cxn>
                      <a:cxn ang="0">
                        <a:pos x="75" y="17"/>
                      </a:cxn>
                      <a:cxn ang="0">
                        <a:pos x="77" y="22"/>
                      </a:cxn>
                      <a:cxn ang="0">
                        <a:pos x="80" y="28"/>
                      </a:cxn>
                      <a:cxn ang="0">
                        <a:pos x="80" y="34"/>
                      </a:cxn>
                      <a:cxn ang="0">
                        <a:pos x="82" y="40"/>
                      </a:cxn>
                      <a:cxn ang="0">
                        <a:pos x="80" y="49"/>
                      </a:cxn>
                      <a:cxn ang="0">
                        <a:pos x="77" y="59"/>
                      </a:cxn>
                      <a:cxn ang="0">
                        <a:pos x="72" y="66"/>
                      </a:cxn>
                      <a:cxn ang="0">
                        <a:pos x="68" y="74"/>
                      </a:cxn>
                      <a:cxn ang="0">
                        <a:pos x="60" y="80"/>
                      </a:cxn>
                      <a:cxn ang="0">
                        <a:pos x="52" y="85"/>
                      </a:cxn>
                      <a:cxn ang="0">
                        <a:pos x="43" y="87"/>
                      </a:cxn>
                      <a:cxn ang="0">
                        <a:pos x="34" y="88"/>
                      </a:cxn>
                      <a:cxn ang="0">
                        <a:pos x="24" y="88"/>
                      </a:cxn>
                      <a:cxn ang="0">
                        <a:pos x="15" y="85"/>
                      </a:cxn>
                      <a:cxn ang="0">
                        <a:pos x="7" y="80"/>
                      </a:cxn>
                      <a:cxn ang="0">
                        <a:pos x="0" y="74"/>
                      </a:cxn>
                      <a:cxn ang="0">
                        <a:pos x="1" y="77"/>
                      </a:cxn>
                      <a:cxn ang="0">
                        <a:pos x="1" y="80"/>
                      </a:cxn>
                      <a:cxn ang="0">
                        <a:pos x="9" y="85"/>
                      </a:cxn>
                      <a:cxn ang="0">
                        <a:pos x="17" y="88"/>
                      </a:cxn>
                      <a:cxn ang="0">
                        <a:pos x="24" y="91"/>
                      </a:cxn>
                      <a:cxn ang="0">
                        <a:pos x="34" y="91"/>
                      </a:cxn>
                      <a:cxn ang="0">
                        <a:pos x="43" y="90"/>
                      </a:cxn>
                      <a:cxn ang="0">
                        <a:pos x="52" y="88"/>
                      </a:cxn>
                      <a:cxn ang="0">
                        <a:pos x="62" y="82"/>
                      </a:cxn>
                      <a:cxn ang="0">
                        <a:pos x="69" y="76"/>
                      </a:cxn>
                      <a:cxn ang="0">
                        <a:pos x="75" y="70"/>
                      </a:cxn>
                      <a:cxn ang="0">
                        <a:pos x="80" y="60"/>
                      </a:cxn>
                      <a:cxn ang="0">
                        <a:pos x="83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1">
                        <a:moveTo>
                          <a:pt x="85" y="40"/>
                        </a:moveTo>
                        <a:lnTo>
                          <a:pt x="83" y="28"/>
                        </a:lnTo>
                        <a:lnTo>
                          <a:pt x="79" y="17"/>
                        </a:lnTo>
                        <a:lnTo>
                          <a:pt x="72" y="8"/>
                        </a:lnTo>
                        <a:lnTo>
                          <a:pt x="65" y="0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0" y="0"/>
                        </a:lnTo>
                        <a:lnTo>
                          <a:pt x="58" y="0"/>
                        </a:lnTo>
                        <a:lnTo>
                          <a:pt x="68" y="8"/>
                        </a:lnTo>
                        <a:lnTo>
                          <a:pt x="75" y="17"/>
                        </a:lnTo>
                        <a:lnTo>
                          <a:pt x="77" y="22"/>
                        </a:lnTo>
                        <a:lnTo>
                          <a:pt x="80" y="28"/>
                        </a:lnTo>
                        <a:lnTo>
                          <a:pt x="80" y="34"/>
                        </a:lnTo>
                        <a:lnTo>
                          <a:pt x="82" y="40"/>
                        </a:lnTo>
                        <a:lnTo>
                          <a:pt x="80" y="49"/>
                        </a:lnTo>
                        <a:lnTo>
                          <a:pt x="77" y="59"/>
                        </a:lnTo>
                        <a:lnTo>
                          <a:pt x="72" y="66"/>
                        </a:lnTo>
                        <a:lnTo>
                          <a:pt x="68" y="74"/>
                        </a:lnTo>
                        <a:lnTo>
                          <a:pt x="60" y="80"/>
                        </a:lnTo>
                        <a:lnTo>
                          <a:pt x="52" y="85"/>
                        </a:lnTo>
                        <a:lnTo>
                          <a:pt x="43" y="87"/>
                        </a:lnTo>
                        <a:lnTo>
                          <a:pt x="34" y="88"/>
                        </a:lnTo>
                        <a:lnTo>
                          <a:pt x="24" y="88"/>
                        </a:lnTo>
                        <a:lnTo>
                          <a:pt x="15" y="85"/>
                        </a:lnTo>
                        <a:lnTo>
                          <a:pt x="7" y="80"/>
                        </a:lnTo>
                        <a:lnTo>
                          <a:pt x="0" y="74"/>
                        </a:lnTo>
                        <a:lnTo>
                          <a:pt x="1" y="77"/>
                        </a:lnTo>
                        <a:lnTo>
                          <a:pt x="1" y="80"/>
                        </a:lnTo>
                        <a:lnTo>
                          <a:pt x="9" y="85"/>
                        </a:lnTo>
                        <a:lnTo>
                          <a:pt x="17" y="88"/>
                        </a:lnTo>
                        <a:lnTo>
                          <a:pt x="24" y="91"/>
                        </a:lnTo>
                        <a:lnTo>
                          <a:pt x="34" y="91"/>
                        </a:lnTo>
                        <a:lnTo>
                          <a:pt x="43" y="90"/>
                        </a:lnTo>
                        <a:lnTo>
                          <a:pt x="52" y="88"/>
                        </a:lnTo>
                        <a:lnTo>
                          <a:pt x="62" y="82"/>
                        </a:lnTo>
                        <a:lnTo>
                          <a:pt x="69" y="76"/>
                        </a:lnTo>
                        <a:lnTo>
                          <a:pt x="75" y="70"/>
                        </a:lnTo>
                        <a:lnTo>
                          <a:pt x="80" y="60"/>
                        </a:lnTo>
                        <a:lnTo>
                          <a:pt x="83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E25B5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45" name="Freeform 513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3" cy="90"/>
                  </a:xfrm>
                  <a:custGeom>
                    <a:avLst/>
                    <a:gdLst/>
                    <a:ahLst/>
                    <a:cxnLst>
                      <a:cxn ang="0">
                        <a:pos x="83" y="40"/>
                      </a:cxn>
                      <a:cxn ang="0">
                        <a:pos x="82" y="28"/>
                      </a:cxn>
                      <a:cxn ang="0">
                        <a:pos x="77" y="17"/>
                      </a:cxn>
                      <a:cxn ang="0">
                        <a:pos x="69" y="8"/>
                      </a:cxn>
                      <a:cxn ang="0">
                        <a:pos x="62" y="0"/>
                      </a:cxn>
                      <a:cxn ang="0">
                        <a:pos x="58" y="0"/>
                      </a:cxn>
                      <a:cxn ang="0">
                        <a:pos x="55" y="0"/>
                      </a:cxn>
                      <a:cxn ang="0">
                        <a:pos x="62" y="3"/>
                      </a:cxn>
                      <a:cxn ang="0">
                        <a:pos x="66" y="8"/>
                      </a:cxn>
                      <a:cxn ang="0">
                        <a:pos x="69" y="12"/>
                      </a:cxn>
                      <a:cxn ang="0">
                        <a:pos x="72" y="17"/>
                      </a:cxn>
                      <a:cxn ang="0">
                        <a:pos x="75" y="22"/>
                      </a:cxn>
                      <a:cxn ang="0">
                        <a:pos x="79" y="28"/>
                      </a:cxn>
                      <a:cxn ang="0">
                        <a:pos x="79" y="34"/>
                      </a:cxn>
                      <a:cxn ang="0">
                        <a:pos x="80" y="40"/>
                      </a:cxn>
                      <a:cxn ang="0">
                        <a:pos x="79" y="49"/>
                      </a:cxn>
                      <a:cxn ang="0">
                        <a:pos x="75" y="59"/>
                      </a:cxn>
                      <a:cxn ang="0">
                        <a:pos x="72" y="66"/>
                      </a:cxn>
                      <a:cxn ang="0">
                        <a:pos x="66" y="73"/>
                      </a:cxn>
                      <a:cxn ang="0">
                        <a:pos x="58" y="79"/>
                      </a:cxn>
                      <a:cxn ang="0">
                        <a:pos x="51" y="83"/>
                      </a:cxn>
                      <a:cxn ang="0">
                        <a:pos x="43" y="87"/>
                      </a:cxn>
                      <a:cxn ang="0">
                        <a:pos x="34" y="87"/>
                      </a:cxn>
                      <a:cxn ang="0">
                        <a:pos x="23" y="85"/>
                      </a:cxn>
                      <a:cxn ang="0">
                        <a:pos x="15" y="83"/>
                      </a:cxn>
                      <a:cxn ang="0">
                        <a:pos x="6" y="79"/>
                      </a:cxn>
                      <a:cxn ang="0">
                        <a:pos x="0" y="73"/>
                      </a:cxn>
                      <a:cxn ang="0">
                        <a:pos x="0" y="74"/>
                      </a:cxn>
                      <a:cxn ang="0">
                        <a:pos x="1" y="77"/>
                      </a:cxn>
                      <a:cxn ang="0">
                        <a:pos x="7" y="83"/>
                      </a:cxn>
                      <a:cxn ang="0">
                        <a:pos x="15" y="87"/>
                      </a:cxn>
                      <a:cxn ang="0">
                        <a:pos x="24" y="90"/>
                      </a:cxn>
                      <a:cxn ang="0">
                        <a:pos x="34" y="90"/>
                      </a:cxn>
                      <a:cxn ang="0">
                        <a:pos x="43" y="88"/>
                      </a:cxn>
                      <a:cxn ang="0">
                        <a:pos x="52" y="87"/>
                      </a:cxn>
                      <a:cxn ang="0">
                        <a:pos x="62" y="82"/>
                      </a:cxn>
                      <a:cxn ang="0">
                        <a:pos x="68" y="76"/>
                      </a:cxn>
                      <a:cxn ang="0">
                        <a:pos x="74" y="68"/>
                      </a:cxn>
                      <a:cxn ang="0">
                        <a:pos x="79" y="60"/>
                      </a:cxn>
                      <a:cxn ang="0">
                        <a:pos x="82" y="51"/>
                      </a:cxn>
                      <a:cxn ang="0">
                        <a:pos x="83" y="40"/>
                      </a:cxn>
                    </a:cxnLst>
                    <a:rect l="0" t="0" r="r" b="b"/>
                    <a:pathLst>
                      <a:path w="83" h="90">
                        <a:moveTo>
                          <a:pt x="83" y="40"/>
                        </a:moveTo>
                        <a:lnTo>
                          <a:pt x="82" y="28"/>
                        </a:lnTo>
                        <a:lnTo>
                          <a:pt x="77" y="17"/>
                        </a:lnTo>
                        <a:lnTo>
                          <a:pt x="69" y="8"/>
                        </a:lnTo>
                        <a:lnTo>
                          <a:pt x="62" y="0"/>
                        </a:lnTo>
                        <a:lnTo>
                          <a:pt x="58" y="0"/>
                        </a:lnTo>
                        <a:lnTo>
                          <a:pt x="55" y="0"/>
                        </a:lnTo>
                        <a:lnTo>
                          <a:pt x="62" y="3"/>
                        </a:lnTo>
                        <a:lnTo>
                          <a:pt x="66" y="8"/>
                        </a:lnTo>
                        <a:lnTo>
                          <a:pt x="69" y="12"/>
                        </a:lnTo>
                        <a:lnTo>
                          <a:pt x="72" y="17"/>
                        </a:lnTo>
                        <a:lnTo>
                          <a:pt x="75" y="22"/>
                        </a:lnTo>
                        <a:lnTo>
                          <a:pt x="79" y="28"/>
                        </a:lnTo>
                        <a:lnTo>
                          <a:pt x="79" y="34"/>
                        </a:lnTo>
                        <a:lnTo>
                          <a:pt x="80" y="40"/>
                        </a:lnTo>
                        <a:lnTo>
                          <a:pt x="79" y="49"/>
                        </a:lnTo>
                        <a:lnTo>
                          <a:pt x="75" y="59"/>
                        </a:lnTo>
                        <a:lnTo>
                          <a:pt x="72" y="66"/>
                        </a:lnTo>
                        <a:lnTo>
                          <a:pt x="66" y="73"/>
                        </a:lnTo>
                        <a:lnTo>
                          <a:pt x="58" y="79"/>
                        </a:lnTo>
                        <a:lnTo>
                          <a:pt x="51" y="83"/>
                        </a:lnTo>
                        <a:lnTo>
                          <a:pt x="43" y="87"/>
                        </a:lnTo>
                        <a:lnTo>
                          <a:pt x="34" y="87"/>
                        </a:lnTo>
                        <a:lnTo>
                          <a:pt x="23" y="85"/>
                        </a:lnTo>
                        <a:lnTo>
                          <a:pt x="15" y="83"/>
                        </a:lnTo>
                        <a:lnTo>
                          <a:pt x="6" y="79"/>
                        </a:lnTo>
                        <a:lnTo>
                          <a:pt x="0" y="73"/>
                        </a:lnTo>
                        <a:lnTo>
                          <a:pt x="0" y="74"/>
                        </a:lnTo>
                        <a:lnTo>
                          <a:pt x="1" y="77"/>
                        </a:lnTo>
                        <a:lnTo>
                          <a:pt x="7" y="83"/>
                        </a:lnTo>
                        <a:lnTo>
                          <a:pt x="15" y="87"/>
                        </a:lnTo>
                        <a:lnTo>
                          <a:pt x="24" y="90"/>
                        </a:lnTo>
                        <a:lnTo>
                          <a:pt x="34" y="90"/>
                        </a:lnTo>
                        <a:lnTo>
                          <a:pt x="43" y="88"/>
                        </a:lnTo>
                        <a:lnTo>
                          <a:pt x="52" y="87"/>
                        </a:lnTo>
                        <a:lnTo>
                          <a:pt x="62" y="82"/>
                        </a:lnTo>
                        <a:lnTo>
                          <a:pt x="68" y="76"/>
                        </a:lnTo>
                        <a:lnTo>
                          <a:pt x="74" y="68"/>
                        </a:lnTo>
                        <a:lnTo>
                          <a:pt x="79" y="60"/>
                        </a:lnTo>
                        <a:lnTo>
                          <a:pt x="82" y="51"/>
                        </a:lnTo>
                        <a:lnTo>
                          <a:pt x="83" y="40"/>
                        </a:lnTo>
                        <a:close/>
                      </a:path>
                    </a:pathLst>
                  </a:custGeom>
                  <a:solidFill>
                    <a:srgbClr val="E35E5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46" name="Freeform 514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2" cy="88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0" y="34"/>
                      </a:cxn>
                      <a:cxn ang="0">
                        <a:pos x="80" y="28"/>
                      </a:cxn>
                      <a:cxn ang="0">
                        <a:pos x="77" y="22"/>
                      </a:cxn>
                      <a:cxn ang="0">
                        <a:pos x="75" y="17"/>
                      </a:cxn>
                      <a:cxn ang="0">
                        <a:pos x="68" y="8"/>
                      </a:cxn>
                      <a:cxn ang="0">
                        <a:pos x="58" y="0"/>
                      </a:cxn>
                      <a:cxn ang="0">
                        <a:pos x="55" y="0"/>
                      </a:cxn>
                      <a:cxn ang="0">
                        <a:pos x="54" y="0"/>
                      </a:cxn>
                      <a:cxn ang="0">
                        <a:pos x="58" y="3"/>
                      </a:cxn>
                      <a:cxn ang="0">
                        <a:pos x="63" y="8"/>
                      </a:cxn>
                      <a:cxn ang="0">
                        <a:pos x="68" y="12"/>
                      </a:cxn>
                      <a:cxn ang="0">
                        <a:pos x="71" y="17"/>
                      </a:cxn>
                      <a:cxn ang="0">
                        <a:pos x="74" y="22"/>
                      </a:cxn>
                      <a:cxn ang="0">
                        <a:pos x="75" y="28"/>
                      </a:cxn>
                      <a:cxn ang="0">
                        <a:pos x="77" y="34"/>
                      </a:cxn>
                      <a:cxn ang="0">
                        <a:pos x="79" y="40"/>
                      </a:cxn>
                      <a:cxn ang="0">
                        <a:pos x="77" y="49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3"/>
                      </a:cxn>
                      <a:cxn ang="0">
                        <a:pos x="58" y="77"/>
                      </a:cxn>
                      <a:cxn ang="0">
                        <a:pos x="51" y="82"/>
                      </a:cxn>
                      <a:cxn ang="0">
                        <a:pos x="43" y="85"/>
                      </a:cxn>
                      <a:cxn ang="0">
                        <a:pos x="34" y="85"/>
                      </a:cxn>
                      <a:cxn ang="0">
                        <a:pos x="23" y="83"/>
                      </a:cxn>
                      <a:cxn ang="0">
                        <a:pos x="14" y="80"/>
                      </a:cxn>
                      <a:cxn ang="0">
                        <a:pos x="6" y="76"/>
                      </a:cxn>
                      <a:cxn ang="0">
                        <a:pos x="0" y="70"/>
                      </a:cxn>
                      <a:cxn ang="0">
                        <a:pos x="0" y="73"/>
                      </a:cxn>
                      <a:cxn ang="0">
                        <a:pos x="0" y="74"/>
                      </a:cxn>
                      <a:cxn ang="0">
                        <a:pos x="7" y="80"/>
                      </a:cxn>
                      <a:cxn ang="0">
                        <a:pos x="15" y="85"/>
                      </a:cxn>
                      <a:cxn ang="0">
                        <a:pos x="24" y="88"/>
                      </a:cxn>
                      <a:cxn ang="0">
                        <a:pos x="34" y="88"/>
                      </a:cxn>
                      <a:cxn ang="0">
                        <a:pos x="43" y="87"/>
                      </a:cxn>
                      <a:cxn ang="0">
                        <a:pos x="52" y="85"/>
                      </a:cxn>
                      <a:cxn ang="0">
                        <a:pos x="60" y="80"/>
                      </a:cxn>
                      <a:cxn ang="0">
                        <a:pos x="68" y="74"/>
                      </a:cxn>
                      <a:cxn ang="0">
                        <a:pos x="72" y="66"/>
                      </a:cxn>
                      <a:cxn ang="0">
                        <a:pos x="77" y="59"/>
                      </a:cxn>
                      <a:cxn ang="0">
                        <a:pos x="80" y="49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8">
                        <a:moveTo>
                          <a:pt x="82" y="40"/>
                        </a:moveTo>
                        <a:lnTo>
                          <a:pt x="80" y="34"/>
                        </a:lnTo>
                        <a:lnTo>
                          <a:pt x="80" y="28"/>
                        </a:lnTo>
                        <a:lnTo>
                          <a:pt x="77" y="22"/>
                        </a:lnTo>
                        <a:lnTo>
                          <a:pt x="75" y="17"/>
                        </a:lnTo>
                        <a:lnTo>
                          <a:pt x="68" y="8"/>
                        </a:lnTo>
                        <a:lnTo>
                          <a:pt x="58" y="0"/>
                        </a:lnTo>
                        <a:lnTo>
                          <a:pt x="55" y="0"/>
                        </a:lnTo>
                        <a:lnTo>
                          <a:pt x="54" y="0"/>
                        </a:lnTo>
                        <a:lnTo>
                          <a:pt x="58" y="3"/>
                        </a:lnTo>
                        <a:lnTo>
                          <a:pt x="63" y="8"/>
                        </a:lnTo>
                        <a:lnTo>
                          <a:pt x="68" y="12"/>
                        </a:lnTo>
                        <a:lnTo>
                          <a:pt x="71" y="17"/>
                        </a:lnTo>
                        <a:lnTo>
                          <a:pt x="74" y="22"/>
                        </a:lnTo>
                        <a:lnTo>
                          <a:pt x="75" y="28"/>
                        </a:lnTo>
                        <a:lnTo>
                          <a:pt x="77" y="34"/>
                        </a:lnTo>
                        <a:lnTo>
                          <a:pt x="79" y="40"/>
                        </a:lnTo>
                        <a:lnTo>
                          <a:pt x="77" y="49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3"/>
                        </a:lnTo>
                        <a:lnTo>
                          <a:pt x="58" y="77"/>
                        </a:lnTo>
                        <a:lnTo>
                          <a:pt x="51" y="82"/>
                        </a:lnTo>
                        <a:lnTo>
                          <a:pt x="43" y="85"/>
                        </a:lnTo>
                        <a:lnTo>
                          <a:pt x="34" y="85"/>
                        </a:lnTo>
                        <a:lnTo>
                          <a:pt x="23" y="83"/>
                        </a:lnTo>
                        <a:lnTo>
                          <a:pt x="14" y="80"/>
                        </a:lnTo>
                        <a:lnTo>
                          <a:pt x="6" y="76"/>
                        </a:lnTo>
                        <a:lnTo>
                          <a:pt x="0" y="70"/>
                        </a:lnTo>
                        <a:lnTo>
                          <a:pt x="0" y="73"/>
                        </a:lnTo>
                        <a:lnTo>
                          <a:pt x="0" y="74"/>
                        </a:lnTo>
                        <a:lnTo>
                          <a:pt x="7" y="80"/>
                        </a:lnTo>
                        <a:lnTo>
                          <a:pt x="15" y="85"/>
                        </a:lnTo>
                        <a:lnTo>
                          <a:pt x="24" y="88"/>
                        </a:lnTo>
                        <a:lnTo>
                          <a:pt x="34" y="88"/>
                        </a:lnTo>
                        <a:lnTo>
                          <a:pt x="43" y="87"/>
                        </a:lnTo>
                        <a:lnTo>
                          <a:pt x="52" y="85"/>
                        </a:lnTo>
                        <a:lnTo>
                          <a:pt x="60" y="80"/>
                        </a:lnTo>
                        <a:lnTo>
                          <a:pt x="68" y="74"/>
                        </a:lnTo>
                        <a:lnTo>
                          <a:pt x="72" y="66"/>
                        </a:lnTo>
                        <a:lnTo>
                          <a:pt x="77" y="59"/>
                        </a:lnTo>
                        <a:lnTo>
                          <a:pt x="80" y="49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E3616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47" name="Freeform 515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82" cy="87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1" y="34"/>
                      </a:cxn>
                      <a:cxn ang="0">
                        <a:pos x="81" y="28"/>
                      </a:cxn>
                      <a:cxn ang="0">
                        <a:pos x="77" y="22"/>
                      </a:cxn>
                      <a:cxn ang="0">
                        <a:pos x="74" y="17"/>
                      </a:cxn>
                      <a:cxn ang="0">
                        <a:pos x="71" y="12"/>
                      </a:cxn>
                      <a:cxn ang="0">
                        <a:pos x="68" y="8"/>
                      </a:cxn>
                      <a:cxn ang="0">
                        <a:pos x="64" y="3"/>
                      </a:cxn>
                      <a:cxn ang="0">
                        <a:pos x="57" y="0"/>
                      </a:cxn>
                      <a:cxn ang="0">
                        <a:pos x="56" y="0"/>
                      </a:cxn>
                      <a:cxn ang="0">
                        <a:pos x="53" y="1"/>
                      </a:cxn>
                      <a:cxn ang="0">
                        <a:pos x="57" y="3"/>
                      </a:cxn>
                      <a:cxn ang="0">
                        <a:pos x="64" y="8"/>
                      </a:cxn>
                      <a:cxn ang="0">
                        <a:pos x="68" y="12"/>
                      </a:cxn>
                      <a:cxn ang="0">
                        <a:pos x="71" y="17"/>
                      </a:cxn>
                      <a:cxn ang="0">
                        <a:pos x="74" y="22"/>
                      </a:cxn>
                      <a:cxn ang="0">
                        <a:pos x="76" y="28"/>
                      </a:cxn>
                      <a:cxn ang="0">
                        <a:pos x="77" y="34"/>
                      </a:cxn>
                      <a:cxn ang="0">
                        <a:pos x="79" y="40"/>
                      </a:cxn>
                      <a:cxn ang="0">
                        <a:pos x="77" y="49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1"/>
                      </a:cxn>
                      <a:cxn ang="0">
                        <a:pos x="59" y="76"/>
                      </a:cxn>
                      <a:cxn ang="0">
                        <a:pos x="53" y="80"/>
                      </a:cxn>
                      <a:cxn ang="0">
                        <a:pos x="43" y="83"/>
                      </a:cxn>
                      <a:cxn ang="0">
                        <a:pos x="36" y="83"/>
                      </a:cxn>
                      <a:cxn ang="0">
                        <a:pos x="25" y="82"/>
                      </a:cxn>
                      <a:cxn ang="0">
                        <a:pos x="16" y="79"/>
                      </a:cxn>
                      <a:cxn ang="0">
                        <a:pos x="8" y="74"/>
                      </a:cxn>
                      <a:cxn ang="0">
                        <a:pos x="0" y="66"/>
                      </a:cxn>
                      <a:cxn ang="0">
                        <a:pos x="2" y="70"/>
                      </a:cxn>
                      <a:cxn ang="0">
                        <a:pos x="2" y="73"/>
                      </a:cxn>
                      <a:cxn ang="0">
                        <a:pos x="8" y="79"/>
                      </a:cxn>
                      <a:cxn ang="0">
                        <a:pos x="17" y="83"/>
                      </a:cxn>
                      <a:cxn ang="0">
                        <a:pos x="25" y="85"/>
                      </a:cxn>
                      <a:cxn ang="0">
                        <a:pos x="36" y="87"/>
                      </a:cxn>
                      <a:cxn ang="0">
                        <a:pos x="45" y="85"/>
                      </a:cxn>
                      <a:cxn ang="0">
                        <a:pos x="53" y="83"/>
                      </a:cxn>
                      <a:cxn ang="0">
                        <a:pos x="60" y="79"/>
                      </a:cxn>
                      <a:cxn ang="0">
                        <a:pos x="68" y="73"/>
                      </a:cxn>
                      <a:cxn ang="0">
                        <a:pos x="74" y="66"/>
                      </a:cxn>
                      <a:cxn ang="0">
                        <a:pos x="77" y="59"/>
                      </a:cxn>
                      <a:cxn ang="0">
                        <a:pos x="81" y="49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7">
                        <a:moveTo>
                          <a:pt x="82" y="40"/>
                        </a:moveTo>
                        <a:lnTo>
                          <a:pt x="81" y="34"/>
                        </a:lnTo>
                        <a:lnTo>
                          <a:pt x="81" y="28"/>
                        </a:lnTo>
                        <a:lnTo>
                          <a:pt x="77" y="22"/>
                        </a:lnTo>
                        <a:lnTo>
                          <a:pt x="74" y="17"/>
                        </a:lnTo>
                        <a:lnTo>
                          <a:pt x="71" y="12"/>
                        </a:lnTo>
                        <a:lnTo>
                          <a:pt x="68" y="8"/>
                        </a:lnTo>
                        <a:lnTo>
                          <a:pt x="64" y="3"/>
                        </a:lnTo>
                        <a:lnTo>
                          <a:pt x="57" y="0"/>
                        </a:lnTo>
                        <a:lnTo>
                          <a:pt x="56" y="0"/>
                        </a:lnTo>
                        <a:lnTo>
                          <a:pt x="53" y="1"/>
                        </a:lnTo>
                        <a:lnTo>
                          <a:pt x="57" y="3"/>
                        </a:lnTo>
                        <a:lnTo>
                          <a:pt x="64" y="8"/>
                        </a:lnTo>
                        <a:lnTo>
                          <a:pt x="68" y="12"/>
                        </a:lnTo>
                        <a:lnTo>
                          <a:pt x="71" y="17"/>
                        </a:lnTo>
                        <a:lnTo>
                          <a:pt x="74" y="22"/>
                        </a:lnTo>
                        <a:lnTo>
                          <a:pt x="76" y="28"/>
                        </a:lnTo>
                        <a:lnTo>
                          <a:pt x="77" y="34"/>
                        </a:lnTo>
                        <a:lnTo>
                          <a:pt x="79" y="40"/>
                        </a:lnTo>
                        <a:lnTo>
                          <a:pt x="77" y="49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1"/>
                        </a:lnTo>
                        <a:lnTo>
                          <a:pt x="59" y="76"/>
                        </a:lnTo>
                        <a:lnTo>
                          <a:pt x="53" y="80"/>
                        </a:lnTo>
                        <a:lnTo>
                          <a:pt x="43" y="83"/>
                        </a:lnTo>
                        <a:lnTo>
                          <a:pt x="36" y="83"/>
                        </a:lnTo>
                        <a:lnTo>
                          <a:pt x="25" y="82"/>
                        </a:lnTo>
                        <a:lnTo>
                          <a:pt x="16" y="79"/>
                        </a:lnTo>
                        <a:lnTo>
                          <a:pt x="8" y="74"/>
                        </a:lnTo>
                        <a:lnTo>
                          <a:pt x="0" y="66"/>
                        </a:lnTo>
                        <a:lnTo>
                          <a:pt x="2" y="70"/>
                        </a:lnTo>
                        <a:lnTo>
                          <a:pt x="2" y="73"/>
                        </a:lnTo>
                        <a:lnTo>
                          <a:pt x="8" y="79"/>
                        </a:lnTo>
                        <a:lnTo>
                          <a:pt x="17" y="83"/>
                        </a:lnTo>
                        <a:lnTo>
                          <a:pt x="25" y="85"/>
                        </a:lnTo>
                        <a:lnTo>
                          <a:pt x="36" y="87"/>
                        </a:lnTo>
                        <a:lnTo>
                          <a:pt x="45" y="85"/>
                        </a:lnTo>
                        <a:lnTo>
                          <a:pt x="53" y="83"/>
                        </a:lnTo>
                        <a:lnTo>
                          <a:pt x="60" y="79"/>
                        </a:lnTo>
                        <a:lnTo>
                          <a:pt x="68" y="73"/>
                        </a:lnTo>
                        <a:lnTo>
                          <a:pt x="74" y="66"/>
                        </a:lnTo>
                        <a:lnTo>
                          <a:pt x="77" y="59"/>
                        </a:lnTo>
                        <a:lnTo>
                          <a:pt x="81" y="49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E4656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48" name="Freeform 516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81" cy="85"/>
                  </a:xfrm>
                  <a:custGeom>
                    <a:avLst/>
                    <a:gdLst/>
                    <a:ahLst/>
                    <a:cxnLst>
                      <a:cxn ang="0">
                        <a:pos x="81" y="40"/>
                      </a:cxn>
                      <a:cxn ang="0">
                        <a:pos x="79" y="34"/>
                      </a:cxn>
                      <a:cxn ang="0">
                        <a:pos x="77" y="28"/>
                      </a:cxn>
                      <a:cxn ang="0">
                        <a:pos x="76" y="22"/>
                      </a:cxn>
                      <a:cxn ang="0">
                        <a:pos x="73" y="17"/>
                      </a:cxn>
                      <a:cxn ang="0">
                        <a:pos x="70" y="12"/>
                      </a:cxn>
                      <a:cxn ang="0">
                        <a:pos x="65" y="8"/>
                      </a:cxn>
                      <a:cxn ang="0">
                        <a:pos x="60" y="3"/>
                      </a:cxn>
                      <a:cxn ang="0">
                        <a:pos x="56" y="0"/>
                      </a:cxn>
                      <a:cxn ang="0">
                        <a:pos x="53" y="1"/>
                      </a:cxn>
                      <a:cxn ang="0">
                        <a:pos x="50" y="1"/>
                      </a:cxn>
                      <a:cxn ang="0">
                        <a:pos x="56" y="5"/>
                      </a:cxn>
                      <a:cxn ang="0">
                        <a:pos x="60" y="8"/>
                      </a:cxn>
                      <a:cxn ang="0">
                        <a:pos x="65" y="12"/>
                      </a:cxn>
                      <a:cxn ang="0">
                        <a:pos x="70" y="17"/>
                      </a:cxn>
                      <a:cxn ang="0">
                        <a:pos x="73" y="22"/>
                      </a:cxn>
                      <a:cxn ang="0">
                        <a:pos x="74" y="28"/>
                      </a:cxn>
                      <a:cxn ang="0">
                        <a:pos x="76" y="34"/>
                      </a:cxn>
                      <a:cxn ang="0">
                        <a:pos x="77" y="40"/>
                      </a:cxn>
                      <a:cxn ang="0">
                        <a:pos x="76" y="49"/>
                      </a:cxn>
                      <a:cxn ang="0">
                        <a:pos x="74" y="57"/>
                      </a:cxn>
                      <a:cxn ang="0">
                        <a:pos x="70" y="63"/>
                      </a:cxn>
                      <a:cxn ang="0">
                        <a:pos x="65" y="70"/>
                      </a:cxn>
                      <a:cxn ang="0">
                        <a:pos x="59" y="76"/>
                      </a:cxn>
                      <a:cxn ang="0">
                        <a:pos x="51" y="79"/>
                      </a:cxn>
                      <a:cxn ang="0">
                        <a:pos x="43" y="82"/>
                      </a:cxn>
                      <a:cxn ang="0">
                        <a:pos x="36" y="82"/>
                      </a:cxn>
                      <a:cxn ang="0">
                        <a:pos x="25" y="80"/>
                      </a:cxn>
                      <a:cxn ang="0">
                        <a:pos x="16" y="77"/>
                      </a:cxn>
                      <a:cxn ang="0">
                        <a:pos x="6" y="71"/>
                      </a:cxn>
                      <a:cxn ang="0">
                        <a:pos x="0" y="63"/>
                      </a:cxn>
                      <a:cxn ang="0">
                        <a:pos x="0" y="66"/>
                      </a:cxn>
                      <a:cxn ang="0">
                        <a:pos x="2" y="70"/>
                      </a:cxn>
                      <a:cxn ang="0">
                        <a:pos x="8" y="76"/>
                      </a:cxn>
                      <a:cxn ang="0">
                        <a:pos x="16" y="80"/>
                      </a:cxn>
                      <a:cxn ang="0">
                        <a:pos x="25" y="83"/>
                      </a:cxn>
                      <a:cxn ang="0">
                        <a:pos x="36" y="85"/>
                      </a:cxn>
                      <a:cxn ang="0">
                        <a:pos x="45" y="85"/>
                      </a:cxn>
                      <a:cxn ang="0">
                        <a:pos x="53" y="82"/>
                      </a:cxn>
                      <a:cxn ang="0">
                        <a:pos x="60" y="77"/>
                      </a:cxn>
                      <a:cxn ang="0">
                        <a:pos x="67" y="73"/>
                      </a:cxn>
                      <a:cxn ang="0">
                        <a:pos x="73" y="65"/>
                      </a:cxn>
                      <a:cxn ang="0">
                        <a:pos x="76" y="57"/>
                      </a:cxn>
                      <a:cxn ang="0">
                        <a:pos x="79" y="49"/>
                      </a:cxn>
                      <a:cxn ang="0">
                        <a:pos x="81" y="40"/>
                      </a:cxn>
                    </a:cxnLst>
                    <a:rect l="0" t="0" r="r" b="b"/>
                    <a:pathLst>
                      <a:path w="81" h="85">
                        <a:moveTo>
                          <a:pt x="81" y="40"/>
                        </a:moveTo>
                        <a:lnTo>
                          <a:pt x="79" y="34"/>
                        </a:lnTo>
                        <a:lnTo>
                          <a:pt x="77" y="28"/>
                        </a:lnTo>
                        <a:lnTo>
                          <a:pt x="76" y="22"/>
                        </a:lnTo>
                        <a:lnTo>
                          <a:pt x="73" y="17"/>
                        </a:lnTo>
                        <a:lnTo>
                          <a:pt x="70" y="12"/>
                        </a:lnTo>
                        <a:lnTo>
                          <a:pt x="65" y="8"/>
                        </a:lnTo>
                        <a:lnTo>
                          <a:pt x="60" y="3"/>
                        </a:lnTo>
                        <a:lnTo>
                          <a:pt x="56" y="0"/>
                        </a:lnTo>
                        <a:lnTo>
                          <a:pt x="53" y="1"/>
                        </a:lnTo>
                        <a:lnTo>
                          <a:pt x="50" y="1"/>
                        </a:lnTo>
                        <a:lnTo>
                          <a:pt x="56" y="5"/>
                        </a:lnTo>
                        <a:lnTo>
                          <a:pt x="60" y="8"/>
                        </a:lnTo>
                        <a:lnTo>
                          <a:pt x="65" y="12"/>
                        </a:lnTo>
                        <a:lnTo>
                          <a:pt x="70" y="17"/>
                        </a:lnTo>
                        <a:lnTo>
                          <a:pt x="73" y="22"/>
                        </a:lnTo>
                        <a:lnTo>
                          <a:pt x="74" y="28"/>
                        </a:lnTo>
                        <a:lnTo>
                          <a:pt x="76" y="34"/>
                        </a:lnTo>
                        <a:lnTo>
                          <a:pt x="77" y="40"/>
                        </a:lnTo>
                        <a:lnTo>
                          <a:pt x="76" y="49"/>
                        </a:lnTo>
                        <a:lnTo>
                          <a:pt x="74" y="57"/>
                        </a:lnTo>
                        <a:lnTo>
                          <a:pt x="70" y="63"/>
                        </a:lnTo>
                        <a:lnTo>
                          <a:pt x="65" y="70"/>
                        </a:lnTo>
                        <a:lnTo>
                          <a:pt x="59" y="76"/>
                        </a:lnTo>
                        <a:lnTo>
                          <a:pt x="51" y="79"/>
                        </a:lnTo>
                        <a:lnTo>
                          <a:pt x="43" y="82"/>
                        </a:lnTo>
                        <a:lnTo>
                          <a:pt x="36" y="82"/>
                        </a:lnTo>
                        <a:lnTo>
                          <a:pt x="25" y="80"/>
                        </a:lnTo>
                        <a:lnTo>
                          <a:pt x="16" y="77"/>
                        </a:lnTo>
                        <a:lnTo>
                          <a:pt x="6" y="71"/>
                        </a:lnTo>
                        <a:lnTo>
                          <a:pt x="0" y="63"/>
                        </a:lnTo>
                        <a:lnTo>
                          <a:pt x="0" y="66"/>
                        </a:lnTo>
                        <a:lnTo>
                          <a:pt x="2" y="70"/>
                        </a:lnTo>
                        <a:lnTo>
                          <a:pt x="8" y="76"/>
                        </a:lnTo>
                        <a:lnTo>
                          <a:pt x="16" y="80"/>
                        </a:lnTo>
                        <a:lnTo>
                          <a:pt x="25" y="83"/>
                        </a:lnTo>
                        <a:lnTo>
                          <a:pt x="36" y="85"/>
                        </a:lnTo>
                        <a:lnTo>
                          <a:pt x="45" y="85"/>
                        </a:lnTo>
                        <a:lnTo>
                          <a:pt x="53" y="82"/>
                        </a:lnTo>
                        <a:lnTo>
                          <a:pt x="60" y="77"/>
                        </a:lnTo>
                        <a:lnTo>
                          <a:pt x="67" y="73"/>
                        </a:lnTo>
                        <a:lnTo>
                          <a:pt x="73" y="65"/>
                        </a:lnTo>
                        <a:lnTo>
                          <a:pt x="76" y="57"/>
                        </a:lnTo>
                        <a:lnTo>
                          <a:pt x="79" y="49"/>
                        </a:lnTo>
                        <a:lnTo>
                          <a:pt x="81" y="40"/>
                        </a:lnTo>
                        <a:close/>
                      </a:path>
                    </a:pathLst>
                  </a:custGeom>
                  <a:solidFill>
                    <a:srgbClr val="E56B6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49" name="Freeform 517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9" cy="82"/>
                  </a:xfrm>
                  <a:custGeom>
                    <a:avLst/>
                    <a:gdLst/>
                    <a:ahLst/>
                    <a:cxnLst>
                      <a:cxn ang="0">
                        <a:pos x="79" y="39"/>
                      </a:cxn>
                      <a:cxn ang="0">
                        <a:pos x="77" y="33"/>
                      </a:cxn>
                      <a:cxn ang="0">
                        <a:pos x="76" y="27"/>
                      </a:cxn>
                      <a:cxn ang="0">
                        <a:pos x="74" y="21"/>
                      </a:cxn>
                      <a:cxn ang="0">
                        <a:pos x="71" y="16"/>
                      </a:cxn>
                      <a:cxn ang="0">
                        <a:pos x="68" y="11"/>
                      </a:cxn>
                      <a:cxn ang="0">
                        <a:pos x="64" y="7"/>
                      </a:cxn>
                      <a:cxn ang="0">
                        <a:pos x="57" y="2"/>
                      </a:cxn>
                      <a:cxn ang="0">
                        <a:pos x="53" y="0"/>
                      </a:cxn>
                      <a:cxn ang="0">
                        <a:pos x="50" y="0"/>
                      </a:cxn>
                      <a:cxn ang="0">
                        <a:pos x="47" y="0"/>
                      </a:cxn>
                      <a:cxn ang="0">
                        <a:pos x="53" y="4"/>
                      </a:cxn>
                      <a:cxn ang="0">
                        <a:pos x="59" y="7"/>
                      </a:cxn>
                      <a:cxn ang="0">
                        <a:pos x="64" y="11"/>
                      </a:cxn>
                      <a:cxn ang="0">
                        <a:pos x="67" y="16"/>
                      </a:cxn>
                      <a:cxn ang="0">
                        <a:pos x="71" y="21"/>
                      </a:cxn>
                      <a:cxn ang="0">
                        <a:pos x="73" y="27"/>
                      </a:cxn>
                      <a:cxn ang="0">
                        <a:pos x="74" y="33"/>
                      </a:cxn>
                      <a:cxn ang="0">
                        <a:pos x="76" y="39"/>
                      </a:cxn>
                      <a:cxn ang="0">
                        <a:pos x="74" y="47"/>
                      </a:cxn>
                      <a:cxn ang="0">
                        <a:pos x="73" y="55"/>
                      </a:cxn>
                      <a:cxn ang="0">
                        <a:pos x="68" y="62"/>
                      </a:cxn>
                      <a:cxn ang="0">
                        <a:pos x="64" y="69"/>
                      </a:cxn>
                      <a:cxn ang="0">
                        <a:pos x="57" y="73"/>
                      </a:cxn>
                      <a:cxn ang="0">
                        <a:pos x="51" y="76"/>
                      </a:cxn>
                      <a:cxn ang="0">
                        <a:pos x="43" y="79"/>
                      </a:cxn>
                      <a:cxn ang="0">
                        <a:pos x="36" y="79"/>
                      </a:cxn>
                      <a:cxn ang="0">
                        <a:pos x="25" y="78"/>
                      </a:cxn>
                      <a:cxn ang="0">
                        <a:pos x="16" y="75"/>
                      </a:cxn>
                      <a:cxn ang="0">
                        <a:pos x="6" y="67"/>
                      </a:cxn>
                      <a:cxn ang="0">
                        <a:pos x="0" y="59"/>
                      </a:cxn>
                      <a:cxn ang="0">
                        <a:pos x="0" y="59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0" y="65"/>
                      </a:cxn>
                      <a:cxn ang="0">
                        <a:pos x="8" y="73"/>
                      </a:cxn>
                      <a:cxn ang="0">
                        <a:pos x="16" y="78"/>
                      </a:cxn>
                      <a:cxn ang="0">
                        <a:pos x="25" y="81"/>
                      </a:cxn>
                      <a:cxn ang="0">
                        <a:pos x="36" y="82"/>
                      </a:cxn>
                      <a:cxn ang="0">
                        <a:pos x="43" y="82"/>
                      </a:cxn>
                      <a:cxn ang="0">
                        <a:pos x="53" y="79"/>
                      </a:cxn>
                      <a:cxn ang="0">
                        <a:pos x="59" y="75"/>
                      </a:cxn>
                      <a:cxn ang="0">
                        <a:pos x="65" y="70"/>
                      </a:cxn>
                      <a:cxn ang="0">
                        <a:pos x="71" y="64"/>
                      </a:cxn>
                      <a:cxn ang="0">
                        <a:pos x="74" y="56"/>
                      </a:cxn>
                      <a:cxn ang="0">
                        <a:pos x="77" y="48"/>
                      </a:cxn>
                      <a:cxn ang="0">
                        <a:pos x="79" y="39"/>
                      </a:cxn>
                    </a:cxnLst>
                    <a:rect l="0" t="0" r="r" b="b"/>
                    <a:pathLst>
                      <a:path w="79" h="82">
                        <a:moveTo>
                          <a:pt x="79" y="39"/>
                        </a:moveTo>
                        <a:lnTo>
                          <a:pt x="77" y="33"/>
                        </a:lnTo>
                        <a:lnTo>
                          <a:pt x="76" y="27"/>
                        </a:lnTo>
                        <a:lnTo>
                          <a:pt x="74" y="21"/>
                        </a:lnTo>
                        <a:lnTo>
                          <a:pt x="71" y="16"/>
                        </a:lnTo>
                        <a:lnTo>
                          <a:pt x="68" y="11"/>
                        </a:lnTo>
                        <a:lnTo>
                          <a:pt x="64" y="7"/>
                        </a:lnTo>
                        <a:lnTo>
                          <a:pt x="57" y="2"/>
                        </a:lnTo>
                        <a:lnTo>
                          <a:pt x="53" y="0"/>
                        </a:lnTo>
                        <a:lnTo>
                          <a:pt x="50" y="0"/>
                        </a:lnTo>
                        <a:lnTo>
                          <a:pt x="47" y="0"/>
                        </a:lnTo>
                        <a:lnTo>
                          <a:pt x="53" y="4"/>
                        </a:lnTo>
                        <a:lnTo>
                          <a:pt x="59" y="7"/>
                        </a:lnTo>
                        <a:lnTo>
                          <a:pt x="64" y="11"/>
                        </a:lnTo>
                        <a:lnTo>
                          <a:pt x="67" y="16"/>
                        </a:lnTo>
                        <a:lnTo>
                          <a:pt x="71" y="21"/>
                        </a:lnTo>
                        <a:lnTo>
                          <a:pt x="73" y="27"/>
                        </a:lnTo>
                        <a:lnTo>
                          <a:pt x="74" y="33"/>
                        </a:lnTo>
                        <a:lnTo>
                          <a:pt x="76" y="39"/>
                        </a:lnTo>
                        <a:lnTo>
                          <a:pt x="74" y="47"/>
                        </a:lnTo>
                        <a:lnTo>
                          <a:pt x="73" y="55"/>
                        </a:lnTo>
                        <a:lnTo>
                          <a:pt x="68" y="62"/>
                        </a:lnTo>
                        <a:lnTo>
                          <a:pt x="64" y="69"/>
                        </a:lnTo>
                        <a:lnTo>
                          <a:pt x="57" y="73"/>
                        </a:lnTo>
                        <a:lnTo>
                          <a:pt x="51" y="76"/>
                        </a:lnTo>
                        <a:lnTo>
                          <a:pt x="43" y="79"/>
                        </a:lnTo>
                        <a:lnTo>
                          <a:pt x="36" y="79"/>
                        </a:lnTo>
                        <a:lnTo>
                          <a:pt x="25" y="78"/>
                        </a:lnTo>
                        <a:lnTo>
                          <a:pt x="16" y="75"/>
                        </a:lnTo>
                        <a:lnTo>
                          <a:pt x="6" y="67"/>
                        </a:lnTo>
                        <a:lnTo>
                          <a:pt x="0" y="59"/>
                        </a:lnTo>
                        <a:lnTo>
                          <a:pt x="0" y="59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0" y="65"/>
                        </a:lnTo>
                        <a:lnTo>
                          <a:pt x="8" y="73"/>
                        </a:lnTo>
                        <a:lnTo>
                          <a:pt x="16" y="78"/>
                        </a:lnTo>
                        <a:lnTo>
                          <a:pt x="25" y="81"/>
                        </a:lnTo>
                        <a:lnTo>
                          <a:pt x="36" y="82"/>
                        </a:lnTo>
                        <a:lnTo>
                          <a:pt x="43" y="82"/>
                        </a:lnTo>
                        <a:lnTo>
                          <a:pt x="53" y="79"/>
                        </a:lnTo>
                        <a:lnTo>
                          <a:pt x="59" y="75"/>
                        </a:lnTo>
                        <a:lnTo>
                          <a:pt x="65" y="70"/>
                        </a:lnTo>
                        <a:lnTo>
                          <a:pt x="71" y="64"/>
                        </a:lnTo>
                        <a:lnTo>
                          <a:pt x="74" y="56"/>
                        </a:lnTo>
                        <a:lnTo>
                          <a:pt x="77" y="48"/>
                        </a:lnTo>
                        <a:lnTo>
                          <a:pt x="79" y="39"/>
                        </a:lnTo>
                        <a:close/>
                      </a:path>
                    </a:pathLst>
                  </a:custGeom>
                  <a:solidFill>
                    <a:srgbClr val="E66E6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50" name="Freeform 518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7" cy="81"/>
                  </a:xfrm>
                  <a:custGeom>
                    <a:avLst/>
                    <a:gdLst/>
                    <a:ahLst/>
                    <a:cxnLst>
                      <a:cxn ang="0">
                        <a:pos x="77" y="39"/>
                      </a:cxn>
                      <a:cxn ang="0">
                        <a:pos x="76" y="33"/>
                      </a:cxn>
                      <a:cxn ang="0">
                        <a:pos x="74" y="27"/>
                      </a:cxn>
                      <a:cxn ang="0">
                        <a:pos x="73" y="21"/>
                      </a:cxn>
                      <a:cxn ang="0">
                        <a:pos x="70" y="16"/>
                      </a:cxn>
                      <a:cxn ang="0">
                        <a:pos x="65" y="11"/>
                      </a:cxn>
                      <a:cxn ang="0">
                        <a:pos x="60" y="7"/>
                      </a:cxn>
                      <a:cxn ang="0">
                        <a:pos x="56" y="4"/>
                      </a:cxn>
                      <a:cxn ang="0">
                        <a:pos x="50" y="0"/>
                      </a:cxn>
                      <a:cxn ang="0">
                        <a:pos x="47" y="0"/>
                      </a:cxn>
                      <a:cxn ang="0">
                        <a:pos x="45" y="2"/>
                      </a:cxn>
                      <a:cxn ang="0">
                        <a:pos x="51" y="4"/>
                      </a:cxn>
                      <a:cxn ang="0">
                        <a:pos x="56" y="7"/>
                      </a:cxn>
                      <a:cxn ang="0">
                        <a:pos x="60" y="11"/>
                      </a:cxn>
                      <a:cxn ang="0">
                        <a:pos x="65" y="16"/>
                      </a:cxn>
                      <a:cxn ang="0">
                        <a:pos x="68" y="21"/>
                      </a:cxn>
                      <a:cxn ang="0">
                        <a:pos x="71" y="27"/>
                      </a:cxn>
                      <a:cxn ang="0">
                        <a:pos x="73" y="33"/>
                      </a:cxn>
                      <a:cxn ang="0">
                        <a:pos x="74" y="39"/>
                      </a:cxn>
                      <a:cxn ang="0">
                        <a:pos x="73" y="47"/>
                      </a:cxn>
                      <a:cxn ang="0">
                        <a:pos x="71" y="55"/>
                      </a:cxn>
                      <a:cxn ang="0">
                        <a:pos x="67" y="61"/>
                      </a:cxn>
                      <a:cxn ang="0">
                        <a:pos x="62" y="67"/>
                      </a:cxn>
                      <a:cxn ang="0">
                        <a:pos x="57" y="72"/>
                      </a:cxn>
                      <a:cxn ang="0">
                        <a:pos x="50" y="75"/>
                      </a:cxn>
                      <a:cxn ang="0">
                        <a:pos x="43" y="78"/>
                      </a:cxn>
                      <a:cxn ang="0">
                        <a:pos x="36" y="78"/>
                      </a:cxn>
                      <a:cxn ang="0">
                        <a:pos x="25" y="76"/>
                      </a:cxn>
                      <a:cxn ang="0">
                        <a:pos x="14" y="72"/>
                      </a:cxn>
                      <a:cxn ang="0">
                        <a:pos x="6" y="65"/>
                      </a:cxn>
                      <a:cxn ang="0">
                        <a:pos x="0" y="56"/>
                      </a:cxn>
                      <a:cxn ang="0">
                        <a:pos x="0" y="58"/>
                      </a:cxn>
                      <a:cxn ang="0">
                        <a:pos x="0" y="61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6" y="70"/>
                      </a:cxn>
                      <a:cxn ang="0">
                        <a:pos x="16" y="76"/>
                      </a:cxn>
                      <a:cxn ang="0">
                        <a:pos x="25" y="79"/>
                      </a:cxn>
                      <a:cxn ang="0">
                        <a:pos x="36" y="81"/>
                      </a:cxn>
                      <a:cxn ang="0">
                        <a:pos x="43" y="81"/>
                      </a:cxn>
                      <a:cxn ang="0">
                        <a:pos x="51" y="78"/>
                      </a:cxn>
                      <a:cxn ang="0">
                        <a:pos x="59" y="75"/>
                      </a:cxn>
                      <a:cxn ang="0">
                        <a:pos x="65" y="69"/>
                      </a:cxn>
                      <a:cxn ang="0">
                        <a:pos x="70" y="62"/>
                      </a:cxn>
                      <a:cxn ang="0">
                        <a:pos x="74" y="56"/>
                      </a:cxn>
                      <a:cxn ang="0">
                        <a:pos x="76" y="48"/>
                      </a:cxn>
                      <a:cxn ang="0">
                        <a:pos x="77" y="39"/>
                      </a:cxn>
                    </a:cxnLst>
                    <a:rect l="0" t="0" r="r" b="b"/>
                    <a:pathLst>
                      <a:path w="77" h="81">
                        <a:moveTo>
                          <a:pt x="77" y="39"/>
                        </a:moveTo>
                        <a:lnTo>
                          <a:pt x="76" y="33"/>
                        </a:lnTo>
                        <a:lnTo>
                          <a:pt x="74" y="27"/>
                        </a:lnTo>
                        <a:lnTo>
                          <a:pt x="73" y="21"/>
                        </a:lnTo>
                        <a:lnTo>
                          <a:pt x="70" y="16"/>
                        </a:lnTo>
                        <a:lnTo>
                          <a:pt x="65" y="11"/>
                        </a:lnTo>
                        <a:lnTo>
                          <a:pt x="60" y="7"/>
                        </a:lnTo>
                        <a:lnTo>
                          <a:pt x="56" y="4"/>
                        </a:lnTo>
                        <a:lnTo>
                          <a:pt x="50" y="0"/>
                        </a:lnTo>
                        <a:lnTo>
                          <a:pt x="47" y="0"/>
                        </a:lnTo>
                        <a:lnTo>
                          <a:pt x="45" y="2"/>
                        </a:lnTo>
                        <a:lnTo>
                          <a:pt x="51" y="4"/>
                        </a:lnTo>
                        <a:lnTo>
                          <a:pt x="56" y="7"/>
                        </a:lnTo>
                        <a:lnTo>
                          <a:pt x="60" y="11"/>
                        </a:lnTo>
                        <a:lnTo>
                          <a:pt x="65" y="16"/>
                        </a:lnTo>
                        <a:lnTo>
                          <a:pt x="68" y="21"/>
                        </a:lnTo>
                        <a:lnTo>
                          <a:pt x="71" y="27"/>
                        </a:lnTo>
                        <a:lnTo>
                          <a:pt x="73" y="33"/>
                        </a:lnTo>
                        <a:lnTo>
                          <a:pt x="74" y="39"/>
                        </a:lnTo>
                        <a:lnTo>
                          <a:pt x="73" y="47"/>
                        </a:lnTo>
                        <a:lnTo>
                          <a:pt x="71" y="55"/>
                        </a:lnTo>
                        <a:lnTo>
                          <a:pt x="67" y="61"/>
                        </a:lnTo>
                        <a:lnTo>
                          <a:pt x="62" y="67"/>
                        </a:lnTo>
                        <a:lnTo>
                          <a:pt x="57" y="72"/>
                        </a:lnTo>
                        <a:lnTo>
                          <a:pt x="50" y="75"/>
                        </a:lnTo>
                        <a:lnTo>
                          <a:pt x="43" y="78"/>
                        </a:lnTo>
                        <a:lnTo>
                          <a:pt x="36" y="78"/>
                        </a:lnTo>
                        <a:lnTo>
                          <a:pt x="25" y="76"/>
                        </a:lnTo>
                        <a:lnTo>
                          <a:pt x="14" y="72"/>
                        </a:lnTo>
                        <a:lnTo>
                          <a:pt x="6" y="65"/>
                        </a:lnTo>
                        <a:lnTo>
                          <a:pt x="0" y="56"/>
                        </a:lnTo>
                        <a:lnTo>
                          <a:pt x="0" y="58"/>
                        </a:lnTo>
                        <a:lnTo>
                          <a:pt x="0" y="61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6" y="70"/>
                        </a:lnTo>
                        <a:lnTo>
                          <a:pt x="16" y="76"/>
                        </a:lnTo>
                        <a:lnTo>
                          <a:pt x="25" y="79"/>
                        </a:lnTo>
                        <a:lnTo>
                          <a:pt x="36" y="81"/>
                        </a:lnTo>
                        <a:lnTo>
                          <a:pt x="43" y="81"/>
                        </a:lnTo>
                        <a:lnTo>
                          <a:pt x="51" y="78"/>
                        </a:lnTo>
                        <a:lnTo>
                          <a:pt x="59" y="75"/>
                        </a:lnTo>
                        <a:lnTo>
                          <a:pt x="65" y="69"/>
                        </a:lnTo>
                        <a:lnTo>
                          <a:pt x="70" y="62"/>
                        </a:lnTo>
                        <a:lnTo>
                          <a:pt x="74" y="56"/>
                        </a:lnTo>
                        <a:lnTo>
                          <a:pt x="76" y="48"/>
                        </a:lnTo>
                        <a:lnTo>
                          <a:pt x="77" y="39"/>
                        </a:lnTo>
                        <a:close/>
                      </a:path>
                    </a:pathLst>
                  </a:custGeom>
                  <a:solidFill>
                    <a:srgbClr val="E672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51" name="Freeform 519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6" cy="79"/>
                  </a:xfrm>
                  <a:custGeom>
                    <a:avLst/>
                    <a:gdLst/>
                    <a:ahLst/>
                    <a:cxnLst>
                      <a:cxn ang="0">
                        <a:pos x="76" y="39"/>
                      </a:cxn>
                      <a:cxn ang="0">
                        <a:pos x="74" y="33"/>
                      </a:cxn>
                      <a:cxn ang="0">
                        <a:pos x="73" y="27"/>
                      </a:cxn>
                      <a:cxn ang="0">
                        <a:pos x="71" y="21"/>
                      </a:cxn>
                      <a:cxn ang="0">
                        <a:pos x="67" y="16"/>
                      </a:cxn>
                      <a:cxn ang="0">
                        <a:pos x="64" y="11"/>
                      </a:cxn>
                      <a:cxn ang="0">
                        <a:pos x="59" y="7"/>
                      </a:cxn>
                      <a:cxn ang="0">
                        <a:pos x="53" y="4"/>
                      </a:cxn>
                      <a:cxn ang="0">
                        <a:pos x="47" y="0"/>
                      </a:cxn>
                      <a:cxn ang="0">
                        <a:pos x="45" y="2"/>
                      </a:cxn>
                      <a:cxn ang="0">
                        <a:pos x="42" y="4"/>
                      </a:cxn>
                      <a:cxn ang="0">
                        <a:pos x="48" y="5"/>
                      </a:cxn>
                      <a:cxn ang="0">
                        <a:pos x="54" y="7"/>
                      </a:cxn>
                      <a:cxn ang="0">
                        <a:pos x="59" y="11"/>
                      </a:cxn>
                      <a:cxn ang="0">
                        <a:pos x="64" y="16"/>
                      </a:cxn>
                      <a:cxn ang="0">
                        <a:pos x="67" y="21"/>
                      </a:cxn>
                      <a:cxn ang="0">
                        <a:pos x="70" y="27"/>
                      </a:cxn>
                      <a:cxn ang="0">
                        <a:pos x="71" y="33"/>
                      </a:cxn>
                      <a:cxn ang="0">
                        <a:pos x="73" y="39"/>
                      </a:cxn>
                      <a:cxn ang="0">
                        <a:pos x="71" y="47"/>
                      </a:cxn>
                      <a:cxn ang="0">
                        <a:pos x="70" y="53"/>
                      </a:cxn>
                      <a:cxn ang="0">
                        <a:pos x="67" y="61"/>
                      </a:cxn>
                      <a:cxn ang="0">
                        <a:pos x="62" y="65"/>
                      </a:cxn>
                      <a:cxn ang="0">
                        <a:pos x="56" y="70"/>
                      </a:cxn>
                      <a:cxn ang="0">
                        <a:pos x="50" y="73"/>
                      </a:cxn>
                      <a:cxn ang="0">
                        <a:pos x="42" y="76"/>
                      </a:cxn>
                      <a:cxn ang="0">
                        <a:pos x="36" y="76"/>
                      </a:cxn>
                      <a:cxn ang="0">
                        <a:pos x="30" y="76"/>
                      </a:cxn>
                      <a:cxn ang="0">
                        <a:pos x="23" y="75"/>
                      </a:cxn>
                      <a:cxn ang="0">
                        <a:pos x="19" y="73"/>
                      </a:cxn>
                      <a:cxn ang="0">
                        <a:pos x="14" y="70"/>
                      </a:cxn>
                      <a:cxn ang="0">
                        <a:pos x="9" y="67"/>
                      </a:cxn>
                      <a:cxn ang="0">
                        <a:pos x="6" y="62"/>
                      </a:cxn>
                      <a:cxn ang="0">
                        <a:pos x="3" y="58"/>
                      </a:cxn>
                      <a:cxn ang="0">
                        <a:pos x="0" y="53"/>
                      </a:cxn>
                      <a:cxn ang="0">
                        <a:pos x="0" y="56"/>
                      </a:cxn>
                      <a:cxn ang="0">
                        <a:pos x="0" y="59"/>
                      </a:cxn>
                      <a:cxn ang="0">
                        <a:pos x="6" y="67"/>
                      </a:cxn>
                      <a:cxn ang="0">
                        <a:pos x="16" y="75"/>
                      </a:cxn>
                      <a:cxn ang="0">
                        <a:pos x="25" y="78"/>
                      </a:cxn>
                      <a:cxn ang="0">
                        <a:pos x="36" y="79"/>
                      </a:cxn>
                      <a:cxn ang="0">
                        <a:pos x="43" y="79"/>
                      </a:cxn>
                      <a:cxn ang="0">
                        <a:pos x="51" y="76"/>
                      </a:cxn>
                      <a:cxn ang="0">
                        <a:pos x="57" y="73"/>
                      </a:cxn>
                      <a:cxn ang="0">
                        <a:pos x="64" y="69"/>
                      </a:cxn>
                      <a:cxn ang="0">
                        <a:pos x="68" y="62"/>
                      </a:cxn>
                      <a:cxn ang="0">
                        <a:pos x="73" y="55"/>
                      </a:cxn>
                      <a:cxn ang="0">
                        <a:pos x="74" y="47"/>
                      </a:cxn>
                      <a:cxn ang="0">
                        <a:pos x="76" y="39"/>
                      </a:cxn>
                    </a:cxnLst>
                    <a:rect l="0" t="0" r="r" b="b"/>
                    <a:pathLst>
                      <a:path w="76" h="79">
                        <a:moveTo>
                          <a:pt x="76" y="39"/>
                        </a:moveTo>
                        <a:lnTo>
                          <a:pt x="74" y="33"/>
                        </a:lnTo>
                        <a:lnTo>
                          <a:pt x="73" y="27"/>
                        </a:lnTo>
                        <a:lnTo>
                          <a:pt x="71" y="21"/>
                        </a:lnTo>
                        <a:lnTo>
                          <a:pt x="67" y="16"/>
                        </a:lnTo>
                        <a:lnTo>
                          <a:pt x="64" y="11"/>
                        </a:lnTo>
                        <a:lnTo>
                          <a:pt x="59" y="7"/>
                        </a:lnTo>
                        <a:lnTo>
                          <a:pt x="53" y="4"/>
                        </a:lnTo>
                        <a:lnTo>
                          <a:pt x="47" y="0"/>
                        </a:lnTo>
                        <a:lnTo>
                          <a:pt x="45" y="2"/>
                        </a:lnTo>
                        <a:lnTo>
                          <a:pt x="42" y="4"/>
                        </a:lnTo>
                        <a:lnTo>
                          <a:pt x="48" y="5"/>
                        </a:lnTo>
                        <a:lnTo>
                          <a:pt x="54" y="7"/>
                        </a:lnTo>
                        <a:lnTo>
                          <a:pt x="59" y="11"/>
                        </a:lnTo>
                        <a:lnTo>
                          <a:pt x="64" y="16"/>
                        </a:lnTo>
                        <a:lnTo>
                          <a:pt x="67" y="21"/>
                        </a:lnTo>
                        <a:lnTo>
                          <a:pt x="70" y="27"/>
                        </a:lnTo>
                        <a:lnTo>
                          <a:pt x="71" y="33"/>
                        </a:lnTo>
                        <a:lnTo>
                          <a:pt x="73" y="39"/>
                        </a:lnTo>
                        <a:lnTo>
                          <a:pt x="71" y="47"/>
                        </a:lnTo>
                        <a:lnTo>
                          <a:pt x="70" y="53"/>
                        </a:lnTo>
                        <a:lnTo>
                          <a:pt x="67" y="61"/>
                        </a:lnTo>
                        <a:lnTo>
                          <a:pt x="62" y="65"/>
                        </a:lnTo>
                        <a:lnTo>
                          <a:pt x="56" y="70"/>
                        </a:lnTo>
                        <a:lnTo>
                          <a:pt x="50" y="73"/>
                        </a:lnTo>
                        <a:lnTo>
                          <a:pt x="42" y="76"/>
                        </a:lnTo>
                        <a:lnTo>
                          <a:pt x="36" y="76"/>
                        </a:lnTo>
                        <a:lnTo>
                          <a:pt x="30" y="76"/>
                        </a:lnTo>
                        <a:lnTo>
                          <a:pt x="23" y="75"/>
                        </a:lnTo>
                        <a:lnTo>
                          <a:pt x="19" y="73"/>
                        </a:lnTo>
                        <a:lnTo>
                          <a:pt x="14" y="70"/>
                        </a:lnTo>
                        <a:lnTo>
                          <a:pt x="9" y="67"/>
                        </a:lnTo>
                        <a:lnTo>
                          <a:pt x="6" y="62"/>
                        </a:lnTo>
                        <a:lnTo>
                          <a:pt x="3" y="58"/>
                        </a:lnTo>
                        <a:lnTo>
                          <a:pt x="0" y="53"/>
                        </a:lnTo>
                        <a:lnTo>
                          <a:pt x="0" y="56"/>
                        </a:lnTo>
                        <a:lnTo>
                          <a:pt x="0" y="59"/>
                        </a:lnTo>
                        <a:lnTo>
                          <a:pt x="6" y="67"/>
                        </a:lnTo>
                        <a:lnTo>
                          <a:pt x="16" y="75"/>
                        </a:lnTo>
                        <a:lnTo>
                          <a:pt x="25" y="78"/>
                        </a:lnTo>
                        <a:lnTo>
                          <a:pt x="36" y="79"/>
                        </a:lnTo>
                        <a:lnTo>
                          <a:pt x="43" y="79"/>
                        </a:lnTo>
                        <a:lnTo>
                          <a:pt x="51" y="76"/>
                        </a:lnTo>
                        <a:lnTo>
                          <a:pt x="57" y="73"/>
                        </a:lnTo>
                        <a:lnTo>
                          <a:pt x="64" y="69"/>
                        </a:lnTo>
                        <a:lnTo>
                          <a:pt x="68" y="62"/>
                        </a:lnTo>
                        <a:lnTo>
                          <a:pt x="73" y="55"/>
                        </a:lnTo>
                        <a:lnTo>
                          <a:pt x="74" y="47"/>
                        </a:lnTo>
                        <a:lnTo>
                          <a:pt x="76" y="39"/>
                        </a:lnTo>
                        <a:close/>
                      </a:path>
                    </a:pathLst>
                  </a:custGeom>
                  <a:solidFill>
                    <a:srgbClr val="E7757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52" name="Freeform 520"/>
                  <p:cNvSpPr>
                    <a:spLocks/>
                  </p:cNvSpPr>
                  <p:nvPr/>
                </p:nvSpPr>
                <p:spPr bwMode="auto">
                  <a:xfrm>
                    <a:off x="5562" y="1193"/>
                    <a:ext cx="74" cy="76"/>
                  </a:xfrm>
                  <a:custGeom>
                    <a:avLst/>
                    <a:gdLst/>
                    <a:ahLst/>
                    <a:cxnLst>
                      <a:cxn ang="0">
                        <a:pos x="74" y="37"/>
                      </a:cxn>
                      <a:cxn ang="0">
                        <a:pos x="73" y="31"/>
                      </a:cxn>
                      <a:cxn ang="0">
                        <a:pos x="71" y="25"/>
                      </a:cxn>
                      <a:cxn ang="0">
                        <a:pos x="68" y="19"/>
                      </a:cxn>
                      <a:cxn ang="0">
                        <a:pos x="65" y="14"/>
                      </a:cxn>
                      <a:cxn ang="0">
                        <a:pos x="60" y="9"/>
                      </a:cxn>
                      <a:cxn ang="0">
                        <a:pos x="56" y="5"/>
                      </a:cxn>
                      <a:cxn ang="0">
                        <a:pos x="51" y="2"/>
                      </a:cxn>
                      <a:cxn ang="0">
                        <a:pos x="45" y="0"/>
                      </a:cxn>
                      <a:cxn ang="0">
                        <a:pos x="42" y="2"/>
                      </a:cxn>
                      <a:cxn ang="0">
                        <a:pos x="39" y="2"/>
                      </a:cxn>
                      <a:cxn ang="0">
                        <a:pos x="45" y="3"/>
                      </a:cxn>
                      <a:cxn ang="0">
                        <a:pos x="51" y="6"/>
                      </a:cxn>
                      <a:cxn ang="0">
                        <a:pos x="57" y="9"/>
                      </a:cxn>
                      <a:cxn ang="0">
                        <a:pos x="62" y="14"/>
                      </a:cxn>
                      <a:cxn ang="0">
                        <a:pos x="65" y="19"/>
                      </a:cxn>
                      <a:cxn ang="0">
                        <a:pos x="68" y="25"/>
                      </a:cxn>
                      <a:cxn ang="0">
                        <a:pos x="70" y="31"/>
                      </a:cxn>
                      <a:cxn ang="0">
                        <a:pos x="71" y="37"/>
                      </a:cxn>
                      <a:cxn ang="0">
                        <a:pos x="70" y="45"/>
                      </a:cxn>
                      <a:cxn ang="0">
                        <a:pos x="68" y="51"/>
                      </a:cxn>
                      <a:cxn ang="0">
                        <a:pos x="65" y="57"/>
                      </a:cxn>
                      <a:cxn ang="0">
                        <a:pos x="60" y="62"/>
                      </a:cxn>
                      <a:cxn ang="0">
                        <a:pos x="56" y="67"/>
                      </a:cxn>
                      <a:cxn ang="0">
                        <a:pos x="50" y="70"/>
                      </a:cxn>
                      <a:cxn ang="0">
                        <a:pos x="42" y="73"/>
                      </a:cxn>
                      <a:cxn ang="0">
                        <a:pos x="36" y="73"/>
                      </a:cxn>
                      <a:cxn ang="0">
                        <a:pos x="30" y="73"/>
                      </a:cxn>
                      <a:cxn ang="0">
                        <a:pos x="23" y="71"/>
                      </a:cxn>
                      <a:cxn ang="0">
                        <a:pos x="19" y="70"/>
                      </a:cxn>
                      <a:cxn ang="0">
                        <a:pos x="14" y="67"/>
                      </a:cxn>
                      <a:cxn ang="0">
                        <a:pos x="9" y="62"/>
                      </a:cxn>
                      <a:cxn ang="0">
                        <a:pos x="6" y="59"/>
                      </a:cxn>
                      <a:cxn ang="0">
                        <a:pos x="3" y="53"/>
                      </a:cxn>
                      <a:cxn ang="0">
                        <a:pos x="2" y="48"/>
                      </a:cxn>
                      <a:cxn ang="0">
                        <a:pos x="0" y="51"/>
                      </a:cxn>
                      <a:cxn ang="0">
                        <a:pos x="0" y="54"/>
                      </a:cxn>
                      <a:cxn ang="0">
                        <a:pos x="6" y="63"/>
                      </a:cxn>
                      <a:cxn ang="0">
                        <a:pos x="14" y="70"/>
                      </a:cxn>
                      <a:cxn ang="0">
                        <a:pos x="25" y="74"/>
                      </a:cxn>
                      <a:cxn ang="0">
                        <a:pos x="36" y="76"/>
                      </a:cxn>
                      <a:cxn ang="0">
                        <a:pos x="43" y="76"/>
                      </a:cxn>
                      <a:cxn ang="0">
                        <a:pos x="50" y="73"/>
                      </a:cxn>
                      <a:cxn ang="0">
                        <a:pos x="57" y="70"/>
                      </a:cxn>
                      <a:cxn ang="0">
                        <a:pos x="62" y="65"/>
                      </a:cxn>
                      <a:cxn ang="0">
                        <a:pos x="67" y="59"/>
                      </a:cxn>
                      <a:cxn ang="0">
                        <a:pos x="71" y="53"/>
                      </a:cxn>
                      <a:cxn ang="0">
                        <a:pos x="73" y="45"/>
                      </a:cxn>
                      <a:cxn ang="0">
                        <a:pos x="74" y="37"/>
                      </a:cxn>
                    </a:cxnLst>
                    <a:rect l="0" t="0" r="r" b="b"/>
                    <a:pathLst>
                      <a:path w="74" h="76">
                        <a:moveTo>
                          <a:pt x="74" y="37"/>
                        </a:moveTo>
                        <a:lnTo>
                          <a:pt x="73" y="31"/>
                        </a:lnTo>
                        <a:lnTo>
                          <a:pt x="71" y="25"/>
                        </a:lnTo>
                        <a:lnTo>
                          <a:pt x="68" y="19"/>
                        </a:lnTo>
                        <a:lnTo>
                          <a:pt x="65" y="14"/>
                        </a:lnTo>
                        <a:lnTo>
                          <a:pt x="60" y="9"/>
                        </a:lnTo>
                        <a:lnTo>
                          <a:pt x="56" y="5"/>
                        </a:lnTo>
                        <a:lnTo>
                          <a:pt x="51" y="2"/>
                        </a:lnTo>
                        <a:lnTo>
                          <a:pt x="45" y="0"/>
                        </a:lnTo>
                        <a:lnTo>
                          <a:pt x="42" y="2"/>
                        </a:lnTo>
                        <a:lnTo>
                          <a:pt x="39" y="2"/>
                        </a:lnTo>
                        <a:lnTo>
                          <a:pt x="45" y="3"/>
                        </a:lnTo>
                        <a:lnTo>
                          <a:pt x="51" y="6"/>
                        </a:lnTo>
                        <a:lnTo>
                          <a:pt x="57" y="9"/>
                        </a:lnTo>
                        <a:lnTo>
                          <a:pt x="62" y="14"/>
                        </a:lnTo>
                        <a:lnTo>
                          <a:pt x="65" y="19"/>
                        </a:lnTo>
                        <a:lnTo>
                          <a:pt x="68" y="25"/>
                        </a:lnTo>
                        <a:lnTo>
                          <a:pt x="70" y="31"/>
                        </a:lnTo>
                        <a:lnTo>
                          <a:pt x="71" y="37"/>
                        </a:lnTo>
                        <a:lnTo>
                          <a:pt x="70" y="45"/>
                        </a:lnTo>
                        <a:lnTo>
                          <a:pt x="68" y="51"/>
                        </a:lnTo>
                        <a:lnTo>
                          <a:pt x="65" y="57"/>
                        </a:lnTo>
                        <a:lnTo>
                          <a:pt x="60" y="62"/>
                        </a:lnTo>
                        <a:lnTo>
                          <a:pt x="56" y="67"/>
                        </a:lnTo>
                        <a:lnTo>
                          <a:pt x="50" y="70"/>
                        </a:lnTo>
                        <a:lnTo>
                          <a:pt x="42" y="73"/>
                        </a:lnTo>
                        <a:lnTo>
                          <a:pt x="36" y="73"/>
                        </a:lnTo>
                        <a:lnTo>
                          <a:pt x="30" y="73"/>
                        </a:lnTo>
                        <a:lnTo>
                          <a:pt x="23" y="71"/>
                        </a:lnTo>
                        <a:lnTo>
                          <a:pt x="19" y="70"/>
                        </a:lnTo>
                        <a:lnTo>
                          <a:pt x="14" y="67"/>
                        </a:lnTo>
                        <a:lnTo>
                          <a:pt x="9" y="62"/>
                        </a:lnTo>
                        <a:lnTo>
                          <a:pt x="6" y="59"/>
                        </a:lnTo>
                        <a:lnTo>
                          <a:pt x="3" y="53"/>
                        </a:lnTo>
                        <a:lnTo>
                          <a:pt x="2" y="48"/>
                        </a:lnTo>
                        <a:lnTo>
                          <a:pt x="0" y="51"/>
                        </a:lnTo>
                        <a:lnTo>
                          <a:pt x="0" y="54"/>
                        </a:lnTo>
                        <a:lnTo>
                          <a:pt x="6" y="63"/>
                        </a:lnTo>
                        <a:lnTo>
                          <a:pt x="14" y="70"/>
                        </a:lnTo>
                        <a:lnTo>
                          <a:pt x="25" y="74"/>
                        </a:lnTo>
                        <a:lnTo>
                          <a:pt x="36" y="76"/>
                        </a:lnTo>
                        <a:lnTo>
                          <a:pt x="43" y="76"/>
                        </a:lnTo>
                        <a:lnTo>
                          <a:pt x="50" y="73"/>
                        </a:lnTo>
                        <a:lnTo>
                          <a:pt x="57" y="70"/>
                        </a:lnTo>
                        <a:lnTo>
                          <a:pt x="62" y="65"/>
                        </a:lnTo>
                        <a:lnTo>
                          <a:pt x="67" y="59"/>
                        </a:lnTo>
                        <a:lnTo>
                          <a:pt x="71" y="53"/>
                        </a:lnTo>
                        <a:lnTo>
                          <a:pt x="73" y="45"/>
                        </a:lnTo>
                        <a:lnTo>
                          <a:pt x="74" y="37"/>
                        </a:lnTo>
                        <a:close/>
                      </a:path>
                    </a:pathLst>
                  </a:custGeom>
                  <a:solidFill>
                    <a:srgbClr val="E87B7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53" name="Freeform 521"/>
                  <p:cNvSpPr>
                    <a:spLocks/>
                  </p:cNvSpPr>
                  <p:nvPr/>
                </p:nvSpPr>
                <p:spPr bwMode="auto">
                  <a:xfrm>
                    <a:off x="5562" y="1195"/>
                    <a:ext cx="73" cy="72"/>
                  </a:xfrm>
                  <a:custGeom>
                    <a:avLst/>
                    <a:gdLst/>
                    <a:ahLst/>
                    <a:cxnLst>
                      <a:cxn ang="0">
                        <a:pos x="73" y="35"/>
                      </a:cxn>
                      <a:cxn ang="0">
                        <a:pos x="71" y="29"/>
                      </a:cxn>
                      <a:cxn ang="0">
                        <a:pos x="70" y="23"/>
                      </a:cxn>
                      <a:cxn ang="0">
                        <a:pos x="67" y="17"/>
                      </a:cxn>
                      <a:cxn ang="0">
                        <a:pos x="64" y="12"/>
                      </a:cxn>
                      <a:cxn ang="0">
                        <a:pos x="59" y="7"/>
                      </a:cxn>
                      <a:cxn ang="0">
                        <a:pos x="54" y="3"/>
                      </a:cxn>
                      <a:cxn ang="0">
                        <a:pos x="48" y="1"/>
                      </a:cxn>
                      <a:cxn ang="0">
                        <a:pos x="42" y="0"/>
                      </a:cxn>
                      <a:cxn ang="0">
                        <a:pos x="39" y="0"/>
                      </a:cxn>
                      <a:cxn ang="0">
                        <a:pos x="36" y="1"/>
                      </a:cxn>
                      <a:cxn ang="0">
                        <a:pos x="42" y="3"/>
                      </a:cxn>
                      <a:cxn ang="0">
                        <a:pos x="48" y="4"/>
                      </a:cxn>
                      <a:cxn ang="0">
                        <a:pos x="54" y="7"/>
                      </a:cxn>
                      <a:cxn ang="0">
                        <a:pos x="59" y="12"/>
                      </a:cxn>
                      <a:cxn ang="0">
                        <a:pos x="64" y="17"/>
                      </a:cxn>
                      <a:cxn ang="0">
                        <a:pos x="67" y="23"/>
                      </a:cxn>
                      <a:cxn ang="0">
                        <a:pos x="68" y="29"/>
                      </a:cxn>
                      <a:cxn ang="0">
                        <a:pos x="70" y="35"/>
                      </a:cxn>
                      <a:cxn ang="0">
                        <a:pos x="68" y="43"/>
                      </a:cxn>
                      <a:cxn ang="0">
                        <a:pos x="67" y="49"/>
                      </a:cxn>
                      <a:cxn ang="0">
                        <a:pos x="64" y="54"/>
                      </a:cxn>
                      <a:cxn ang="0">
                        <a:pos x="59" y="60"/>
                      </a:cxn>
                      <a:cxn ang="0">
                        <a:pos x="54" y="63"/>
                      </a:cxn>
                      <a:cxn ang="0">
                        <a:pos x="48" y="66"/>
                      </a:cxn>
                      <a:cxn ang="0">
                        <a:pos x="42" y="69"/>
                      </a:cxn>
                      <a:cxn ang="0">
                        <a:pos x="36" y="69"/>
                      </a:cxn>
                      <a:cxn ang="0">
                        <a:pos x="30" y="69"/>
                      </a:cxn>
                      <a:cxn ang="0">
                        <a:pos x="23" y="68"/>
                      </a:cxn>
                      <a:cxn ang="0">
                        <a:pos x="19" y="65"/>
                      </a:cxn>
                      <a:cxn ang="0">
                        <a:pos x="14" y="61"/>
                      </a:cxn>
                      <a:cxn ang="0">
                        <a:pos x="9" y="58"/>
                      </a:cxn>
                      <a:cxn ang="0">
                        <a:pos x="6" y="54"/>
                      </a:cxn>
                      <a:cxn ang="0">
                        <a:pos x="3" y="48"/>
                      </a:cxn>
                      <a:cxn ang="0">
                        <a:pos x="2" y="43"/>
                      </a:cxn>
                      <a:cxn ang="0">
                        <a:pos x="2" y="46"/>
                      </a:cxn>
                      <a:cxn ang="0">
                        <a:pos x="0" y="49"/>
                      </a:cxn>
                      <a:cxn ang="0">
                        <a:pos x="3" y="54"/>
                      </a:cxn>
                      <a:cxn ang="0">
                        <a:pos x="6" y="58"/>
                      </a:cxn>
                      <a:cxn ang="0">
                        <a:pos x="9" y="63"/>
                      </a:cxn>
                      <a:cxn ang="0">
                        <a:pos x="14" y="66"/>
                      </a:cxn>
                      <a:cxn ang="0">
                        <a:pos x="19" y="69"/>
                      </a:cxn>
                      <a:cxn ang="0">
                        <a:pos x="23" y="71"/>
                      </a:cxn>
                      <a:cxn ang="0">
                        <a:pos x="30" y="72"/>
                      </a:cxn>
                      <a:cxn ang="0">
                        <a:pos x="36" y="72"/>
                      </a:cxn>
                      <a:cxn ang="0">
                        <a:pos x="42" y="72"/>
                      </a:cxn>
                      <a:cxn ang="0">
                        <a:pos x="50" y="69"/>
                      </a:cxn>
                      <a:cxn ang="0">
                        <a:pos x="56" y="66"/>
                      </a:cxn>
                      <a:cxn ang="0">
                        <a:pos x="62" y="61"/>
                      </a:cxn>
                      <a:cxn ang="0">
                        <a:pos x="67" y="57"/>
                      </a:cxn>
                      <a:cxn ang="0">
                        <a:pos x="70" y="49"/>
                      </a:cxn>
                      <a:cxn ang="0">
                        <a:pos x="71" y="43"/>
                      </a:cxn>
                      <a:cxn ang="0">
                        <a:pos x="73" y="35"/>
                      </a:cxn>
                    </a:cxnLst>
                    <a:rect l="0" t="0" r="r" b="b"/>
                    <a:pathLst>
                      <a:path w="73" h="72">
                        <a:moveTo>
                          <a:pt x="73" y="35"/>
                        </a:moveTo>
                        <a:lnTo>
                          <a:pt x="71" y="29"/>
                        </a:lnTo>
                        <a:lnTo>
                          <a:pt x="70" y="23"/>
                        </a:lnTo>
                        <a:lnTo>
                          <a:pt x="67" y="17"/>
                        </a:lnTo>
                        <a:lnTo>
                          <a:pt x="64" y="12"/>
                        </a:lnTo>
                        <a:lnTo>
                          <a:pt x="59" y="7"/>
                        </a:lnTo>
                        <a:lnTo>
                          <a:pt x="54" y="3"/>
                        </a:lnTo>
                        <a:lnTo>
                          <a:pt x="48" y="1"/>
                        </a:lnTo>
                        <a:lnTo>
                          <a:pt x="42" y="0"/>
                        </a:lnTo>
                        <a:lnTo>
                          <a:pt x="39" y="0"/>
                        </a:lnTo>
                        <a:lnTo>
                          <a:pt x="36" y="1"/>
                        </a:lnTo>
                        <a:lnTo>
                          <a:pt x="42" y="3"/>
                        </a:lnTo>
                        <a:lnTo>
                          <a:pt x="48" y="4"/>
                        </a:lnTo>
                        <a:lnTo>
                          <a:pt x="54" y="7"/>
                        </a:lnTo>
                        <a:lnTo>
                          <a:pt x="59" y="12"/>
                        </a:lnTo>
                        <a:lnTo>
                          <a:pt x="64" y="17"/>
                        </a:lnTo>
                        <a:lnTo>
                          <a:pt x="67" y="23"/>
                        </a:lnTo>
                        <a:lnTo>
                          <a:pt x="68" y="29"/>
                        </a:lnTo>
                        <a:lnTo>
                          <a:pt x="70" y="35"/>
                        </a:lnTo>
                        <a:lnTo>
                          <a:pt x="68" y="43"/>
                        </a:lnTo>
                        <a:lnTo>
                          <a:pt x="67" y="49"/>
                        </a:lnTo>
                        <a:lnTo>
                          <a:pt x="64" y="54"/>
                        </a:lnTo>
                        <a:lnTo>
                          <a:pt x="59" y="60"/>
                        </a:lnTo>
                        <a:lnTo>
                          <a:pt x="54" y="63"/>
                        </a:lnTo>
                        <a:lnTo>
                          <a:pt x="48" y="66"/>
                        </a:lnTo>
                        <a:lnTo>
                          <a:pt x="42" y="69"/>
                        </a:lnTo>
                        <a:lnTo>
                          <a:pt x="36" y="69"/>
                        </a:lnTo>
                        <a:lnTo>
                          <a:pt x="30" y="69"/>
                        </a:lnTo>
                        <a:lnTo>
                          <a:pt x="23" y="68"/>
                        </a:lnTo>
                        <a:lnTo>
                          <a:pt x="19" y="65"/>
                        </a:lnTo>
                        <a:lnTo>
                          <a:pt x="14" y="61"/>
                        </a:lnTo>
                        <a:lnTo>
                          <a:pt x="9" y="58"/>
                        </a:lnTo>
                        <a:lnTo>
                          <a:pt x="6" y="54"/>
                        </a:lnTo>
                        <a:lnTo>
                          <a:pt x="3" y="48"/>
                        </a:lnTo>
                        <a:lnTo>
                          <a:pt x="2" y="43"/>
                        </a:lnTo>
                        <a:lnTo>
                          <a:pt x="2" y="46"/>
                        </a:lnTo>
                        <a:lnTo>
                          <a:pt x="0" y="49"/>
                        </a:lnTo>
                        <a:lnTo>
                          <a:pt x="3" y="54"/>
                        </a:lnTo>
                        <a:lnTo>
                          <a:pt x="6" y="58"/>
                        </a:lnTo>
                        <a:lnTo>
                          <a:pt x="9" y="63"/>
                        </a:lnTo>
                        <a:lnTo>
                          <a:pt x="14" y="66"/>
                        </a:lnTo>
                        <a:lnTo>
                          <a:pt x="19" y="69"/>
                        </a:lnTo>
                        <a:lnTo>
                          <a:pt x="23" y="71"/>
                        </a:lnTo>
                        <a:lnTo>
                          <a:pt x="30" y="72"/>
                        </a:lnTo>
                        <a:lnTo>
                          <a:pt x="36" y="72"/>
                        </a:lnTo>
                        <a:lnTo>
                          <a:pt x="42" y="72"/>
                        </a:lnTo>
                        <a:lnTo>
                          <a:pt x="50" y="69"/>
                        </a:lnTo>
                        <a:lnTo>
                          <a:pt x="56" y="66"/>
                        </a:lnTo>
                        <a:lnTo>
                          <a:pt x="62" y="61"/>
                        </a:lnTo>
                        <a:lnTo>
                          <a:pt x="67" y="57"/>
                        </a:lnTo>
                        <a:lnTo>
                          <a:pt x="70" y="49"/>
                        </a:lnTo>
                        <a:lnTo>
                          <a:pt x="71" y="43"/>
                        </a:lnTo>
                        <a:lnTo>
                          <a:pt x="73" y="35"/>
                        </a:lnTo>
                        <a:close/>
                      </a:path>
                    </a:pathLst>
                  </a:custGeom>
                  <a:solidFill>
                    <a:srgbClr val="E97F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54" name="Freeform 522"/>
                  <p:cNvSpPr>
                    <a:spLocks/>
                  </p:cNvSpPr>
                  <p:nvPr/>
                </p:nvSpPr>
                <p:spPr bwMode="auto">
                  <a:xfrm>
                    <a:off x="5564" y="1195"/>
                    <a:ext cx="69" cy="71"/>
                  </a:xfrm>
                  <a:custGeom>
                    <a:avLst/>
                    <a:gdLst/>
                    <a:ahLst/>
                    <a:cxnLst>
                      <a:cxn ang="0">
                        <a:pos x="69" y="35"/>
                      </a:cxn>
                      <a:cxn ang="0">
                        <a:pos x="68" y="29"/>
                      </a:cxn>
                      <a:cxn ang="0">
                        <a:pos x="66" y="23"/>
                      </a:cxn>
                      <a:cxn ang="0">
                        <a:pos x="63" y="17"/>
                      </a:cxn>
                      <a:cxn ang="0">
                        <a:pos x="60" y="12"/>
                      </a:cxn>
                      <a:cxn ang="0">
                        <a:pos x="55" y="7"/>
                      </a:cxn>
                      <a:cxn ang="0">
                        <a:pos x="49" y="4"/>
                      </a:cxn>
                      <a:cxn ang="0">
                        <a:pos x="43" y="1"/>
                      </a:cxn>
                      <a:cxn ang="0">
                        <a:pos x="37" y="0"/>
                      </a:cxn>
                      <a:cxn ang="0">
                        <a:pos x="34" y="1"/>
                      </a:cxn>
                      <a:cxn ang="0">
                        <a:pos x="31" y="3"/>
                      </a:cxn>
                      <a:cxn ang="0">
                        <a:pos x="32" y="3"/>
                      </a:cxn>
                      <a:cxn ang="0">
                        <a:pos x="34" y="3"/>
                      </a:cxn>
                      <a:cxn ang="0">
                        <a:pos x="40" y="4"/>
                      </a:cxn>
                      <a:cxn ang="0">
                        <a:pos x="46" y="6"/>
                      </a:cxn>
                      <a:cxn ang="0">
                        <a:pos x="51" y="9"/>
                      </a:cxn>
                      <a:cxn ang="0">
                        <a:pos x="55" y="12"/>
                      </a:cxn>
                      <a:cxn ang="0">
                        <a:pos x="60" y="17"/>
                      </a:cxn>
                      <a:cxn ang="0">
                        <a:pos x="63" y="23"/>
                      </a:cxn>
                      <a:cxn ang="0">
                        <a:pos x="65" y="29"/>
                      </a:cxn>
                      <a:cxn ang="0">
                        <a:pos x="66" y="35"/>
                      </a:cxn>
                      <a:cxn ang="0">
                        <a:pos x="65" y="41"/>
                      </a:cxn>
                      <a:cxn ang="0">
                        <a:pos x="63" y="48"/>
                      </a:cxn>
                      <a:cxn ang="0">
                        <a:pos x="60" y="54"/>
                      </a:cxn>
                      <a:cxn ang="0">
                        <a:pos x="55" y="58"/>
                      </a:cxn>
                      <a:cxn ang="0">
                        <a:pos x="51" y="63"/>
                      </a:cxn>
                      <a:cxn ang="0">
                        <a:pos x="46" y="65"/>
                      </a:cxn>
                      <a:cxn ang="0">
                        <a:pos x="40" y="68"/>
                      </a:cxn>
                      <a:cxn ang="0">
                        <a:pos x="34" y="68"/>
                      </a:cxn>
                      <a:cxn ang="0">
                        <a:pos x="28" y="68"/>
                      </a:cxn>
                      <a:cxn ang="0">
                        <a:pos x="21" y="66"/>
                      </a:cxn>
                      <a:cxn ang="0">
                        <a:pos x="17" y="63"/>
                      </a:cxn>
                      <a:cxn ang="0">
                        <a:pos x="12" y="60"/>
                      </a:cxn>
                      <a:cxn ang="0">
                        <a:pos x="7" y="55"/>
                      </a:cxn>
                      <a:cxn ang="0">
                        <a:pos x="4" y="51"/>
                      </a:cxn>
                      <a:cxn ang="0">
                        <a:pos x="3" y="44"/>
                      </a:cxn>
                      <a:cxn ang="0">
                        <a:pos x="1" y="40"/>
                      </a:cxn>
                      <a:cxn ang="0">
                        <a:pos x="0" y="43"/>
                      </a:cxn>
                      <a:cxn ang="0">
                        <a:pos x="0" y="46"/>
                      </a:cxn>
                      <a:cxn ang="0">
                        <a:pos x="1" y="51"/>
                      </a:cxn>
                      <a:cxn ang="0">
                        <a:pos x="4" y="57"/>
                      </a:cxn>
                      <a:cxn ang="0">
                        <a:pos x="7" y="60"/>
                      </a:cxn>
                      <a:cxn ang="0">
                        <a:pos x="12" y="65"/>
                      </a:cxn>
                      <a:cxn ang="0">
                        <a:pos x="17" y="68"/>
                      </a:cxn>
                      <a:cxn ang="0">
                        <a:pos x="21" y="69"/>
                      </a:cxn>
                      <a:cxn ang="0">
                        <a:pos x="28" y="71"/>
                      </a:cxn>
                      <a:cxn ang="0">
                        <a:pos x="34" y="71"/>
                      </a:cxn>
                      <a:cxn ang="0">
                        <a:pos x="40" y="71"/>
                      </a:cxn>
                      <a:cxn ang="0">
                        <a:pos x="48" y="68"/>
                      </a:cxn>
                      <a:cxn ang="0">
                        <a:pos x="54" y="65"/>
                      </a:cxn>
                      <a:cxn ang="0">
                        <a:pos x="58" y="60"/>
                      </a:cxn>
                      <a:cxn ang="0">
                        <a:pos x="63" y="55"/>
                      </a:cxn>
                      <a:cxn ang="0">
                        <a:pos x="66" y="49"/>
                      </a:cxn>
                      <a:cxn ang="0">
                        <a:pos x="68" y="43"/>
                      </a:cxn>
                      <a:cxn ang="0">
                        <a:pos x="69" y="35"/>
                      </a:cxn>
                    </a:cxnLst>
                    <a:rect l="0" t="0" r="r" b="b"/>
                    <a:pathLst>
                      <a:path w="69" h="71">
                        <a:moveTo>
                          <a:pt x="69" y="35"/>
                        </a:moveTo>
                        <a:lnTo>
                          <a:pt x="68" y="29"/>
                        </a:lnTo>
                        <a:lnTo>
                          <a:pt x="66" y="23"/>
                        </a:lnTo>
                        <a:lnTo>
                          <a:pt x="63" y="17"/>
                        </a:lnTo>
                        <a:lnTo>
                          <a:pt x="60" y="12"/>
                        </a:lnTo>
                        <a:lnTo>
                          <a:pt x="55" y="7"/>
                        </a:lnTo>
                        <a:lnTo>
                          <a:pt x="49" y="4"/>
                        </a:lnTo>
                        <a:lnTo>
                          <a:pt x="43" y="1"/>
                        </a:lnTo>
                        <a:lnTo>
                          <a:pt x="37" y="0"/>
                        </a:lnTo>
                        <a:lnTo>
                          <a:pt x="34" y="1"/>
                        </a:lnTo>
                        <a:lnTo>
                          <a:pt x="31" y="3"/>
                        </a:lnTo>
                        <a:lnTo>
                          <a:pt x="32" y="3"/>
                        </a:lnTo>
                        <a:lnTo>
                          <a:pt x="34" y="3"/>
                        </a:lnTo>
                        <a:lnTo>
                          <a:pt x="40" y="4"/>
                        </a:lnTo>
                        <a:lnTo>
                          <a:pt x="46" y="6"/>
                        </a:lnTo>
                        <a:lnTo>
                          <a:pt x="51" y="9"/>
                        </a:lnTo>
                        <a:lnTo>
                          <a:pt x="55" y="12"/>
                        </a:lnTo>
                        <a:lnTo>
                          <a:pt x="60" y="17"/>
                        </a:lnTo>
                        <a:lnTo>
                          <a:pt x="63" y="23"/>
                        </a:lnTo>
                        <a:lnTo>
                          <a:pt x="65" y="29"/>
                        </a:lnTo>
                        <a:lnTo>
                          <a:pt x="66" y="35"/>
                        </a:lnTo>
                        <a:lnTo>
                          <a:pt x="65" y="41"/>
                        </a:lnTo>
                        <a:lnTo>
                          <a:pt x="63" y="48"/>
                        </a:lnTo>
                        <a:lnTo>
                          <a:pt x="60" y="54"/>
                        </a:lnTo>
                        <a:lnTo>
                          <a:pt x="55" y="58"/>
                        </a:lnTo>
                        <a:lnTo>
                          <a:pt x="51" y="63"/>
                        </a:lnTo>
                        <a:lnTo>
                          <a:pt x="46" y="65"/>
                        </a:lnTo>
                        <a:lnTo>
                          <a:pt x="40" y="68"/>
                        </a:lnTo>
                        <a:lnTo>
                          <a:pt x="34" y="68"/>
                        </a:lnTo>
                        <a:lnTo>
                          <a:pt x="28" y="68"/>
                        </a:lnTo>
                        <a:lnTo>
                          <a:pt x="21" y="66"/>
                        </a:lnTo>
                        <a:lnTo>
                          <a:pt x="17" y="63"/>
                        </a:lnTo>
                        <a:lnTo>
                          <a:pt x="12" y="60"/>
                        </a:lnTo>
                        <a:lnTo>
                          <a:pt x="7" y="55"/>
                        </a:lnTo>
                        <a:lnTo>
                          <a:pt x="4" y="51"/>
                        </a:lnTo>
                        <a:lnTo>
                          <a:pt x="3" y="44"/>
                        </a:lnTo>
                        <a:lnTo>
                          <a:pt x="1" y="40"/>
                        </a:lnTo>
                        <a:lnTo>
                          <a:pt x="0" y="43"/>
                        </a:lnTo>
                        <a:lnTo>
                          <a:pt x="0" y="46"/>
                        </a:lnTo>
                        <a:lnTo>
                          <a:pt x="1" y="51"/>
                        </a:lnTo>
                        <a:lnTo>
                          <a:pt x="4" y="57"/>
                        </a:lnTo>
                        <a:lnTo>
                          <a:pt x="7" y="60"/>
                        </a:lnTo>
                        <a:lnTo>
                          <a:pt x="12" y="65"/>
                        </a:lnTo>
                        <a:lnTo>
                          <a:pt x="17" y="68"/>
                        </a:lnTo>
                        <a:lnTo>
                          <a:pt x="21" y="69"/>
                        </a:lnTo>
                        <a:lnTo>
                          <a:pt x="28" y="71"/>
                        </a:lnTo>
                        <a:lnTo>
                          <a:pt x="34" y="71"/>
                        </a:lnTo>
                        <a:lnTo>
                          <a:pt x="40" y="71"/>
                        </a:lnTo>
                        <a:lnTo>
                          <a:pt x="48" y="68"/>
                        </a:lnTo>
                        <a:lnTo>
                          <a:pt x="54" y="65"/>
                        </a:lnTo>
                        <a:lnTo>
                          <a:pt x="58" y="60"/>
                        </a:lnTo>
                        <a:lnTo>
                          <a:pt x="63" y="55"/>
                        </a:lnTo>
                        <a:lnTo>
                          <a:pt x="66" y="49"/>
                        </a:lnTo>
                        <a:lnTo>
                          <a:pt x="68" y="43"/>
                        </a:lnTo>
                        <a:lnTo>
                          <a:pt x="69" y="35"/>
                        </a:lnTo>
                        <a:close/>
                      </a:path>
                    </a:pathLst>
                  </a:custGeom>
                  <a:solidFill>
                    <a:srgbClr val="E9828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55" name="Freeform 523"/>
                  <p:cNvSpPr>
                    <a:spLocks/>
                  </p:cNvSpPr>
                  <p:nvPr/>
                </p:nvSpPr>
                <p:spPr bwMode="auto">
                  <a:xfrm>
                    <a:off x="5564" y="1196"/>
                    <a:ext cx="68" cy="68"/>
                  </a:xfrm>
                  <a:custGeom>
                    <a:avLst/>
                    <a:gdLst/>
                    <a:ahLst/>
                    <a:cxnLst>
                      <a:cxn ang="0">
                        <a:pos x="68" y="34"/>
                      </a:cxn>
                      <a:cxn ang="0">
                        <a:pos x="66" y="28"/>
                      </a:cxn>
                      <a:cxn ang="0">
                        <a:pos x="65" y="22"/>
                      </a:cxn>
                      <a:cxn ang="0">
                        <a:pos x="62" y="16"/>
                      </a:cxn>
                      <a:cxn ang="0">
                        <a:pos x="57" y="11"/>
                      </a:cxn>
                      <a:cxn ang="0">
                        <a:pos x="52" y="6"/>
                      </a:cxn>
                      <a:cxn ang="0">
                        <a:pos x="46" y="3"/>
                      </a:cxn>
                      <a:cxn ang="0">
                        <a:pos x="40" y="2"/>
                      </a:cxn>
                      <a:cxn ang="0">
                        <a:pos x="34" y="0"/>
                      </a:cxn>
                      <a:cxn ang="0">
                        <a:pos x="31" y="2"/>
                      </a:cxn>
                      <a:cxn ang="0">
                        <a:pos x="28" y="5"/>
                      </a:cxn>
                      <a:cxn ang="0">
                        <a:pos x="31" y="3"/>
                      </a:cxn>
                      <a:cxn ang="0">
                        <a:pos x="34" y="3"/>
                      </a:cxn>
                      <a:cxn ang="0">
                        <a:pos x="40" y="5"/>
                      </a:cxn>
                      <a:cxn ang="0">
                        <a:pos x="45" y="6"/>
                      </a:cxn>
                      <a:cxn ang="0">
                        <a:pos x="51" y="9"/>
                      </a:cxn>
                      <a:cxn ang="0">
                        <a:pos x="55" y="13"/>
                      </a:cxn>
                      <a:cxn ang="0">
                        <a:pos x="58" y="17"/>
                      </a:cxn>
                      <a:cxn ang="0">
                        <a:pos x="62" y="22"/>
                      </a:cxn>
                      <a:cxn ang="0">
                        <a:pos x="63" y="28"/>
                      </a:cxn>
                      <a:cxn ang="0">
                        <a:pos x="65" y="34"/>
                      </a:cxn>
                      <a:cxn ang="0">
                        <a:pos x="63" y="40"/>
                      </a:cxn>
                      <a:cxn ang="0">
                        <a:pos x="62" y="47"/>
                      </a:cxn>
                      <a:cxn ang="0">
                        <a:pos x="58" y="51"/>
                      </a:cxn>
                      <a:cxn ang="0">
                        <a:pos x="55" y="56"/>
                      </a:cxn>
                      <a:cxn ang="0">
                        <a:pos x="51" y="60"/>
                      </a:cxn>
                      <a:cxn ang="0">
                        <a:pos x="45" y="64"/>
                      </a:cxn>
                      <a:cxn ang="0">
                        <a:pos x="40" y="65"/>
                      </a:cxn>
                      <a:cxn ang="0">
                        <a:pos x="34" y="65"/>
                      </a:cxn>
                      <a:cxn ang="0">
                        <a:pos x="28" y="65"/>
                      </a:cxn>
                      <a:cxn ang="0">
                        <a:pos x="21" y="64"/>
                      </a:cxn>
                      <a:cxn ang="0">
                        <a:pos x="15" y="60"/>
                      </a:cxn>
                      <a:cxn ang="0">
                        <a:pos x="12" y="56"/>
                      </a:cxn>
                      <a:cxn ang="0">
                        <a:pos x="7" y="51"/>
                      </a:cxn>
                      <a:cxn ang="0">
                        <a:pos x="4" y="47"/>
                      </a:cxn>
                      <a:cxn ang="0">
                        <a:pos x="3" y="40"/>
                      </a:cxn>
                      <a:cxn ang="0">
                        <a:pos x="3" y="34"/>
                      </a:cxn>
                      <a:cxn ang="0">
                        <a:pos x="3" y="34"/>
                      </a:cxn>
                      <a:cxn ang="0">
                        <a:pos x="3" y="34"/>
                      </a:cxn>
                      <a:cxn ang="0">
                        <a:pos x="1" y="37"/>
                      </a:cxn>
                      <a:cxn ang="0">
                        <a:pos x="0" y="42"/>
                      </a:cxn>
                      <a:cxn ang="0">
                        <a:pos x="1" y="47"/>
                      </a:cxn>
                      <a:cxn ang="0">
                        <a:pos x="4" y="53"/>
                      </a:cxn>
                      <a:cxn ang="0">
                        <a:pos x="7" y="57"/>
                      </a:cxn>
                      <a:cxn ang="0">
                        <a:pos x="12" y="60"/>
                      </a:cxn>
                      <a:cxn ang="0">
                        <a:pos x="17" y="64"/>
                      </a:cxn>
                      <a:cxn ang="0">
                        <a:pos x="21" y="67"/>
                      </a:cxn>
                      <a:cxn ang="0">
                        <a:pos x="28" y="68"/>
                      </a:cxn>
                      <a:cxn ang="0">
                        <a:pos x="34" y="68"/>
                      </a:cxn>
                      <a:cxn ang="0">
                        <a:pos x="40" y="68"/>
                      </a:cxn>
                      <a:cxn ang="0">
                        <a:pos x="46" y="65"/>
                      </a:cxn>
                      <a:cxn ang="0">
                        <a:pos x="52" y="62"/>
                      </a:cxn>
                      <a:cxn ang="0">
                        <a:pos x="57" y="59"/>
                      </a:cxn>
                      <a:cxn ang="0">
                        <a:pos x="62" y="53"/>
                      </a:cxn>
                      <a:cxn ang="0">
                        <a:pos x="65" y="48"/>
                      </a:cxn>
                      <a:cxn ang="0">
                        <a:pos x="66" y="42"/>
                      </a:cxn>
                      <a:cxn ang="0">
                        <a:pos x="68" y="34"/>
                      </a:cxn>
                    </a:cxnLst>
                    <a:rect l="0" t="0" r="r" b="b"/>
                    <a:pathLst>
                      <a:path w="68" h="68">
                        <a:moveTo>
                          <a:pt x="68" y="34"/>
                        </a:moveTo>
                        <a:lnTo>
                          <a:pt x="66" y="28"/>
                        </a:lnTo>
                        <a:lnTo>
                          <a:pt x="65" y="22"/>
                        </a:lnTo>
                        <a:lnTo>
                          <a:pt x="62" y="16"/>
                        </a:lnTo>
                        <a:lnTo>
                          <a:pt x="57" y="11"/>
                        </a:lnTo>
                        <a:lnTo>
                          <a:pt x="52" y="6"/>
                        </a:lnTo>
                        <a:lnTo>
                          <a:pt x="46" y="3"/>
                        </a:lnTo>
                        <a:lnTo>
                          <a:pt x="40" y="2"/>
                        </a:lnTo>
                        <a:lnTo>
                          <a:pt x="34" y="0"/>
                        </a:lnTo>
                        <a:lnTo>
                          <a:pt x="31" y="2"/>
                        </a:lnTo>
                        <a:lnTo>
                          <a:pt x="28" y="5"/>
                        </a:lnTo>
                        <a:lnTo>
                          <a:pt x="31" y="3"/>
                        </a:lnTo>
                        <a:lnTo>
                          <a:pt x="34" y="3"/>
                        </a:lnTo>
                        <a:lnTo>
                          <a:pt x="40" y="5"/>
                        </a:lnTo>
                        <a:lnTo>
                          <a:pt x="45" y="6"/>
                        </a:lnTo>
                        <a:lnTo>
                          <a:pt x="51" y="9"/>
                        </a:lnTo>
                        <a:lnTo>
                          <a:pt x="55" y="13"/>
                        </a:lnTo>
                        <a:lnTo>
                          <a:pt x="58" y="17"/>
                        </a:lnTo>
                        <a:lnTo>
                          <a:pt x="62" y="22"/>
                        </a:lnTo>
                        <a:lnTo>
                          <a:pt x="63" y="28"/>
                        </a:lnTo>
                        <a:lnTo>
                          <a:pt x="65" y="34"/>
                        </a:lnTo>
                        <a:lnTo>
                          <a:pt x="63" y="40"/>
                        </a:lnTo>
                        <a:lnTo>
                          <a:pt x="62" y="47"/>
                        </a:lnTo>
                        <a:lnTo>
                          <a:pt x="58" y="51"/>
                        </a:lnTo>
                        <a:lnTo>
                          <a:pt x="55" y="56"/>
                        </a:lnTo>
                        <a:lnTo>
                          <a:pt x="51" y="60"/>
                        </a:lnTo>
                        <a:lnTo>
                          <a:pt x="45" y="64"/>
                        </a:lnTo>
                        <a:lnTo>
                          <a:pt x="40" y="65"/>
                        </a:lnTo>
                        <a:lnTo>
                          <a:pt x="34" y="65"/>
                        </a:lnTo>
                        <a:lnTo>
                          <a:pt x="28" y="65"/>
                        </a:lnTo>
                        <a:lnTo>
                          <a:pt x="21" y="64"/>
                        </a:lnTo>
                        <a:lnTo>
                          <a:pt x="15" y="60"/>
                        </a:lnTo>
                        <a:lnTo>
                          <a:pt x="12" y="56"/>
                        </a:lnTo>
                        <a:lnTo>
                          <a:pt x="7" y="51"/>
                        </a:lnTo>
                        <a:lnTo>
                          <a:pt x="4" y="47"/>
                        </a:lnTo>
                        <a:lnTo>
                          <a:pt x="3" y="40"/>
                        </a:lnTo>
                        <a:lnTo>
                          <a:pt x="3" y="34"/>
                        </a:lnTo>
                        <a:lnTo>
                          <a:pt x="3" y="34"/>
                        </a:lnTo>
                        <a:lnTo>
                          <a:pt x="3" y="34"/>
                        </a:lnTo>
                        <a:lnTo>
                          <a:pt x="1" y="37"/>
                        </a:lnTo>
                        <a:lnTo>
                          <a:pt x="0" y="42"/>
                        </a:lnTo>
                        <a:lnTo>
                          <a:pt x="1" y="47"/>
                        </a:lnTo>
                        <a:lnTo>
                          <a:pt x="4" y="53"/>
                        </a:lnTo>
                        <a:lnTo>
                          <a:pt x="7" y="57"/>
                        </a:lnTo>
                        <a:lnTo>
                          <a:pt x="12" y="60"/>
                        </a:lnTo>
                        <a:lnTo>
                          <a:pt x="17" y="64"/>
                        </a:lnTo>
                        <a:lnTo>
                          <a:pt x="21" y="67"/>
                        </a:lnTo>
                        <a:lnTo>
                          <a:pt x="28" y="68"/>
                        </a:lnTo>
                        <a:lnTo>
                          <a:pt x="34" y="68"/>
                        </a:lnTo>
                        <a:lnTo>
                          <a:pt x="40" y="68"/>
                        </a:lnTo>
                        <a:lnTo>
                          <a:pt x="46" y="65"/>
                        </a:lnTo>
                        <a:lnTo>
                          <a:pt x="52" y="62"/>
                        </a:lnTo>
                        <a:lnTo>
                          <a:pt x="57" y="59"/>
                        </a:lnTo>
                        <a:lnTo>
                          <a:pt x="62" y="53"/>
                        </a:lnTo>
                        <a:lnTo>
                          <a:pt x="65" y="48"/>
                        </a:lnTo>
                        <a:lnTo>
                          <a:pt x="66" y="42"/>
                        </a:lnTo>
                        <a:lnTo>
                          <a:pt x="68" y="34"/>
                        </a:lnTo>
                        <a:close/>
                      </a:path>
                    </a:pathLst>
                  </a:custGeom>
                  <a:solidFill>
                    <a:srgbClr val="EA86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56" name="Freeform 524"/>
                  <p:cNvSpPr>
                    <a:spLocks/>
                  </p:cNvSpPr>
                  <p:nvPr/>
                </p:nvSpPr>
                <p:spPr bwMode="auto">
                  <a:xfrm>
                    <a:off x="5565" y="1198"/>
                    <a:ext cx="65" cy="65"/>
                  </a:xfrm>
                  <a:custGeom>
                    <a:avLst/>
                    <a:gdLst/>
                    <a:ahLst/>
                    <a:cxnLst>
                      <a:cxn ang="0">
                        <a:pos x="65" y="32"/>
                      </a:cxn>
                      <a:cxn ang="0">
                        <a:pos x="64" y="26"/>
                      </a:cxn>
                      <a:cxn ang="0">
                        <a:pos x="62" y="20"/>
                      </a:cxn>
                      <a:cxn ang="0">
                        <a:pos x="59" y="14"/>
                      </a:cxn>
                      <a:cxn ang="0">
                        <a:pos x="54" y="9"/>
                      </a:cxn>
                      <a:cxn ang="0">
                        <a:pos x="50" y="6"/>
                      </a:cxn>
                      <a:cxn ang="0">
                        <a:pos x="45" y="3"/>
                      </a:cxn>
                      <a:cxn ang="0">
                        <a:pos x="39" y="1"/>
                      </a:cxn>
                      <a:cxn ang="0">
                        <a:pos x="33" y="0"/>
                      </a:cxn>
                      <a:cxn ang="0">
                        <a:pos x="31" y="0"/>
                      </a:cxn>
                      <a:cxn ang="0">
                        <a:pos x="30" y="0"/>
                      </a:cxn>
                      <a:cxn ang="0">
                        <a:pos x="27" y="3"/>
                      </a:cxn>
                      <a:cxn ang="0">
                        <a:pos x="22" y="4"/>
                      </a:cxn>
                      <a:cxn ang="0">
                        <a:pos x="27" y="3"/>
                      </a:cxn>
                      <a:cxn ang="0">
                        <a:pos x="33" y="3"/>
                      </a:cxn>
                      <a:cxn ang="0">
                        <a:pos x="37" y="4"/>
                      </a:cxn>
                      <a:cxn ang="0">
                        <a:pos x="44" y="6"/>
                      </a:cxn>
                      <a:cxn ang="0">
                        <a:pos x="48" y="7"/>
                      </a:cxn>
                      <a:cxn ang="0">
                        <a:pos x="53" y="12"/>
                      </a:cxn>
                      <a:cxn ang="0">
                        <a:pos x="56" y="17"/>
                      </a:cxn>
                      <a:cxn ang="0">
                        <a:pos x="59" y="21"/>
                      </a:cxn>
                      <a:cxn ang="0">
                        <a:pos x="61" y="26"/>
                      </a:cxn>
                      <a:cxn ang="0">
                        <a:pos x="62" y="32"/>
                      </a:cxn>
                      <a:cxn ang="0">
                        <a:pos x="61" y="38"/>
                      </a:cxn>
                      <a:cxn ang="0">
                        <a:pos x="59" y="45"/>
                      </a:cxn>
                      <a:cxn ang="0">
                        <a:pos x="56" y="49"/>
                      </a:cxn>
                      <a:cxn ang="0">
                        <a:pos x="53" y="54"/>
                      </a:cxn>
                      <a:cxn ang="0">
                        <a:pos x="48" y="57"/>
                      </a:cxn>
                      <a:cxn ang="0">
                        <a:pos x="44" y="60"/>
                      </a:cxn>
                      <a:cxn ang="0">
                        <a:pos x="37" y="62"/>
                      </a:cxn>
                      <a:cxn ang="0">
                        <a:pos x="33" y="62"/>
                      </a:cxn>
                      <a:cxn ang="0">
                        <a:pos x="27" y="62"/>
                      </a:cxn>
                      <a:cxn ang="0">
                        <a:pos x="20" y="60"/>
                      </a:cxn>
                      <a:cxn ang="0">
                        <a:pos x="16" y="57"/>
                      </a:cxn>
                      <a:cxn ang="0">
                        <a:pos x="11" y="54"/>
                      </a:cxn>
                      <a:cxn ang="0">
                        <a:pos x="8" y="49"/>
                      </a:cxn>
                      <a:cxn ang="0">
                        <a:pos x="5" y="45"/>
                      </a:cxn>
                      <a:cxn ang="0">
                        <a:pos x="3" y="38"/>
                      </a:cxn>
                      <a:cxn ang="0">
                        <a:pos x="3" y="32"/>
                      </a:cxn>
                      <a:cxn ang="0">
                        <a:pos x="3" y="31"/>
                      </a:cxn>
                      <a:cxn ang="0">
                        <a:pos x="3" y="28"/>
                      </a:cxn>
                      <a:cxn ang="0">
                        <a:pos x="2" y="32"/>
                      </a:cxn>
                      <a:cxn ang="0">
                        <a:pos x="0" y="37"/>
                      </a:cxn>
                      <a:cxn ang="0">
                        <a:pos x="2" y="41"/>
                      </a:cxn>
                      <a:cxn ang="0">
                        <a:pos x="3" y="48"/>
                      </a:cxn>
                      <a:cxn ang="0">
                        <a:pos x="6" y="52"/>
                      </a:cxn>
                      <a:cxn ang="0">
                        <a:pos x="11" y="57"/>
                      </a:cxn>
                      <a:cxn ang="0">
                        <a:pos x="16" y="60"/>
                      </a:cxn>
                      <a:cxn ang="0">
                        <a:pos x="20" y="63"/>
                      </a:cxn>
                      <a:cxn ang="0">
                        <a:pos x="27" y="65"/>
                      </a:cxn>
                      <a:cxn ang="0">
                        <a:pos x="33" y="65"/>
                      </a:cxn>
                      <a:cxn ang="0">
                        <a:pos x="39" y="65"/>
                      </a:cxn>
                      <a:cxn ang="0">
                        <a:pos x="45" y="62"/>
                      </a:cxn>
                      <a:cxn ang="0">
                        <a:pos x="50" y="60"/>
                      </a:cxn>
                      <a:cxn ang="0">
                        <a:pos x="54" y="55"/>
                      </a:cxn>
                      <a:cxn ang="0">
                        <a:pos x="59" y="51"/>
                      </a:cxn>
                      <a:cxn ang="0">
                        <a:pos x="62" y="45"/>
                      </a:cxn>
                      <a:cxn ang="0">
                        <a:pos x="64" y="38"/>
                      </a:cxn>
                      <a:cxn ang="0">
                        <a:pos x="65" y="32"/>
                      </a:cxn>
                    </a:cxnLst>
                    <a:rect l="0" t="0" r="r" b="b"/>
                    <a:pathLst>
                      <a:path w="65" h="65">
                        <a:moveTo>
                          <a:pt x="65" y="32"/>
                        </a:moveTo>
                        <a:lnTo>
                          <a:pt x="64" y="26"/>
                        </a:lnTo>
                        <a:lnTo>
                          <a:pt x="62" y="20"/>
                        </a:lnTo>
                        <a:lnTo>
                          <a:pt x="59" y="14"/>
                        </a:lnTo>
                        <a:lnTo>
                          <a:pt x="54" y="9"/>
                        </a:lnTo>
                        <a:lnTo>
                          <a:pt x="50" y="6"/>
                        </a:lnTo>
                        <a:lnTo>
                          <a:pt x="45" y="3"/>
                        </a:lnTo>
                        <a:lnTo>
                          <a:pt x="39" y="1"/>
                        </a:lnTo>
                        <a:lnTo>
                          <a:pt x="33" y="0"/>
                        </a:lnTo>
                        <a:lnTo>
                          <a:pt x="31" y="0"/>
                        </a:lnTo>
                        <a:lnTo>
                          <a:pt x="30" y="0"/>
                        </a:lnTo>
                        <a:lnTo>
                          <a:pt x="27" y="3"/>
                        </a:lnTo>
                        <a:lnTo>
                          <a:pt x="22" y="4"/>
                        </a:lnTo>
                        <a:lnTo>
                          <a:pt x="27" y="3"/>
                        </a:lnTo>
                        <a:lnTo>
                          <a:pt x="33" y="3"/>
                        </a:lnTo>
                        <a:lnTo>
                          <a:pt x="37" y="4"/>
                        </a:lnTo>
                        <a:lnTo>
                          <a:pt x="44" y="6"/>
                        </a:lnTo>
                        <a:lnTo>
                          <a:pt x="48" y="7"/>
                        </a:lnTo>
                        <a:lnTo>
                          <a:pt x="53" y="12"/>
                        </a:lnTo>
                        <a:lnTo>
                          <a:pt x="56" y="17"/>
                        </a:lnTo>
                        <a:lnTo>
                          <a:pt x="59" y="21"/>
                        </a:lnTo>
                        <a:lnTo>
                          <a:pt x="61" y="26"/>
                        </a:lnTo>
                        <a:lnTo>
                          <a:pt x="62" y="32"/>
                        </a:lnTo>
                        <a:lnTo>
                          <a:pt x="61" y="38"/>
                        </a:lnTo>
                        <a:lnTo>
                          <a:pt x="59" y="45"/>
                        </a:lnTo>
                        <a:lnTo>
                          <a:pt x="56" y="49"/>
                        </a:lnTo>
                        <a:lnTo>
                          <a:pt x="53" y="54"/>
                        </a:lnTo>
                        <a:lnTo>
                          <a:pt x="48" y="57"/>
                        </a:lnTo>
                        <a:lnTo>
                          <a:pt x="44" y="60"/>
                        </a:lnTo>
                        <a:lnTo>
                          <a:pt x="37" y="62"/>
                        </a:lnTo>
                        <a:lnTo>
                          <a:pt x="33" y="62"/>
                        </a:lnTo>
                        <a:lnTo>
                          <a:pt x="27" y="62"/>
                        </a:lnTo>
                        <a:lnTo>
                          <a:pt x="20" y="60"/>
                        </a:lnTo>
                        <a:lnTo>
                          <a:pt x="16" y="57"/>
                        </a:lnTo>
                        <a:lnTo>
                          <a:pt x="11" y="54"/>
                        </a:lnTo>
                        <a:lnTo>
                          <a:pt x="8" y="49"/>
                        </a:lnTo>
                        <a:lnTo>
                          <a:pt x="5" y="45"/>
                        </a:lnTo>
                        <a:lnTo>
                          <a:pt x="3" y="38"/>
                        </a:lnTo>
                        <a:lnTo>
                          <a:pt x="3" y="32"/>
                        </a:lnTo>
                        <a:lnTo>
                          <a:pt x="3" y="31"/>
                        </a:lnTo>
                        <a:lnTo>
                          <a:pt x="3" y="28"/>
                        </a:lnTo>
                        <a:lnTo>
                          <a:pt x="2" y="32"/>
                        </a:lnTo>
                        <a:lnTo>
                          <a:pt x="0" y="37"/>
                        </a:lnTo>
                        <a:lnTo>
                          <a:pt x="2" y="41"/>
                        </a:lnTo>
                        <a:lnTo>
                          <a:pt x="3" y="48"/>
                        </a:lnTo>
                        <a:lnTo>
                          <a:pt x="6" y="52"/>
                        </a:lnTo>
                        <a:lnTo>
                          <a:pt x="11" y="57"/>
                        </a:lnTo>
                        <a:lnTo>
                          <a:pt x="16" y="60"/>
                        </a:lnTo>
                        <a:lnTo>
                          <a:pt x="20" y="63"/>
                        </a:lnTo>
                        <a:lnTo>
                          <a:pt x="27" y="65"/>
                        </a:lnTo>
                        <a:lnTo>
                          <a:pt x="33" y="65"/>
                        </a:lnTo>
                        <a:lnTo>
                          <a:pt x="39" y="65"/>
                        </a:lnTo>
                        <a:lnTo>
                          <a:pt x="45" y="62"/>
                        </a:lnTo>
                        <a:lnTo>
                          <a:pt x="50" y="60"/>
                        </a:lnTo>
                        <a:lnTo>
                          <a:pt x="54" y="55"/>
                        </a:lnTo>
                        <a:lnTo>
                          <a:pt x="59" y="51"/>
                        </a:lnTo>
                        <a:lnTo>
                          <a:pt x="62" y="45"/>
                        </a:lnTo>
                        <a:lnTo>
                          <a:pt x="64" y="38"/>
                        </a:lnTo>
                        <a:lnTo>
                          <a:pt x="65" y="32"/>
                        </a:lnTo>
                        <a:close/>
                      </a:path>
                    </a:pathLst>
                  </a:custGeom>
                  <a:solidFill>
                    <a:srgbClr val="EB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57" name="Freeform 525"/>
                  <p:cNvSpPr>
                    <a:spLocks/>
                  </p:cNvSpPr>
                  <p:nvPr/>
                </p:nvSpPr>
                <p:spPr bwMode="auto">
                  <a:xfrm>
                    <a:off x="5567" y="1199"/>
                    <a:ext cx="62" cy="62"/>
                  </a:xfrm>
                  <a:custGeom>
                    <a:avLst/>
                    <a:gdLst/>
                    <a:ahLst/>
                    <a:cxnLst>
                      <a:cxn ang="0">
                        <a:pos x="62" y="31"/>
                      </a:cxn>
                      <a:cxn ang="0">
                        <a:pos x="60" y="25"/>
                      </a:cxn>
                      <a:cxn ang="0">
                        <a:pos x="59" y="19"/>
                      </a:cxn>
                      <a:cxn ang="0">
                        <a:pos x="55" y="14"/>
                      </a:cxn>
                      <a:cxn ang="0">
                        <a:pos x="52" y="10"/>
                      </a:cxn>
                      <a:cxn ang="0">
                        <a:pos x="48" y="6"/>
                      </a:cxn>
                      <a:cxn ang="0">
                        <a:pos x="42" y="3"/>
                      </a:cxn>
                      <a:cxn ang="0">
                        <a:pos x="37" y="2"/>
                      </a:cxn>
                      <a:cxn ang="0">
                        <a:pos x="31" y="0"/>
                      </a:cxn>
                      <a:cxn ang="0">
                        <a:pos x="28" y="0"/>
                      </a:cxn>
                      <a:cxn ang="0">
                        <a:pos x="25" y="2"/>
                      </a:cxn>
                      <a:cxn ang="0">
                        <a:pos x="20" y="5"/>
                      </a:cxn>
                      <a:cxn ang="0">
                        <a:pos x="15" y="8"/>
                      </a:cxn>
                      <a:cxn ang="0">
                        <a:pos x="23" y="5"/>
                      </a:cxn>
                      <a:cxn ang="0">
                        <a:pos x="31" y="3"/>
                      </a:cxn>
                      <a:cxn ang="0">
                        <a:pos x="35" y="5"/>
                      </a:cxn>
                      <a:cxn ang="0">
                        <a:pos x="42" y="6"/>
                      </a:cxn>
                      <a:cxn ang="0">
                        <a:pos x="46" y="8"/>
                      </a:cxn>
                      <a:cxn ang="0">
                        <a:pos x="49" y="11"/>
                      </a:cxn>
                      <a:cxn ang="0">
                        <a:pos x="54" y="16"/>
                      </a:cxn>
                      <a:cxn ang="0">
                        <a:pos x="55" y="20"/>
                      </a:cxn>
                      <a:cxn ang="0">
                        <a:pos x="57" y="27"/>
                      </a:cxn>
                      <a:cxn ang="0">
                        <a:pos x="59" y="31"/>
                      </a:cxn>
                      <a:cxn ang="0">
                        <a:pos x="57" y="37"/>
                      </a:cxn>
                      <a:cxn ang="0">
                        <a:pos x="55" y="42"/>
                      </a:cxn>
                      <a:cxn ang="0">
                        <a:pos x="54" y="47"/>
                      </a:cxn>
                      <a:cxn ang="0">
                        <a:pos x="49" y="51"/>
                      </a:cxn>
                      <a:cxn ang="0">
                        <a:pos x="46" y="54"/>
                      </a:cxn>
                      <a:cxn ang="0">
                        <a:pos x="42" y="57"/>
                      </a:cxn>
                      <a:cxn ang="0">
                        <a:pos x="35" y="59"/>
                      </a:cxn>
                      <a:cxn ang="0">
                        <a:pos x="31" y="59"/>
                      </a:cxn>
                      <a:cxn ang="0">
                        <a:pos x="25" y="59"/>
                      </a:cxn>
                      <a:cxn ang="0">
                        <a:pos x="20" y="57"/>
                      </a:cxn>
                      <a:cxn ang="0">
                        <a:pos x="15" y="54"/>
                      </a:cxn>
                      <a:cxn ang="0">
                        <a:pos x="11" y="51"/>
                      </a:cxn>
                      <a:cxn ang="0">
                        <a:pos x="8" y="47"/>
                      </a:cxn>
                      <a:cxn ang="0">
                        <a:pos x="4" y="42"/>
                      </a:cxn>
                      <a:cxn ang="0">
                        <a:pos x="3" y="37"/>
                      </a:cxn>
                      <a:cxn ang="0">
                        <a:pos x="3" y="31"/>
                      </a:cxn>
                      <a:cxn ang="0">
                        <a:pos x="3" y="27"/>
                      </a:cxn>
                      <a:cxn ang="0">
                        <a:pos x="4" y="20"/>
                      </a:cxn>
                      <a:cxn ang="0">
                        <a:pos x="1" y="27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7"/>
                      </a:cxn>
                      <a:cxn ang="0">
                        <a:pos x="1" y="44"/>
                      </a:cxn>
                      <a:cxn ang="0">
                        <a:pos x="4" y="48"/>
                      </a:cxn>
                      <a:cxn ang="0">
                        <a:pos x="9" y="53"/>
                      </a:cxn>
                      <a:cxn ang="0">
                        <a:pos x="12" y="57"/>
                      </a:cxn>
                      <a:cxn ang="0">
                        <a:pos x="18" y="61"/>
                      </a:cxn>
                      <a:cxn ang="0">
                        <a:pos x="25" y="62"/>
                      </a:cxn>
                      <a:cxn ang="0">
                        <a:pos x="31" y="62"/>
                      </a:cxn>
                      <a:cxn ang="0">
                        <a:pos x="37" y="62"/>
                      </a:cxn>
                      <a:cxn ang="0">
                        <a:pos x="42" y="61"/>
                      </a:cxn>
                      <a:cxn ang="0">
                        <a:pos x="48" y="57"/>
                      </a:cxn>
                      <a:cxn ang="0">
                        <a:pos x="52" y="53"/>
                      </a:cxn>
                      <a:cxn ang="0">
                        <a:pos x="55" y="48"/>
                      </a:cxn>
                      <a:cxn ang="0">
                        <a:pos x="59" y="44"/>
                      </a:cxn>
                      <a:cxn ang="0">
                        <a:pos x="60" y="37"/>
                      </a:cxn>
                      <a:cxn ang="0">
                        <a:pos x="62" y="31"/>
                      </a:cxn>
                    </a:cxnLst>
                    <a:rect l="0" t="0" r="r" b="b"/>
                    <a:pathLst>
                      <a:path w="62" h="62">
                        <a:moveTo>
                          <a:pt x="62" y="31"/>
                        </a:moveTo>
                        <a:lnTo>
                          <a:pt x="60" y="25"/>
                        </a:lnTo>
                        <a:lnTo>
                          <a:pt x="59" y="19"/>
                        </a:lnTo>
                        <a:lnTo>
                          <a:pt x="55" y="14"/>
                        </a:lnTo>
                        <a:lnTo>
                          <a:pt x="52" y="10"/>
                        </a:lnTo>
                        <a:lnTo>
                          <a:pt x="48" y="6"/>
                        </a:lnTo>
                        <a:lnTo>
                          <a:pt x="42" y="3"/>
                        </a:lnTo>
                        <a:lnTo>
                          <a:pt x="37" y="2"/>
                        </a:lnTo>
                        <a:lnTo>
                          <a:pt x="31" y="0"/>
                        </a:lnTo>
                        <a:lnTo>
                          <a:pt x="28" y="0"/>
                        </a:lnTo>
                        <a:lnTo>
                          <a:pt x="25" y="2"/>
                        </a:lnTo>
                        <a:lnTo>
                          <a:pt x="20" y="5"/>
                        </a:lnTo>
                        <a:lnTo>
                          <a:pt x="15" y="8"/>
                        </a:lnTo>
                        <a:lnTo>
                          <a:pt x="23" y="5"/>
                        </a:lnTo>
                        <a:lnTo>
                          <a:pt x="31" y="3"/>
                        </a:lnTo>
                        <a:lnTo>
                          <a:pt x="35" y="5"/>
                        </a:lnTo>
                        <a:lnTo>
                          <a:pt x="42" y="6"/>
                        </a:lnTo>
                        <a:lnTo>
                          <a:pt x="46" y="8"/>
                        </a:lnTo>
                        <a:lnTo>
                          <a:pt x="49" y="11"/>
                        </a:lnTo>
                        <a:lnTo>
                          <a:pt x="54" y="16"/>
                        </a:lnTo>
                        <a:lnTo>
                          <a:pt x="55" y="20"/>
                        </a:lnTo>
                        <a:lnTo>
                          <a:pt x="57" y="27"/>
                        </a:lnTo>
                        <a:lnTo>
                          <a:pt x="59" y="31"/>
                        </a:lnTo>
                        <a:lnTo>
                          <a:pt x="57" y="37"/>
                        </a:lnTo>
                        <a:lnTo>
                          <a:pt x="55" y="42"/>
                        </a:lnTo>
                        <a:lnTo>
                          <a:pt x="54" y="47"/>
                        </a:lnTo>
                        <a:lnTo>
                          <a:pt x="49" y="51"/>
                        </a:lnTo>
                        <a:lnTo>
                          <a:pt x="46" y="54"/>
                        </a:lnTo>
                        <a:lnTo>
                          <a:pt x="42" y="57"/>
                        </a:lnTo>
                        <a:lnTo>
                          <a:pt x="35" y="59"/>
                        </a:lnTo>
                        <a:lnTo>
                          <a:pt x="31" y="59"/>
                        </a:lnTo>
                        <a:lnTo>
                          <a:pt x="25" y="59"/>
                        </a:lnTo>
                        <a:lnTo>
                          <a:pt x="20" y="57"/>
                        </a:lnTo>
                        <a:lnTo>
                          <a:pt x="15" y="54"/>
                        </a:lnTo>
                        <a:lnTo>
                          <a:pt x="11" y="51"/>
                        </a:lnTo>
                        <a:lnTo>
                          <a:pt x="8" y="47"/>
                        </a:lnTo>
                        <a:lnTo>
                          <a:pt x="4" y="42"/>
                        </a:lnTo>
                        <a:lnTo>
                          <a:pt x="3" y="37"/>
                        </a:lnTo>
                        <a:lnTo>
                          <a:pt x="3" y="31"/>
                        </a:lnTo>
                        <a:lnTo>
                          <a:pt x="3" y="27"/>
                        </a:lnTo>
                        <a:lnTo>
                          <a:pt x="4" y="20"/>
                        </a:lnTo>
                        <a:lnTo>
                          <a:pt x="1" y="27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7"/>
                        </a:lnTo>
                        <a:lnTo>
                          <a:pt x="1" y="44"/>
                        </a:lnTo>
                        <a:lnTo>
                          <a:pt x="4" y="48"/>
                        </a:lnTo>
                        <a:lnTo>
                          <a:pt x="9" y="53"/>
                        </a:lnTo>
                        <a:lnTo>
                          <a:pt x="12" y="57"/>
                        </a:lnTo>
                        <a:lnTo>
                          <a:pt x="18" y="61"/>
                        </a:lnTo>
                        <a:lnTo>
                          <a:pt x="25" y="62"/>
                        </a:lnTo>
                        <a:lnTo>
                          <a:pt x="31" y="62"/>
                        </a:lnTo>
                        <a:lnTo>
                          <a:pt x="37" y="62"/>
                        </a:lnTo>
                        <a:lnTo>
                          <a:pt x="42" y="61"/>
                        </a:lnTo>
                        <a:lnTo>
                          <a:pt x="48" y="57"/>
                        </a:lnTo>
                        <a:lnTo>
                          <a:pt x="52" y="53"/>
                        </a:lnTo>
                        <a:lnTo>
                          <a:pt x="55" y="48"/>
                        </a:lnTo>
                        <a:lnTo>
                          <a:pt x="59" y="44"/>
                        </a:lnTo>
                        <a:lnTo>
                          <a:pt x="60" y="37"/>
                        </a:lnTo>
                        <a:lnTo>
                          <a:pt x="62" y="31"/>
                        </a:lnTo>
                        <a:close/>
                      </a:path>
                    </a:pathLst>
                  </a:custGeom>
                  <a:solidFill>
                    <a:srgbClr val="EB8F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58" name="Freeform 526"/>
                  <p:cNvSpPr>
                    <a:spLocks noEditPoints="1"/>
                  </p:cNvSpPr>
                  <p:nvPr/>
                </p:nvSpPr>
                <p:spPr bwMode="auto">
                  <a:xfrm>
                    <a:off x="5568" y="1201"/>
                    <a:ext cx="59" cy="59"/>
                  </a:xfrm>
                  <a:custGeom>
                    <a:avLst/>
                    <a:gdLst/>
                    <a:ahLst/>
                    <a:cxnLst>
                      <a:cxn ang="0">
                        <a:pos x="58" y="23"/>
                      </a:cxn>
                      <a:cxn ang="0">
                        <a:pos x="53" y="14"/>
                      </a:cxn>
                      <a:cxn ang="0">
                        <a:pos x="45" y="4"/>
                      </a:cxn>
                      <a:cxn ang="0">
                        <a:pos x="34" y="1"/>
                      </a:cxn>
                      <a:cxn ang="0">
                        <a:pos x="24" y="0"/>
                      </a:cxn>
                      <a:cxn ang="0">
                        <a:pos x="13" y="6"/>
                      </a:cxn>
                      <a:cxn ang="0">
                        <a:pos x="3" y="18"/>
                      </a:cxn>
                      <a:cxn ang="0">
                        <a:pos x="0" y="28"/>
                      </a:cxn>
                      <a:cxn ang="0">
                        <a:pos x="0" y="35"/>
                      </a:cxn>
                      <a:cxn ang="0">
                        <a:pos x="5" y="46"/>
                      </a:cxn>
                      <a:cxn ang="0">
                        <a:pos x="13" y="54"/>
                      </a:cxn>
                      <a:cxn ang="0">
                        <a:pos x="24" y="59"/>
                      </a:cxn>
                      <a:cxn ang="0">
                        <a:pos x="34" y="59"/>
                      </a:cxn>
                      <a:cxn ang="0">
                        <a:pos x="45" y="54"/>
                      </a:cxn>
                      <a:cxn ang="0">
                        <a:pos x="53" y="46"/>
                      </a:cxn>
                      <a:cxn ang="0">
                        <a:pos x="58" y="35"/>
                      </a:cxn>
                      <a:cxn ang="0">
                        <a:pos x="56" y="29"/>
                      </a:cxn>
                      <a:cxn ang="0">
                        <a:pos x="53" y="40"/>
                      </a:cxn>
                      <a:cxn ang="0">
                        <a:pos x="48" y="48"/>
                      </a:cxn>
                      <a:cxn ang="0">
                        <a:pos x="39" y="54"/>
                      </a:cxn>
                      <a:cxn ang="0">
                        <a:pos x="30" y="55"/>
                      </a:cxn>
                      <a:cxn ang="0">
                        <a:pos x="19" y="54"/>
                      </a:cxn>
                      <a:cxn ang="0">
                        <a:pos x="11" y="48"/>
                      </a:cxn>
                      <a:cxn ang="0">
                        <a:pos x="5" y="40"/>
                      </a:cxn>
                      <a:cxn ang="0">
                        <a:pos x="3" y="29"/>
                      </a:cxn>
                      <a:cxn ang="0">
                        <a:pos x="5" y="20"/>
                      </a:cxn>
                      <a:cxn ang="0">
                        <a:pos x="11" y="11"/>
                      </a:cxn>
                      <a:cxn ang="0">
                        <a:pos x="19" y="4"/>
                      </a:cxn>
                      <a:cxn ang="0">
                        <a:pos x="30" y="3"/>
                      </a:cxn>
                      <a:cxn ang="0">
                        <a:pos x="39" y="4"/>
                      </a:cxn>
                      <a:cxn ang="0">
                        <a:pos x="48" y="11"/>
                      </a:cxn>
                      <a:cxn ang="0">
                        <a:pos x="53" y="20"/>
                      </a:cxn>
                      <a:cxn ang="0">
                        <a:pos x="56" y="29"/>
                      </a:cxn>
                    </a:cxnLst>
                    <a:rect l="0" t="0" r="r" b="b"/>
                    <a:pathLst>
                      <a:path w="59" h="59">
                        <a:moveTo>
                          <a:pt x="59" y="29"/>
                        </a:moveTo>
                        <a:lnTo>
                          <a:pt x="58" y="23"/>
                        </a:lnTo>
                        <a:lnTo>
                          <a:pt x="56" y="18"/>
                        </a:lnTo>
                        <a:lnTo>
                          <a:pt x="53" y="14"/>
                        </a:lnTo>
                        <a:lnTo>
                          <a:pt x="50" y="9"/>
                        </a:lnTo>
                        <a:lnTo>
                          <a:pt x="45" y="4"/>
                        </a:lnTo>
                        <a:lnTo>
                          <a:pt x="41" y="3"/>
                        </a:lnTo>
                        <a:lnTo>
                          <a:pt x="34" y="1"/>
                        </a:lnTo>
                        <a:lnTo>
                          <a:pt x="30" y="0"/>
                        </a:lnTo>
                        <a:lnTo>
                          <a:pt x="24" y="0"/>
                        </a:lnTo>
                        <a:lnTo>
                          <a:pt x="19" y="1"/>
                        </a:lnTo>
                        <a:lnTo>
                          <a:pt x="13" y="6"/>
                        </a:lnTo>
                        <a:lnTo>
                          <a:pt x="8" y="12"/>
                        </a:lnTo>
                        <a:lnTo>
                          <a:pt x="3" y="18"/>
                        </a:lnTo>
                        <a:lnTo>
                          <a:pt x="0" y="25"/>
                        </a:lnTo>
                        <a:lnTo>
                          <a:pt x="0" y="28"/>
                        </a:lnTo>
                        <a:lnTo>
                          <a:pt x="0" y="29"/>
                        </a:lnTo>
                        <a:lnTo>
                          <a:pt x="0" y="35"/>
                        </a:lnTo>
                        <a:lnTo>
                          <a:pt x="2" y="42"/>
                        </a:lnTo>
                        <a:lnTo>
                          <a:pt x="5" y="46"/>
                        </a:lnTo>
                        <a:lnTo>
                          <a:pt x="8" y="51"/>
                        </a:lnTo>
                        <a:lnTo>
                          <a:pt x="13" y="54"/>
                        </a:lnTo>
                        <a:lnTo>
                          <a:pt x="17" y="57"/>
                        </a:lnTo>
                        <a:lnTo>
                          <a:pt x="24" y="59"/>
                        </a:lnTo>
                        <a:lnTo>
                          <a:pt x="30" y="59"/>
                        </a:lnTo>
                        <a:lnTo>
                          <a:pt x="34" y="59"/>
                        </a:lnTo>
                        <a:lnTo>
                          <a:pt x="41" y="57"/>
                        </a:lnTo>
                        <a:lnTo>
                          <a:pt x="45" y="54"/>
                        </a:lnTo>
                        <a:lnTo>
                          <a:pt x="50" y="51"/>
                        </a:lnTo>
                        <a:lnTo>
                          <a:pt x="53" y="46"/>
                        </a:lnTo>
                        <a:lnTo>
                          <a:pt x="56" y="42"/>
                        </a:lnTo>
                        <a:lnTo>
                          <a:pt x="58" y="35"/>
                        </a:lnTo>
                        <a:lnTo>
                          <a:pt x="59" y="29"/>
                        </a:lnTo>
                        <a:close/>
                        <a:moveTo>
                          <a:pt x="56" y="29"/>
                        </a:moveTo>
                        <a:lnTo>
                          <a:pt x="54" y="35"/>
                        </a:lnTo>
                        <a:lnTo>
                          <a:pt x="53" y="40"/>
                        </a:lnTo>
                        <a:lnTo>
                          <a:pt x="51" y="45"/>
                        </a:lnTo>
                        <a:lnTo>
                          <a:pt x="48" y="48"/>
                        </a:lnTo>
                        <a:lnTo>
                          <a:pt x="44" y="51"/>
                        </a:lnTo>
                        <a:lnTo>
                          <a:pt x="39" y="54"/>
                        </a:lnTo>
                        <a:lnTo>
                          <a:pt x="34" y="55"/>
                        </a:lnTo>
                        <a:lnTo>
                          <a:pt x="30" y="55"/>
                        </a:lnTo>
                        <a:lnTo>
                          <a:pt x="24" y="55"/>
                        </a:lnTo>
                        <a:lnTo>
                          <a:pt x="19" y="54"/>
                        </a:lnTo>
                        <a:lnTo>
                          <a:pt x="14" y="51"/>
                        </a:lnTo>
                        <a:lnTo>
                          <a:pt x="11" y="48"/>
                        </a:lnTo>
                        <a:lnTo>
                          <a:pt x="8" y="45"/>
                        </a:lnTo>
                        <a:lnTo>
                          <a:pt x="5" y="40"/>
                        </a:lnTo>
                        <a:lnTo>
                          <a:pt x="3" y="35"/>
                        </a:lnTo>
                        <a:lnTo>
                          <a:pt x="3" y="29"/>
                        </a:lnTo>
                        <a:lnTo>
                          <a:pt x="3" y="25"/>
                        </a:lnTo>
                        <a:lnTo>
                          <a:pt x="5" y="20"/>
                        </a:lnTo>
                        <a:lnTo>
                          <a:pt x="8" y="15"/>
                        </a:lnTo>
                        <a:lnTo>
                          <a:pt x="11" y="11"/>
                        </a:lnTo>
                        <a:lnTo>
                          <a:pt x="14" y="8"/>
                        </a:lnTo>
                        <a:lnTo>
                          <a:pt x="19" y="4"/>
                        </a:lnTo>
                        <a:lnTo>
                          <a:pt x="24" y="4"/>
                        </a:lnTo>
                        <a:lnTo>
                          <a:pt x="30" y="3"/>
                        </a:lnTo>
                        <a:lnTo>
                          <a:pt x="34" y="4"/>
                        </a:lnTo>
                        <a:lnTo>
                          <a:pt x="39" y="4"/>
                        </a:lnTo>
                        <a:lnTo>
                          <a:pt x="44" y="8"/>
                        </a:lnTo>
                        <a:lnTo>
                          <a:pt x="48" y="11"/>
                        </a:lnTo>
                        <a:lnTo>
                          <a:pt x="51" y="15"/>
                        </a:lnTo>
                        <a:lnTo>
                          <a:pt x="53" y="20"/>
                        </a:lnTo>
                        <a:lnTo>
                          <a:pt x="54" y="25"/>
                        </a:lnTo>
                        <a:lnTo>
                          <a:pt x="56" y="29"/>
                        </a:lnTo>
                        <a:close/>
                      </a:path>
                    </a:pathLst>
                  </a:custGeom>
                  <a:solidFill>
                    <a:srgbClr val="EC93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59" name="Freeform 527"/>
                  <p:cNvSpPr>
                    <a:spLocks noEditPoints="1"/>
                  </p:cNvSpPr>
                  <p:nvPr/>
                </p:nvSpPr>
                <p:spPr bwMode="auto">
                  <a:xfrm>
                    <a:off x="5570" y="1202"/>
                    <a:ext cx="56" cy="56"/>
                  </a:xfrm>
                  <a:custGeom>
                    <a:avLst/>
                    <a:gdLst/>
                    <a:ahLst/>
                    <a:cxnLst>
                      <a:cxn ang="0">
                        <a:pos x="54" y="24"/>
                      </a:cxn>
                      <a:cxn ang="0">
                        <a:pos x="51" y="13"/>
                      </a:cxn>
                      <a:cxn ang="0">
                        <a:pos x="43" y="5"/>
                      </a:cxn>
                      <a:cxn ang="0">
                        <a:pos x="32" y="2"/>
                      </a:cxn>
                      <a:cxn ang="0">
                        <a:pos x="20" y="2"/>
                      </a:cxn>
                      <a:cxn ang="0">
                        <a:pos x="6" y="11"/>
                      </a:cxn>
                      <a:cxn ang="0">
                        <a:pos x="0" y="24"/>
                      </a:cxn>
                      <a:cxn ang="0">
                        <a:pos x="0" y="34"/>
                      </a:cxn>
                      <a:cxn ang="0">
                        <a:pos x="5" y="44"/>
                      </a:cxn>
                      <a:cxn ang="0">
                        <a:pos x="12" y="51"/>
                      </a:cxn>
                      <a:cxn ang="0">
                        <a:pos x="22" y="56"/>
                      </a:cxn>
                      <a:cxn ang="0">
                        <a:pos x="32" y="56"/>
                      </a:cxn>
                      <a:cxn ang="0">
                        <a:pos x="43" y="51"/>
                      </a:cxn>
                      <a:cxn ang="0">
                        <a:pos x="51" y="44"/>
                      </a:cxn>
                      <a:cxn ang="0">
                        <a:pos x="54" y="34"/>
                      </a:cxn>
                      <a:cxn ang="0">
                        <a:pos x="52" y="28"/>
                      </a:cxn>
                      <a:cxn ang="0">
                        <a:pos x="49" y="37"/>
                      </a:cxn>
                      <a:cxn ang="0">
                        <a:pos x="45" y="45"/>
                      </a:cxn>
                      <a:cxn ang="0">
                        <a:pos x="37" y="51"/>
                      </a:cxn>
                      <a:cxn ang="0">
                        <a:pos x="28" y="53"/>
                      </a:cxn>
                      <a:cxn ang="0">
                        <a:pos x="17" y="51"/>
                      </a:cxn>
                      <a:cxn ang="0">
                        <a:pos x="9" y="45"/>
                      </a:cxn>
                      <a:cxn ang="0">
                        <a:pos x="5" y="37"/>
                      </a:cxn>
                      <a:cxn ang="0">
                        <a:pos x="3" y="28"/>
                      </a:cxn>
                      <a:cxn ang="0">
                        <a:pos x="5" y="19"/>
                      </a:cxn>
                      <a:cxn ang="0">
                        <a:pos x="9" y="11"/>
                      </a:cxn>
                      <a:cxn ang="0">
                        <a:pos x="17" y="5"/>
                      </a:cxn>
                      <a:cxn ang="0">
                        <a:pos x="28" y="3"/>
                      </a:cxn>
                      <a:cxn ang="0">
                        <a:pos x="37" y="5"/>
                      </a:cxn>
                      <a:cxn ang="0">
                        <a:pos x="45" y="11"/>
                      </a:cxn>
                      <a:cxn ang="0">
                        <a:pos x="49" y="19"/>
                      </a:cxn>
                      <a:cxn ang="0">
                        <a:pos x="52" y="28"/>
                      </a:cxn>
                    </a:cxnLst>
                    <a:rect l="0" t="0" r="r" b="b"/>
                    <a:pathLst>
                      <a:path w="56" h="56">
                        <a:moveTo>
                          <a:pt x="56" y="28"/>
                        </a:moveTo>
                        <a:lnTo>
                          <a:pt x="54" y="24"/>
                        </a:lnTo>
                        <a:lnTo>
                          <a:pt x="52" y="17"/>
                        </a:lnTo>
                        <a:lnTo>
                          <a:pt x="51" y="13"/>
                        </a:lnTo>
                        <a:lnTo>
                          <a:pt x="46" y="8"/>
                        </a:lnTo>
                        <a:lnTo>
                          <a:pt x="43" y="5"/>
                        </a:lnTo>
                        <a:lnTo>
                          <a:pt x="39" y="3"/>
                        </a:lnTo>
                        <a:lnTo>
                          <a:pt x="32" y="2"/>
                        </a:lnTo>
                        <a:lnTo>
                          <a:pt x="28" y="0"/>
                        </a:lnTo>
                        <a:lnTo>
                          <a:pt x="20" y="2"/>
                        </a:lnTo>
                        <a:lnTo>
                          <a:pt x="12" y="5"/>
                        </a:lnTo>
                        <a:lnTo>
                          <a:pt x="6" y="11"/>
                        </a:lnTo>
                        <a:lnTo>
                          <a:pt x="1" y="17"/>
                        </a:lnTo>
                        <a:lnTo>
                          <a:pt x="0" y="24"/>
                        </a:lnTo>
                        <a:lnTo>
                          <a:pt x="0" y="28"/>
                        </a:lnTo>
                        <a:lnTo>
                          <a:pt x="0" y="34"/>
                        </a:lnTo>
                        <a:lnTo>
                          <a:pt x="1" y="39"/>
                        </a:lnTo>
                        <a:lnTo>
                          <a:pt x="5" y="44"/>
                        </a:lnTo>
                        <a:lnTo>
                          <a:pt x="8" y="48"/>
                        </a:lnTo>
                        <a:lnTo>
                          <a:pt x="12" y="51"/>
                        </a:lnTo>
                        <a:lnTo>
                          <a:pt x="17" y="54"/>
                        </a:lnTo>
                        <a:lnTo>
                          <a:pt x="22" y="56"/>
                        </a:lnTo>
                        <a:lnTo>
                          <a:pt x="28" y="56"/>
                        </a:lnTo>
                        <a:lnTo>
                          <a:pt x="32" y="56"/>
                        </a:lnTo>
                        <a:lnTo>
                          <a:pt x="39" y="54"/>
                        </a:lnTo>
                        <a:lnTo>
                          <a:pt x="43" y="51"/>
                        </a:lnTo>
                        <a:lnTo>
                          <a:pt x="46" y="48"/>
                        </a:lnTo>
                        <a:lnTo>
                          <a:pt x="51" y="44"/>
                        </a:lnTo>
                        <a:lnTo>
                          <a:pt x="52" y="39"/>
                        </a:lnTo>
                        <a:lnTo>
                          <a:pt x="54" y="34"/>
                        </a:lnTo>
                        <a:lnTo>
                          <a:pt x="56" y="28"/>
                        </a:lnTo>
                        <a:close/>
                        <a:moveTo>
                          <a:pt x="52" y="28"/>
                        </a:moveTo>
                        <a:lnTo>
                          <a:pt x="51" y="33"/>
                        </a:lnTo>
                        <a:lnTo>
                          <a:pt x="49" y="37"/>
                        </a:lnTo>
                        <a:lnTo>
                          <a:pt x="48" y="42"/>
                        </a:lnTo>
                        <a:lnTo>
                          <a:pt x="45" y="45"/>
                        </a:lnTo>
                        <a:lnTo>
                          <a:pt x="42" y="48"/>
                        </a:lnTo>
                        <a:lnTo>
                          <a:pt x="37" y="51"/>
                        </a:lnTo>
                        <a:lnTo>
                          <a:pt x="32" y="53"/>
                        </a:lnTo>
                        <a:lnTo>
                          <a:pt x="28" y="53"/>
                        </a:lnTo>
                        <a:lnTo>
                          <a:pt x="22" y="53"/>
                        </a:lnTo>
                        <a:lnTo>
                          <a:pt x="17" y="51"/>
                        </a:lnTo>
                        <a:lnTo>
                          <a:pt x="14" y="48"/>
                        </a:lnTo>
                        <a:lnTo>
                          <a:pt x="9" y="45"/>
                        </a:lnTo>
                        <a:lnTo>
                          <a:pt x="6" y="42"/>
                        </a:lnTo>
                        <a:lnTo>
                          <a:pt x="5" y="37"/>
                        </a:lnTo>
                        <a:lnTo>
                          <a:pt x="3" y="33"/>
                        </a:lnTo>
                        <a:lnTo>
                          <a:pt x="3" y="28"/>
                        </a:lnTo>
                        <a:lnTo>
                          <a:pt x="3" y="24"/>
                        </a:lnTo>
                        <a:lnTo>
                          <a:pt x="5" y="19"/>
                        </a:lnTo>
                        <a:lnTo>
                          <a:pt x="6" y="14"/>
                        </a:lnTo>
                        <a:lnTo>
                          <a:pt x="9" y="11"/>
                        </a:lnTo>
                        <a:lnTo>
                          <a:pt x="14" y="8"/>
                        </a:lnTo>
                        <a:lnTo>
                          <a:pt x="17" y="5"/>
                        </a:lnTo>
                        <a:lnTo>
                          <a:pt x="22" y="3"/>
                        </a:lnTo>
                        <a:lnTo>
                          <a:pt x="28" y="3"/>
                        </a:lnTo>
                        <a:lnTo>
                          <a:pt x="32" y="3"/>
                        </a:lnTo>
                        <a:lnTo>
                          <a:pt x="37" y="5"/>
                        </a:lnTo>
                        <a:lnTo>
                          <a:pt x="42" y="8"/>
                        </a:lnTo>
                        <a:lnTo>
                          <a:pt x="45" y="11"/>
                        </a:lnTo>
                        <a:lnTo>
                          <a:pt x="48" y="14"/>
                        </a:lnTo>
                        <a:lnTo>
                          <a:pt x="49" y="19"/>
                        </a:lnTo>
                        <a:lnTo>
                          <a:pt x="51" y="24"/>
                        </a:lnTo>
                        <a:lnTo>
                          <a:pt x="52" y="28"/>
                        </a:lnTo>
                        <a:close/>
                      </a:path>
                    </a:pathLst>
                  </a:custGeom>
                  <a:solidFill>
                    <a:srgbClr val="EC9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60" name="Freeform 528"/>
                  <p:cNvSpPr>
                    <a:spLocks noEditPoints="1"/>
                  </p:cNvSpPr>
                  <p:nvPr/>
                </p:nvSpPr>
                <p:spPr bwMode="auto">
                  <a:xfrm>
                    <a:off x="5571" y="1204"/>
                    <a:ext cx="53" cy="52"/>
                  </a:xfrm>
                  <a:custGeom>
                    <a:avLst/>
                    <a:gdLst/>
                    <a:ahLst/>
                    <a:cxnLst>
                      <a:cxn ang="0">
                        <a:pos x="51" y="22"/>
                      </a:cxn>
                      <a:cxn ang="0">
                        <a:pos x="48" y="12"/>
                      </a:cxn>
                      <a:cxn ang="0">
                        <a:pos x="41" y="5"/>
                      </a:cxn>
                      <a:cxn ang="0">
                        <a:pos x="31" y="1"/>
                      </a:cxn>
                      <a:cxn ang="0">
                        <a:pos x="21" y="1"/>
                      </a:cxn>
                      <a:cxn ang="0">
                        <a:pos x="11" y="5"/>
                      </a:cxn>
                      <a:cxn ang="0">
                        <a:pos x="5" y="12"/>
                      </a:cxn>
                      <a:cxn ang="0">
                        <a:pos x="0" y="22"/>
                      </a:cxn>
                      <a:cxn ang="0">
                        <a:pos x="0" y="32"/>
                      </a:cxn>
                      <a:cxn ang="0">
                        <a:pos x="5" y="42"/>
                      </a:cxn>
                      <a:cxn ang="0">
                        <a:pos x="11" y="48"/>
                      </a:cxn>
                      <a:cxn ang="0">
                        <a:pos x="21" y="52"/>
                      </a:cxn>
                      <a:cxn ang="0">
                        <a:pos x="31" y="52"/>
                      </a:cxn>
                      <a:cxn ang="0">
                        <a:pos x="41" y="48"/>
                      </a:cxn>
                      <a:cxn ang="0">
                        <a:pos x="48" y="42"/>
                      </a:cxn>
                      <a:cxn ang="0">
                        <a:pos x="51" y="32"/>
                      </a:cxn>
                      <a:cxn ang="0">
                        <a:pos x="50" y="26"/>
                      </a:cxn>
                      <a:cxn ang="0">
                        <a:pos x="47" y="35"/>
                      </a:cxn>
                      <a:cxn ang="0">
                        <a:pos x="42" y="43"/>
                      </a:cxn>
                      <a:cxn ang="0">
                        <a:pos x="34" y="48"/>
                      </a:cxn>
                      <a:cxn ang="0">
                        <a:pos x="27" y="49"/>
                      </a:cxn>
                      <a:cxn ang="0">
                        <a:pos x="17" y="48"/>
                      </a:cxn>
                      <a:cxn ang="0">
                        <a:pos x="10" y="43"/>
                      </a:cxn>
                      <a:cxn ang="0">
                        <a:pos x="5" y="35"/>
                      </a:cxn>
                      <a:cxn ang="0">
                        <a:pos x="4" y="26"/>
                      </a:cxn>
                      <a:cxn ang="0">
                        <a:pos x="5" y="17"/>
                      </a:cxn>
                      <a:cxn ang="0">
                        <a:pos x="10" y="11"/>
                      </a:cxn>
                      <a:cxn ang="0">
                        <a:pos x="17" y="5"/>
                      </a:cxn>
                      <a:cxn ang="0">
                        <a:pos x="27" y="3"/>
                      </a:cxn>
                      <a:cxn ang="0">
                        <a:pos x="34" y="5"/>
                      </a:cxn>
                      <a:cxn ang="0">
                        <a:pos x="42" y="11"/>
                      </a:cxn>
                      <a:cxn ang="0">
                        <a:pos x="47" y="17"/>
                      </a:cxn>
                      <a:cxn ang="0">
                        <a:pos x="50" y="26"/>
                      </a:cxn>
                    </a:cxnLst>
                    <a:rect l="0" t="0" r="r" b="b"/>
                    <a:pathLst>
                      <a:path w="53" h="52">
                        <a:moveTo>
                          <a:pt x="53" y="26"/>
                        </a:moveTo>
                        <a:lnTo>
                          <a:pt x="51" y="22"/>
                        </a:lnTo>
                        <a:lnTo>
                          <a:pt x="50" y="17"/>
                        </a:lnTo>
                        <a:lnTo>
                          <a:pt x="48" y="12"/>
                        </a:lnTo>
                        <a:lnTo>
                          <a:pt x="45" y="8"/>
                        </a:lnTo>
                        <a:lnTo>
                          <a:pt x="41" y="5"/>
                        </a:lnTo>
                        <a:lnTo>
                          <a:pt x="36" y="1"/>
                        </a:lnTo>
                        <a:lnTo>
                          <a:pt x="31" y="1"/>
                        </a:lnTo>
                        <a:lnTo>
                          <a:pt x="27" y="0"/>
                        </a:lnTo>
                        <a:lnTo>
                          <a:pt x="21" y="1"/>
                        </a:lnTo>
                        <a:lnTo>
                          <a:pt x="16" y="1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2"/>
                        </a:lnTo>
                        <a:lnTo>
                          <a:pt x="2" y="17"/>
                        </a:lnTo>
                        <a:lnTo>
                          <a:pt x="0" y="22"/>
                        </a:lnTo>
                        <a:lnTo>
                          <a:pt x="0" y="26"/>
                        </a:lnTo>
                        <a:lnTo>
                          <a:pt x="0" y="32"/>
                        </a:lnTo>
                        <a:lnTo>
                          <a:pt x="2" y="37"/>
                        </a:lnTo>
                        <a:lnTo>
                          <a:pt x="5" y="42"/>
                        </a:lnTo>
                        <a:lnTo>
                          <a:pt x="8" y="45"/>
                        </a:lnTo>
                        <a:lnTo>
                          <a:pt x="11" y="48"/>
                        </a:lnTo>
                        <a:lnTo>
                          <a:pt x="16" y="51"/>
                        </a:lnTo>
                        <a:lnTo>
                          <a:pt x="21" y="52"/>
                        </a:lnTo>
                        <a:lnTo>
                          <a:pt x="27" y="52"/>
                        </a:lnTo>
                        <a:lnTo>
                          <a:pt x="31" y="52"/>
                        </a:lnTo>
                        <a:lnTo>
                          <a:pt x="36" y="51"/>
                        </a:lnTo>
                        <a:lnTo>
                          <a:pt x="41" y="48"/>
                        </a:lnTo>
                        <a:lnTo>
                          <a:pt x="45" y="45"/>
                        </a:lnTo>
                        <a:lnTo>
                          <a:pt x="48" y="42"/>
                        </a:lnTo>
                        <a:lnTo>
                          <a:pt x="50" y="37"/>
                        </a:lnTo>
                        <a:lnTo>
                          <a:pt x="51" y="32"/>
                        </a:lnTo>
                        <a:lnTo>
                          <a:pt x="53" y="26"/>
                        </a:lnTo>
                        <a:close/>
                        <a:moveTo>
                          <a:pt x="50" y="26"/>
                        </a:moveTo>
                        <a:lnTo>
                          <a:pt x="48" y="31"/>
                        </a:lnTo>
                        <a:lnTo>
                          <a:pt x="47" y="35"/>
                        </a:lnTo>
                        <a:lnTo>
                          <a:pt x="45" y="40"/>
                        </a:lnTo>
                        <a:lnTo>
                          <a:pt x="42" y="43"/>
                        </a:lnTo>
                        <a:lnTo>
                          <a:pt x="39" y="46"/>
                        </a:lnTo>
                        <a:lnTo>
                          <a:pt x="34" y="48"/>
                        </a:lnTo>
                        <a:lnTo>
                          <a:pt x="31" y="49"/>
                        </a:lnTo>
                        <a:lnTo>
                          <a:pt x="27" y="49"/>
                        </a:lnTo>
                        <a:lnTo>
                          <a:pt x="22" y="49"/>
                        </a:lnTo>
                        <a:lnTo>
                          <a:pt x="17" y="48"/>
                        </a:lnTo>
                        <a:lnTo>
                          <a:pt x="13" y="46"/>
                        </a:lnTo>
                        <a:lnTo>
                          <a:pt x="10" y="43"/>
                        </a:lnTo>
                        <a:lnTo>
                          <a:pt x="7" y="40"/>
                        </a:lnTo>
                        <a:lnTo>
                          <a:pt x="5" y="35"/>
                        </a:lnTo>
                        <a:lnTo>
                          <a:pt x="4" y="31"/>
                        </a:lnTo>
                        <a:lnTo>
                          <a:pt x="4" y="26"/>
                        </a:lnTo>
                        <a:lnTo>
                          <a:pt x="4" y="22"/>
                        </a:lnTo>
                        <a:lnTo>
                          <a:pt x="5" y="17"/>
                        </a:lnTo>
                        <a:lnTo>
                          <a:pt x="7" y="14"/>
                        </a:lnTo>
                        <a:lnTo>
                          <a:pt x="10" y="11"/>
                        </a:lnTo>
                        <a:lnTo>
                          <a:pt x="13" y="8"/>
                        </a:lnTo>
                        <a:lnTo>
                          <a:pt x="17" y="5"/>
                        </a:lnTo>
                        <a:lnTo>
                          <a:pt x="22" y="3"/>
                        </a:lnTo>
                        <a:lnTo>
                          <a:pt x="27" y="3"/>
                        </a:lnTo>
                        <a:lnTo>
                          <a:pt x="31" y="3"/>
                        </a:lnTo>
                        <a:lnTo>
                          <a:pt x="34" y="5"/>
                        </a:lnTo>
                        <a:lnTo>
                          <a:pt x="39" y="8"/>
                        </a:lnTo>
                        <a:lnTo>
                          <a:pt x="42" y="11"/>
                        </a:lnTo>
                        <a:lnTo>
                          <a:pt x="45" y="14"/>
                        </a:lnTo>
                        <a:lnTo>
                          <a:pt x="47" y="17"/>
                        </a:lnTo>
                        <a:lnTo>
                          <a:pt x="48" y="22"/>
                        </a:lnTo>
                        <a:lnTo>
                          <a:pt x="50" y="26"/>
                        </a:lnTo>
                        <a:close/>
                      </a:path>
                    </a:pathLst>
                  </a:custGeom>
                  <a:solidFill>
                    <a:srgbClr val="ED9C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61" name="Freeform 529"/>
                  <p:cNvSpPr>
                    <a:spLocks noEditPoints="1"/>
                  </p:cNvSpPr>
                  <p:nvPr/>
                </p:nvSpPr>
                <p:spPr bwMode="auto">
                  <a:xfrm>
                    <a:off x="5573" y="1205"/>
                    <a:ext cx="49" cy="50"/>
                  </a:xfrm>
                  <a:custGeom>
                    <a:avLst/>
                    <a:gdLst/>
                    <a:ahLst/>
                    <a:cxnLst>
                      <a:cxn ang="0">
                        <a:pos x="48" y="21"/>
                      </a:cxn>
                      <a:cxn ang="0">
                        <a:pos x="45" y="11"/>
                      </a:cxn>
                      <a:cxn ang="0">
                        <a:pos x="39" y="5"/>
                      </a:cxn>
                      <a:cxn ang="0">
                        <a:pos x="29" y="0"/>
                      </a:cxn>
                      <a:cxn ang="0">
                        <a:pos x="19" y="0"/>
                      </a:cxn>
                      <a:cxn ang="0">
                        <a:pos x="11" y="5"/>
                      </a:cxn>
                      <a:cxn ang="0">
                        <a:pos x="3" y="11"/>
                      </a:cxn>
                      <a:cxn ang="0">
                        <a:pos x="0" y="21"/>
                      </a:cxn>
                      <a:cxn ang="0">
                        <a:pos x="0" y="30"/>
                      </a:cxn>
                      <a:cxn ang="0">
                        <a:pos x="3" y="39"/>
                      </a:cxn>
                      <a:cxn ang="0">
                        <a:pos x="11" y="45"/>
                      </a:cxn>
                      <a:cxn ang="0">
                        <a:pos x="19" y="50"/>
                      </a:cxn>
                      <a:cxn ang="0">
                        <a:pos x="29" y="50"/>
                      </a:cxn>
                      <a:cxn ang="0">
                        <a:pos x="39" y="45"/>
                      </a:cxn>
                      <a:cxn ang="0">
                        <a:pos x="45" y="39"/>
                      </a:cxn>
                      <a:cxn ang="0">
                        <a:pos x="48" y="30"/>
                      </a:cxn>
                      <a:cxn ang="0">
                        <a:pos x="46" y="25"/>
                      </a:cxn>
                      <a:cxn ang="0">
                        <a:pos x="45" y="34"/>
                      </a:cxn>
                      <a:cxn ang="0">
                        <a:pos x="40" y="41"/>
                      </a:cxn>
                      <a:cxn ang="0">
                        <a:pos x="32" y="45"/>
                      </a:cxn>
                      <a:cxn ang="0">
                        <a:pos x="25" y="47"/>
                      </a:cxn>
                      <a:cxn ang="0">
                        <a:pos x="15" y="45"/>
                      </a:cxn>
                      <a:cxn ang="0">
                        <a:pos x="9" y="41"/>
                      </a:cxn>
                      <a:cxn ang="0">
                        <a:pos x="5" y="34"/>
                      </a:cxn>
                      <a:cxn ang="0">
                        <a:pos x="3" y="25"/>
                      </a:cxn>
                      <a:cxn ang="0">
                        <a:pos x="5" y="17"/>
                      </a:cxn>
                      <a:cxn ang="0">
                        <a:pos x="9" y="10"/>
                      </a:cxn>
                      <a:cxn ang="0">
                        <a:pos x="15" y="5"/>
                      </a:cxn>
                      <a:cxn ang="0">
                        <a:pos x="25" y="4"/>
                      </a:cxn>
                      <a:cxn ang="0">
                        <a:pos x="32" y="5"/>
                      </a:cxn>
                      <a:cxn ang="0">
                        <a:pos x="40" y="10"/>
                      </a:cxn>
                      <a:cxn ang="0">
                        <a:pos x="45" y="17"/>
                      </a:cxn>
                      <a:cxn ang="0">
                        <a:pos x="46" y="25"/>
                      </a:cxn>
                    </a:cxnLst>
                    <a:rect l="0" t="0" r="r" b="b"/>
                    <a:pathLst>
                      <a:path w="49" h="50">
                        <a:moveTo>
                          <a:pt x="49" y="25"/>
                        </a:moveTo>
                        <a:lnTo>
                          <a:pt x="48" y="21"/>
                        </a:lnTo>
                        <a:lnTo>
                          <a:pt x="46" y="16"/>
                        </a:lnTo>
                        <a:lnTo>
                          <a:pt x="45" y="11"/>
                        </a:lnTo>
                        <a:lnTo>
                          <a:pt x="42" y="8"/>
                        </a:lnTo>
                        <a:lnTo>
                          <a:pt x="39" y="5"/>
                        </a:lnTo>
                        <a:lnTo>
                          <a:pt x="34" y="2"/>
                        </a:lnTo>
                        <a:lnTo>
                          <a:pt x="29" y="0"/>
                        </a:lnTo>
                        <a:lnTo>
                          <a:pt x="25" y="0"/>
                        </a:lnTo>
                        <a:lnTo>
                          <a:pt x="19" y="0"/>
                        </a:lnTo>
                        <a:lnTo>
                          <a:pt x="14" y="2"/>
                        </a:lnTo>
                        <a:lnTo>
                          <a:pt x="11" y="5"/>
                        </a:lnTo>
                        <a:lnTo>
                          <a:pt x="6" y="8"/>
                        </a:lnTo>
                        <a:lnTo>
                          <a:pt x="3" y="11"/>
                        </a:lnTo>
                        <a:lnTo>
                          <a:pt x="2" y="16"/>
                        </a:lnTo>
                        <a:lnTo>
                          <a:pt x="0" y="21"/>
                        </a:lnTo>
                        <a:lnTo>
                          <a:pt x="0" y="25"/>
                        </a:lnTo>
                        <a:lnTo>
                          <a:pt x="0" y="30"/>
                        </a:lnTo>
                        <a:lnTo>
                          <a:pt x="2" y="34"/>
                        </a:lnTo>
                        <a:lnTo>
                          <a:pt x="3" y="39"/>
                        </a:lnTo>
                        <a:lnTo>
                          <a:pt x="6" y="42"/>
                        </a:lnTo>
                        <a:lnTo>
                          <a:pt x="11" y="45"/>
                        </a:lnTo>
                        <a:lnTo>
                          <a:pt x="14" y="48"/>
                        </a:lnTo>
                        <a:lnTo>
                          <a:pt x="19" y="50"/>
                        </a:lnTo>
                        <a:lnTo>
                          <a:pt x="25" y="50"/>
                        </a:lnTo>
                        <a:lnTo>
                          <a:pt x="29" y="50"/>
                        </a:lnTo>
                        <a:lnTo>
                          <a:pt x="34" y="48"/>
                        </a:lnTo>
                        <a:lnTo>
                          <a:pt x="39" y="45"/>
                        </a:lnTo>
                        <a:lnTo>
                          <a:pt x="42" y="42"/>
                        </a:lnTo>
                        <a:lnTo>
                          <a:pt x="45" y="39"/>
                        </a:lnTo>
                        <a:lnTo>
                          <a:pt x="46" y="34"/>
                        </a:lnTo>
                        <a:lnTo>
                          <a:pt x="48" y="30"/>
                        </a:lnTo>
                        <a:lnTo>
                          <a:pt x="49" y="25"/>
                        </a:lnTo>
                        <a:close/>
                        <a:moveTo>
                          <a:pt x="46" y="25"/>
                        </a:moveTo>
                        <a:lnTo>
                          <a:pt x="45" y="30"/>
                        </a:lnTo>
                        <a:lnTo>
                          <a:pt x="45" y="34"/>
                        </a:lnTo>
                        <a:lnTo>
                          <a:pt x="42" y="38"/>
                        </a:lnTo>
                        <a:lnTo>
                          <a:pt x="40" y="41"/>
                        </a:lnTo>
                        <a:lnTo>
                          <a:pt x="36" y="44"/>
                        </a:lnTo>
                        <a:lnTo>
                          <a:pt x="32" y="45"/>
                        </a:lnTo>
                        <a:lnTo>
                          <a:pt x="28" y="47"/>
                        </a:lnTo>
                        <a:lnTo>
                          <a:pt x="25" y="47"/>
                        </a:lnTo>
                        <a:lnTo>
                          <a:pt x="20" y="47"/>
                        </a:lnTo>
                        <a:lnTo>
                          <a:pt x="15" y="45"/>
                        </a:lnTo>
                        <a:lnTo>
                          <a:pt x="12" y="44"/>
                        </a:lnTo>
                        <a:lnTo>
                          <a:pt x="9" y="41"/>
                        </a:lnTo>
                        <a:lnTo>
                          <a:pt x="6" y="38"/>
                        </a:lnTo>
                        <a:lnTo>
                          <a:pt x="5" y="34"/>
                        </a:lnTo>
                        <a:lnTo>
                          <a:pt x="3" y="30"/>
                        </a:lnTo>
                        <a:lnTo>
                          <a:pt x="3" y="25"/>
                        </a:lnTo>
                        <a:lnTo>
                          <a:pt x="3" y="21"/>
                        </a:lnTo>
                        <a:lnTo>
                          <a:pt x="5" y="17"/>
                        </a:lnTo>
                        <a:lnTo>
                          <a:pt x="6" y="13"/>
                        </a:lnTo>
                        <a:lnTo>
                          <a:pt x="9" y="10"/>
                        </a:lnTo>
                        <a:lnTo>
                          <a:pt x="12" y="8"/>
                        </a:lnTo>
                        <a:lnTo>
                          <a:pt x="15" y="5"/>
                        </a:lnTo>
                        <a:lnTo>
                          <a:pt x="20" y="4"/>
                        </a:lnTo>
                        <a:lnTo>
                          <a:pt x="25" y="4"/>
                        </a:lnTo>
                        <a:lnTo>
                          <a:pt x="28" y="4"/>
                        </a:lnTo>
                        <a:lnTo>
                          <a:pt x="32" y="5"/>
                        </a:lnTo>
                        <a:lnTo>
                          <a:pt x="36" y="8"/>
                        </a:lnTo>
                        <a:lnTo>
                          <a:pt x="40" y="10"/>
                        </a:lnTo>
                        <a:lnTo>
                          <a:pt x="42" y="13"/>
                        </a:lnTo>
                        <a:lnTo>
                          <a:pt x="45" y="17"/>
                        </a:lnTo>
                        <a:lnTo>
                          <a:pt x="45" y="21"/>
                        </a:lnTo>
                        <a:lnTo>
                          <a:pt x="46" y="25"/>
                        </a:lnTo>
                        <a:close/>
                      </a:path>
                    </a:pathLst>
                  </a:custGeom>
                  <a:solidFill>
                    <a:srgbClr val="EE9FA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62" name="Freeform 530"/>
                  <p:cNvSpPr>
                    <a:spLocks noEditPoints="1"/>
                  </p:cNvSpPr>
                  <p:nvPr/>
                </p:nvSpPr>
                <p:spPr bwMode="auto">
                  <a:xfrm>
                    <a:off x="5575" y="1207"/>
                    <a:ext cx="46" cy="46"/>
                  </a:xfrm>
                  <a:custGeom>
                    <a:avLst/>
                    <a:gdLst/>
                    <a:ahLst/>
                    <a:cxnLst>
                      <a:cxn ang="0">
                        <a:pos x="46" y="23"/>
                      </a:cxn>
                      <a:cxn ang="0">
                        <a:pos x="44" y="19"/>
                      </a:cxn>
                      <a:cxn ang="0">
                        <a:pos x="43" y="14"/>
                      </a:cxn>
                      <a:cxn ang="0">
                        <a:pos x="41" y="11"/>
                      </a:cxn>
                      <a:cxn ang="0">
                        <a:pos x="38" y="8"/>
                      </a:cxn>
                      <a:cxn ang="0">
                        <a:pos x="35" y="5"/>
                      </a:cxn>
                      <a:cxn ang="0">
                        <a:pos x="30" y="2"/>
                      </a:cxn>
                      <a:cxn ang="0">
                        <a:pos x="27" y="0"/>
                      </a:cxn>
                      <a:cxn ang="0">
                        <a:pos x="23" y="0"/>
                      </a:cxn>
                      <a:cxn ang="0">
                        <a:pos x="18" y="0"/>
                      </a:cxn>
                      <a:cxn ang="0">
                        <a:pos x="13" y="2"/>
                      </a:cxn>
                      <a:cxn ang="0">
                        <a:pos x="9" y="5"/>
                      </a:cxn>
                      <a:cxn ang="0">
                        <a:pos x="6" y="8"/>
                      </a:cxn>
                      <a:cxn ang="0">
                        <a:pos x="3" y="11"/>
                      </a:cxn>
                      <a:cxn ang="0">
                        <a:pos x="1" y="14"/>
                      </a:cxn>
                      <a:cxn ang="0">
                        <a:pos x="0" y="19"/>
                      </a:cxn>
                      <a:cxn ang="0">
                        <a:pos x="0" y="23"/>
                      </a:cxn>
                      <a:cxn ang="0">
                        <a:pos x="0" y="28"/>
                      </a:cxn>
                      <a:cxn ang="0">
                        <a:pos x="1" y="32"/>
                      </a:cxn>
                      <a:cxn ang="0">
                        <a:pos x="3" y="37"/>
                      </a:cxn>
                      <a:cxn ang="0">
                        <a:pos x="6" y="40"/>
                      </a:cxn>
                      <a:cxn ang="0">
                        <a:pos x="9" y="43"/>
                      </a:cxn>
                      <a:cxn ang="0">
                        <a:pos x="13" y="45"/>
                      </a:cxn>
                      <a:cxn ang="0">
                        <a:pos x="18" y="46"/>
                      </a:cxn>
                      <a:cxn ang="0">
                        <a:pos x="23" y="46"/>
                      </a:cxn>
                      <a:cxn ang="0">
                        <a:pos x="27" y="46"/>
                      </a:cxn>
                      <a:cxn ang="0">
                        <a:pos x="30" y="45"/>
                      </a:cxn>
                      <a:cxn ang="0">
                        <a:pos x="35" y="43"/>
                      </a:cxn>
                      <a:cxn ang="0">
                        <a:pos x="38" y="40"/>
                      </a:cxn>
                      <a:cxn ang="0">
                        <a:pos x="41" y="37"/>
                      </a:cxn>
                      <a:cxn ang="0">
                        <a:pos x="43" y="32"/>
                      </a:cxn>
                      <a:cxn ang="0">
                        <a:pos x="44" y="28"/>
                      </a:cxn>
                      <a:cxn ang="0">
                        <a:pos x="46" y="23"/>
                      </a:cxn>
                      <a:cxn ang="0">
                        <a:pos x="43" y="23"/>
                      </a:cxn>
                      <a:cxn ang="0">
                        <a:pos x="41" y="31"/>
                      </a:cxn>
                      <a:cxn ang="0">
                        <a:pos x="37" y="37"/>
                      </a:cxn>
                      <a:cxn ang="0">
                        <a:pos x="30" y="42"/>
                      </a:cxn>
                      <a:cxn ang="0">
                        <a:pos x="23" y="43"/>
                      </a:cxn>
                      <a:cxn ang="0">
                        <a:pos x="15" y="42"/>
                      </a:cxn>
                      <a:cxn ang="0">
                        <a:pos x="7" y="37"/>
                      </a:cxn>
                      <a:cxn ang="0">
                        <a:pos x="4" y="31"/>
                      </a:cxn>
                      <a:cxn ang="0">
                        <a:pos x="3" y="23"/>
                      </a:cxn>
                      <a:cxn ang="0">
                        <a:pos x="4" y="15"/>
                      </a:cxn>
                      <a:cxn ang="0">
                        <a:pos x="7" y="9"/>
                      </a:cxn>
                      <a:cxn ang="0">
                        <a:pos x="15" y="5"/>
                      </a:cxn>
                      <a:cxn ang="0">
                        <a:pos x="23" y="3"/>
                      </a:cxn>
                      <a:cxn ang="0">
                        <a:pos x="30" y="5"/>
                      </a:cxn>
                      <a:cxn ang="0">
                        <a:pos x="37" y="9"/>
                      </a:cxn>
                      <a:cxn ang="0">
                        <a:pos x="41" y="15"/>
                      </a:cxn>
                      <a:cxn ang="0">
                        <a:pos x="43" y="23"/>
                      </a:cxn>
                    </a:cxnLst>
                    <a:rect l="0" t="0" r="r" b="b"/>
                    <a:pathLst>
                      <a:path w="46" h="46">
                        <a:moveTo>
                          <a:pt x="46" y="23"/>
                        </a:moveTo>
                        <a:lnTo>
                          <a:pt x="44" y="19"/>
                        </a:lnTo>
                        <a:lnTo>
                          <a:pt x="43" y="14"/>
                        </a:lnTo>
                        <a:lnTo>
                          <a:pt x="41" y="11"/>
                        </a:lnTo>
                        <a:lnTo>
                          <a:pt x="38" y="8"/>
                        </a:lnTo>
                        <a:lnTo>
                          <a:pt x="35" y="5"/>
                        </a:lnTo>
                        <a:lnTo>
                          <a:pt x="30" y="2"/>
                        </a:lnTo>
                        <a:lnTo>
                          <a:pt x="27" y="0"/>
                        </a:lnTo>
                        <a:lnTo>
                          <a:pt x="23" y="0"/>
                        </a:lnTo>
                        <a:lnTo>
                          <a:pt x="18" y="0"/>
                        </a:lnTo>
                        <a:lnTo>
                          <a:pt x="13" y="2"/>
                        </a:lnTo>
                        <a:lnTo>
                          <a:pt x="9" y="5"/>
                        </a:lnTo>
                        <a:lnTo>
                          <a:pt x="6" y="8"/>
                        </a:lnTo>
                        <a:lnTo>
                          <a:pt x="3" y="11"/>
                        </a:lnTo>
                        <a:lnTo>
                          <a:pt x="1" y="14"/>
                        </a:lnTo>
                        <a:lnTo>
                          <a:pt x="0" y="19"/>
                        </a:lnTo>
                        <a:lnTo>
                          <a:pt x="0" y="23"/>
                        </a:lnTo>
                        <a:lnTo>
                          <a:pt x="0" y="28"/>
                        </a:lnTo>
                        <a:lnTo>
                          <a:pt x="1" y="32"/>
                        </a:lnTo>
                        <a:lnTo>
                          <a:pt x="3" y="37"/>
                        </a:lnTo>
                        <a:lnTo>
                          <a:pt x="6" y="40"/>
                        </a:lnTo>
                        <a:lnTo>
                          <a:pt x="9" y="43"/>
                        </a:lnTo>
                        <a:lnTo>
                          <a:pt x="13" y="45"/>
                        </a:lnTo>
                        <a:lnTo>
                          <a:pt x="18" y="46"/>
                        </a:lnTo>
                        <a:lnTo>
                          <a:pt x="23" y="46"/>
                        </a:lnTo>
                        <a:lnTo>
                          <a:pt x="27" y="46"/>
                        </a:lnTo>
                        <a:lnTo>
                          <a:pt x="30" y="45"/>
                        </a:lnTo>
                        <a:lnTo>
                          <a:pt x="35" y="43"/>
                        </a:lnTo>
                        <a:lnTo>
                          <a:pt x="38" y="40"/>
                        </a:lnTo>
                        <a:lnTo>
                          <a:pt x="41" y="37"/>
                        </a:lnTo>
                        <a:lnTo>
                          <a:pt x="43" y="32"/>
                        </a:lnTo>
                        <a:lnTo>
                          <a:pt x="44" y="28"/>
                        </a:lnTo>
                        <a:lnTo>
                          <a:pt x="46" y="23"/>
                        </a:lnTo>
                        <a:close/>
                        <a:moveTo>
                          <a:pt x="43" y="23"/>
                        </a:moveTo>
                        <a:lnTo>
                          <a:pt x="41" y="31"/>
                        </a:lnTo>
                        <a:lnTo>
                          <a:pt x="37" y="37"/>
                        </a:lnTo>
                        <a:lnTo>
                          <a:pt x="30" y="42"/>
                        </a:lnTo>
                        <a:lnTo>
                          <a:pt x="23" y="43"/>
                        </a:lnTo>
                        <a:lnTo>
                          <a:pt x="15" y="42"/>
                        </a:lnTo>
                        <a:lnTo>
                          <a:pt x="7" y="37"/>
                        </a:lnTo>
                        <a:lnTo>
                          <a:pt x="4" y="31"/>
                        </a:lnTo>
                        <a:lnTo>
                          <a:pt x="3" y="23"/>
                        </a:lnTo>
                        <a:lnTo>
                          <a:pt x="4" y="15"/>
                        </a:lnTo>
                        <a:lnTo>
                          <a:pt x="7" y="9"/>
                        </a:lnTo>
                        <a:lnTo>
                          <a:pt x="15" y="5"/>
                        </a:lnTo>
                        <a:lnTo>
                          <a:pt x="23" y="3"/>
                        </a:lnTo>
                        <a:lnTo>
                          <a:pt x="30" y="5"/>
                        </a:lnTo>
                        <a:lnTo>
                          <a:pt x="37" y="9"/>
                        </a:lnTo>
                        <a:lnTo>
                          <a:pt x="41" y="15"/>
                        </a:lnTo>
                        <a:lnTo>
                          <a:pt x="43" y="23"/>
                        </a:lnTo>
                        <a:close/>
                      </a:path>
                    </a:pathLst>
                  </a:custGeom>
                  <a:solidFill>
                    <a:srgbClr val="EEA2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63" name="Freeform 531"/>
                  <p:cNvSpPr>
                    <a:spLocks noEditPoints="1"/>
                  </p:cNvSpPr>
                  <p:nvPr/>
                </p:nvSpPr>
                <p:spPr bwMode="auto">
                  <a:xfrm>
                    <a:off x="5576" y="1209"/>
                    <a:ext cx="43" cy="43"/>
                  </a:xfrm>
                  <a:custGeom>
                    <a:avLst/>
                    <a:gdLst/>
                    <a:ahLst/>
                    <a:cxnLst>
                      <a:cxn ang="0">
                        <a:pos x="43" y="21"/>
                      </a:cxn>
                      <a:cxn ang="0">
                        <a:pos x="42" y="17"/>
                      </a:cxn>
                      <a:cxn ang="0">
                        <a:pos x="42" y="13"/>
                      </a:cxn>
                      <a:cxn ang="0">
                        <a:pos x="39" y="9"/>
                      </a:cxn>
                      <a:cxn ang="0">
                        <a:pos x="37" y="6"/>
                      </a:cxn>
                      <a:cxn ang="0">
                        <a:pos x="33" y="4"/>
                      </a:cxn>
                      <a:cxn ang="0">
                        <a:pos x="29" y="1"/>
                      </a:cxn>
                      <a:cxn ang="0">
                        <a:pos x="25" y="0"/>
                      </a:cxn>
                      <a:cxn ang="0">
                        <a:pos x="22" y="0"/>
                      </a:cxn>
                      <a:cxn ang="0">
                        <a:pos x="17" y="0"/>
                      </a:cxn>
                      <a:cxn ang="0">
                        <a:pos x="12" y="1"/>
                      </a:cxn>
                      <a:cxn ang="0">
                        <a:pos x="9" y="4"/>
                      </a:cxn>
                      <a:cxn ang="0">
                        <a:pos x="6" y="6"/>
                      </a:cxn>
                      <a:cxn ang="0">
                        <a:pos x="3" y="9"/>
                      </a:cxn>
                      <a:cxn ang="0">
                        <a:pos x="2" y="13"/>
                      </a:cxn>
                      <a:cxn ang="0">
                        <a:pos x="0" y="17"/>
                      </a:cxn>
                      <a:cxn ang="0">
                        <a:pos x="0" y="21"/>
                      </a:cxn>
                      <a:cxn ang="0">
                        <a:pos x="0" y="26"/>
                      </a:cxn>
                      <a:cxn ang="0">
                        <a:pos x="2" y="30"/>
                      </a:cxn>
                      <a:cxn ang="0">
                        <a:pos x="3" y="34"/>
                      </a:cxn>
                      <a:cxn ang="0">
                        <a:pos x="6" y="37"/>
                      </a:cxn>
                      <a:cxn ang="0">
                        <a:pos x="9" y="40"/>
                      </a:cxn>
                      <a:cxn ang="0">
                        <a:pos x="12" y="41"/>
                      </a:cxn>
                      <a:cxn ang="0">
                        <a:pos x="17" y="43"/>
                      </a:cxn>
                      <a:cxn ang="0">
                        <a:pos x="22" y="43"/>
                      </a:cxn>
                      <a:cxn ang="0">
                        <a:pos x="25" y="43"/>
                      </a:cxn>
                      <a:cxn ang="0">
                        <a:pos x="29" y="41"/>
                      </a:cxn>
                      <a:cxn ang="0">
                        <a:pos x="33" y="40"/>
                      </a:cxn>
                      <a:cxn ang="0">
                        <a:pos x="37" y="37"/>
                      </a:cxn>
                      <a:cxn ang="0">
                        <a:pos x="39" y="34"/>
                      </a:cxn>
                      <a:cxn ang="0">
                        <a:pos x="42" y="30"/>
                      </a:cxn>
                      <a:cxn ang="0">
                        <a:pos x="42" y="26"/>
                      </a:cxn>
                      <a:cxn ang="0">
                        <a:pos x="43" y="21"/>
                      </a:cxn>
                      <a:cxn ang="0">
                        <a:pos x="40" y="21"/>
                      </a:cxn>
                      <a:cxn ang="0">
                        <a:pos x="39" y="29"/>
                      </a:cxn>
                      <a:cxn ang="0">
                        <a:pos x="34" y="35"/>
                      </a:cxn>
                      <a:cxn ang="0">
                        <a:pos x="28" y="38"/>
                      </a:cxn>
                      <a:cxn ang="0">
                        <a:pos x="22" y="40"/>
                      </a:cxn>
                      <a:cxn ang="0">
                        <a:pos x="14" y="38"/>
                      </a:cxn>
                      <a:cxn ang="0">
                        <a:pos x="8" y="35"/>
                      </a:cxn>
                      <a:cxn ang="0">
                        <a:pos x="5" y="29"/>
                      </a:cxn>
                      <a:cxn ang="0">
                        <a:pos x="3" y="21"/>
                      </a:cxn>
                      <a:cxn ang="0">
                        <a:pos x="5" y="13"/>
                      </a:cxn>
                      <a:cxn ang="0">
                        <a:pos x="8" y="9"/>
                      </a:cxn>
                      <a:cxn ang="0">
                        <a:pos x="14" y="4"/>
                      </a:cxn>
                      <a:cxn ang="0">
                        <a:pos x="22" y="3"/>
                      </a:cxn>
                      <a:cxn ang="0">
                        <a:pos x="28" y="4"/>
                      </a:cxn>
                      <a:cxn ang="0">
                        <a:pos x="34" y="9"/>
                      </a:cxn>
                      <a:cxn ang="0">
                        <a:pos x="39" y="13"/>
                      </a:cxn>
                      <a:cxn ang="0">
                        <a:pos x="40" y="21"/>
                      </a:cxn>
                    </a:cxnLst>
                    <a:rect l="0" t="0" r="r" b="b"/>
                    <a:pathLst>
                      <a:path w="43" h="43">
                        <a:moveTo>
                          <a:pt x="43" y="21"/>
                        </a:moveTo>
                        <a:lnTo>
                          <a:pt x="42" y="17"/>
                        </a:lnTo>
                        <a:lnTo>
                          <a:pt x="42" y="13"/>
                        </a:lnTo>
                        <a:lnTo>
                          <a:pt x="39" y="9"/>
                        </a:lnTo>
                        <a:lnTo>
                          <a:pt x="37" y="6"/>
                        </a:lnTo>
                        <a:lnTo>
                          <a:pt x="33" y="4"/>
                        </a:lnTo>
                        <a:lnTo>
                          <a:pt x="29" y="1"/>
                        </a:lnTo>
                        <a:lnTo>
                          <a:pt x="25" y="0"/>
                        </a:lnTo>
                        <a:lnTo>
                          <a:pt x="22" y="0"/>
                        </a:lnTo>
                        <a:lnTo>
                          <a:pt x="17" y="0"/>
                        </a:lnTo>
                        <a:lnTo>
                          <a:pt x="12" y="1"/>
                        </a:lnTo>
                        <a:lnTo>
                          <a:pt x="9" y="4"/>
                        </a:lnTo>
                        <a:lnTo>
                          <a:pt x="6" y="6"/>
                        </a:lnTo>
                        <a:lnTo>
                          <a:pt x="3" y="9"/>
                        </a:lnTo>
                        <a:lnTo>
                          <a:pt x="2" y="13"/>
                        </a:lnTo>
                        <a:lnTo>
                          <a:pt x="0" y="17"/>
                        </a:lnTo>
                        <a:lnTo>
                          <a:pt x="0" y="21"/>
                        </a:lnTo>
                        <a:lnTo>
                          <a:pt x="0" y="26"/>
                        </a:lnTo>
                        <a:lnTo>
                          <a:pt x="2" y="30"/>
                        </a:lnTo>
                        <a:lnTo>
                          <a:pt x="3" y="34"/>
                        </a:lnTo>
                        <a:lnTo>
                          <a:pt x="6" y="37"/>
                        </a:lnTo>
                        <a:lnTo>
                          <a:pt x="9" y="40"/>
                        </a:lnTo>
                        <a:lnTo>
                          <a:pt x="12" y="41"/>
                        </a:lnTo>
                        <a:lnTo>
                          <a:pt x="17" y="43"/>
                        </a:lnTo>
                        <a:lnTo>
                          <a:pt x="22" y="43"/>
                        </a:lnTo>
                        <a:lnTo>
                          <a:pt x="25" y="43"/>
                        </a:lnTo>
                        <a:lnTo>
                          <a:pt x="29" y="41"/>
                        </a:lnTo>
                        <a:lnTo>
                          <a:pt x="33" y="40"/>
                        </a:lnTo>
                        <a:lnTo>
                          <a:pt x="37" y="37"/>
                        </a:lnTo>
                        <a:lnTo>
                          <a:pt x="39" y="34"/>
                        </a:lnTo>
                        <a:lnTo>
                          <a:pt x="42" y="30"/>
                        </a:lnTo>
                        <a:lnTo>
                          <a:pt x="42" y="26"/>
                        </a:lnTo>
                        <a:lnTo>
                          <a:pt x="43" y="21"/>
                        </a:lnTo>
                        <a:close/>
                        <a:moveTo>
                          <a:pt x="40" y="21"/>
                        </a:moveTo>
                        <a:lnTo>
                          <a:pt x="39" y="29"/>
                        </a:lnTo>
                        <a:lnTo>
                          <a:pt x="34" y="35"/>
                        </a:lnTo>
                        <a:lnTo>
                          <a:pt x="28" y="38"/>
                        </a:lnTo>
                        <a:lnTo>
                          <a:pt x="22" y="40"/>
                        </a:lnTo>
                        <a:lnTo>
                          <a:pt x="14" y="38"/>
                        </a:lnTo>
                        <a:lnTo>
                          <a:pt x="8" y="35"/>
                        </a:lnTo>
                        <a:lnTo>
                          <a:pt x="5" y="29"/>
                        </a:lnTo>
                        <a:lnTo>
                          <a:pt x="3" y="21"/>
                        </a:lnTo>
                        <a:lnTo>
                          <a:pt x="5" y="13"/>
                        </a:lnTo>
                        <a:lnTo>
                          <a:pt x="8" y="9"/>
                        </a:lnTo>
                        <a:lnTo>
                          <a:pt x="14" y="4"/>
                        </a:lnTo>
                        <a:lnTo>
                          <a:pt x="22" y="3"/>
                        </a:lnTo>
                        <a:lnTo>
                          <a:pt x="28" y="4"/>
                        </a:lnTo>
                        <a:lnTo>
                          <a:pt x="34" y="9"/>
                        </a:lnTo>
                        <a:lnTo>
                          <a:pt x="39" y="13"/>
                        </a:lnTo>
                        <a:lnTo>
                          <a:pt x="40" y="21"/>
                        </a:lnTo>
                        <a:close/>
                      </a:path>
                    </a:pathLst>
                  </a:custGeom>
                  <a:solidFill>
                    <a:srgbClr val="EFA6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64" name="Freeform 532"/>
                  <p:cNvSpPr>
                    <a:spLocks noEditPoints="1"/>
                  </p:cNvSpPr>
                  <p:nvPr/>
                </p:nvSpPr>
                <p:spPr bwMode="auto">
                  <a:xfrm>
                    <a:off x="5578" y="1210"/>
                    <a:ext cx="40" cy="40"/>
                  </a:xfrm>
                  <a:custGeom>
                    <a:avLst/>
                    <a:gdLst/>
                    <a:ahLst/>
                    <a:cxnLst>
                      <a:cxn ang="0">
                        <a:pos x="40" y="20"/>
                      </a:cxn>
                      <a:cxn ang="0">
                        <a:pos x="38" y="12"/>
                      </a:cxn>
                      <a:cxn ang="0">
                        <a:pos x="34" y="6"/>
                      </a:cxn>
                      <a:cxn ang="0">
                        <a:pos x="27" y="2"/>
                      </a:cxn>
                      <a:cxn ang="0">
                        <a:pos x="20" y="0"/>
                      </a:cxn>
                      <a:cxn ang="0">
                        <a:pos x="12" y="2"/>
                      </a:cxn>
                      <a:cxn ang="0">
                        <a:pos x="4" y="6"/>
                      </a:cxn>
                      <a:cxn ang="0">
                        <a:pos x="1" y="12"/>
                      </a:cxn>
                      <a:cxn ang="0">
                        <a:pos x="0" y="20"/>
                      </a:cxn>
                      <a:cxn ang="0">
                        <a:pos x="1" y="28"/>
                      </a:cxn>
                      <a:cxn ang="0">
                        <a:pos x="4" y="34"/>
                      </a:cxn>
                      <a:cxn ang="0">
                        <a:pos x="12" y="39"/>
                      </a:cxn>
                      <a:cxn ang="0">
                        <a:pos x="20" y="40"/>
                      </a:cxn>
                      <a:cxn ang="0">
                        <a:pos x="27" y="39"/>
                      </a:cxn>
                      <a:cxn ang="0">
                        <a:pos x="34" y="34"/>
                      </a:cxn>
                      <a:cxn ang="0">
                        <a:pos x="38" y="28"/>
                      </a:cxn>
                      <a:cxn ang="0">
                        <a:pos x="40" y="20"/>
                      </a:cxn>
                      <a:cxn ang="0">
                        <a:pos x="37" y="20"/>
                      </a:cxn>
                      <a:cxn ang="0">
                        <a:pos x="35" y="26"/>
                      </a:cxn>
                      <a:cxn ang="0">
                        <a:pos x="31" y="33"/>
                      </a:cxn>
                      <a:cxn ang="0">
                        <a:pos x="26" y="36"/>
                      </a:cxn>
                      <a:cxn ang="0">
                        <a:pos x="20" y="37"/>
                      </a:cxn>
                      <a:cxn ang="0">
                        <a:pos x="12" y="36"/>
                      </a:cxn>
                      <a:cxn ang="0">
                        <a:pos x="7" y="33"/>
                      </a:cxn>
                      <a:cxn ang="0">
                        <a:pos x="4" y="26"/>
                      </a:cxn>
                      <a:cxn ang="0">
                        <a:pos x="3" y="20"/>
                      </a:cxn>
                      <a:cxn ang="0">
                        <a:pos x="4" y="14"/>
                      </a:cxn>
                      <a:cxn ang="0">
                        <a:pos x="7" y="8"/>
                      </a:cxn>
                      <a:cxn ang="0">
                        <a:pos x="12" y="5"/>
                      </a:cxn>
                      <a:cxn ang="0">
                        <a:pos x="20" y="3"/>
                      </a:cxn>
                      <a:cxn ang="0">
                        <a:pos x="26" y="5"/>
                      </a:cxn>
                      <a:cxn ang="0">
                        <a:pos x="31" y="8"/>
                      </a:cxn>
                      <a:cxn ang="0">
                        <a:pos x="35" y="14"/>
                      </a:cxn>
                      <a:cxn ang="0">
                        <a:pos x="37" y="20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38" y="12"/>
                        </a:lnTo>
                        <a:lnTo>
                          <a:pt x="34" y="6"/>
                        </a:lnTo>
                        <a:lnTo>
                          <a:pt x="27" y="2"/>
                        </a:lnTo>
                        <a:lnTo>
                          <a:pt x="20" y="0"/>
                        </a:lnTo>
                        <a:lnTo>
                          <a:pt x="12" y="2"/>
                        </a:lnTo>
                        <a:lnTo>
                          <a:pt x="4" y="6"/>
                        </a:lnTo>
                        <a:lnTo>
                          <a:pt x="1" y="12"/>
                        </a:lnTo>
                        <a:lnTo>
                          <a:pt x="0" y="20"/>
                        </a:lnTo>
                        <a:lnTo>
                          <a:pt x="1" y="28"/>
                        </a:lnTo>
                        <a:lnTo>
                          <a:pt x="4" y="34"/>
                        </a:lnTo>
                        <a:lnTo>
                          <a:pt x="12" y="39"/>
                        </a:lnTo>
                        <a:lnTo>
                          <a:pt x="20" y="40"/>
                        </a:lnTo>
                        <a:lnTo>
                          <a:pt x="27" y="39"/>
                        </a:lnTo>
                        <a:lnTo>
                          <a:pt x="34" y="34"/>
                        </a:lnTo>
                        <a:lnTo>
                          <a:pt x="38" y="28"/>
                        </a:lnTo>
                        <a:lnTo>
                          <a:pt x="40" y="20"/>
                        </a:lnTo>
                        <a:close/>
                        <a:moveTo>
                          <a:pt x="37" y="20"/>
                        </a:moveTo>
                        <a:lnTo>
                          <a:pt x="35" y="26"/>
                        </a:lnTo>
                        <a:lnTo>
                          <a:pt x="31" y="33"/>
                        </a:lnTo>
                        <a:lnTo>
                          <a:pt x="26" y="36"/>
                        </a:lnTo>
                        <a:lnTo>
                          <a:pt x="20" y="37"/>
                        </a:lnTo>
                        <a:lnTo>
                          <a:pt x="12" y="36"/>
                        </a:lnTo>
                        <a:lnTo>
                          <a:pt x="7" y="33"/>
                        </a:lnTo>
                        <a:lnTo>
                          <a:pt x="4" y="26"/>
                        </a:lnTo>
                        <a:lnTo>
                          <a:pt x="3" y="20"/>
                        </a:lnTo>
                        <a:lnTo>
                          <a:pt x="4" y="14"/>
                        </a:lnTo>
                        <a:lnTo>
                          <a:pt x="7" y="8"/>
                        </a:lnTo>
                        <a:lnTo>
                          <a:pt x="12" y="5"/>
                        </a:lnTo>
                        <a:lnTo>
                          <a:pt x="20" y="3"/>
                        </a:lnTo>
                        <a:lnTo>
                          <a:pt x="26" y="5"/>
                        </a:lnTo>
                        <a:lnTo>
                          <a:pt x="31" y="8"/>
                        </a:lnTo>
                        <a:lnTo>
                          <a:pt x="35" y="14"/>
                        </a:lnTo>
                        <a:lnTo>
                          <a:pt x="37" y="20"/>
                        </a:lnTo>
                        <a:close/>
                      </a:path>
                    </a:pathLst>
                  </a:custGeom>
                  <a:solidFill>
                    <a:srgbClr val="EFA9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65" name="Freeform 533"/>
                  <p:cNvSpPr>
                    <a:spLocks noEditPoints="1"/>
                  </p:cNvSpPr>
                  <p:nvPr/>
                </p:nvSpPr>
                <p:spPr bwMode="auto">
                  <a:xfrm>
                    <a:off x="5579" y="1212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36" y="10"/>
                      </a:cxn>
                      <a:cxn ang="0">
                        <a:pos x="31" y="6"/>
                      </a:cxn>
                      <a:cxn ang="0">
                        <a:pos x="25" y="1"/>
                      </a:cxn>
                      <a:cxn ang="0">
                        <a:pos x="19" y="0"/>
                      </a:cxn>
                      <a:cxn ang="0">
                        <a:pos x="11" y="1"/>
                      </a:cxn>
                      <a:cxn ang="0">
                        <a:pos x="5" y="6"/>
                      </a:cxn>
                      <a:cxn ang="0">
                        <a:pos x="2" y="10"/>
                      </a:cxn>
                      <a:cxn ang="0">
                        <a:pos x="0" y="18"/>
                      </a:cxn>
                      <a:cxn ang="0">
                        <a:pos x="2" y="26"/>
                      </a:cxn>
                      <a:cxn ang="0">
                        <a:pos x="5" y="32"/>
                      </a:cxn>
                      <a:cxn ang="0">
                        <a:pos x="11" y="35"/>
                      </a:cxn>
                      <a:cxn ang="0">
                        <a:pos x="19" y="37"/>
                      </a:cxn>
                      <a:cxn ang="0">
                        <a:pos x="25" y="35"/>
                      </a:cxn>
                      <a:cxn ang="0">
                        <a:pos x="31" y="32"/>
                      </a:cxn>
                      <a:cxn ang="0">
                        <a:pos x="36" y="26"/>
                      </a:cxn>
                      <a:cxn ang="0">
                        <a:pos x="37" y="18"/>
                      </a:cxn>
                      <a:cxn ang="0">
                        <a:pos x="34" y="18"/>
                      </a:cxn>
                      <a:cxn ang="0">
                        <a:pos x="33" y="24"/>
                      </a:cxn>
                      <a:cxn ang="0">
                        <a:pos x="30" y="29"/>
                      </a:cxn>
                      <a:cxn ang="0">
                        <a:pos x="25" y="32"/>
                      </a:cxn>
                      <a:cxn ang="0">
                        <a:pos x="19" y="34"/>
                      </a:cxn>
                      <a:cxn ang="0">
                        <a:pos x="13" y="32"/>
                      </a:cxn>
                      <a:cxn ang="0">
                        <a:pos x="8" y="29"/>
                      </a:cxn>
                      <a:cxn ang="0">
                        <a:pos x="3" y="24"/>
                      </a:cxn>
                      <a:cxn ang="0">
                        <a:pos x="3" y="18"/>
                      </a:cxn>
                      <a:cxn ang="0">
                        <a:pos x="3" y="12"/>
                      </a:cxn>
                      <a:cxn ang="0">
                        <a:pos x="8" y="7"/>
                      </a:cxn>
                      <a:cxn ang="0">
                        <a:pos x="13" y="4"/>
                      </a:cxn>
                      <a:cxn ang="0">
                        <a:pos x="19" y="3"/>
                      </a:cxn>
                      <a:cxn ang="0">
                        <a:pos x="25" y="4"/>
                      </a:cxn>
                      <a:cxn ang="0">
                        <a:pos x="30" y="7"/>
                      </a:cxn>
                      <a:cxn ang="0">
                        <a:pos x="33" y="12"/>
                      </a:cxn>
                      <a:cxn ang="0">
                        <a:pos x="34" y="18"/>
                      </a:cxn>
                    </a:cxnLst>
                    <a:rect l="0" t="0" r="r" b="b"/>
                    <a:pathLst>
                      <a:path w="37" h="37">
                        <a:moveTo>
                          <a:pt x="37" y="18"/>
                        </a:moveTo>
                        <a:lnTo>
                          <a:pt x="36" y="10"/>
                        </a:lnTo>
                        <a:lnTo>
                          <a:pt x="31" y="6"/>
                        </a:lnTo>
                        <a:lnTo>
                          <a:pt x="25" y="1"/>
                        </a:lnTo>
                        <a:lnTo>
                          <a:pt x="19" y="0"/>
                        </a:lnTo>
                        <a:lnTo>
                          <a:pt x="11" y="1"/>
                        </a:lnTo>
                        <a:lnTo>
                          <a:pt x="5" y="6"/>
                        </a:lnTo>
                        <a:lnTo>
                          <a:pt x="2" y="10"/>
                        </a:lnTo>
                        <a:lnTo>
                          <a:pt x="0" y="18"/>
                        </a:lnTo>
                        <a:lnTo>
                          <a:pt x="2" y="26"/>
                        </a:lnTo>
                        <a:lnTo>
                          <a:pt x="5" y="32"/>
                        </a:lnTo>
                        <a:lnTo>
                          <a:pt x="11" y="35"/>
                        </a:lnTo>
                        <a:lnTo>
                          <a:pt x="19" y="37"/>
                        </a:lnTo>
                        <a:lnTo>
                          <a:pt x="25" y="35"/>
                        </a:lnTo>
                        <a:lnTo>
                          <a:pt x="31" y="32"/>
                        </a:lnTo>
                        <a:lnTo>
                          <a:pt x="36" y="26"/>
                        </a:lnTo>
                        <a:lnTo>
                          <a:pt x="37" y="18"/>
                        </a:lnTo>
                        <a:close/>
                        <a:moveTo>
                          <a:pt x="34" y="18"/>
                        </a:moveTo>
                        <a:lnTo>
                          <a:pt x="33" y="24"/>
                        </a:lnTo>
                        <a:lnTo>
                          <a:pt x="30" y="29"/>
                        </a:lnTo>
                        <a:lnTo>
                          <a:pt x="25" y="32"/>
                        </a:lnTo>
                        <a:lnTo>
                          <a:pt x="19" y="34"/>
                        </a:lnTo>
                        <a:lnTo>
                          <a:pt x="13" y="32"/>
                        </a:lnTo>
                        <a:lnTo>
                          <a:pt x="8" y="29"/>
                        </a:lnTo>
                        <a:lnTo>
                          <a:pt x="3" y="24"/>
                        </a:lnTo>
                        <a:lnTo>
                          <a:pt x="3" y="18"/>
                        </a:lnTo>
                        <a:lnTo>
                          <a:pt x="3" y="12"/>
                        </a:lnTo>
                        <a:lnTo>
                          <a:pt x="8" y="7"/>
                        </a:lnTo>
                        <a:lnTo>
                          <a:pt x="13" y="4"/>
                        </a:lnTo>
                        <a:lnTo>
                          <a:pt x="19" y="3"/>
                        </a:lnTo>
                        <a:lnTo>
                          <a:pt x="25" y="4"/>
                        </a:lnTo>
                        <a:lnTo>
                          <a:pt x="30" y="7"/>
                        </a:lnTo>
                        <a:lnTo>
                          <a:pt x="33" y="12"/>
                        </a:lnTo>
                        <a:lnTo>
                          <a:pt x="34" y="18"/>
                        </a:lnTo>
                        <a:close/>
                      </a:path>
                    </a:pathLst>
                  </a:custGeom>
                  <a:solidFill>
                    <a:srgbClr val="EF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66" name="Freeform 534"/>
                  <p:cNvSpPr>
                    <a:spLocks noEditPoints="1"/>
                  </p:cNvSpPr>
                  <p:nvPr/>
                </p:nvSpPr>
                <p:spPr bwMode="auto">
                  <a:xfrm>
                    <a:off x="5581" y="1213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2" y="11"/>
                      </a:cxn>
                      <a:cxn ang="0">
                        <a:pos x="28" y="5"/>
                      </a:cxn>
                      <a:cxn ang="0">
                        <a:pos x="23" y="2"/>
                      </a:cxn>
                      <a:cxn ang="0">
                        <a:pos x="17" y="0"/>
                      </a:cxn>
                      <a:cxn ang="0">
                        <a:pos x="9" y="2"/>
                      </a:cxn>
                      <a:cxn ang="0">
                        <a:pos x="4" y="5"/>
                      </a:cxn>
                      <a:cxn ang="0">
                        <a:pos x="1" y="11"/>
                      </a:cxn>
                      <a:cxn ang="0">
                        <a:pos x="0" y="17"/>
                      </a:cxn>
                      <a:cxn ang="0">
                        <a:pos x="1" y="23"/>
                      </a:cxn>
                      <a:cxn ang="0">
                        <a:pos x="4" y="30"/>
                      </a:cxn>
                      <a:cxn ang="0">
                        <a:pos x="9" y="33"/>
                      </a:cxn>
                      <a:cxn ang="0">
                        <a:pos x="17" y="34"/>
                      </a:cxn>
                      <a:cxn ang="0">
                        <a:pos x="23" y="33"/>
                      </a:cxn>
                      <a:cxn ang="0">
                        <a:pos x="28" y="30"/>
                      </a:cxn>
                      <a:cxn ang="0">
                        <a:pos x="32" y="23"/>
                      </a:cxn>
                      <a:cxn ang="0">
                        <a:pos x="34" y="17"/>
                      </a:cxn>
                      <a:cxn ang="0">
                        <a:pos x="31" y="17"/>
                      </a:cxn>
                      <a:cxn ang="0">
                        <a:pos x="29" y="23"/>
                      </a:cxn>
                      <a:cxn ang="0">
                        <a:pos x="26" y="26"/>
                      </a:cxn>
                      <a:cxn ang="0">
                        <a:pos x="21" y="30"/>
                      </a:cxn>
                      <a:cxn ang="0">
                        <a:pos x="17" y="31"/>
                      </a:cxn>
                      <a:cxn ang="0">
                        <a:pos x="11" y="30"/>
                      </a:cxn>
                      <a:cxn ang="0">
                        <a:pos x="6" y="26"/>
                      </a:cxn>
                      <a:cxn ang="0">
                        <a:pos x="3" y="23"/>
                      </a:cxn>
                      <a:cxn ang="0">
                        <a:pos x="3" y="17"/>
                      </a:cxn>
                      <a:cxn ang="0">
                        <a:pos x="3" y="13"/>
                      </a:cxn>
                      <a:cxn ang="0">
                        <a:pos x="6" y="8"/>
                      </a:cxn>
                      <a:cxn ang="0">
                        <a:pos x="11" y="5"/>
                      </a:cxn>
                      <a:cxn ang="0">
                        <a:pos x="17" y="3"/>
                      </a:cxn>
                      <a:cxn ang="0">
                        <a:pos x="21" y="5"/>
                      </a:cxn>
                      <a:cxn ang="0">
                        <a:pos x="26" y="8"/>
                      </a:cxn>
                      <a:cxn ang="0">
                        <a:pos x="29" y="13"/>
                      </a:cxn>
                      <a:cxn ang="0">
                        <a:pos x="31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2" y="11"/>
                        </a:lnTo>
                        <a:lnTo>
                          <a:pt x="28" y="5"/>
                        </a:lnTo>
                        <a:lnTo>
                          <a:pt x="23" y="2"/>
                        </a:lnTo>
                        <a:lnTo>
                          <a:pt x="17" y="0"/>
                        </a:lnTo>
                        <a:lnTo>
                          <a:pt x="9" y="2"/>
                        </a:lnTo>
                        <a:lnTo>
                          <a:pt x="4" y="5"/>
                        </a:lnTo>
                        <a:lnTo>
                          <a:pt x="1" y="11"/>
                        </a:lnTo>
                        <a:lnTo>
                          <a:pt x="0" y="17"/>
                        </a:lnTo>
                        <a:lnTo>
                          <a:pt x="1" y="23"/>
                        </a:lnTo>
                        <a:lnTo>
                          <a:pt x="4" y="30"/>
                        </a:lnTo>
                        <a:lnTo>
                          <a:pt x="9" y="33"/>
                        </a:lnTo>
                        <a:lnTo>
                          <a:pt x="17" y="34"/>
                        </a:lnTo>
                        <a:lnTo>
                          <a:pt x="23" y="33"/>
                        </a:lnTo>
                        <a:lnTo>
                          <a:pt x="28" y="30"/>
                        </a:lnTo>
                        <a:lnTo>
                          <a:pt x="32" y="23"/>
                        </a:lnTo>
                        <a:lnTo>
                          <a:pt x="34" y="17"/>
                        </a:lnTo>
                        <a:close/>
                        <a:moveTo>
                          <a:pt x="31" y="17"/>
                        </a:moveTo>
                        <a:lnTo>
                          <a:pt x="29" y="23"/>
                        </a:lnTo>
                        <a:lnTo>
                          <a:pt x="26" y="26"/>
                        </a:lnTo>
                        <a:lnTo>
                          <a:pt x="21" y="30"/>
                        </a:lnTo>
                        <a:lnTo>
                          <a:pt x="17" y="31"/>
                        </a:lnTo>
                        <a:lnTo>
                          <a:pt x="11" y="30"/>
                        </a:lnTo>
                        <a:lnTo>
                          <a:pt x="6" y="26"/>
                        </a:lnTo>
                        <a:lnTo>
                          <a:pt x="3" y="23"/>
                        </a:lnTo>
                        <a:lnTo>
                          <a:pt x="3" y="17"/>
                        </a:lnTo>
                        <a:lnTo>
                          <a:pt x="3" y="13"/>
                        </a:lnTo>
                        <a:lnTo>
                          <a:pt x="6" y="8"/>
                        </a:lnTo>
                        <a:lnTo>
                          <a:pt x="11" y="5"/>
                        </a:lnTo>
                        <a:lnTo>
                          <a:pt x="17" y="3"/>
                        </a:lnTo>
                        <a:lnTo>
                          <a:pt x="21" y="5"/>
                        </a:lnTo>
                        <a:lnTo>
                          <a:pt x="26" y="8"/>
                        </a:lnTo>
                        <a:lnTo>
                          <a:pt x="29" y="13"/>
                        </a:lnTo>
                        <a:lnTo>
                          <a:pt x="31" y="17"/>
                        </a:lnTo>
                        <a:close/>
                      </a:path>
                    </a:pathLst>
                  </a:custGeom>
                  <a:solidFill>
                    <a:srgbClr val="F0B3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67" name="Freeform 535"/>
                  <p:cNvSpPr>
                    <a:spLocks noEditPoints="1"/>
                  </p:cNvSpPr>
                  <p:nvPr/>
                </p:nvSpPr>
                <p:spPr bwMode="auto">
                  <a:xfrm>
                    <a:off x="5582" y="1215"/>
                    <a:ext cx="31" cy="31"/>
                  </a:xfrm>
                  <a:custGeom>
                    <a:avLst/>
                    <a:gdLst/>
                    <a:ahLst/>
                    <a:cxnLst>
                      <a:cxn ang="0">
                        <a:pos x="31" y="15"/>
                      </a:cxn>
                      <a:cxn ang="0">
                        <a:pos x="30" y="9"/>
                      </a:cxn>
                      <a:cxn ang="0">
                        <a:pos x="27" y="4"/>
                      </a:cxn>
                      <a:cxn ang="0">
                        <a:pos x="22" y="1"/>
                      </a:cxn>
                      <a:cxn ang="0">
                        <a:pos x="16" y="0"/>
                      </a:cxn>
                      <a:cxn ang="0">
                        <a:pos x="10" y="1"/>
                      </a:cxn>
                      <a:cxn ang="0">
                        <a:pos x="5" y="4"/>
                      </a:cxn>
                      <a:cxn ang="0">
                        <a:pos x="0" y="9"/>
                      </a:cxn>
                      <a:cxn ang="0">
                        <a:pos x="0" y="15"/>
                      </a:cxn>
                      <a:cxn ang="0">
                        <a:pos x="0" y="21"/>
                      </a:cxn>
                      <a:cxn ang="0">
                        <a:pos x="5" y="26"/>
                      </a:cxn>
                      <a:cxn ang="0">
                        <a:pos x="10" y="29"/>
                      </a:cxn>
                      <a:cxn ang="0">
                        <a:pos x="16" y="31"/>
                      </a:cxn>
                      <a:cxn ang="0">
                        <a:pos x="22" y="29"/>
                      </a:cxn>
                      <a:cxn ang="0">
                        <a:pos x="27" y="26"/>
                      </a:cxn>
                      <a:cxn ang="0">
                        <a:pos x="30" y="21"/>
                      </a:cxn>
                      <a:cxn ang="0">
                        <a:pos x="31" y="15"/>
                      </a:cxn>
                      <a:cxn ang="0">
                        <a:pos x="28" y="15"/>
                      </a:cxn>
                      <a:cxn ang="0">
                        <a:pos x="27" y="20"/>
                      </a:cxn>
                      <a:cxn ang="0">
                        <a:pos x="23" y="24"/>
                      </a:cxn>
                      <a:cxn ang="0">
                        <a:pos x="20" y="28"/>
                      </a:cxn>
                      <a:cxn ang="0">
                        <a:pos x="16" y="28"/>
                      </a:cxn>
                      <a:cxn ang="0">
                        <a:pos x="11" y="28"/>
                      </a:cxn>
                      <a:cxn ang="0">
                        <a:pos x="6" y="24"/>
                      </a:cxn>
                      <a:cxn ang="0">
                        <a:pos x="3" y="20"/>
                      </a:cxn>
                      <a:cxn ang="0">
                        <a:pos x="3" y="15"/>
                      </a:cxn>
                      <a:cxn ang="0">
                        <a:pos x="3" y="11"/>
                      </a:cxn>
                      <a:cxn ang="0">
                        <a:pos x="6" y="6"/>
                      </a:cxn>
                      <a:cxn ang="0">
                        <a:pos x="11" y="4"/>
                      </a:cxn>
                      <a:cxn ang="0">
                        <a:pos x="16" y="3"/>
                      </a:cxn>
                      <a:cxn ang="0">
                        <a:pos x="20" y="4"/>
                      </a:cxn>
                      <a:cxn ang="0">
                        <a:pos x="23" y="6"/>
                      </a:cxn>
                      <a:cxn ang="0">
                        <a:pos x="27" y="11"/>
                      </a:cxn>
                      <a:cxn ang="0">
                        <a:pos x="28" y="15"/>
                      </a:cxn>
                    </a:cxnLst>
                    <a:rect l="0" t="0" r="r" b="b"/>
                    <a:pathLst>
                      <a:path w="31" h="31">
                        <a:moveTo>
                          <a:pt x="31" y="15"/>
                        </a:moveTo>
                        <a:lnTo>
                          <a:pt x="30" y="9"/>
                        </a:lnTo>
                        <a:lnTo>
                          <a:pt x="27" y="4"/>
                        </a:lnTo>
                        <a:lnTo>
                          <a:pt x="22" y="1"/>
                        </a:lnTo>
                        <a:lnTo>
                          <a:pt x="16" y="0"/>
                        </a:lnTo>
                        <a:lnTo>
                          <a:pt x="10" y="1"/>
                        </a:lnTo>
                        <a:lnTo>
                          <a:pt x="5" y="4"/>
                        </a:lnTo>
                        <a:lnTo>
                          <a:pt x="0" y="9"/>
                        </a:lnTo>
                        <a:lnTo>
                          <a:pt x="0" y="15"/>
                        </a:lnTo>
                        <a:lnTo>
                          <a:pt x="0" y="21"/>
                        </a:lnTo>
                        <a:lnTo>
                          <a:pt x="5" y="26"/>
                        </a:lnTo>
                        <a:lnTo>
                          <a:pt x="10" y="29"/>
                        </a:lnTo>
                        <a:lnTo>
                          <a:pt x="16" y="31"/>
                        </a:lnTo>
                        <a:lnTo>
                          <a:pt x="22" y="29"/>
                        </a:lnTo>
                        <a:lnTo>
                          <a:pt x="27" y="26"/>
                        </a:lnTo>
                        <a:lnTo>
                          <a:pt x="30" y="21"/>
                        </a:lnTo>
                        <a:lnTo>
                          <a:pt x="31" y="15"/>
                        </a:lnTo>
                        <a:close/>
                        <a:moveTo>
                          <a:pt x="28" y="15"/>
                        </a:moveTo>
                        <a:lnTo>
                          <a:pt x="27" y="20"/>
                        </a:lnTo>
                        <a:lnTo>
                          <a:pt x="23" y="24"/>
                        </a:lnTo>
                        <a:lnTo>
                          <a:pt x="20" y="28"/>
                        </a:lnTo>
                        <a:lnTo>
                          <a:pt x="16" y="28"/>
                        </a:lnTo>
                        <a:lnTo>
                          <a:pt x="11" y="28"/>
                        </a:lnTo>
                        <a:lnTo>
                          <a:pt x="6" y="24"/>
                        </a:lnTo>
                        <a:lnTo>
                          <a:pt x="3" y="20"/>
                        </a:lnTo>
                        <a:lnTo>
                          <a:pt x="3" y="15"/>
                        </a:lnTo>
                        <a:lnTo>
                          <a:pt x="3" y="11"/>
                        </a:lnTo>
                        <a:lnTo>
                          <a:pt x="6" y="6"/>
                        </a:lnTo>
                        <a:lnTo>
                          <a:pt x="11" y="4"/>
                        </a:lnTo>
                        <a:lnTo>
                          <a:pt x="16" y="3"/>
                        </a:lnTo>
                        <a:lnTo>
                          <a:pt x="20" y="4"/>
                        </a:lnTo>
                        <a:lnTo>
                          <a:pt x="23" y="6"/>
                        </a:lnTo>
                        <a:lnTo>
                          <a:pt x="27" y="11"/>
                        </a:lnTo>
                        <a:lnTo>
                          <a:pt x="28" y="15"/>
                        </a:lnTo>
                        <a:close/>
                      </a:path>
                    </a:pathLst>
                  </a:custGeom>
                  <a:solidFill>
                    <a:srgbClr val="F0B6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68" name="Freeform 536"/>
                  <p:cNvSpPr>
                    <a:spLocks noEditPoints="1"/>
                  </p:cNvSpPr>
                  <p:nvPr/>
                </p:nvSpPr>
                <p:spPr bwMode="auto">
                  <a:xfrm>
                    <a:off x="5584" y="1216"/>
                    <a:ext cx="28" cy="28"/>
                  </a:xfrm>
                  <a:custGeom>
                    <a:avLst/>
                    <a:gdLst/>
                    <a:ahLst/>
                    <a:cxnLst>
                      <a:cxn ang="0">
                        <a:pos x="28" y="14"/>
                      </a:cxn>
                      <a:cxn ang="0">
                        <a:pos x="26" y="10"/>
                      </a:cxn>
                      <a:cxn ang="0">
                        <a:pos x="23" y="5"/>
                      </a:cxn>
                      <a:cxn ang="0">
                        <a:pos x="18" y="2"/>
                      </a:cxn>
                      <a:cxn ang="0">
                        <a:pos x="14" y="0"/>
                      </a:cxn>
                      <a:cxn ang="0">
                        <a:pos x="8" y="2"/>
                      </a:cxn>
                      <a:cxn ang="0">
                        <a:pos x="3" y="5"/>
                      </a:cxn>
                      <a:cxn ang="0">
                        <a:pos x="0" y="10"/>
                      </a:cxn>
                      <a:cxn ang="0">
                        <a:pos x="0" y="14"/>
                      </a:cxn>
                      <a:cxn ang="0">
                        <a:pos x="0" y="20"/>
                      </a:cxn>
                      <a:cxn ang="0">
                        <a:pos x="3" y="23"/>
                      </a:cxn>
                      <a:cxn ang="0">
                        <a:pos x="8" y="27"/>
                      </a:cxn>
                      <a:cxn ang="0">
                        <a:pos x="14" y="28"/>
                      </a:cxn>
                      <a:cxn ang="0">
                        <a:pos x="18" y="27"/>
                      </a:cxn>
                      <a:cxn ang="0">
                        <a:pos x="23" y="23"/>
                      </a:cxn>
                      <a:cxn ang="0">
                        <a:pos x="26" y="20"/>
                      </a:cxn>
                      <a:cxn ang="0">
                        <a:pos x="28" y="14"/>
                      </a:cxn>
                      <a:cxn ang="0">
                        <a:pos x="25" y="14"/>
                      </a:cxn>
                      <a:cxn ang="0">
                        <a:pos x="23" y="19"/>
                      </a:cxn>
                      <a:cxn ang="0">
                        <a:pos x="21" y="22"/>
                      </a:cxn>
                      <a:cxn ang="0">
                        <a:pos x="17" y="25"/>
                      </a:cxn>
                      <a:cxn ang="0">
                        <a:pos x="14" y="25"/>
                      </a:cxn>
                      <a:cxn ang="0">
                        <a:pos x="9" y="25"/>
                      </a:cxn>
                      <a:cxn ang="0">
                        <a:pos x="6" y="22"/>
                      </a:cxn>
                      <a:cxn ang="0">
                        <a:pos x="3" y="19"/>
                      </a:cxn>
                      <a:cxn ang="0">
                        <a:pos x="3" y="14"/>
                      </a:cxn>
                      <a:cxn ang="0">
                        <a:pos x="3" y="10"/>
                      </a:cxn>
                      <a:cxn ang="0">
                        <a:pos x="6" y="6"/>
                      </a:cxn>
                      <a:cxn ang="0">
                        <a:pos x="9" y="5"/>
                      </a:cxn>
                      <a:cxn ang="0">
                        <a:pos x="14" y="3"/>
                      </a:cxn>
                      <a:cxn ang="0">
                        <a:pos x="17" y="5"/>
                      </a:cxn>
                      <a:cxn ang="0">
                        <a:pos x="21" y="6"/>
                      </a:cxn>
                      <a:cxn ang="0">
                        <a:pos x="23" y="10"/>
                      </a:cxn>
                      <a:cxn ang="0">
                        <a:pos x="25" y="14"/>
                      </a:cxn>
                    </a:cxnLst>
                    <a:rect l="0" t="0" r="r" b="b"/>
                    <a:pathLst>
                      <a:path w="28" h="28">
                        <a:moveTo>
                          <a:pt x="28" y="14"/>
                        </a:moveTo>
                        <a:lnTo>
                          <a:pt x="26" y="10"/>
                        </a:lnTo>
                        <a:lnTo>
                          <a:pt x="23" y="5"/>
                        </a:lnTo>
                        <a:lnTo>
                          <a:pt x="18" y="2"/>
                        </a:lnTo>
                        <a:lnTo>
                          <a:pt x="14" y="0"/>
                        </a:lnTo>
                        <a:lnTo>
                          <a:pt x="8" y="2"/>
                        </a:lnTo>
                        <a:lnTo>
                          <a:pt x="3" y="5"/>
                        </a:lnTo>
                        <a:lnTo>
                          <a:pt x="0" y="10"/>
                        </a:lnTo>
                        <a:lnTo>
                          <a:pt x="0" y="14"/>
                        </a:lnTo>
                        <a:lnTo>
                          <a:pt x="0" y="20"/>
                        </a:lnTo>
                        <a:lnTo>
                          <a:pt x="3" y="23"/>
                        </a:lnTo>
                        <a:lnTo>
                          <a:pt x="8" y="27"/>
                        </a:lnTo>
                        <a:lnTo>
                          <a:pt x="14" y="28"/>
                        </a:lnTo>
                        <a:lnTo>
                          <a:pt x="18" y="27"/>
                        </a:lnTo>
                        <a:lnTo>
                          <a:pt x="23" y="23"/>
                        </a:lnTo>
                        <a:lnTo>
                          <a:pt x="26" y="20"/>
                        </a:lnTo>
                        <a:lnTo>
                          <a:pt x="28" y="14"/>
                        </a:lnTo>
                        <a:close/>
                        <a:moveTo>
                          <a:pt x="25" y="14"/>
                        </a:moveTo>
                        <a:lnTo>
                          <a:pt x="23" y="19"/>
                        </a:lnTo>
                        <a:lnTo>
                          <a:pt x="21" y="22"/>
                        </a:lnTo>
                        <a:lnTo>
                          <a:pt x="17" y="25"/>
                        </a:lnTo>
                        <a:lnTo>
                          <a:pt x="14" y="25"/>
                        </a:lnTo>
                        <a:lnTo>
                          <a:pt x="9" y="25"/>
                        </a:lnTo>
                        <a:lnTo>
                          <a:pt x="6" y="22"/>
                        </a:lnTo>
                        <a:lnTo>
                          <a:pt x="3" y="19"/>
                        </a:lnTo>
                        <a:lnTo>
                          <a:pt x="3" y="14"/>
                        </a:lnTo>
                        <a:lnTo>
                          <a:pt x="3" y="10"/>
                        </a:lnTo>
                        <a:lnTo>
                          <a:pt x="6" y="6"/>
                        </a:lnTo>
                        <a:lnTo>
                          <a:pt x="9" y="5"/>
                        </a:lnTo>
                        <a:lnTo>
                          <a:pt x="14" y="3"/>
                        </a:lnTo>
                        <a:lnTo>
                          <a:pt x="17" y="5"/>
                        </a:lnTo>
                        <a:lnTo>
                          <a:pt x="21" y="6"/>
                        </a:lnTo>
                        <a:lnTo>
                          <a:pt x="23" y="10"/>
                        </a:lnTo>
                        <a:lnTo>
                          <a:pt x="25" y="14"/>
                        </a:lnTo>
                        <a:close/>
                      </a:path>
                    </a:pathLst>
                  </a:custGeom>
                  <a:solidFill>
                    <a:srgbClr val="F1BAB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69" name="Freeform 537"/>
                  <p:cNvSpPr>
                    <a:spLocks noEditPoints="1"/>
                  </p:cNvSpPr>
                  <p:nvPr/>
                </p:nvSpPr>
                <p:spPr bwMode="auto">
                  <a:xfrm>
                    <a:off x="5585" y="1218"/>
                    <a:ext cx="25" cy="25"/>
                  </a:xfrm>
                  <a:custGeom>
                    <a:avLst/>
                    <a:gdLst/>
                    <a:ahLst/>
                    <a:cxnLst>
                      <a:cxn ang="0">
                        <a:pos x="25" y="12"/>
                      </a:cxn>
                      <a:cxn ang="0">
                        <a:pos x="24" y="8"/>
                      </a:cxn>
                      <a:cxn ang="0">
                        <a:pos x="20" y="3"/>
                      </a:cxn>
                      <a:cxn ang="0">
                        <a:pos x="17" y="1"/>
                      </a:cxn>
                      <a:cxn ang="0">
                        <a:pos x="13" y="0"/>
                      </a:cxn>
                      <a:cxn ang="0">
                        <a:pos x="8" y="1"/>
                      </a:cxn>
                      <a:cxn ang="0">
                        <a:pos x="3" y="3"/>
                      </a:cxn>
                      <a:cxn ang="0">
                        <a:pos x="0" y="8"/>
                      </a:cxn>
                      <a:cxn ang="0">
                        <a:pos x="0" y="12"/>
                      </a:cxn>
                      <a:cxn ang="0">
                        <a:pos x="0" y="17"/>
                      </a:cxn>
                      <a:cxn ang="0">
                        <a:pos x="3" y="21"/>
                      </a:cxn>
                      <a:cxn ang="0">
                        <a:pos x="8" y="25"/>
                      </a:cxn>
                      <a:cxn ang="0">
                        <a:pos x="13" y="25"/>
                      </a:cxn>
                      <a:cxn ang="0">
                        <a:pos x="17" y="25"/>
                      </a:cxn>
                      <a:cxn ang="0">
                        <a:pos x="20" y="21"/>
                      </a:cxn>
                      <a:cxn ang="0">
                        <a:pos x="24" y="17"/>
                      </a:cxn>
                      <a:cxn ang="0">
                        <a:pos x="25" y="12"/>
                      </a:cxn>
                      <a:cxn ang="0">
                        <a:pos x="22" y="12"/>
                      </a:cxn>
                      <a:cxn ang="0">
                        <a:pos x="20" y="15"/>
                      </a:cxn>
                      <a:cxn ang="0">
                        <a:pos x="19" y="18"/>
                      </a:cxn>
                      <a:cxn ang="0">
                        <a:pos x="16" y="21"/>
                      </a:cxn>
                      <a:cxn ang="0">
                        <a:pos x="13" y="21"/>
                      </a:cxn>
                      <a:cxn ang="0">
                        <a:pos x="8" y="21"/>
                      </a:cxn>
                      <a:cxn ang="0">
                        <a:pos x="5" y="18"/>
                      </a:cxn>
                      <a:cxn ang="0">
                        <a:pos x="3" y="15"/>
                      </a:cxn>
                      <a:cxn ang="0">
                        <a:pos x="3" y="12"/>
                      </a:cxn>
                      <a:cxn ang="0">
                        <a:pos x="3" y="9"/>
                      </a:cxn>
                      <a:cxn ang="0">
                        <a:pos x="5" y="6"/>
                      </a:cxn>
                      <a:cxn ang="0">
                        <a:pos x="8" y="4"/>
                      </a:cxn>
                      <a:cxn ang="0">
                        <a:pos x="13" y="3"/>
                      </a:cxn>
                      <a:cxn ang="0">
                        <a:pos x="16" y="4"/>
                      </a:cxn>
                      <a:cxn ang="0">
                        <a:pos x="19" y="6"/>
                      </a:cxn>
                      <a:cxn ang="0">
                        <a:pos x="20" y="9"/>
                      </a:cxn>
                      <a:cxn ang="0">
                        <a:pos x="22" y="12"/>
                      </a:cxn>
                    </a:cxnLst>
                    <a:rect l="0" t="0" r="r" b="b"/>
                    <a:pathLst>
                      <a:path w="25" h="25">
                        <a:moveTo>
                          <a:pt x="25" y="12"/>
                        </a:moveTo>
                        <a:lnTo>
                          <a:pt x="24" y="8"/>
                        </a:lnTo>
                        <a:lnTo>
                          <a:pt x="20" y="3"/>
                        </a:lnTo>
                        <a:lnTo>
                          <a:pt x="17" y="1"/>
                        </a:lnTo>
                        <a:lnTo>
                          <a:pt x="13" y="0"/>
                        </a:lnTo>
                        <a:lnTo>
                          <a:pt x="8" y="1"/>
                        </a:lnTo>
                        <a:lnTo>
                          <a:pt x="3" y="3"/>
                        </a:lnTo>
                        <a:lnTo>
                          <a:pt x="0" y="8"/>
                        </a:lnTo>
                        <a:lnTo>
                          <a:pt x="0" y="12"/>
                        </a:lnTo>
                        <a:lnTo>
                          <a:pt x="0" y="17"/>
                        </a:lnTo>
                        <a:lnTo>
                          <a:pt x="3" y="21"/>
                        </a:lnTo>
                        <a:lnTo>
                          <a:pt x="8" y="25"/>
                        </a:lnTo>
                        <a:lnTo>
                          <a:pt x="13" y="25"/>
                        </a:lnTo>
                        <a:lnTo>
                          <a:pt x="17" y="25"/>
                        </a:lnTo>
                        <a:lnTo>
                          <a:pt x="20" y="21"/>
                        </a:lnTo>
                        <a:lnTo>
                          <a:pt x="24" y="17"/>
                        </a:lnTo>
                        <a:lnTo>
                          <a:pt x="25" y="12"/>
                        </a:lnTo>
                        <a:close/>
                        <a:moveTo>
                          <a:pt x="22" y="12"/>
                        </a:moveTo>
                        <a:lnTo>
                          <a:pt x="20" y="15"/>
                        </a:lnTo>
                        <a:lnTo>
                          <a:pt x="19" y="18"/>
                        </a:lnTo>
                        <a:lnTo>
                          <a:pt x="16" y="21"/>
                        </a:lnTo>
                        <a:lnTo>
                          <a:pt x="13" y="21"/>
                        </a:lnTo>
                        <a:lnTo>
                          <a:pt x="8" y="21"/>
                        </a:lnTo>
                        <a:lnTo>
                          <a:pt x="5" y="18"/>
                        </a:lnTo>
                        <a:lnTo>
                          <a:pt x="3" y="15"/>
                        </a:lnTo>
                        <a:lnTo>
                          <a:pt x="3" y="12"/>
                        </a:lnTo>
                        <a:lnTo>
                          <a:pt x="3" y="9"/>
                        </a:lnTo>
                        <a:lnTo>
                          <a:pt x="5" y="6"/>
                        </a:lnTo>
                        <a:lnTo>
                          <a:pt x="8" y="4"/>
                        </a:lnTo>
                        <a:lnTo>
                          <a:pt x="13" y="3"/>
                        </a:lnTo>
                        <a:lnTo>
                          <a:pt x="16" y="4"/>
                        </a:lnTo>
                        <a:lnTo>
                          <a:pt x="19" y="6"/>
                        </a:lnTo>
                        <a:lnTo>
                          <a:pt x="20" y="9"/>
                        </a:lnTo>
                        <a:lnTo>
                          <a:pt x="22" y="12"/>
                        </a:lnTo>
                        <a:close/>
                      </a:path>
                    </a:pathLst>
                  </a:custGeom>
                  <a:solidFill>
                    <a:srgbClr val="F2C1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70" name="Freeform 538"/>
                  <p:cNvSpPr>
                    <a:spLocks noEditPoints="1"/>
                  </p:cNvSpPr>
                  <p:nvPr/>
                </p:nvSpPr>
                <p:spPr bwMode="auto">
                  <a:xfrm>
                    <a:off x="5587" y="1219"/>
                    <a:ext cx="22" cy="22"/>
                  </a:xfrm>
                  <a:custGeom>
                    <a:avLst/>
                    <a:gdLst/>
                    <a:ahLst/>
                    <a:cxnLst>
                      <a:cxn ang="0">
                        <a:pos x="22" y="11"/>
                      </a:cxn>
                      <a:cxn ang="0">
                        <a:pos x="20" y="7"/>
                      </a:cxn>
                      <a:cxn ang="0">
                        <a:pos x="18" y="3"/>
                      </a:cxn>
                      <a:cxn ang="0">
                        <a:pos x="14" y="2"/>
                      </a:cxn>
                      <a:cxn ang="0">
                        <a:pos x="11" y="0"/>
                      </a:cxn>
                      <a:cxn ang="0">
                        <a:pos x="6" y="2"/>
                      </a:cxn>
                      <a:cxn ang="0">
                        <a:pos x="3" y="3"/>
                      </a:cxn>
                      <a:cxn ang="0">
                        <a:pos x="0" y="7"/>
                      </a:cxn>
                      <a:cxn ang="0">
                        <a:pos x="0" y="11"/>
                      </a:cxn>
                      <a:cxn ang="0">
                        <a:pos x="0" y="16"/>
                      </a:cxn>
                      <a:cxn ang="0">
                        <a:pos x="3" y="19"/>
                      </a:cxn>
                      <a:cxn ang="0">
                        <a:pos x="6" y="22"/>
                      </a:cxn>
                      <a:cxn ang="0">
                        <a:pos x="11" y="22"/>
                      </a:cxn>
                      <a:cxn ang="0">
                        <a:pos x="14" y="22"/>
                      </a:cxn>
                      <a:cxn ang="0">
                        <a:pos x="18" y="19"/>
                      </a:cxn>
                      <a:cxn ang="0">
                        <a:pos x="20" y="16"/>
                      </a:cxn>
                      <a:cxn ang="0">
                        <a:pos x="22" y="11"/>
                      </a:cxn>
                      <a:cxn ang="0">
                        <a:pos x="18" y="11"/>
                      </a:cxn>
                      <a:cxn ang="0">
                        <a:pos x="17" y="14"/>
                      </a:cxn>
                      <a:cxn ang="0">
                        <a:pos x="15" y="17"/>
                      </a:cxn>
                      <a:cxn ang="0">
                        <a:pos x="14" y="19"/>
                      </a:cxn>
                      <a:cxn ang="0">
                        <a:pos x="11" y="19"/>
                      </a:cxn>
                      <a:cxn ang="0">
                        <a:pos x="8" y="19"/>
                      </a:cxn>
                      <a:cxn ang="0">
                        <a:pos x="5" y="17"/>
                      </a:cxn>
                      <a:cxn ang="0">
                        <a:pos x="3" y="14"/>
                      </a:cxn>
                      <a:cxn ang="0">
                        <a:pos x="3" y="11"/>
                      </a:cxn>
                      <a:cxn ang="0">
                        <a:pos x="3" y="8"/>
                      </a:cxn>
                      <a:cxn ang="0">
                        <a:pos x="5" y="7"/>
                      </a:cxn>
                      <a:cxn ang="0">
                        <a:pos x="8" y="5"/>
                      </a:cxn>
                      <a:cxn ang="0">
                        <a:pos x="11" y="3"/>
                      </a:cxn>
                      <a:cxn ang="0">
                        <a:pos x="14" y="5"/>
                      </a:cxn>
                      <a:cxn ang="0">
                        <a:pos x="15" y="7"/>
                      </a:cxn>
                      <a:cxn ang="0">
                        <a:pos x="17" y="8"/>
                      </a:cxn>
                      <a:cxn ang="0">
                        <a:pos x="18" y="11"/>
                      </a:cxn>
                    </a:cxnLst>
                    <a:rect l="0" t="0" r="r" b="b"/>
                    <a:pathLst>
                      <a:path w="22" h="22">
                        <a:moveTo>
                          <a:pt x="22" y="11"/>
                        </a:moveTo>
                        <a:lnTo>
                          <a:pt x="20" y="7"/>
                        </a:lnTo>
                        <a:lnTo>
                          <a:pt x="18" y="3"/>
                        </a:lnTo>
                        <a:lnTo>
                          <a:pt x="14" y="2"/>
                        </a:lnTo>
                        <a:lnTo>
                          <a:pt x="11" y="0"/>
                        </a:lnTo>
                        <a:lnTo>
                          <a:pt x="6" y="2"/>
                        </a:lnTo>
                        <a:lnTo>
                          <a:pt x="3" y="3"/>
                        </a:lnTo>
                        <a:lnTo>
                          <a:pt x="0" y="7"/>
                        </a:lnTo>
                        <a:lnTo>
                          <a:pt x="0" y="11"/>
                        </a:lnTo>
                        <a:lnTo>
                          <a:pt x="0" y="16"/>
                        </a:lnTo>
                        <a:lnTo>
                          <a:pt x="3" y="19"/>
                        </a:lnTo>
                        <a:lnTo>
                          <a:pt x="6" y="22"/>
                        </a:lnTo>
                        <a:lnTo>
                          <a:pt x="11" y="22"/>
                        </a:lnTo>
                        <a:lnTo>
                          <a:pt x="14" y="22"/>
                        </a:lnTo>
                        <a:lnTo>
                          <a:pt x="18" y="19"/>
                        </a:lnTo>
                        <a:lnTo>
                          <a:pt x="20" y="16"/>
                        </a:lnTo>
                        <a:lnTo>
                          <a:pt x="22" y="11"/>
                        </a:lnTo>
                        <a:close/>
                        <a:moveTo>
                          <a:pt x="18" y="11"/>
                        </a:moveTo>
                        <a:lnTo>
                          <a:pt x="17" y="14"/>
                        </a:lnTo>
                        <a:lnTo>
                          <a:pt x="15" y="17"/>
                        </a:lnTo>
                        <a:lnTo>
                          <a:pt x="14" y="19"/>
                        </a:lnTo>
                        <a:lnTo>
                          <a:pt x="11" y="19"/>
                        </a:lnTo>
                        <a:lnTo>
                          <a:pt x="8" y="19"/>
                        </a:lnTo>
                        <a:lnTo>
                          <a:pt x="5" y="17"/>
                        </a:lnTo>
                        <a:lnTo>
                          <a:pt x="3" y="14"/>
                        </a:lnTo>
                        <a:lnTo>
                          <a:pt x="3" y="11"/>
                        </a:lnTo>
                        <a:lnTo>
                          <a:pt x="3" y="8"/>
                        </a:lnTo>
                        <a:lnTo>
                          <a:pt x="5" y="7"/>
                        </a:lnTo>
                        <a:lnTo>
                          <a:pt x="8" y="5"/>
                        </a:lnTo>
                        <a:lnTo>
                          <a:pt x="11" y="3"/>
                        </a:lnTo>
                        <a:lnTo>
                          <a:pt x="14" y="5"/>
                        </a:lnTo>
                        <a:lnTo>
                          <a:pt x="15" y="7"/>
                        </a:lnTo>
                        <a:lnTo>
                          <a:pt x="17" y="8"/>
                        </a:lnTo>
                        <a:lnTo>
                          <a:pt x="18" y="11"/>
                        </a:lnTo>
                        <a:close/>
                      </a:path>
                    </a:pathLst>
                  </a:custGeom>
                  <a:solidFill>
                    <a:srgbClr val="F3C6C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71" name="Freeform 539"/>
                  <p:cNvSpPr>
                    <a:spLocks noEditPoints="1"/>
                  </p:cNvSpPr>
                  <p:nvPr/>
                </p:nvSpPr>
                <p:spPr bwMode="auto">
                  <a:xfrm>
                    <a:off x="5588" y="1221"/>
                    <a:ext cx="19" cy="18"/>
                  </a:xfrm>
                  <a:custGeom>
                    <a:avLst/>
                    <a:gdLst/>
                    <a:ahLst/>
                    <a:cxnLst>
                      <a:cxn ang="0">
                        <a:pos x="19" y="9"/>
                      </a:cxn>
                      <a:cxn ang="0">
                        <a:pos x="17" y="6"/>
                      </a:cxn>
                      <a:cxn ang="0">
                        <a:pos x="16" y="3"/>
                      </a:cxn>
                      <a:cxn ang="0">
                        <a:pos x="13" y="1"/>
                      </a:cxn>
                      <a:cxn ang="0">
                        <a:pos x="10" y="0"/>
                      </a:cxn>
                      <a:cxn ang="0">
                        <a:pos x="5" y="1"/>
                      </a:cxn>
                      <a:cxn ang="0">
                        <a:pos x="2" y="3"/>
                      </a:cxn>
                      <a:cxn ang="0">
                        <a:pos x="0" y="6"/>
                      </a:cxn>
                      <a:cxn ang="0">
                        <a:pos x="0" y="9"/>
                      </a:cxn>
                      <a:cxn ang="0">
                        <a:pos x="0" y="12"/>
                      </a:cxn>
                      <a:cxn ang="0">
                        <a:pos x="2" y="15"/>
                      </a:cxn>
                      <a:cxn ang="0">
                        <a:pos x="5" y="18"/>
                      </a:cxn>
                      <a:cxn ang="0">
                        <a:pos x="10" y="18"/>
                      </a:cxn>
                      <a:cxn ang="0">
                        <a:pos x="13" y="18"/>
                      </a:cxn>
                      <a:cxn ang="0">
                        <a:pos x="16" y="15"/>
                      </a:cxn>
                      <a:cxn ang="0">
                        <a:pos x="17" y="12"/>
                      </a:cxn>
                      <a:cxn ang="0">
                        <a:pos x="19" y="9"/>
                      </a:cxn>
                      <a:cxn ang="0">
                        <a:pos x="16" y="9"/>
                      </a:cxn>
                      <a:cxn ang="0">
                        <a:pos x="14" y="12"/>
                      </a:cxn>
                      <a:cxn ang="0">
                        <a:pos x="13" y="14"/>
                      </a:cxn>
                      <a:cxn ang="0">
                        <a:pos x="11" y="15"/>
                      </a:cxn>
                      <a:cxn ang="0">
                        <a:pos x="10" y="15"/>
                      </a:cxn>
                      <a:cxn ang="0">
                        <a:pos x="7" y="15"/>
                      </a:cxn>
                      <a:cxn ang="0">
                        <a:pos x="5" y="14"/>
                      </a:cxn>
                      <a:cxn ang="0">
                        <a:pos x="4" y="12"/>
                      </a:cxn>
                      <a:cxn ang="0">
                        <a:pos x="4" y="9"/>
                      </a:cxn>
                      <a:cxn ang="0">
                        <a:pos x="4" y="8"/>
                      </a:cxn>
                      <a:cxn ang="0">
                        <a:pos x="5" y="5"/>
                      </a:cxn>
                      <a:cxn ang="0">
                        <a:pos x="7" y="3"/>
                      </a:cxn>
                      <a:cxn ang="0">
                        <a:pos x="10" y="3"/>
                      </a:cxn>
                      <a:cxn ang="0">
                        <a:pos x="11" y="3"/>
                      </a:cxn>
                      <a:cxn ang="0">
                        <a:pos x="13" y="5"/>
                      </a:cxn>
                      <a:cxn ang="0">
                        <a:pos x="14" y="8"/>
                      </a:cxn>
                      <a:cxn ang="0">
                        <a:pos x="16" y="9"/>
                      </a:cxn>
                    </a:cxnLst>
                    <a:rect l="0" t="0" r="r" b="b"/>
                    <a:pathLst>
                      <a:path w="19" h="18">
                        <a:moveTo>
                          <a:pt x="19" y="9"/>
                        </a:moveTo>
                        <a:lnTo>
                          <a:pt x="17" y="6"/>
                        </a:lnTo>
                        <a:lnTo>
                          <a:pt x="16" y="3"/>
                        </a:lnTo>
                        <a:lnTo>
                          <a:pt x="13" y="1"/>
                        </a:lnTo>
                        <a:lnTo>
                          <a:pt x="10" y="0"/>
                        </a:lnTo>
                        <a:lnTo>
                          <a:pt x="5" y="1"/>
                        </a:lnTo>
                        <a:lnTo>
                          <a:pt x="2" y="3"/>
                        </a:lnTo>
                        <a:lnTo>
                          <a:pt x="0" y="6"/>
                        </a:lnTo>
                        <a:lnTo>
                          <a:pt x="0" y="9"/>
                        </a:lnTo>
                        <a:lnTo>
                          <a:pt x="0" y="12"/>
                        </a:lnTo>
                        <a:lnTo>
                          <a:pt x="2" y="15"/>
                        </a:lnTo>
                        <a:lnTo>
                          <a:pt x="5" y="18"/>
                        </a:lnTo>
                        <a:lnTo>
                          <a:pt x="10" y="18"/>
                        </a:lnTo>
                        <a:lnTo>
                          <a:pt x="13" y="18"/>
                        </a:lnTo>
                        <a:lnTo>
                          <a:pt x="16" y="15"/>
                        </a:lnTo>
                        <a:lnTo>
                          <a:pt x="17" y="12"/>
                        </a:lnTo>
                        <a:lnTo>
                          <a:pt x="19" y="9"/>
                        </a:lnTo>
                        <a:close/>
                        <a:moveTo>
                          <a:pt x="16" y="9"/>
                        </a:moveTo>
                        <a:lnTo>
                          <a:pt x="14" y="12"/>
                        </a:lnTo>
                        <a:lnTo>
                          <a:pt x="13" y="14"/>
                        </a:lnTo>
                        <a:lnTo>
                          <a:pt x="11" y="15"/>
                        </a:lnTo>
                        <a:lnTo>
                          <a:pt x="10" y="15"/>
                        </a:lnTo>
                        <a:lnTo>
                          <a:pt x="7" y="15"/>
                        </a:lnTo>
                        <a:lnTo>
                          <a:pt x="5" y="14"/>
                        </a:lnTo>
                        <a:lnTo>
                          <a:pt x="4" y="12"/>
                        </a:lnTo>
                        <a:lnTo>
                          <a:pt x="4" y="9"/>
                        </a:lnTo>
                        <a:lnTo>
                          <a:pt x="4" y="8"/>
                        </a:lnTo>
                        <a:lnTo>
                          <a:pt x="5" y="5"/>
                        </a:lnTo>
                        <a:lnTo>
                          <a:pt x="7" y="3"/>
                        </a:lnTo>
                        <a:lnTo>
                          <a:pt x="10" y="3"/>
                        </a:lnTo>
                        <a:lnTo>
                          <a:pt x="11" y="3"/>
                        </a:lnTo>
                        <a:lnTo>
                          <a:pt x="13" y="5"/>
                        </a:lnTo>
                        <a:lnTo>
                          <a:pt x="14" y="8"/>
                        </a:lnTo>
                        <a:lnTo>
                          <a:pt x="16" y="9"/>
                        </a:lnTo>
                        <a:close/>
                      </a:path>
                    </a:pathLst>
                  </a:custGeom>
                  <a:solidFill>
                    <a:srgbClr val="F3CCC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72" name="Freeform 540"/>
                  <p:cNvSpPr>
                    <a:spLocks noEditPoints="1"/>
                  </p:cNvSpPr>
                  <p:nvPr/>
                </p:nvSpPr>
                <p:spPr bwMode="auto">
                  <a:xfrm>
                    <a:off x="5590" y="1222"/>
                    <a:ext cx="15" cy="16"/>
                  </a:xfrm>
                  <a:custGeom>
                    <a:avLst/>
                    <a:gdLst/>
                    <a:ahLst/>
                    <a:cxnLst>
                      <a:cxn ang="0">
                        <a:pos x="15" y="8"/>
                      </a:cxn>
                      <a:cxn ang="0">
                        <a:pos x="14" y="5"/>
                      </a:cxn>
                      <a:cxn ang="0">
                        <a:pos x="12" y="4"/>
                      </a:cxn>
                      <a:cxn ang="0">
                        <a:pos x="11" y="2"/>
                      </a:cxn>
                      <a:cxn ang="0">
                        <a:pos x="8" y="0"/>
                      </a:cxn>
                      <a:cxn ang="0">
                        <a:pos x="5" y="2"/>
                      </a:cxn>
                      <a:cxn ang="0">
                        <a:pos x="2" y="4"/>
                      </a:cxn>
                      <a:cxn ang="0">
                        <a:pos x="0" y="5"/>
                      </a:cxn>
                      <a:cxn ang="0">
                        <a:pos x="0" y="8"/>
                      </a:cxn>
                      <a:cxn ang="0">
                        <a:pos x="0" y="11"/>
                      </a:cxn>
                      <a:cxn ang="0">
                        <a:pos x="2" y="14"/>
                      </a:cxn>
                      <a:cxn ang="0">
                        <a:pos x="5" y="16"/>
                      </a:cxn>
                      <a:cxn ang="0">
                        <a:pos x="8" y="16"/>
                      </a:cxn>
                      <a:cxn ang="0">
                        <a:pos x="11" y="16"/>
                      </a:cxn>
                      <a:cxn ang="0">
                        <a:pos x="12" y="14"/>
                      </a:cxn>
                      <a:cxn ang="0">
                        <a:pos x="14" y="11"/>
                      </a:cxn>
                      <a:cxn ang="0">
                        <a:pos x="15" y="8"/>
                      </a:cxn>
                      <a:cxn ang="0">
                        <a:pos x="12" y="8"/>
                      </a:cxn>
                      <a:cxn ang="0">
                        <a:pos x="11" y="11"/>
                      </a:cxn>
                      <a:cxn ang="0">
                        <a:pos x="8" y="13"/>
                      </a:cxn>
                      <a:cxn ang="0">
                        <a:pos x="5" y="11"/>
                      </a:cxn>
                      <a:cxn ang="0">
                        <a:pos x="3" y="8"/>
                      </a:cxn>
                      <a:cxn ang="0">
                        <a:pos x="5" y="5"/>
                      </a:cxn>
                      <a:cxn ang="0">
                        <a:pos x="8" y="4"/>
                      </a:cxn>
                      <a:cxn ang="0">
                        <a:pos x="11" y="5"/>
                      </a:cxn>
                      <a:cxn ang="0">
                        <a:pos x="12" y="8"/>
                      </a:cxn>
                    </a:cxnLst>
                    <a:rect l="0" t="0" r="r" b="b"/>
                    <a:pathLst>
                      <a:path w="15" h="16">
                        <a:moveTo>
                          <a:pt x="15" y="8"/>
                        </a:moveTo>
                        <a:lnTo>
                          <a:pt x="14" y="5"/>
                        </a:lnTo>
                        <a:lnTo>
                          <a:pt x="12" y="4"/>
                        </a:lnTo>
                        <a:lnTo>
                          <a:pt x="11" y="2"/>
                        </a:lnTo>
                        <a:lnTo>
                          <a:pt x="8" y="0"/>
                        </a:lnTo>
                        <a:lnTo>
                          <a:pt x="5" y="2"/>
                        </a:lnTo>
                        <a:lnTo>
                          <a:pt x="2" y="4"/>
                        </a:lnTo>
                        <a:lnTo>
                          <a:pt x="0" y="5"/>
                        </a:lnTo>
                        <a:lnTo>
                          <a:pt x="0" y="8"/>
                        </a:lnTo>
                        <a:lnTo>
                          <a:pt x="0" y="11"/>
                        </a:lnTo>
                        <a:lnTo>
                          <a:pt x="2" y="14"/>
                        </a:lnTo>
                        <a:lnTo>
                          <a:pt x="5" y="16"/>
                        </a:lnTo>
                        <a:lnTo>
                          <a:pt x="8" y="16"/>
                        </a:lnTo>
                        <a:lnTo>
                          <a:pt x="11" y="16"/>
                        </a:lnTo>
                        <a:lnTo>
                          <a:pt x="12" y="14"/>
                        </a:lnTo>
                        <a:lnTo>
                          <a:pt x="14" y="11"/>
                        </a:lnTo>
                        <a:lnTo>
                          <a:pt x="15" y="8"/>
                        </a:lnTo>
                        <a:close/>
                        <a:moveTo>
                          <a:pt x="12" y="8"/>
                        </a:moveTo>
                        <a:lnTo>
                          <a:pt x="11" y="11"/>
                        </a:lnTo>
                        <a:lnTo>
                          <a:pt x="8" y="13"/>
                        </a:lnTo>
                        <a:lnTo>
                          <a:pt x="5" y="11"/>
                        </a:lnTo>
                        <a:lnTo>
                          <a:pt x="3" y="8"/>
                        </a:lnTo>
                        <a:lnTo>
                          <a:pt x="5" y="5"/>
                        </a:lnTo>
                        <a:lnTo>
                          <a:pt x="8" y="4"/>
                        </a:lnTo>
                        <a:lnTo>
                          <a:pt x="11" y="5"/>
                        </a:lnTo>
                        <a:lnTo>
                          <a:pt x="12" y="8"/>
                        </a:lnTo>
                        <a:close/>
                      </a:path>
                    </a:pathLst>
                  </a:custGeom>
                  <a:solidFill>
                    <a:srgbClr val="F3D1D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73" name="Freeform 541"/>
                  <p:cNvSpPr>
                    <a:spLocks noEditPoints="1"/>
                  </p:cNvSpPr>
                  <p:nvPr/>
                </p:nvSpPr>
                <p:spPr bwMode="auto">
                  <a:xfrm>
                    <a:off x="5592" y="1224"/>
                    <a:ext cx="12" cy="12"/>
                  </a:xfrm>
                  <a:custGeom>
                    <a:avLst/>
                    <a:gdLst/>
                    <a:ahLst/>
                    <a:cxnLst>
                      <a:cxn ang="0">
                        <a:pos x="12" y="6"/>
                      </a:cxn>
                      <a:cxn ang="0">
                        <a:pos x="10" y="5"/>
                      </a:cxn>
                      <a:cxn ang="0">
                        <a:pos x="9" y="2"/>
                      </a:cxn>
                      <a:cxn ang="0">
                        <a:pos x="7" y="0"/>
                      </a:cxn>
                      <a:cxn ang="0">
                        <a:pos x="6" y="0"/>
                      </a:cxn>
                      <a:cxn ang="0">
                        <a:pos x="3" y="0"/>
                      </a:cxn>
                      <a:cxn ang="0">
                        <a:pos x="1" y="2"/>
                      </a:cxn>
                      <a:cxn ang="0">
                        <a:pos x="0" y="5"/>
                      </a:cxn>
                      <a:cxn ang="0">
                        <a:pos x="0" y="6"/>
                      </a:cxn>
                      <a:cxn ang="0">
                        <a:pos x="0" y="9"/>
                      </a:cxn>
                      <a:cxn ang="0">
                        <a:pos x="1" y="11"/>
                      </a:cxn>
                      <a:cxn ang="0">
                        <a:pos x="3" y="12"/>
                      </a:cxn>
                      <a:cxn ang="0">
                        <a:pos x="6" y="12"/>
                      </a:cxn>
                      <a:cxn ang="0">
                        <a:pos x="7" y="12"/>
                      </a:cxn>
                      <a:cxn ang="0">
                        <a:pos x="9" y="11"/>
                      </a:cxn>
                      <a:cxn ang="0">
                        <a:pos x="10" y="9"/>
                      </a:cxn>
                      <a:cxn ang="0">
                        <a:pos x="12" y="6"/>
                      </a:cxn>
                      <a:cxn ang="0">
                        <a:pos x="9" y="6"/>
                      </a:cxn>
                      <a:cxn ang="0">
                        <a:pos x="7" y="9"/>
                      </a:cxn>
                      <a:cxn ang="0">
                        <a:pos x="6" y="9"/>
                      </a:cxn>
                      <a:cxn ang="0">
                        <a:pos x="3" y="9"/>
                      </a:cxn>
                      <a:cxn ang="0">
                        <a:pos x="3" y="6"/>
                      </a:cxn>
                      <a:cxn ang="0">
                        <a:pos x="3" y="5"/>
                      </a:cxn>
                      <a:cxn ang="0">
                        <a:pos x="6" y="3"/>
                      </a:cxn>
                      <a:cxn ang="0">
                        <a:pos x="7" y="5"/>
                      </a:cxn>
                      <a:cxn ang="0">
                        <a:pos x="9" y="6"/>
                      </a:cxn>
                    </a:cxnLst>
                    <a:rect l="0" t="0" r="r" b="b"/>
                    <a:pathLst>
                      <a:path w="12" h="12">
                        <a:moveTo>
                          <a:pt x="12" y="6"/>
                        </a:moveTo>
                        <a:lnTo>
                          <a:pt x="10" y="5"/>
                        </a:lnTo>
                        <a:lnTo>
                          <a:pt x="9" y="2"/>
                        </a:lnTo>
                        <a:lnTo>
                          <a:pt x="7" y="0"/>
                        </a:lnTo>
                        <a:lnTo>
                          <a:pt x="6" y="0"/>
                        </a:lnTo>
                        <a:lnTo>
                          <a:pt x="3" y="0"/>
                        </a:lnTo>
                        <a:lnTo>
                          <a:pt x="1" y="2"/>
                        </a:lnTo>
                        <a:lnTo>
                          <a:pt x="0" y="5"/>
                        </a:lnTo>
                        <a:lnTo>
                          <a:pt x="0" y="6"/>
                        </a:lnTo>
                        <a:lnTo>
                          <a:pt x="0" y="9"/>
                        </a:lnTo>
                        <a:lnTo>
                          <a:pt x="1" y="11"/>
                        </a:lnTo>
                        <a:lnTo>
                          <a:pt x="3" y="12"/>
                        </a:lnTo>
                        <a:lnTo>
                          <a:pt x="6" y="12"/>
                        </a:lnTo>
                        <a:lnTo>
                          <a:pt x="7" y="12"/>
                        </a:lnTo>
                        <a:lnTo>
                          <a:pt x="9" y="11"/>
                        </a:lnTo>
                        <a:lnTo>
                          <a:pt x="10" y="9"/>
                        </a:lnTo>
                        <a:lnTo>
                          <a:pt x="12" y="6"/>
                        </a:lnTo>
                        <a:close/>
                        <a:moveTo>
                          <a:pt x="9" y="6"/>
                        </a:moveTo>
                        <a:lnTo>
                          <a:pt x="7" y="9"/>
                        </a:lnTo>
                        <a:lnTo>
                          <a:pt x="6" y="9"/>
                        </a:lnTo>
                        <a:lnTo>
                          <a:pt x="3" y="9"/>
                        </a:lnTo>
                        <a:lnTo>
                          <a:pt x="3" y="6"/>
                        </a:lnTo>
                        <a:lnTo>
                          <a:pt x="3" y="5"/>
                        </a:lnTo>
                        <a:lnTo>
                          <a:pt x="6" y="3"/>
                        </a:lnTo>
                        <a:lnTo>
                          <a:pt x="7" y="5"/>
                        </a:lnTo>
                        <a:lnTo>
                          <a:pt x="9" y="6"/>
                        </a:lnTo>
                        <a:close/>
                      </a:path>
                    </a:pathLst>
                  </a:custGeom>
                  <a:solidFill>
                    <a:srgbClr val="F4DE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74" name="Freeform 542"/>
                  <p:cNvSpPr>
                    <a:spLocks/>
                  </p:cNvSpPr>
                  <p:nvPr/>
                </p:nvSpPr>
                <p:spPr bwMode="auto">
                  <a:xfrm>
                    <a:off x="5593" y="1226"/>
                    <a:ext cx="9" cy="9"/>
                  </a:xfrm>
                  <a:custGeom>
                    <a:avLst/>
                    <a:gdLst/>
                    <a:ahLst/>
                    <a:cxnLst>
                      <a:cxn ang="0">
                        <a:pos x="9" y="4"/>
                      </a:cxn>
                      <a:cxn ang="0">
                        <a:pos x="8" y="1"/>
                      </a:cxn>
                      <a:cxn ang="0">
                        <a:pos x="5" y="0"/>
                      </a:cxn>
                      <a:cxn ang="0">
                        <a:pos x="2" y="1"/>
                      </a:cxn>
                      <a:cxn ang="0">
                        <a:pos x="0" y="4"/>
                      </a:cxn>
                      <a:cxn ang="0">
                        <a:pos x="2" y="7"/>
                      </a:cxn>
                      <a:cxn ang="0">
                        <a:pos x="5" y="9"/>
                      </a:cxn>
                      <a:cxn ang="0">
                        <a:pos x="8" y="7"/>
                      </a:cxn>
                      <a:cxn ang="0">
                        <a:pos x="9" y="4"/>
                      </a:cxn>
                    </a:cxnLst>
                    <a:rect l="0" t="0" r="r" b="b"/>
                    <a:pathLst>
                      <a:path w="9" h="9">
                        <a:moveTo>
                          <a:pt x="9" y="4"/>
                        </a:moveTo>
                        <a:lnTo>
                          <a:pt x="8" y="1"/>
                        </a:lnTo>
                        <a:lnTo>
                          <a:pt x="5" y="0"/>
                        </a:lnTo>
                        <a:lnTo>
                          <a:pt x="2" y="1"/>
                        </a:lnTo>
                        <a:lnTo>
                          <a:pt x="0" y="4"/>
                        </a:lnTo>
                        <a:lnTo>
                          <a:pt x="2" y="7"/>
                        </a:lnTo>
                        <a:lnTo>
                          <a:pt x="5" y="9"/>
                        </a:lnTo>
                        <a:lnTo>
                          <a:pt x="8" y="7"/>
                        </a:lnTo>
                        <a:lnTo>
                          <a:pt x="9" y="4"/>
                        </a:lnTo>
                        <a:close/>
                      </a:path>
                    </a:pathLst>
                  </a:custGeom>
                  <a:solidFill>
                    <a:srgbClr val="F4E5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75" name="Freeform 543"/>
                  <p:cNvSpPr>
                    <a:spLocks/>
                  </p:cNvSpPr>
                  <p:nvPr/>
                </p:nvSpPr>
                <p:spPr bwMode="auto">
                  <a:xfrm>
                    <a:off x="5595" y="1227"/>
                    <a:ext cx="6" cy="6"/>
                  </a:xfrm>
                  <a:custGeom>
                    <a:avLst/>
                    <a:gdLst/>
                    <a:ahLst/>
                    <a:cxnLst>
                      <a:cxn ang="0">
                        <a:pos x="6" y="3"/>
                      </a:cxn>
                      <a:cxn ang="0">
                        <a:pos x="4" y="2"/>
                      </a:cxn>
                      <a:cxn ang="0">
                        <a:pos x="3" y="0"/>
                      </a:cxn>
                      <a:cxn ang="0">
                        <a:pos x="0" y="2"/>
                      </a:cxn>
                      <a:cxn ang="0">
                        <a:pos x="0" y="3"/>
                      </a:cxn>
                      <a:cxn ang="0">
                        <a:pos x="0" y="6"/>
                      </a:cxn>
                      <a:cxn ang="0">
                        <a:pos x="3" y="6"/>
                      </a:cxn>
                      <a:cxn ang="0">
                        <a:pos x="4" y="6"/>
                      </a:cxn>
                      <a:cxn ang="0">
                        <a:pos x="6" y="3"/>
                      </a:cxn>
                    </a:cxnLst>
                    <a:rect l="0" t="0" r="r" b="b"/>
                    <a:pathLst>
                      <a:path w="6" h="6">
                        <a:moveTo>
                          <a:pt x="6" y="3"/>
                        </a:moveTo>
                        <a:lnTo>
                          <a:pt x="4" y="2"/>
                        </a:lnTo>
                        <a:lnTo>
                          <a:pt x="3" y="0"/>
                        </a:lnTo>
                        <a:lnTo>
                          <a:pt x="0" y="2"/>
                        </a:lnTo>
                        <a:lnTo>
                          <a:pt x="0" y="3"/>
                        </a:lnTo>
                        <a:lnTo>
                          <a:pt x="0" y="6"/>
                        </a:lnTo>
                        <a:lnTo>
                          <a:pt x="3" y="6"/>
                        </a:lnTo>
                        <a:lnTo>
                          <a:pt x="4" y="6"/>
                        </a:lnTo>
                        <a:lnTo>
                          <a:pt x="6" y="3"/>
                        </a:lnTo>
                        <a:close/>
                      </a:path>
                    </a:pathLst>
                  </a:custGeom>
                  <a:solidFill>
                    <a:srgbClr val="F5EB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76" name="Freeform 544"/>
                  <p:cNvSpPr>
                    <a:spLocks/>
                  </p:cNvSpPr>
                  <p:nvPr/>
                </p:nvSpPr>
                <p:spPr bwMode="auto">
                  <a:xfrm>
                    <a:off x="5596" y="1229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1"/>
                      </a:cxn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0" y="3"/>
                      </a:cxn>
                      <a:cxn ang="0">
                        <a:pos x="2" y="3"/>
                      </a:cxn>
                      <a:cxn ang="0">
                        <a:pos x="2" y="3"/>
                      </a:cxn>
                      <a:cxn ang="0">
                        <a:pos x="3" y="1"/>
                      </a:cxn>
                    </a:cxnLst>
                    <a:rect l="0" t="0" r="r" b="b"/>
                    <a:pathLst>
                      <a:path w="3" h="3">
                        <a:moveTo>
                          <a:pt x="3" y="1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0" y="1"/>
                        </a:lnTo>
                        <a:lnTo>
                          <a:pt x="0" y="3"/>
                        </a:lnTo>
                        <a:lnTo>
                          <a:pt x="2" y="3"/>
                        </a:lnTo>
                        <a:lnTo>
                          <a:pt x="2" y="3"/>
                        </a:lnTo>
                        <a:lnTo>
                          <a:pt x="3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77" name="Freeform 545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128" cy="124"/>
                  </a:xfrm>
                  <a:custGeom>
                    <a:avLst/>
                    <a:gdLst/>
                    <a:ahLst/>
                    <a:cxnLst>
                      <a:cxn ang="0">
                        <a:pos x="65" y="0"/>
                      </a:cxn>
                      <a:cxn ang="0">
                        <a:pos x="77" y="1"/>
                      </a:cxn>
                      <a:cxn ang="0">
                        <a:pos x="90" y="5"/>
                      </a:cxn>
                      <a:cxn ang="0">
                        <a:pos x="101" y="11"/>
                      </a:cxn>
                      <a:cxn ang="0">
                        <a:pos x="110" y="19"/>
                      </a:cxn>
                      <a:cxn ang="0">
                        <a:pos x="118" y="26"/>
                      </a:cxn>
                      <a:cxn ang="0">
                        <a:pos x="124" y="37"/>
                      </a:cxn>
                      <a:cxn ang="0">
                        <a:pos x="128" y="49"/>
                      </a:cxn>
                      <a:cxn ang="0">
                        <a:pos x="128" y="62"/>
                      </a:cxn>
                      <a:cxn ang="0">
                        <a:pos x="128" y="74"/>
                      </a:cxn>
                      <a:cxn ang="0">
                        <a:pos x="124" y="85"/>
                      </a:cxn>
                      <a:cxn ang="0">
                        <a:pos x="118" y="96"/>
                      </a:cxn>
                      <a:cxn ang="0">
                        <a:pos x="110" y="105"/>
                      </a:cxn>
                      <a:cxn ang="0">
                        <a:pos x="101" y="113"/>
                      </a:cxn>
                      <a:cxn ang="0">
                        <a:pos x="90" y="117"/>
                      </a:cxn>
                      <a:cxn ang="0">
                        <a:pos x="77" y="122"/>
                      </a:cxn>
                      <a:cxn ang="0">
                        <a:pos x="65" y="124"/>
                      </a:cxn>
                      <a:cxn ang="0">
                        <a:pos x="51" y="122"/>
                      </a:cxn>
                      <a:cxn ang="0">
                        <a:pos x="40" y="117"/>
                      </a:cxn>
                      <a:cxn ang="0">
                        <a:pos x="30" y="113"/>
                      </a:cxn>
                      <a:cxn ang="0">
                        <a:pos x="19" y="105"/>
                      </a:cxn>
                      <a:cxn ang="0">
                        <a:pos x="11" y="96"/>
                      </a:cxn>
                      <a:cxn ang="0">
                        <a:pos x="5" y="85"/>
                      </a:cxn>
                      <a:cxn ang="0">
                        <a:pos x="2" y="74"/>
                      </a:cxn>
                      <a:cxn ang="0">
                        <a:pos x="0" y="62"/>
                      </a:cxn>
                      <a:cxn ang="0">
                        <a:pos x="2" y="49"/>
                      </a:cxn>
                      <a:cxn ang="0">
                        <a:pos x="5" y="37"/>
                      </a:cxn>
                      <a:cxn ang="0">
                        <a:pos x="11" y="26"/>
                      </a:cxn>
                      <a:cxn ang="0">
                        <a:pos x="19" y="19"/>
                      </a:cxn>
                      <a:cxn ang="0">
                        <a:pos x="30" y="11"/>
                      </a:cxn>
                      <a:cxn ang="0">
                        <a:pos x="40" y="5"/>
                      </a:cxn>
                      <a:cxn ang="0">
                        <a:pos x="51" y="1"/>
                      </a:cxn>
                      <a:cxn ang="0">
                        <a:pos x="65" y="0"/>
                      </a:cxn>
                    </a:cxnLst>
                    <a:rect l="0" t="0" r="r" b="b"/>
                    <a:pathLst>
                      <a:path w="128" h="124">
                        <a:moveTo>
                          <a:pt x="65" y="0"/>
                        </a:moveTo>
                        <a:lnTo>
                          <a:pt x="77" y="1"/>
                        </a:lnTo>
                        <a:lnTo>
                          <a:pt x="90" y="5"/>
                        </a:lnTo>
                        <a:lnTo>
                          <a:pt x="101" y="11"/>
                        </a:lnTo>
                        <a:lnTo>
                          <a:pt x="110" y="19"/>
                        </a:lnTo>
                        <a:lnTo>
                          <a:pt x="118" y="26"/>
                        </a:lnTo>
                        <a:lnTo>
                          <a:pt x="124" y="37"/>
                        </a:lnTo>
                        <a:lnTo>
                          <a:pt x="128" y="49"/>
                        </a:lnTo>
                        <a:lnTo>
                          <a:pt x="128" y="62"/>
                        </a:lnTo>
                        <a:lnTo>
                          <a:pt x="128" y="74"/>
                        </a:lnTo>
                        <a:lnTo>
                          <a:pt x="124" y="85"/>
                        </a:lnTo>
                        <a:lnTo>
                          <a:pt x="118" y="96"/>
                        </a:lnTo>
                        <a:lnTo>
                          <a:pt x="110" y="105"/>
                        </a:lnTo>
                        <a:lnTo>
                          <a:pt x="101" y="113"/>
                        </a:lnTo>
                        <a:lnTo>
                          <a:pt x="90" y="117"/>
                        </a:lnTo>
                        <a:lnTo>
                          <a:pt x="77" y="122"/>
                        </a:lnTo>
                        <a:lnTo>
                          <a:pt x="65" y="124"/>
                        </a:lnTo>
                        <a:lnTo>
                          <a:pt x="51" y="122"/>
                        </a:lnTo>
                        <a:lnTo>
                          <a:pt x="40" y="117"/>
                        </a:lnTo>
                        <a:lnTo>
                          <a:pt x="30" y="113"/>
                        </a:lnTo>
                        <a:lnTo>
                          <a:pt x="19" y="105"/>
                        </a:lnTo>
                        <a:lnTo>
                          <a:pt x="11" y="96"/>
                        </a:lnTo>
                        <a:lnTo>
                          <a:pt x="5" y="85"/>
                        </a:lnTo>
                        <a:lnTo>
                          <a:pt x="2" y="74"/>
                        </a:lnTo>
                        <a:lnTo>
                          <a:pt x="0" y="62"/>
                        </a:lnTo>
                        <a:lnTo>
                          <a:pt x="2" y="49"/>
                        </a:lnTo>
                        <a:lnTo>
                          <a:pt x="5" y="37"/>
                        </a:lnTo>
                        <a:lnTo>
                          <a:pt x="11" y="26"/>
                        </a:lnTo>
                        <a:lnTo>
                          <a:pt x="19" y="19"/>
                        </a:lnTo>
                        <a:lnTo>
                          <a:pt x="30" y="11"/>
                        </a:lnTo>
                        <a:lnTo>
                          <a:pt x="40" y="5"/>
                        </a:lnTo>
                        <a:lnTo>
                          <a:pt x="51" y="1"/>
                        </a:lnTo>
                        <a:lnTo>
                          <a:pt x="65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78" name="Freeform 546"/>
                  <p:cNvSpPr>
                    <a:spLocks/>
                  </p:cNvSpPr>
                  <p:nvPr/>
                </p:nvSpPr>
                <p:spPr bwMode="auto">
                  <a:xfrm>
                    <a:off x="5781" y="1338"/>
                    <a:ext cx="19" cy="30"/>
                  </a:xfrm>
                  <a:custGeom>
                    <a:avLst/>
                    <a:gdLst/>
                    <a:ahLst/>
                    <a:cxnLst>
                      <a:cxn ang="0">
                        <a:pos x="19" y="0"/>
                      </a:cxn>
                      <a:cxn ang="0">
                        <a:pos x="16" y="10"/>
                      </a:cxn>
                      <a:cxn ang="0">
                        <a:pos x="11" y="16"/>
                      </a:cxn>
                      <a:cxn ang="0">
                        <a:pos x="7" y="24"/>
                      </a:cxn>
                      <a:cxn ang="0">
                        <a:pos x="0" y="30"/>
                      </a:cxn>
                      <a:cxn ang="0">
                        <a:pos x="11" y="16"/>
                      </a:cxn>
                      <a:cxn ang="0">
                        <a:pos x="19" y="0"/>
                      </a:cxn>
                    </a:cxnLst>
                    <a:rect l="0" t="0" r="r" b="b"/>
                    <a:pathLst>
                      <a:path w="19" h="30">
                        <a:moveTo>
                          <a:pt x="19" y="0"/>
                        </a:moveTo>
                        <a:lnTo>
                          <a:pt x="16" y="10"/>
                        </a:lnTo>
                        <a:lnTo>
                          <a:pt x="11" y="16"/>
                        </a:lnTo>
                        <a:lnTo>
                          <a:pt x="7" y="24"/>
                        </a:lnTo>
                        <a:lnTo>
                          <a:pt x="0" y="30"/>
                        </a:lnTo>
                        <a:lnTo>
                          <a:pt x="11" y="16"/>
                        </a:lnTo>
                        <a:lnTo>
                          <a:pt x="19" y="0"/>
                        </a:lnTo>
                        <a:close/>
                      </a:path>
                    </a:pathLst>
                  </a:custGeom>
                  <a:solidFill>
                    <a:srgbClr val="D7332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79" name="Freeform 547"/>
                  <p:cNvSpPr>
                    <a:spLocks/>
                  </p:cNvSpPr>
                  <p:nvPr/>
                </p:nvSpPr>
                <p:spPr bwMode="auto">
                  <a:xfrm>
                    <a:off x="5772" y="1329"/>
                    <a:ext cx="30" cy="45"/>
                  </a:xfrm>
                  <a:custGeom>
                    <a:avLst/>
                    <a:gdLst/>
                    <a:ahLst/>
                    <a:cxnLst>
                      <a:cxn ang="0">
                        <a:pos x="30" y="0"/>
                      </a:cxn>
                      <a:cxn ang="0">
                        <a:pos x="28" y="6"/>
                      </a:cxn>
                      <a:cxn ang="0">
                        <a:pos x="26" y="14"/>
                      </a:cxn>
                      <a:cxn ang="0">
                        <a:pos x="23" y="20"/>
                      </a:cxn>
                      <a:cxn ang="0">
                        <a:pos x="20" y="26"/>
                      </a:cxn>
                      <a:cxn ang="0">
                        <a:pos x="11" y="37"/>
                      </a:cxn>
                      <a:cxn ang="0">
                        <a:pos x="0" y="45"/>
                      </a:cxn>
                      <a:cxn ang="0">
                        <a:pos x="9" y="36"/>
                      </a:cxn>
                      <a:cxn ang="0">
                        <a:pos x="17" y="25"/>
                      </a:cxn>
                      <a:cxn ang="0">
                        <a:pos x="25" y="12"/>
                      </a:cxn>
                      <a:cxn ang="0">
                        <a:pos x="30" y="0"/>
                      </a:cxn>
                    </a:cxnLst>
                    <a:rect l="0" t="0" r="r" b="b"/>
                    <a:pathLst>
                      <a:path w="30" h="45">
                        <a:moveTo>
                          <a:pt x="30" y="0"/>
                        </a:moveTo>
                        <a:lnTo>
                          <a:pt x="28" y="6"/>
                        </a:lnTo>
                        <a:lnTo>
                          <a:pt x="26" y="14"/>
                        </a:lnTo>
                        <a:lnTo>
                          <a:pt x="23" y="20"/>
                        </a:lnTo>
                        <a:lnTo>
                          <a:pt x="20" y="26"/>
                        </a:lnTo>
                        <a:lnTo>
                          <a:pt x="11" y="37"/>
                        </a:lnTo>
                        <a:lnTo>
                          <a:pt x="0" y="45"/>
                        </a:lnTo>
                        <a:lnTo>
                          <a:pt x="9" y="36"/>
                        </a:lnTo>
                        <a:lnTo>
                          <a:pt x="17" y="25"/>
                        </a:lnTo>
                        <a:lnTo>
                          <a:pt x="25" y="12"/>
                        </a:lnTo>
                        <a:lnTo>
                          <a:pt x="30" y="0"/>
                        </a:lnTo>
                        <a:close/>
                      </a:path>
                    </a:pathLst>
                  </a:custGeom>
                  <a:solidFill>
                    <a:srgbClr val="D7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80" name="Freeform 548"/>
                  <p:cNvSpPr>
                    <a:spLocks/>
                  </p:cNvSpPr>
                  <p:nvPr/>
                </p:nvSpPr>
                <p:spPr bwMode="auto">
                  <a:xfrm>
                    <a:off x="5765" y="1321"/>
                    <a:ext cx="37" cy="58"/>
                  </a:xfrm>
                  <a:custGeom>
                    <a:avLst/>
                    <a:gdLst/>
                    <a:ahLst/>
                    <a:cxnLst>
                      <a:cxn ang="0">
                        <a:pos x="16" y="47"/>
                      </a:cxn>
                      <a:cxn ang="0">
                        <a:pos x="27" y="33"/>
                      </a:cxn>
                      <a:cxn ang="0">
                        <a:pos x="35" y="17"/>
                      </a:cxn>
                      <a:cxn ang="0">
                        <a:pos x="37" y="10"/>
                      </a:cxn>
                      <a:cxn ang="0">
                        <a:pos x="37" y="2"/>
                      </a:cxn>
                      <a:cxn ang="0">
                        <a:pos x="37" y="0"/>
                      </a:cxn>
                      <a:cxn ang="0">
                        <a:pos x="37" y="0"/>
                      </a:cxn>
                      <a:cxn ang="0">
                        <a:pos x="33" y="8"/>
                      </a:cxn>
                      <a:cxn ang="0">
                        <a:pos x="32" y="17"/>
                      </a:cxn>
                      <a:cxn ang="0">
                        <a:pos x="27" y="25"/>
                      </a:cxn>
                      <a:cxn ang="0">
                        <a:pos x="23" y="33"/>
                      </a:cxn>
                      <a:cxn ang="0">
                        <a:pos x="13" y="47"/>
                      </a:cxn>
                      <a:cxn ang="0">
                        <a:pos x="0" y="58"/>
                      </a:cxn>
                      <a:cxn ang="0">
                        <a:pos x="9" y="53"/>
                      </a:cxn>
                      <a:cxn ang="0">
                        <a:pos x="16" y="47"/>
                      </a:cxn>
                    </a:cxnLst>
                    <a:rect l="0" t="0" r="r" b="b"/>
                    <a:pathLst>
                      <a:path w="37" h="58">
                        <a:moveTo>
                          <a:pt x="16" y="47"/>
                        </a:moveTo>
                        <a:lnTo>
                          <a:pt x="27" y="33"/>
                        </a:lnTo>
                        <a:lnTo>
                          <a:pt x="35" y="17"/>
                        </a:lnTo>
                        <a:lnTo>
                          <a:pt x="37" y="10"/>
                        </a:lnTo>
                        <a:lnTo>
                          <a:pt x="37" y="2"/>
                        </a:lnTo>
                        <a:lnTo>
                          <a:pt x="37" y="0"/>
                        </a:lnTo>
                        <a:lnTo>
                          <a:pt x="37" y="0"/>
                        </a:lnTo>
                        <a:lnTo>
                          <a:pt x="33" y="8"/>
                        </a:lnTo>
                        <a:lnTo>
                          <a:pt x="32" y="17"/>
                        </a:lnTo>
                        <a:lnTo>
                          <a:pt x="27" y="25"/>
                        </a:lnTo>
                        <a:lnTo>
                          <a:pt x="23" y="33"/>
                        </a:lnTo>
                        <a:lnTo>
                          <a:pt x="13" y="47"/>
                        </a:lnTo>
                        <a:lnTo>
                          <a:pt x="0" y="58"/>
                        </a:lnTo>
                        <a:lnTo>
                          <a:pt x="9" y="53"/>
                        </a:lnTo>
                        <a:lnTo>
                          <a:pt x="16" y="47"/>
                        </a:lnTo>
                        <a:close/>
                      </a:path>
                    </a:pathLst>
                  </a:custGeom>
                  <a:solidFill>
                    <a:srgbClr val="D8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81" name="Freeform 549"/>
                  <p:cNvSpPr>
                    <a:spLocks/>
                  </p:cNvSpPr>
                  <p:nvPr/>
                </p:nvSpPr>
                <p:spPr bwMode="auto">
                  <a:xfrm>
                    <a:off x="5758" y="1315"/>
                    <a:ext cx="44" cy="67"/>
                  </a:xfrm>
                  <a:custGeom>
                    <a:avLst/>
                    <a:gdLst/>
                    <a:ahLst/>
                    <a:cxnLst>
                      <a:cxn ang="0">
                        <a:pos x="14" y="59"/>
                      </a:cxn>
                      <a:cxn ang="0">
                        <a:pos x="23" y="50"/>
                      </a:cxn>
                      <a:cxn ang="0">
                        <a:pos x="31" y="39"/>
                      </a:cxn>
                      <a:cxn ang="0">
                        <a:pos x="39" y="26"/>
                      </a:cxn>
                      <a:cxn ang="0">
                        <a:pos x="44" y="14"/>
                      </a:cxn>
                      <a:cxn ang="0">
                        <a:pos x="44" y="11"/>
                      </a:cxn>
                      <a:cxn ang="0">
                        <a:pos x="44" y="8"/>
                      </a:cxn>
                      <a:cxn ang="0">
                        <a:pos x="44" y="3"/>
                      </a:cxn>
                      <a:cxn ang="0">
                        <a:pos x="42" y="0"/>
                      </a:cxn>
                      <a:cxn ang="0">
                        <a:pos x="40" y="9"/>
                      </a:cxn>
                      <a:cxn ang="0">
                        <a:pos x="37" y="20"/>
                      </a:cxn>
                      <a:cxn ang="0">
                        <a:pos x="34" y="30"/>
                      </a:cxn>
                      <a:cxn ang="0">
                        <a:pos x="28" y="37"/>
                      </a:cxn>
                      <a:cxn ang="0">
                        <a:pos x="23" y="47"/>
                      </a:cxn>
                      <a:cxn ang="0">
                        <a:pos x="16" y="54"/>
                      </a:cxn>
                      <a:cxn ang="0">
                        <a:pos x="10" y="61"/>
                      </a:cxn>
                      <a:cxn ang="0">
                        <a:pos x="0" y="67"/>
                      </a:cxn>
                      <a:cxn ang="0">
                        <a:pos x="8" y="64"/>
                      </a:cxn>
                      <a:cxn ang="0">
                        <a:pos x="14" y="59"/>
                      </a:cxn>
                    </a:cxnLst>
                    <a:rect l="0" t="0" r="r" b="b"/>
                    <a:pathLst>
                      <a:path w="44" h="67">
                        <a:moveTo>
                          <a:pt x="14" y="59"/>
                        </a:moveTo>
                        <a:lnTo>
                          <a:pt x="23" y="50"/>
                        </a:lnTo>
                        <a:lnTo>
                          <a:pt x="31" y="39"/>
                        </a:lnTo>
                        <a:lnTo>
                          <a:pt x="39" y="26"/>
                        </a:lnTo>
                        <a:lnTo>
                          <a:pt x="44" y="14"/>
                        </a:lnTo>
                        <a:lnTo>
                          <a:pt x="44" y="11"/>
                        </a:lnTo>
                        <a:lnTo>
                          <a:pt x="44" y="8"/>
                        </a:lnTo>
                        <a:lnTo>
                          <a:pt x="44" y="3"/>
                        </a:lnTo>
                        <a:lnTo>
                          <a:pt x="42" y="0"/>
                        </a:lnTo>
                        <a:lnTo>
                          <a:pt x="40" y="9"/>
                        </a:lnTo>
                        <a:lnTo>
                          <a:pt x="37" y="20"/>
                        </a:lnTo>
                        <a:lnTo>
                          <a:pt x="34" y="30"/>
                        </a:lnTo>
                        <a:lnTo>
                          <a:pt x="28" y="37"/>
                        </a:lnTo>
                        <a:lnTo>
                          <a:pt x="23" y="47"/>
                        </a:lnTo>
                        <a:lnTo>
                          <a:pt x="16" y="54"/>
                        </a:lnTo>
                        <a:lnTo>
                          <a:pt x="10" y="61"/>
                        </a:lnTo>
                        <a:lnTo>
                          <a:pt x="0" y="67"/>
                        </a:lnTo>
                        <a:lnTo>
                          <a:pt x="8" y="64"/>
                        </a:lnTo>
                        <a:lnTo>
                          <a:pt x="14" y="59"/>
                        </a:lnTo>
                        <a:close/>
                      </a:path>
                    </a:pathLst>
                  </a:custGeom>
                  <a:solidFill>
                    <a:srgbClr val="D930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82" name="Freeform 550"/>
                  <p:cNvSpPr>
                    <a:spLocks/>
                  </p:cNvSpPr>
                  <p:nvPr/>
                </p:nvSpPr>
                <p:spPr bwMode="auto">
                  <a:xfrm>
                    <a:off x="5754" y="1309"/>
                    <a:ext cx="48" cy="74"/>
                  </a:xfrm>
                  <a:custGeom>
                    <a:avLst/>
                    <a:gdLst/>
                    <a:ahLst/>
                    <a:cxnLst>
                      <a:cxn ang="0">
                        <a:pos x="11" y="70"/>
                      </a:cxn>
                      <a:cxn ang="0">
                        <a:pos x="24" y="59"/>
                      </a:cxn>
                      <a:cxn ang="0">
                        <a:pos x="34" y="45"/>
                      </a:cxn>
                      <a:cxn ang="0">
                        <a:pos x="38" y="37"/>
                      </a:cxn>
                      <a:cxn ang="0">
                        <a:pos x="43" y="29"/>
                      </a:cxn>
                      <a:cxn ang="0">
                        <a:pos x="44" y="20"/>
                      </a:cxn>
                      <a:cxn ang="0">
                        <a:pos x="48" y="12"/>
                      </a:cxn>
                      <a:cxn ang="0">
                        <a:pos x="48" y="6"/>
                      </a:cxn>
                      <a:cxn ang="0">
                        <a:pos x="46" y="0"/>
                      </a:cxn>
                      <a:cxn ang="0">
                        <a:pos x="44" y="12"/>
                      </a:cxn>
                      <a:cxn ang="0">
                        <a:pos x="41" y="23"/>
                      </a:cxn>
                      <a:cxn ang="0">
                        <a:pos x="37" y="34"/>
                      </a:cxn>
                      <a:cxn ang="0">
                        <a:pos x="31" y="43"/>
                      </a:cxn>
                      <a:cxn ang="0">
                        <a:pos x="24" y="53"/>
                      </a:cxn>
                      <a:cxn ang="0">
                        <a:pos x="17" y="60"/>
                      </a:cxn>
                      <a:cxn ang="0">
                        <a:pos x="9" y="68"/>
                      </a:cxn>
                      <a:cxn ang="0">
                        <a:pos x="0" y="74"/>
                      </a:cxn>
                      <a:cxn ang="0">
                        <a:pos x="6" y="73"/>
                      </a:cxn>
                      <a:cxn ang="0">
                        <a:pos x="11" y="70"/>
                      </a:cxn>
                    </a:cxnLst>
                    <a:rect l="0" t="0" r="r" b="b"/>
                    <a:pathLst>
                      <a:path w="48" h="74">
                        <a:moveTo>
                          <a:pt x="11" y="70"/>
                        </a:moveTo>
                        <a:lnTo>
                          <a:pt x="24" y="59"/>
                        </a:lnTo>
                        <a:lnTo>
                          <a:pt x="34" y="45"/>
                        </a:lnTo>
                        <a:lnTo>
                          <a:pt x="38" y="37"/>
                        </a:lnTo>
                        <a:lnTo>
                          <a:pt x="43" y="29"/>
                        </a:lnTo>
                        <a:lnTo>
                          <a:pt x="44" y="20"/>
                        </a:lnTo>
                        <a:lnTo>
                          <a:pt x="48" y="12"/>
                        </a:lnTo>
                        <a:lnTo>
                          <a:pt x="48" y="6"/>
                        </a:lnTo>
                        <a:lnTo>
                          <a:pt x="46" y="0"/>
                        </a:lnTo>
                        <a:lnTo>
                          <a:pt x="44" y="12"/>
                        </a:lnTo>
                        <a:lnTo>
                          <a:pt x="41" y="23"/>
                        </a:lnTo>
                        <a:lnTo>
                          <a:pt x="37" y="34"/>
                        </a:lnTo>
                        <a:lnTo>
                          <a:pt x="31" y="43"/>
                        </a:lnTo>
                        <a:lnTo>
                          <a:pt x="24" y="53"/>
                        </a:lnTo>
                        <a:lnTo>
                          <a:pt x="17" y="60"/>
                        </a:lnTo>
                        <a:lnTo>
                          <a:pt x="9" y="68"/>
                        </a:lnTo>
                        <a:lnTo>
                          <a:pt x="0" y="74"/>
                        </a:lnTo>
                        <a:lnTo>
                          <a:pt x="6" y="73"/>
                        </a:lnTo>
                        <a:lnTo>
                          <a:pt x="11" y="70"/>
                        </a:lnTo>
                        <a:close/>
                      </a:path>
                    </a:pathLst>
                  </a:custGeom>
                  <a:solidFill>
                    <a:srgbClr val="DA302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83" name="Freeform 551"/>
                  <p:cNvSpPr>
                    <a:spLocks/>
                  </p:cNvSpPr>
                  <p:nvPr/>
                </p:nvSpPr>
                <p:spPr bwMode="auto">
                  <a:xfrm>
                    <a:off x="5748" y="1304"/>
                    <a:ext cx="52" cy="79"/>
                  </a:xfrm>
                  <a:custGeom>
                    <a:avLst/>
                    <a:gdLst/>
                    <a:ahLst/>
                    <a:cxnLst>
                      <a:cxn ang="0">
                        <a:pos x="10" y="78"/>
                      </a:cxn>
                      <a:cxn ang="0">
                        <a:pos x="20" y="72"/>
                      </a:cxn>
                      <a:cxn ang="0">
                        <a:pos x="26" y="65"/>
                      </a:cxn>
                      <a:cxn ang="0">
                        <a:pos x="33" y="58"/>
                      </a:cxn>
                      <a:cxn ang="0">
                        <a:pos x="38" y="48"/>
                      </a:cxn>
                      <a:cxn ang="0">
                        <a:pos x="44" y="41"/>
                      </a:cxn>
                      <a:cxn ang="0">
                        <a:pos x="47" y="31"/>
                      </a:cxn>
                      <a:cxn ang="0">
                        <a:pos x="50" y="20"/>
                      </a:cxn>
                      <a:cxn ang="0">
                        <a:pos x="52" y="11"/>
                      </a:cxn>
                      <a:cxn ang="0">
                        <a:pos x="52" y="7"/>
                      </a:cxn>
                      <a:cxn ang="0">
                        <a:pos x="50" y="0"/>
                      </a:cxn>
                      <a:cxn ang="0">
                        <a:pos x="49" y="14"/>
                      </a:cxn>
                      <a:cxn ang="0">
                        <a:pos x="46" y="27"/>
                      </a:cxn>
                      <a:cxn ang="0">
                        <a:pos x="41" y="37"/>
                      </a:cxn>
                      <a:cxn ang="0">
                        <a:pos x="35" y="48"/>
                      </a:cxn>
                      <a:cxn ang="0">
                        <a:pos x="29" y="58"/>
                      </a:cxn>
                      <a:cxn ang="0">
                        <a:pos x="20" y="67"/>
                      </a:cxn>
                      <a:cxn ang="0">
                        <a:pos x="10" y="75"/>
                      </a:cxn>
                      <a:cxn ang="0">
                        <a:pos x="0" y="79"/>
                      </a:cxn>
                      <a:cxn ang="0">
                        <a:pos x="6" y="79"/>
                      </a:cxn>
                      <a:cxn ang="0">
                        <a:pos x="10" y="78"/>
                      </a:cxn>
                    </a:cxnLst>
                    <a:rect l="0" t="0" r="r" b="b"/>
                    <a:pathLst>
                      <a:path w="52" h="79">
                        <a:moveTo>
                          <a:pt x="10" y="78"/>
                        </a:moveTo>
                        <a:lnTo>
                          <a:pt x="20" y="72"/>
                        </a:lnTo>
                        <a:lnTo>
                          <a:pt x="26" y="65"/>
                        </a:lnTo>
                        <a:lnTo>
                          <a:pt x="33" y="58"/>
                        </a:lnTo>
                        <a:lnTo>
                          <a:pt x="38" y="48"/>
                        </a:lnTo>
                        <a:lnTo>
                          <a:pt x="44" y="41"/>
                        </a:lnTo>
                        <a:lnTo>
                          <a:pt x="47" y="31"/>
                        </a:lnTo>
                        <a:lnTo>
                          <a:pt x="50" y="20"/>
                        </a:lnTo>
                        <a:lnTo>
                          <a:pt x="52" y="11"/>
                        </a:lnTo>
                        <a:lnTo>
                          <a:pt x="52" y="7"/>
                        </a:lnTo>
                        <a:lnTo>
                          <a:pt x="50" y="0"/>
                        </a:lnTo>
                        <a:lnTo>
                          <a:pt x="49" y="14"/>
                        </a:lnTo>
                        <a:lnTo>
                          <a:pt x="46" y="27"/>
                        </a:lnTo>
                        <a:lnTo>
                          <a:pt x="41" y="37"/>
                        </a:lnTo>
                        <a:lnTo>
                          <a:pt x="35" y="48"/>
                        </a:lnTo>
                        <a:lnTo>
                          <a:pt x="29" y="58"/>
                        </a:lnTo>
                        <a:lnTo>
                          <a:pt x="20" y="67"/>
                        </a:lnTo>
                        <a:lnTo>
                          <a:pt x="10" y="75"/>
                        </a:lnTo>
                        <a:lnTo>
                          <a:pt x="0" y="79"/>
                        </a:lnTo>
                        <a:lnTo>
                          <a:pt x="6" y="79"/>
                        </a:lnTo>
                        <a:lnTo>
                          <a:pt x="10" y="78"/>
                        </a:lnTo>
                        <a:close/>
                      </a:path>
                    </a:pathLst>
                  </a:custGeom>
                  <a:solidFill>
                    <a:srgbClr val="DA312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84" name="Freeform 552"/>
                  <p:cNvSpPr>
                    <a:spLocks/>
                  </p:cNvSpPr>
                  <p:nvPr/>
                </p:nvSpPr>
                <p:spPr bwMode="auto">
                  <a:xfrm>
                    <a:off x="5743" y="1301"/>
                    <a:ext cx="57" cy="84"/>
                  </a:xfrm>
                  <a:custGeom>
                    <a:avLst/>
                    <a:gdLst/>
                    <a:ahLst/>
                    <a:cxnLst>
                      <a:cxn ang="0">
                        <a:pos x="11" y="82"/>
                      </a:cxn>
                      <a:cxn ang="0">
                        <a:pos x="20" y="76"/>
                      </a:cxn>
                      <a:cxn ang="0">
                        <a:pos x="28" y="68"/>
                      </a:cxn>
                      <a:cxn ang="0">
                        <a:pos x="35" y="61"/>
                      </a:cxn>
                      <a:cxn ang="0">
                        <a:pos x="42" y="51"/>
                      </a:cxn>
                      <a:cxn ang="0">
                        <a:pos x="48" y="42"/>
                      </a:cxn>
                      <a:cxn ang="0">
                        <a:pos x="52" y="31"/>
                      </a:cxn>
                      <a:cxn ang="0">
                        <a:pos x="55" y="20"/>
                      </a:cxn>
                      <a:cxn ang="0">
                        <a:pos x="57" y="8"/>
                      </a:cxn>
                      <a:cxn ang="0">
                        <a:pos x="55" y="5"/>
                      </a:cxn>
                      <a:cxn ang="0">
                        <a:pos x="54" y="0"/>
                      </a:cxn>
                      <a:cxn ang="0">
                        <a:pos x="54" y="0"/>
                      </a:cxn>
                      <a:cxn ang="0">
                        <a:pos x="54" y="2"/>
                      </a:cxn>
                      <a:cxn ang="0">
                        <a:pos x="52" y="14"/>
                      </a:cxn>
                      <a:cxn ang="0">
                        <a:pos x="49" y="28"/>
                      </a:cxn>
                      <a:cxn ang="0">
                        <a:pos x="45" y="40"/>
                      </a:cxn>
                      <a:cxn ang="0">
                        <a:pos x="38" y="51"/>
                      </a:cxn>
                      <a:cxn ang="0">
                        <a:pos x="31" y="61"/>
                      </a:cxn>
                      <a:cxn ang="0">
                        <a:pos x="22" y="70"/>
                      </a:cxn>
                      <a:cxn ang="0">
                        <a:pos x="11" y="78"/>
                      </a:cxn>
                      <a:cxn ang="0">
                        <a:pos x="0" y="84"/>
                      </a:cxn>
                      <a:cxn ang="0">
                        <a:pos x="5" y="82"/>
                      </a:cxn>
                      <a:cxn ang="0">
                        <a:pos x="11" y="82"/>
                      </a:cxn>
                    </a:cxnLst>
                    <a:rect l="0" t="0" r="r" b="b"/>
                    <a:pathLst>
                      <a:path w="57" h="84">
                        <a:moveTo>
                          <a:pt x="11" y="82"/>
                        </a:moveTo>
                        <a:lnTo>
                          <a:pt x="20" y="76"/>
                        </a:lnTo>
                        <a:lnTo>
                          <a:pt x="28" y="68"/>
                        </a:lnTo>
                        <a:lnTo>
                          <a:pt x="35" y="61"/>
                        </a:lnTo>
                        <a:lnTo>
                          <a:pt x="42" y="51"/>
                        </a:lnTo>
                        <a:lnTo>
                          <a:pt x="48" y="42"/>
                        </a:lnTo>
                        <a:lnTo>
                          <a:pt x="52" y="31"/>
                        </a:lnTo>
                        <a:lnTo>
                          <a:pt x="55" y="20"/>
                        </a:lnTo>
                        <a:lnTo>
                          <a:pt x="57" y="8"/>
                        </a:lnTo>
                        <a:lnTo>
                          <a:pt x="55" y="5"/>
                        </a:lnTo>
                        <a:lnTo>
                          <a:pt x="54" y="0"/>
                        </a:lnTo>
                        <a:lnTo>
                          <a:pt x="54" y="0"/>
                        </a:lnTo>
                        <a:lnTo>
                          <a:pt x="54" y="2"/>
                        </a:lnTo>
                        <a:lnTo>
                          <a:pt x="52" y="14"/>
                        </a:lnTo>
                        <a:lnTo>
                          <a:pt x="49" y="28"/>
                        </a:lnTo>
                        <a:lnTo>
                          <a:pt x="45" y="40"/>
                        </a:lnTo>
                        <a:lnTo>
                          <a:pt x="38" y="51"/>
                        </a:lnTo>
                        <a:lnTo>
                          <a:pt x="31" y="61"/>
                        </a:lnTo>
                        <a:lnTo>
                          <a:pt x="22" y="70"/>
                        </a:lnTo>
                        <a:lnTo>
                          <a:pt x="11" y="78"/>
                        </a:lnTo>
                        <a:lnTo>
                          <a:pt x="0" y="84"/>
                        </a:lnTo>
                        <a:lnTo>
                          <a:pt x="5" y="82"/>
                        </a:lnTo>
                        <a:lnTo>
                          <a:pt x="11" y="82"/>
                        </a:lnTo>
                        <a:close/>
                      </a:path>
                    </a:pathLst>
                  </a:custGeom>
                  <a:solidFill>
                    <a:srgbClr val="DB312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85" name="Freeform 553"/>
                  <p:cNvSpPr>
                    <a:spLocks/>
                  </p:cNvSpPr>
                  <p:nvPr/>
                </p:nvSpPr>
                <p:spPr bwMode="auto">
                  <a:xfrm>
                    <a:off x="5738" y="1297"/>
                    <a:ext cx="60" cy="88"/>
                  </a:xfrm>
                  <a:custGeom>
                    <a:avLst/>
                    <a:gdLst/>
                    <a:ahLst/>
                    <a:cxnLst>
                      <a:cxn ang="0">
                        <a:pos x="10" y="86"/>
                      </a:cxn>
                      <a:cxn ang="0">
                        <a:pos x="20" y="82"/>
                      </a:cxn>
                      <a:cxn ang="0">
                        <a:pos x="30" y="74"/>
                      </a:cxn>
                      <a:cxn ang="0">
                        <a:pos x="39" y="65"/>
                      </a:cxn>
                      <a:cxn ang="0">
                        <a:pos x="45" y="55"/>
                      </a:cxn>
                      <a:cxn ang="0">
                        <a:pos x="51" y="44"/>
                      </a:cxn>
                      <a:cxn ang="0">
                        <a:pos x="56" y="34"/>
                      </a:cxn>
                      <a:cxn ang="0">
                        <a:pos x="59" y="21"/>
                      </a:cxn>
                      <a:cxn ang="0">
                        <a:pos x="60" y="7"/>
                      </a:cxn>
                      <a:cxn ang="0">
                        <a:pos x="59" y="4"/>
                      </a:cxn>
                      <a:cxn ang="0">
                        <a:pos x="57" y="0"/>
                      </a:cxn>
                      <a:cxn ang="0">
                        <a:pos x="57" y="3"/>
                      </a:cxn>
                      <a:cxn ang="0">
                        <a:pos x="57" y="6"/>
                      </a:cxn>
                      <a:cxn ang="0">
                        <a:pos x="56" y="20"/>
                      </a:cxn>
                      <a:cxn ang="0">
                        <a:pos x="53" y="32"/>
                      </a:cxn>
                      <a:cxn ang="0">
                        <a:pos x="48" y="44"/>
                      </a:cxn>
                      <a:cxn ang="0">
                        <a:pos x="42" y="57"/>
                      </a:cxn>
                      <a:cxn ang="0">
                        <a:pos x="33" y="66"/>
                      </a:cxn>
                      <a:cxn ang="0">
                        <a:pos x="23" y="75"/>
                      </a:cxn>
                      <a:cxn ang="0">
                        <a:pos x="13" y="82"/>
                      </a:cxn>
                      <a:cxn ang="0">
                        <a:pos x="0" y="88"/>
                      </a:cxn>
                      <a:cxn ang="0">
                        <a:pos x="5" y="88"/>
                      </a:cxn>
                      <a:cxn ang="0">
                        <a:pos x="10" y="86"/>
                      </a:cxn>
                    </a:cxnLst>
                    <a:rect l="0" t="0" r="r" b="b"/>
                    <a:pathLst>
                      <a:path w="60" h="88">
                        <a:moveTo>
                          <a:pt x="10" y="86"/>
                        </a:moveTo>
                        <a:lnTo>
                          <a:pt x="20" y="82"/>
                        </a:lnTo>
                        <a:lnTo>
                          <a:pt x="30" y="74"/>
                        </a:lnTo>
                        <a:lnTo>
                          <a:pt x="39" y="65"/>
                        </a:lnTo>
                        <a:lnTo>
                          <a:pt x="45" y="55"/>
                        </a:lnTo>
                        <a:lnTo>
                          <a:pt x="51" y="44"/>
                        </a:lnTo>
                        <a:lnTo>
                          <a:pt x="56" y="34"/>
                        </a:lnTo>
                        <a:lnTo>
                          <a:pt x="59" y="21"/>
                        </a:lnTo>
                        <a:lnTo>
                          <a:pt x="60" y="7"/>
                        </a:lnTo>
                        <a:lnTo>
                          <a:pt x="59" y="4"/>
                        </a:lnTo>
                        <a:lnTo>
                          <a:pt x="57" y="0"/>
                        </a:lnTo>
                        <a:lnTo>
                          <a:pt x="57" y="3"/>
                        </a:lnTo>
                        <a:lnTo>
                          <a:pt x="57" y="6"/>
                        </a:lnTo>
                        <a:lnTo>
                          <a:pt x="56" y="20"/>
                        </a:lnTo>
                        <a:lnTo>
                          <a:pt x="53" y="32"/>
                        </a:lnTo>
                        <a:lnTo>
                          <a:pt x="48" y="44"/>
                        </a:lnTo>
                        <a:lnTo>
                          <a:pt x="42" y="57"/>
                        </a:lnTo>
                        <a:lnTo>
                          <a:pt x="33" y="66"/>
                        </a:lnTo>
                        <a:lnTo>
                          <a:pt x="23" y="75"/>
                        </a:lnTo>
                        <a:lnTo>
                          <a:pt x="13" y="82"/>
                        </a:lnTo>
                        <a:lnTo>
                          <a:pt x="0" y="88"/>
                        </a:lnTo>
                        <a:lnTo>
                          <a:pt x="5" y="88"/>
                        </a:lnTo>
                        <a:lnTo>
                          <a:pt x="10" y="86"/>
                        </a:lnTo>
                        <a:close/>
                      </a:path>
                    </a:pathLst>
                  </a:custGeom>
                  <a:solidFill>
                    <a:srgbClr val="DB322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86" name="Freeform 554"/>
                  <p:cNvSpPr>
                    <a:spLocks/>
                  </p:cNvSpPr>
                  <p:nvPr/>
                </p:nvSpPr>
                <p:spPr bwMode="auto">
                  <a:xfrm>
                    <a:off x="5734" y="1294"/>
                    <a:ext cx="63" cy="91"/>
                  </a:xfrm>
                  <a:custGeom>
                    <a:avLst/>
                    <a:gdLst/>
                    <a:ahLst/>
                    <a:cxnLst>
                      <a:cxn ang="0">
                        <a:pos x="63" y="9"/>
                      </a:cxn>
                      <a:cxn ang="0">
                        <a:pos x="63" y="7"/>
                      </a:cxn>
                      <a:cxn ang="0">
                        <a:pos x="63" y="7"/>
                      </a:cxn>
                      <a:cxn ang="0">
                        <a:pos x="61" y="3"/>
                      </a:cxn>
                      <a:cxn ang="0">
                        <a:pos x="60" y="0"/>
                      </a:cxn>
                      <a:cxn ang="0">
                        <a:pos x="60" y="4"/>
                      </a:cxn>
                      <a:cxn ang="0">
                        <a:pos x="60" y="9"/>
                      </a:cxn>
                      <a:cxn ang="0">
                        <a:pos x="58" y="23"/>
                      </a:cxn>
                      <a:cxn ang="0">
                        <a:pos x="55" y="37"/>
                      </a:cxn>
                      <a:cxn ang="0">
                        <a:pos x="51" y="49"/>
                      </a:cxn>
                      <a:cxn ang="0">
                        <a:pos x="43" y="60"/>
                      </a:cxn>
                      <a:cxn ang="0">
                        <a:pos x="34" y="71"/>
                      </a:cxn>
                      <a:cxn ang="0">
                        <a:pos x="24" y="78"/>
                      </a:cxn>
                      <a:cxn ang="0">
                        <a:pos x="12" y="86"/>
                      </a:cxn>
                      <a:cxn ang="0">
                        <a:pos x="0" y="91"/>
                      </a:cxn>
                      <a:cxn ang="0">
                        <a:pos x="1" y="91"/>
                      </a:cxn>
                      <a:cxn ang="0">
                        <a:pos x="3" y="91"/>
                      </a:cxn>
                      <a:cxn ang="0">
                        <a:pos x="6" y="91"/>
                      </a:cxn>
                      <a:cxn ang="0">
                        <a:pos x="9" y="91"/>
                      </a:cxn>
                      <a:cxn ang="0">
                        <a:pos x="20" y="85"/>
                      </a:cxn>
                      <a:cxn ang="0">
                        <a:pos x="31" y="77"/>
                      </a:cxn>
                      <a:cxn ang="0">
                        <a:pos x="40" y="68"/>
                      </a:cxn>
                      <a:cxn ang="0">
                        <a:pos x="47" y="58"/>
                      </a:cxn>
                      <a:cxn ang="0">
                        <a:pos x="54" y="47"/>
                      </a:cxn>
                      <a:cxn ang="0">
                        <a:pos x="58" y="35"/>
                      </a:cxn>
                      <a:cxn ang="0">
                        <a:pos x="61" y="21"/>
                      </a:cxn>
                      <a:cxn ang="0">
                        <a:pos x="63" y="9"/>
                      </a:cxn>
                    </a:cxnLst>
                    <a:rect l="0" t="0" r="r" b="b"/>
                    <a:pathLst>
                      <a:path w="63" h="91">
                        <a:moveTo>
                          <a:pt x="63" y="9"/>
                        </a:moveTo>
                        <a:lnTo>
                          <a:pt x="63" y="7"/>
                        </a:lnTo>
                        <a:lnTo>
                          <a:pt x="63" y="7"/>
                        </a:lnTo>
                        <a:lnTo>
                          <a:pt x="61" y="3"/>
                        </a:lnTo>
                        <a:lnTo>
                          <a:pt x="60" y="0"/>
                        </a:lnTo>
                        <a:lnTo>
                          <a:pt x="60" y="4"/>
                        </a:lnTo>
                        <a:lnTo>
                          <a:pt x="60" y="9"/>
                        </a:lnTo>
                        <a:lnTo>
                          <a:pt x="58" y="23"/>
                        </a:lnTo>
                        <a:lnTo>
                          <a:pt x="55" y="37"/>
                        </a:lnTo>
                        <a:lnTo>
                          <a:pt x="51" y="49"/>
                        </a:lnTo>
                        <a:lnTo>
                          <a:pt x="43" y="60"/>
                        </a:lnTo>
                        <a:lnTo>
                          <a:pt x="34" y="71"/>
                        </a:lnTo>
                        <a:lnTo>
                          <a:pt x="24" y="78"/>
                        </a:lnTo>
                        <a:lnTo>
                          <a:pt x="12" y="86"/>
                        </a:lnTo>
                        <a:lnTo>
                          <a:pt x="0" y="91"/>
                        </a:lnTo>
                        <a:lnTo>
                          <a:pt x="1" y="91"/>
                        </a:lnTo>
                        <a:lnTo>
                          <a:pt x="3" y="91"/>
                        </a:lnTo>
                        <a:lnTo>
                          <a:pt x="6" y="91"/>
                        </a:lnTo>
                        <a:lnTo>
                          <a:pt x="9" y="91"/>
                        </a:lnTo>
                        <a:lnTo>
                          <a:pt x="20" y="85"/>
                        </a:lnTo>
                        <a:lnTo>
                          <a:pt x="31" y="77"/>
                        </a:lnTo>
                        <a:lnTo>
                          <a:pt x="40" y="68"/>
                        </a:lnTo>
                        <a:lnTo>
                          <a:pt x="47" y="58"/>
                        </a:lnTo>
                        <a:lnTo>
                          <a:pt x="54" y="47"/>
                        </a:lnTo>
                        <a:lnTo>
                          <a:pt x="58" y="35"/>
                        </a:lnTo>
                        <a:lnTo>
                          <a:pt x="61" y="21"/>
                        </a:lnTo>
                        <a:lnTo>
                          <a:pt x="63" y="9"/>
                        </a:lnTo>
                        <a:close/>
                      </a:path>
                    </a:pathLst>
                  </a:custGeom>
                  <a:solidFill>
                    <a:srgbClr val="DB332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87" name="Freeform 555"/>
                  <p:cNvSpPr>
                    <a:spLocks/>
                  </p:cNvSpPr>
                  <p:nvPr/>
                </p:nvSpPr>
                <p:spPr bwMode="auto">
                  <a:xfrm>
                    <a:off x="5729" y="1290"/>
                    <a:ext cx="66" cy="95"/>
                  </a:xfrm>
                  <a:custGeom>
                    <a:avLst/>
                    <a:gdLst/>
                    <a:ahLst/>
                    <a:cxnLst>
                      <a:cxn ang="0">
                        <a:pos x="66" y="13"/>
                      </a:cxn>
                      <a:cxn ang="0">
                        <a:pos x="66" y="10"/>
                      </a:cxn>
                      <a:cxn ang="0">
                        <a:pos x="66" y="7"/>
                      </a:cxn>
                      <a:cxn ang="0">
                        <a:pos x="65" y="4"/>
                      </a:cxn>
                      <a:cxn ang="0">
                        <a:pos x="63" y="0"/>
                      </a:cxn>
                      <a:cxn ang="0">
                        <a:pos x="63" y="7"/>
                      </a:cxn>
                      <a:cxn ang="0">
                        <a:pos x="63" y="13"/>
                      </a:cxn>
                      <a:cxn ang="0">
                        <a:pos x="62" y="27"/>
                      </a:cxn>
                      <a:cxn ang="0">
                        <a:pos x="59" y="41"/>
                      </a:cxn>
                      <a:cxn ang="0">
                        <a:pos x="52" y="53"/>
                      </a:cxn>
                      <a:cxn ang="0">
                        <a:pos x="45" y="64"/>
                      </a:cxn>
                      <a:cxn ang="0">
                        <a:pos x="36" y="75"/>
                      </a:cxn>
                      <a:cxn ang="0">
                        <a:pos x="25" y="82"/>
                      </a:cxn>
                      <a:cxn ang="0">
                        <a:pos x="14" y="90"/>
                      </a:cxn>
                      <a:cxn ang="0">
                        <a:pos x="0" y="95"/>
                      </a:cxn>
                      <a:cxn ang="0">
                        <a:pos x="5" y="95"/>
                      </a:cxn>
                      <a:cxn ang="0">
                        <a:pos x="8" y="95"/>
                      </a:cxn>
                      <a:cxn ang="0">
                        <a:pos x="9" y="95"/>
                      </a:cxn>
                      <a:cxn ang="0">
                        <a:pos x="9" y="95"/>
                      </a:cxn>
                      <a:cxn ang="0">
                        <a:pos x="22" y="89"/>
                      </a:cxn>
                      <a:cxn ang="0">
                        <a:pos x="32" y="82"/>
                      </a:cxn>
                      <a:cxn ang="0">
                        <a:pos x="42" y="73"/>
                      </a:cxn>
                      <a:cxn ang="0">
                        <a:pos x="51" y="64"/>
                      </a:cxn>
                      <a:cxn ang="0">
                        <a:pos x="57" y="51"/>
                      </a:cxn>
                      <a:cxn ang="0">
                        <a:pos x="62" y="39"/>
                      </a:cxn>
                      <a:cxn ang="0">
                        <a:pos x="65" y="27"/>
                      </a:cxn>
                      <a:cxn ang="0">
                        <a:pos x="66" y="13"/>
                      </a:cxn>
                    </a:cxnLst>
                    <a:rect l="0" t="0" r="r" b="b"/>
                    <a:pathLst>
                      <a:path w="66" h="95">
                        <a:moveTo>
                          <a:pt x="66" y="13"/>
                        </a:moveTo>
                        <a:lnTo>
                          <a:pt x="66" y="10"/>
                        </a:lnTo>
                        <a:lnTo>
                          <a:pt x="66" y="7"/>
                        </a:lnTo>
                        <a:lnTo>
                          <a:pt x="65" y="4"/>
                        </a:lnTo>
                        <a:lnTo>
                          <a:pt x="63" y="0"/>
                        </a:lnTo>
                        <a:lnTo>
                          <a:pt x="63" y="7"/>
                        </a:lnTo>
                        <a:lnTo>
                          <a:pt x="63" y="13"/>
                        </a:lnTo>
                        <a:lnTo>
                          <a:pt x="62" y="27"/>
                        </a:lnTo>
                        <a:lnTo>
                          <a:pt x="59" y="41"/>
                        </a:lnTo>
                        <a:lnTo>
                          <a:pt x="52" y="53"/>
                        </a:lnTo>
                        <a:lnTo>
                          <a:pt x="45" y="64"/>
                        </a:lnTo>
                        <a:lnTo>
                          <a:pt x="36" y="75"/>
                        </a:lnTo>
                        <a:lnTo>
                          <a:pt x="25" y="82"/>
                        </a:lnTo>
                        <a:lnTo>
                          <a:pt x="14" y="90"/>
                        </a:lnTo>
                        <a:lnTo>
                          <a:pt x="0" y="95"/>
                        </a:lnTo>
                        <a:lnTo>
                          <a:pt x="5" y="95"/>
                        </a:lnTo>
                        <a:lnTo>
                          <a:pt x="8" y="95"/>
                        </a:lnTo>
                        <a:lnTo>
                          <a:pt x="9" y="95"/>
                        </a:lnTo>
                        <a:lnTo>
                          <a:pt x="9" y="95"/>
                        </a:lnTo>
                        <a:lnTo>
                          <a:pt x="22" y="89"/>
                        </a:lnTo>
                        <a:lnTo>
                          <a:pt x="32" y="82"/>
                        </a:lnTo>
                        <a:lnTo>
                          <a:pt x="42" y="73"/>
                        </a:lnTo>
                        <a:lnTo>
                          <a:pt x="51" y="64"/>
                        </a:lnTo>
                        <a:lnTo>
                          <a:pt x="57" y="51"/>
                        </a:lnTo>
                        <a:lnTo>
                          <a:pt x="62" y="39"/>
                        </a:lnTo>
                        <a:lnTo>
                          <a:pt x="65" y="27"/>
                        </a:lnTo>
                        <a:lnTo>
                          <a:pt x="66" y="13"/>
                        </a:lnTo>
                        <a:close/>
                      </a:path>
                    </a:pathLst>
                  </a:custGeom>
                  <a:solidFill>
                    <a:srgbClr val="DB342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88" name="Freeform 556"/>
                  <p:cNvSpPr>
                    <a:spLocks/>
                  </p:cNvSpPr>
                  <p:nvPr/>
                </p:nvSpPr>
                <p:spPr bwMode="auto">
                  <a:xfrm>
                    <a:off x="5724" y="1287"/>
                    <a:ext cx="70" cy="98"/>
                  </a:xfrm>
                  <a:custGeom>
                    <a:avLst/>
                    <a:gdLst/>
                    <a:ahLst/>
                    <a:cxnLst>
                      <a:cxn ang="0">
                        <a:pos x="70" y="16"/>
                      </a:cxn>
                      <a:cxn ang="0">
                        <a:pos x="70" y="11"/>
                      </a:cxn>
                      <a:cxn ang="0">
                        <a:pos x="70" y="7"/>
                      </a:cxn>
                      <a:cxn ang="0">
                        <a:pos x="68" y="3"/>
                      </a:cxn>
                      <a:cxn ang="0">
                        <a:pos x="65" y="0"/>
                      </a:cxn>
                      <a:cxn ang="0">
                        <a:pos x="67" y="8"/>
                      </a:cxn>
                      <a:cxn ang="0">
                        <a:pos x="67" y="16"/>
                      </a:cxn>
                      <a:cxn ang="0">
                        <a:pos x="65" y="30"/>
                      </a:cxn>
                      <a:cxn ang="0">
                        <a:pos x="62" y="44"/>
                      </a:cxn>
                      <a:cxn ang="0">
                        <a:pos x="56" y="56"/>
                      </a:cxn>
                      <a:cxn ang="0">
                        <a:pos x="48" y="68"/>
                      </a:cxn>
                      <a:cxn ang="0">
                        <a:pos x="39" y="78"/>
                      </a:cxn>
                      <a:cxn ang="0">
                        <a:pos x="27" y="87"/>
                      </a:cxn>
                      <a:cxn ang="0">
                        <a:pos x="14" y="93"/>
                      </a:cxn>
                      <a:cxn ang="0">
                        <a:pos x="0" y="96"/>
                      </a:cxn>
                      <a:cxn ang="0">
                        <a:pos x="5" y="98"/>
                      </a:cxn>
                      <a:cxn ang="0">
                        <a:pos x="10" y="98"/>
                      </a:cxn>
                      <a:cxn ang="0">
                        <a:pos x="22" y="93"/>
                      </a:cxn>
                      <a:cxn ang="0">
                        <a:pos x="34" y="85"/>
                      </a:cxn>
                      <a:cxn ang="0">
                        <a:pos x="44" y="78"/>
                      </a:cxn>
                      <a:cxn ang="0">
                        <a:pos x="53" y="67"/>
                      </a:cxn>
                      <a:cxn ang="0">
                        <a:pos x="61" y="56"/>
                      </a:cxn>
                      <a:cxn ang="0">
                        <a:pos x="65" y="44"/>
                      </a:cxn>
                      <a:cxn ang="0">
                        <a:pos x="68" y="30"/>
                      </a:cxn>
                      <a:cxn ang="0">
                        <a:pos x="70" y="16"/>
                      </a:cxn>
                    </a:cxnLst>
                    <a:rect l="0" t="0" r="r" b="b"/>
                    <a:pathLst>
                      <a:path w="70" h="98">
                        <a:moveTo>
                          <a:pt x="70" y="16"/>
                        </a:moveTo>
                        <a:lnTo>
                          <a:pt x="70" y="11"/>
                        </a:lnTo>
                        <a:lnTo>
                          <a:pt x="70" y="7"/>
                        </a:lnTo>
                        <a:lnTo>
                          <a:pt x="68" y="3"/>
                        </a:lnTo>
                        <a:lnTo>
                          <a:pt x="65" y="0"/>
                        </a:lnTo>
                        <a:lnTo>
                          <a:pt x="67" y="8"/>
                        </a:lnTo>
                        <a:lnTo>
                          <a:pt x="67" y="16"/>
                        </a:lnTo>
                        <a:lnTo>
                          <a:pt x="65" y="30"/>
                        </a:lnTo>
                        <a:lnTo>
                          <a:pt x="62" y="44"/>
                        </a:lnTo>
                        <a:lnTo>
                          <a:pt x="56" y="56"/>
                        </a:lnTo>
                        <a:lnTo>
                          <a:pt x="48" y="68"/>
                        </a:lnTo>
                        <a:lnTo>
                          <a:pt x="39" y="78"/>
                        </a:lnTo>
                        <a:lnTo>
                          <a:pt x="27" y="87"/>
                        </a:lnTo>
                        <a:lnTo>
                          <a:pt x="14" y="93"/>
                        </a:lnTo>
                        <a:lnTo>
                          <a:pt x="0" y="96"/>
                        </a:lnTo>
                        <a:lnTo>
                          <a:pt x="5" y="98"/>
                        </a:lnTo>
                        <a:lnTo>
                          <a:pt x="10" y="98"/>
                        </a:lnTo>
                        <a:lnTo>
                          <a:pt x="22" y="93"/>
                        </a:lnTo>
                        <a:lnTo>
                          <a:pt x="34" y="85"/>
                        </a:lnTo>
                        <a:lnTo>
                          <a:pt x="44" y="78"/>
                        </a:lnTo>
                        <a:lnTo>
                          <a:pt x="53" y="67"/>
                        </a:lnTo>
                        <a:lnTo>
                          <a:pt x="61" y="56"/>
                        </a:lnTo>
                        <a:lnTo>
                          <a:pt x="65" y="44"/>
                        </a:lnTo>
                        <a:lnTo>
                          <a:pt x="68" y="30"/>
                        </a:lnTo>
                        <a:lnTo>
                          <a:pt x="70" y="16"/>
                        </a:lnTo>
                        <a:close/>
                      </a:path>
                    </a:pathLst>
                  </a:custGeom>
                  <a:solidFill>
                    <a:srgbClr val="DB352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89" name="Freeform 557"/>
                  <p:cNvSpPr>
                    <a:spLocks/>
                  </p:cNvSpPr>
                  <p:nvPr/>
                </p:nvSpPr>
                <p:spPr bwMode="auto">
                  <a:xfrm>
                    <a:off x="5721" y="1284"/>
                    <a:ext cx="71" cy="101"/>
                  </a:xfrm>
                  <a:custGeom>
                    <a:avLst/>
                    <a:gdLst/>
                    <a:ahLst/>
                    <a:cxnLst>
                      <a:cxn ang="0">
                        <a:pos x="71" y="19"/>
                      </a:cxn>
                      <a:cxn ang="0">
                        <a:pos x="71" y="13"/>
                      </a:cxn>
                      <a:cxn ang="0">
                        <a:pos x="71" y="6"/>
                      </a:cxn>
                      <a:cxn ang="0">
                        <a:pos x="68" y="3"/>
                      </a:cxn>
                      <a:cxn ang="0">
                        <a:pos x="67" y="0"/>
                      </a:cxn>
                      <a:cxn ang="0">
                        <a:pos x="68" y="10"/>
                      </a:cxn>
                      <a:cxn ang="0">
                        <a:pos x="68" y="19"/>
                      </a:cxn>
                      <a:cxn ang="0">
                        <a:pos x="67" y="33"/>
                      </a:cxn>
                      <a:cxn ang="0">
                        <a:pos x="64" y="47"/>
                      </a:cxn>
                      <a:cxn ang="0">
                        <a:pos x="57" y="61"/>
                      </a:cxn>
                      <a:cxn ang="0">
                        <a:pos x="48" y="71"/>
                      </a:cxn>
                      <a:cxn ang="0">
                        <a:pos x="39" y="81"/>
                      </a:cxn>
                      <a:cxn ang="0">
                        <a:pos x="27" y="90"/>
                      </a:cxn>
                      <a:cxn ang="0">
                        <a:pos x="14" y="95"/>
                      </a:cxn>
                      <a:cxn ang="0">
                        <a:pos x="0" y="99"/>
                      </a:cxn>
                      <a:cxn ang="0">
                        <a:pos x="5" y="99"/>
                      </a:cxn>
                      <a:cxn ang="0">
                        <a:pos x="8" y="101"/>
                      </a:cxn>
                      <a:cxn ang="0">
                        <a:pos x="22" y="96"/>
                      </a:cxn>
                      <a:cxn ang="0">
                        <a:pos x="33" y="88"/>
                      </a:cxn>
                      <a:cxn ang="0">
                        <a:pos x="44" y="81"/>
                      </a:cxn>
                      <a:cxn ang="0">
                        <a:pos x="53" y="70"/>
                      </a:cxn>
                      <a:cxn ang="0">
                        <a:pos x="60" y="59"/>
                      </a:cxn>
                      <a:cxn ang="0">
                        <a:pos x="67" y="47"/>
                      </a:cxn>
                      <a:cxn ang="0">
                        <a:pos x="70" y="33"/>
                      </a:cxn>
                      <a:cxn ang="0">
                        <a:pos x="71" y="19"/>
                      </a:cxn>
                    </a:cxnLst>
                    <a:rect l="0" t="0" r="r" b="b"/>
                    <a:pathLst>
                      <a:path w="71" h="101">
                        <a:moveTo>
                          <a:pt x="71" y="19"/>
                        </a:moveTo>
                        <a:lnTo>
                          <a:pt x="71" y="13"/>
                        </a:lnTo>
                        <a:lnTo>
                          <a:pt x="71" y="6"/>
                        </a:lnTo>
                        <a:lnTo>
                          <a:pt x="68" y="3"/>
                        </a:lnTo>
                        <a:lnTo>
                          <a:pt x="67" y="0"/>
                        </a:lnTo>
                        <a:lnTo>
                          <a:pt x="68" y="10"/>
                        </a:lnTo>
                        <a:lnTo>
                          <a:pt x="68" y="19"/>
                        </a:lnTo>
                        <a:lnTo>
                          <a:pt x="67" y="33"/>
                        </a:lnTo>
                        <a:lnTo>
                          <a:pt x="64" y="47"/>
                        </a:lnTo>
                        <a:lnTo>
                          <a:pt x="57" y="61"/>
                        </a:lnTo>
                        <a:lnTo>
                          <a:pt x="48" y="71"/>
                        </a:lnTo>
                        <a:lnTo>
                          <a:pt x="39" y="81"/>
                        </a:lnTo>
                        <a:lnTo>
                          <a:pt x="27" y="90"/>
                        </a:lnTo>
                        <a:lnTo>
                          <a:pt x="14" y="95"/>
                        </a:lnTo>
                        <a:lnTo>
                          <a:pt x="0" y="99"/>
                        </a:lnTo>
                        <a:lnTo>
                          <a:pt x="5" y="99"/>
                        </a:lnTo>
                        <a:lnTo>
                          <a:pt x="8" y="101"/>
                        </a:lnTo>
                        <a:lnTo>
                          <a:pt x="22" y="96"/>
                        </a:lnTo>
                        <a:lnTo>
                          <a:pt x="33" y="88"/>
                        </a:lnTo>
                        <a:lnTo>
                          <a:pt x="44" y="81"/>
                        </a:lnTo>
                        <a:lnTo>
                          <a:pt x="53" y="70"/>
                        </a:lnTo>
                        <a:lnTo>
                          <a:pt x="60" y="59"/>
                        </a:lnTo>
                        <a:lnTo>
                          <a:pt x="67" y="47"/>
                        </a:lnTo>
                        <a:lnTo>
                          <a:pt x="70" y="33"/>
                        </a:lnTo>
                        <a:lnTo>
                          <a:pt x="71" y="19"/>
                        </a:lnTo>
                        <a:close/>
                      </a:path>
                    </a:pathLst>
                  </a:custGeom>
                  <a:solidFill>
                    <a:srgbClr val="DC353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90" name="Freeform 558"/>
                  <p:cNvSpPr>
                    <a:spLocks/>
                  </p:cNvSpPr>
                  <p:nvPr/>
                </p:nvSpPr>
                <p:spPr bwMode="auto">
                  <a:xfrm>
                    <a:off x="5718" y="1283"/>
                    <a:ext cx="73" cy="100"/>
                  </a:xfrm>
                  <a:custGeom>
                    <a:avLst/>
                    <a:gdLst/>
                    <a:ahLst/>
                    <a:cxnLst>
                      <a:cxn ang="0">
                        <a:pos x="73" y="20"/>
                      </a:cxn>
                      <a:cxn ang="0">
                        <a:pos x="73" y="12"/>
                      </a:cxn>
                      <a:cxn ang="0">
                        <a:pos x="71" y="4"/>
                      </a:cxn>
                      <a:cxn ang="0">
                        <a:pos x="70" y="1"/>
                      </a:cxn>
                      <a:cxn ang="0">
                        <a:pos x="67" y="0"/>
                      </a:cxn>
                      <a:cxn ang="0">
                        <a:pos x="70" y="9"/>
                      </a:cxn>
                      <a:cxn ang="0">
                        <a:pos x="70" y="20"/>
                      </a:cxn>
                      <a:cxn ang="0">
                        <a:pos x="68" y="34"/>
                      </a:cxn>
                      <a:cxn ang="0">
                        <a:pos x="65" y="48"/>
                      </a:cxn>
                      <a:cxn ang="0">
                        <a:pos x="57" y="62"/>
                      </a:cxn>
                      <a:cxn ang="0">
                        <a:pos x="50" y="72"/>
                      </a:cxn>
                      <a:cxn ang="0">
                        <a:pos x="39" y="82"/>
                      </a:cxn>
                      <a:cxn ang="0">
                        <a:pos x="26" y="89"/>
                      </a:cxn>
                      <a:cxn ang="0">
                        <a:pos x="14" y="96"/>
                      </a:cxn>
                      <a:cxn ang="0">
                        <a:pos x="0" y="99"/>
                      </a:cxn>
                      <a:cxn ang="0">
                        <a:pos x="3" y="100"/>
                      </a:cxn>
                      <a:cxn ang="0">
                        <a:pos x="6" y="100"/>
                      </a:cxn>
                      <a:cxn ang="0">
                        <a:pos x="20" y="97"/>
                      </a:cxn>
                      <a:cxn ang="0">
                        <a:pos x="33" y="91"/>
                      </a:cxn>
                      <a:cxn ang="0">
                        <a:pos x="45" y="82"/>
                      </a:cxn>
                      <a:cxn ang="0">
                        <a:pos x="54" y="72"/>
                      </a:cxn>
                      <a:cxn ang="0">
                        <a:pos x="62" y="60"/>
                      </a:cxn>
                      <a:cxn ang="0">
                        <a:pos x="68" y="48"/>
                      </a:cxn>
                      <a:cxn ang="0">
                        <a:pos x="71" y="34"/>
                      </a:cxn>
                      <a:cxn ang="0">
                        <a:pos x="73" y="20"/>
                      </a:cxn>
                    </a:cxnLst>
                    <a:rect l="0" t="0" r="r" b="b"/>
                    <a:pathLst>
                      <a:path w="73" h="100">
                        <a:moveTo>
                          <a:pt x="73" y="20"/>
                        </a:moveTo>
                        <a:lnTo>
                          <a:pt x="73" y="12"/>
                        </a:lnTo>
                        <a:lnTo>
                          <a:pt x="71" y="4"/>
                        </a:lnTo>
                        <a:lnTo>
                          <a:pt x="70" y="1"/>
                        </a:lnTo>
                        <a:lnTo>
                          <a:pt x="67" y="0"/>
                        </a:lnTo>
                        <a:lnTo>
                          <a:pt x="70" y="9"/>
                        </a:lnTo>
                        <a:lnTo>
                          <a:pt x="70" y="20"/>
                        </a:lnTo>
                        <a:lnTo>
                          <a:pt x="68" y="34"/>
                        </a:lnTo>
                        <a:lnTo>
                          <a:pt x="65" y="48"/>
                        </a:lnTo>
                        <a:lnTo>
                          <a:pt x="57" y="62"/>
                        </a:lnTo>
                        <a:lnTo>
                          <a:pt x="50" y="72"/>
                        </a:lnTo>
                        <a:lnTo>
                          <a:pt x="39" y="82"/>
                        </a:lnTo>
                        <a:lnTo>
                          <a:pt x="26" y="89"/>
                        </a:lnTo>
                        <a:lnTo>
                          <a:pt x="14" y="96"/>
                        </a:lnTo>
                        <a:lnTo>
                          <a:pt x="0" y="99"/>
                        </a:lnTo>
                        <a:lnTo>
                          <a:pt x="3" y="100"/>
                        </a:lnTo>
                        <a:lnTo>
                          <a:pt x="6" y="100"/>
                        </a:lnTo>
                        <a:lnTo>
                          <a:pt x="20" y="97"/>
                        </a:lnTo>
                        <a:lnTo>
                          <a:pt x="33" y="91"/>
                        </a:lnTo>
                        <a:lnTo>
                          <a:pt x="45" y="82"/>
                        </a:lnTo>
                        <a:lnTo>
                          <a:pt x="54" y="72"/>
                        </a:lnTo>
                        <a:lnTo>
                          <a:pt x="62" y="60"/>
                        </a:lnTo>
                        <a:lnTo>
                          <a:pt x="68" y="48"/>
                        </a:lnTo>
                        <a:lnTo>
                          <a:pt x="71" y="34"/>
                        </a:lnTo>
                        <a:lnTo>
                          <a:pt x="73" y="20"/>
                        </a:lnTo>
                        <a:close/>
                      </a:path>
                    </a:pathLst>
                  </a:custGeom>
                  <a:solidFill>
                    <a:srgbClr val="DC363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91" name="Freeform 559"/>
                  <p:cNvSpPr>
                    <a:spLocks/>
                  </p:cNvSpPr>
                  <p:nvPr/>
                </p:nvSpPr>
                <p:spPr bwMode="auto">
                  <a:xfrm>
                    <a:off x="5714" y="1280"/>
                    <a:ext cx="75" cy="103"/>
                  </a:xfrm>
                  <a:custGeom>
                    <a:avLst/>
                    <a:gdLst/>
                    <a:ahLst/>
                    <a:cxnLst>
                      <a:cxn ang="0">
                        <a:pos x="75" y="23"/>
                      </a:cxn>
                      <a:cxn ang="0">
                        <a:pos x="75" y="14"/>
                      </a:cxn>
                      <a:cxn ang="0">
                        <a:pos x="74" y="4"/>
                      </a:cxn>
                      <a:cxn ang="0">
                        <a:pos x="71" y="3"/>
                      </a:cxn>
                      <a:cxn ang="0">
                        <a:pos x="69" y="0"/>
                      </a:cxn>
                      <a:cxn ang="0">
                        <a:pos x="72" y="10"/>
                      </a:cxn>
                      <a:cxn ang="0">
                        <a:pos x="72" y="23"/>
                      </a:cxn>
                      <a:cxn ang="0">
                        <a:pos x="71" y="37"/>
                      </a:cxn>
                      <a:cxn ang="0">
                        <a:pos x="66" y="52"/>
                      </a:cxn>
                      <a:cxn ang="0">
                        <a:pos x="60" y="65"/>
                      </a:cxn>
                      <a:cxn ang="0">
                        <a:pos x="51" y="75"/>
                      </a:cxn>
                      <a:cxn ang="0">
                        <a:pos x="41" y="85"/>
                      </a:cxn>
                      <a:cxn ang="0">
                        <a:pos x="29" y="92"/>
                      </a:cxn>
                      <a:cxn ang="0">
                        <a:pos x="15" y="99"/>
                      </a:cxn>
                      <a:cxn ang="0">
                        <a:pos x="0" y="100"/>
                      </a:cxn>
                      <a:cxn ang="0">
                        <a:pos x="4" y="102"/>
                      </a:cxn>
                      <a:cxn ang="0">
                        <a:pos x="7" y="103"/>
                      </a:cxn>
                      <a:cxn ang="0">
                        <a:pos x="21" y="99"/>
                      </a:cxn>
                      <a:cxn ang="0">
                        <a:pos x="34" y="94"/>
                      </a:cxn>
                      <a:cxn ang="0">
                        <a:pos x="46" y="85"/>
                      </a:cxn>
                      <a:cxn ang="0">
                        <a:pos x="55" y="75"/>
                      </a:cxn>
                      <a:cxn ang="0">
                        <a:pos x="64" y="65"/>
                      </a:cxn>
                      <a:cxn ang="0">
                        <a:pos x="71" y="51"/>
                      </a:cxn>
                      <a:cxn ang="0">
                        <a:pos x="74" y="37"/>
                      </a:cxn>
                      <a:cxn ang="0">
                        <a:pos x="75" y="23"/>
                      </a:cxn>
                    </a:cxnLst>
                    <a:rect l="0" t="0" r="r" b="b"/>
                    <a:pathLst>
                      <a:path w="75" h="103">
                        <a:moveTo>
                          <a:pt x="75" y="23"/>
                        </a:moveTo>
                        <a:lnTo>
                          <a:pt x="75" y="14"/>
                        </a:lnTo>
                        <a:lnTo>
                          <a:pt x="74" y="4"/>
                        </a:lnTo>
                        <a:lnTo>
                          <a:pt x="71" y="3"/>
                        </a:lnTo>
                        <a:lnTo>
                          <a:pt x="69" y="0"/>
                        </a:lnTo>
                        <a:lnTo>
                          <a:pt x="72" y="10"/>
                        </a:lnTo>
                        <a:lnTo>
                          <a:pt x="72" y="23"/>
                        </a:lnTo>
                        <a:lnTo>
                          <a:pt x="71" y="37"/>
                        </a:lnTo>
                        <a:lnTo>
                          <a:pt x="66" y="52"/>
                        </a:lnTo>
                        <a:lnTo>
                          <a:pt x="60" y="65"/>
                        </a:lnTo>
                        <a:lnTo>
                          <a:pt x="51" y="75"/>
                        </a:lnTo>
                        <a:lnTo>
                          <a:pt x="41" y="85"/>
                        </a:lnTo>
                        <a:lnTo>
                          <a:pt x="29" y="92"/>
                        </a:lnTo>
                        <a:lnTo>
                          <a:pt x="15" y="99"/>
                        </a:lnTo>
                        <a:lnTo>
                          <a:pt x="0" y="100"/>
                        </a:lnTo>
                        <a:lnTo>
                          <a:pt x="4" y="102"/>
                        </a:lnTo>
                        <a:lnTo>
                          <a:pt x="7" y="103"/>
                        </a:lnTo>
                        <a:lnTo>
                          <a:pt x="21" y="99"/>
                        </a:lnTo>
                        <a:lnTo>
                          <a:pt x="34" y="94"/>
                        </a:lnTo>
                        <a:lnTo>
                          <a:pt x="46" y="85"/>
                        </a:lnTo>
                        <a:lnTo>
                          <a:pt x="55" y="75"/>
                        </a:lnTo>
                        <a:lnTo>
                          <a:pt x="64" y="65"/>
                        </a:lnTo>
                        <a:lnTo>
                          <a:pt x="71" y="51"/>
                        </a:lnTo>
                        <a:lnTo>
                          <a:pt x="74" y="37"/>
                        </a:lnTo>
                        <a:lnTo>
                          <a:pt x="75" y="23"/>
                        </a:lnTo>
                        <a:close/>
                      </a:path>
                    </a:pathLst>
                  </a:custGeom>
                  <a:solidFill>
                    <a:srgbClr val="DC36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92" name="Freeform 560"/>
                  <p:cNvSpPr>
                    <a:spLocks/>
                  </p:cNvSpPr>
                  <p:nvPr/>
                </p:nvSpPr>
                <p:spPr bwMode="auto">
                  <a:xfrm>
                    <a:off x="5710" y="1278"/>
                    <a:ext cx="78" cy="104"/>
                  </a:xfrm>
                  <a:custGeom>
                    <a:avLst/>
                    <a:gdLst/>
                    <a:ahLst/>
                    <a:cxnLst>
                      <a:cxn ang="0">
                        <a:pos x="78" y="25"/>
                      </a:cxn>
                      <a:cxn ang="0">
                        <a:pos x="78" y="14"/>
                      </a:cxn>
                      <a:cxn ang="0">
                        <a:pos x="75" y="5"/>
                      </a:cxn>
                      <a:cxn ang="0">
                        <a:pos x="73" y="2"/>
                      </a:cxn>
                      <a:cxn ang="0">
                        <a:pos x="71" y="0"/>
                      </a:cxn>
                      <a:cxn ang="0">
                        <a:pos x="73" y="12"/>
                      </a:cxn>
                      <a:cxn ang="0">
                        <a:pos x="75" y="25"/>
                      </a:cxn>
                      <a:cxn ang="0">
                        <a:pos x="73" y="39"/>
                      </a:cxn>
                      <a:cxn ang="0">
                        <a:pos x="68" y="54"/>
                      </a:cxn>
                      <a:cxn ang="0">
                        <a:pos x="62" y="67"/>
                      </a:cxn>
                      <a:cxn ang="0">
                        <a:pos x="53" y="77"/>
                      </a:cxn>
                      <a:cxn ang="0">
                        <a:pos x="42" y="87"/>
                      </a:cxn>
                      <a:cxn ang="0">
                        <a:pos x="30" y="94"/>
                      </a:cxn>
                      <a:cxn ang="0">
                        <a:pos x="16" y="99"/>
                      </a:cxn>
                      <a:cxn ang="0">
                        <a:pos x="0" y="101"/>
                      </a:cxn>
                      <a:cxn ang="0">
                        <a:pos x="4" y="102"/>
                      </a:cxn>
                      <a:cxn ang="0">
                        <a:pos x="8" y="104"/>
                      </a:cxn>
                      <a:cxn ang="0">
                        <a:pos x="22" y="101"/>
                      </a:cxn>
                      <a:cxn ang="0">
                        <a:pos x="34" y="94"/>
                      </a:cxn>
                      <a:cxn ang="0">
                        <a:pos x="47" y="87"/>
                      </a:cxn>
                      <a:cxn ang="0">
                        <a:pos x="58" y="77"/>
                      </a:cxn>
                      <a:cxn ang="0">
                        <a:pos x="65" y="67"/>
                      </a:cxn>
                      <a:cxn ang="0">
                        <a:pos x="73" y="53"/>
                      </a:cxn>
                      <a:cxn ang="0">
                        <a:pos x="76" y="39"/>
                      </a:cxn>
                      <a:cxn ang="0">
                        <a:pos x="78" y="25"/>
                      </a:cxn>
                    </a:cxnLst>
                    <a:rect l="0" t="0" r="r" b="b"/>
                    <a:pathLst>
                      <a:path w="78" h="104">
                        <a:moveTo>
                          <a:pt x="78" y="25"/>
                        </a:moveTo>
                        <a:lnTo>
                          <a:pt x="78" y="14"/>
                        </a:lnTo>
                        <a:lnTo>
                          <a:pt x="75" y="5"/>
                        </a:lnTo>
                        <a:lnTo>
                          <a:pt x="73" y="2"/>
                        </a:lnTo>
                        <a:lnTo>
                          <a:pt x="71" y="0"/>
                        </a:lnTo>
                        <a:lnTo>
                          <a:pt x="73" y="12"/>
                        </a:lnTo>
                        <a:lnTo>
                          <a:pt x="75" y="25"/>
                        </a:lnTo>
                        <a:lnTo>
                          <a:pt x="73" y="39"/>
                        </a:lnTo>
                        <a:lnTo>
                          <a:pt x="68" y="54"/>
                        </a:lnTo>
                        <a:lnTo>
                          <a:pt x="62" y="67"/>
                        </a:lnTo>
                        <a:lnTo>
                          <a:pt x="53" y="77"/>
                        </a:lnTo>
                        <a:lnTo>
                          <a:pt x="42" y="87"/>
                        </a:lnTo>
                        <a:lnTo>
                          <a:pt x="30" y="94"/>
                        </a:lnTo>
                        <a:lnTo>
                          <a:pt x="16" y="99"/>
                        </a:lnTo>
                        <a:lnTo>
                          <a:pt x="0" y="101"/>
                        </a:lnTo>
                        <a:lnTo>
                          <a:pt x="4" y="102"/>
                        </a:lnTo>
                        <a:lnTo>
                          <a:pt x="8" y="104"/>
                        </a:lnTo>
                        <a:lnTo>
                          <a:pt x="22" y="101"/>
                        </a:lnTo>
                        <a:lnTo>
                          <a:pt x="34" y="94"/>
                        </a:lnTo>
                        <a:lnTo>
                          <a:pt x="47" y="87"/>
                        </a:lnTo>
                        <a:lnTo>
                          <a:pt x="58" y="77"/>
                        </a:lnTo>
                        <a:lnTo>
                          <a:pt x="65" y="67"/>
                        </a:lnTo>
                        <a:lnTo>
                          <a:pt x="73" y="53"/>
                        </a:lnTo>
                        <a:lnTo>
                          <a:pt x="76" y="39"/>
                        </a:lnTo>
                        <a:lnTo>
                          <a:pt x="78" y="25"/>
                        </a:lnTo>
                        <a:close/>
                      </a:path>
                    </a:pathLst>
                  </a:custGeom>
                  <a:solidFill>
                    <a:srgbClr val="DC37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93" name="Freeform 561"/>
                  <p:cNvSpPr>
                    <a:spLocks/>
                  </p:cNvSpPr>
                  <p:nvPr/>
                </p:nvSpPr>
                <p:spPr bwMode="auto">
                  <a:xfrm>
                    <a:off x="5707" y="1277"/>
                    <a:ext cx="79" cy="103"/>
                  </a:xfrm>
                  <a:custGeom>
                    <a:avLst/>
                    <a:gdLst/>
                    <a:ahLst/>
                    <a:cxnLst>
                      <a:cxn ang="0">
                        <a:pos x="79" y="26"/>
                      </a:cxn>
                      <a:cxn ang="0">
                        <a:pos x="79" y="13"/>
                      </a:cxn>
                      <a:cxn ang="0">
                        <a:pos x="76" y="3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4" y="12"/>
                      </a:cxn>
                      <a:cxn ang="0">
                        <a:pos x="76" y="26"/>
                      </a:cxn>
                      <a:cxn ang="0">
                        <a:pos x="74" y="40"/>
                      </a:cxn>
                      <a:cxn ang="0">
                        <a:pos x="70" y="55"/>
                      </a:cxn>
                      <a:cxn ang="0">
                        <a:pos x="64" y="68"/>
                      </a:cxn>
                      <a:cxn ang="0">
                        <a:pos x="54" y="78"/>
                      </a:cxn>
                      <a:cxn ang="0">
                        <a:pos x="42" y="88"/>
                      </a:cxn>
                      <a:cxn ang="0">
                        <a:pos x="30" y="95"/>
                      </a:cxn>
                      <a:cxn ang="0">
                        <a:pos x="16" y="100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7" y="103"/>
                      </a:cxn>
                      <a:cxn ang="0">
                        <a:pos x="22" y="102"/>
                      </a:cxn>
                      <a:cxn ang="0">
                        <a:pos x="36" y="95"/>
                      </a:cxn>
                      <a:cxn ang="0">
                        <a:pos x="48" y="88"/>
                      </a:cxn>
                      <a:cxn ang="0">
                        <a:pos x="58" y="78"/>
                      </a:cxn>
                      <a:cxn ang="0">
                        <a:pos x="67" y="68"/>
                      </a:cxn>
                      <a:cxn ang="0">
                        <a:pos x="73" y="55"/>
                      </a:cxn>
                      <a:cxn ang="0">
                        <a:pos x="78" y="40"/>
                      </a:cxn>
                      <a:cxn ang="0">
                        <a:pos x="79" y="26"/>
                      </a:cxn>
                    </a:cxnLst>
                    <a:rect l="0" t="0" r="r" b="b"/>
                    <a:pathLst>
                      <a:path w="79" h="103">
                        <a:moveTo>
                          <a:pt x="79" y="26"/>
                        </a:moveTo>
                        <a:lnTo>
                          <a:pt x="79" y="13"/>
                        </a:lnTo>
                        <a:lnTo>
                          <a:pt x="76" y="3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4" y="12"/>
                        </a:lnTo>
                        <a:lnTo>
                          <a:pt x="76" y="26"/>
                        </a:lnTo>
                        <a:lnTo>
                          <a:pt x="74" y="40"/>
                        </a:lnTo>
                        <a:lnTo>
                          <a:pt x="70" y="55"/>
                        </a:lnTo>
                        <a:lnTo>
                          <a:pt x="64" y="68"/>
                        </a:lnTo>
                        <a:lnTo>
                          <a:pt x="54" y="78"/>
                        </a:lnTo>
                        <a:lnTo>
                          <a:pt x="42" y="88"/>
                        </a:lnTo>
                        <a:lnTo>
                          <a:pt x="30" y="95"/>
                        </a:lnTo>
                        <a:lnTo>
                          <a:pt x="16" y="100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7" y="103"/>
                        </a:lnTo>
                        <a:lnTo>
                          <a:pt x="22" y="102"/>
                        </a:lnTo>
                        <a:lnTo>
                          <a:pt x="36" y="95"/>
                        </a:lnTo>
                        <a:lnTo>
                          <a:pt x="48" y="88"/>
                        </a:lnTo>
                        <a:lnTo>
                          <a:pt x="58" y="78"/>
                        </a:lnTo>
                        <a:lnTo>
                          <a:pt x="67" y="68"/>
                        </a:lnTo>
                        <a:lnTo>
                          <a:pt x="73" y="55"/>
                        </a:lnTo>
                        <a:lnTo>
                          <a:pt x="78" y="40"/>
                        </a:lnTo>
                        <a:lnTo>
                          <a:pt x="79" y="26"/>
                        </a:lnTo>
                        <a:close/>
                      </a:path>
                    </a:pathLst>
                  </a:custGeom>
                  <a:solidFill>
                    <a:srgbClr val="DC37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94" name="Freeform 562"/>
                  <p:cNvSpPr>
                    <a:spLocks/>
                  </p:cNvSpPr>
                  <p:nvPr/>
                </p:nvSpPr>
                <p:spPr bwMode="auto">
                  <a:xfrm>
                    <a:off x="5704" y="1275"/>
                    <a:ext cx="81" cy="104"/>
                  </a:xfrm>
                  <a:custGeom>
                    <a:avLst/>
                    <a:gdLst/>
                    <a:ahLst/>
                    <a:cxnLst>
                      <a:cxn ang="0">
                        <a:pos x="81" y="28"/>
                      </a:cxn>
                      <a:cxn ang="0">
                        <a:pos x="79" y="15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3" y="0"/>
                      </a:cxn>
                      <a:cxn ang="0">
                        <a:pos x="76" y="12"/>
                      </a:cxn>
                      <a:cxn ang="0">
                        <a:pos x="77" y="28"/>
                      </a:cxn>
                      <a:cxn ang="0">
                        <a:pos x="76" y="42"/>
                      </a:cxn>
                      <a:cxn ang="0">
                        <a:pos x="71" y="56"/>
                      </a:cxn>
                      <a:cxn ang="0">
                        <a:pos x="65" y="68"/>
                      </a:cxn>
                      <a:cxn ang="0">
                        <a:pos x="56" y="80"/>
                      </a:cxn>
                      <a:cxn ang="0">
                        <a:pos x="45" y="88"/>
                      </a:cxn>
                      <a:cxn ang="0">
                        <a:pos x="33" y="96"/>
                      </a:cxn>
                      <a:cxn ang="0">
                        <a:pos x="19" y="101"/>
                      </a:cxn>
                      <a:cxn ang="0">
                        <a:pos x="3" y="102"/>
                      </a:cxn>
                      <a:cxn ang="0">
                        <a:pos x="2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4"/>
                      </a:cxn>
                      <a:cxn ang="0">
                        <a:pos x="22" y="102"/>
                      </a:cxn>
                      <a:cxn ang="0">
                        <a:pos x="36" y="97"/>
                      </a:cxn>
                      <a:cxn ang="0">
                        <a:pos x="48" y="90"/>
                      </a:cxn>
                      <a:cxn ang="0">
                        <a:pos x="59" y="80"/>
                      </a:cxn>
                      <a:cxn ang="0">
                        <a:pos x="68" y="70"/>
                      </a:cxn>
                      <a:cxn ang="0">
                        <a:pos x="74" y="57"/>
                      </a:cxn>
                      <a:cxn ang="0">
                        <a:pos x="79" y="42"/>
                      </a:cxn>
                      <a:cxn ang="0">
                        <a:pos x="81" y="28"/>
                      </a:cxn>
                    </a:cxnLst>
                    <a:rect l="0" t="0" r="r" b="b"/>
                    <a:pathLst>
                      <a:path w="81" h="104">
                        <a:moveTo>
                          <a:pt x="81" y="28"/>
                        </a:moveTo>
                        <a:lnTo>
                          <a:pt x="79" y="15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3" y="0"/>
                        </a:lnTo>
                        <a:lnTo>
                          <a:pt x="76" y="12"/>
                        </a:lnTo>
                        <a:lnTo>
                          <a:pt x="77" y="28"/>
                        </a:lnTo>
                        <a:lnTo>
                          <a:pt x="76" y="42"/>
                        </a:lnTo>
                        <a:lnTo>
                          <a:pt x="71" y="56"/>
                        </a:lnTo>
                        <a:lnTo>
                          <a:pt x="65" y="68"/>
                        </a:lnTo>
                        <a:lnTo>
                          <a:pt x="56" y="80"/>
                        </a:lnTo>
                        <a:lnTo>
                          <a:pt x="45" y="88"/>
                        </a:lnTo>
                        <a:lnTo>
                          <a:pt x="33" y="96"/>
                        </a:lnTo>
                        <a:lnTo>
                          <a:pt x="19" y="101"/>
                        </a:lnTo>
                        <a:lnTo>
                          <a:pt x="3" y="102"/>
                        </a:lnTo>
                        <a:lnTo>
                          <a:pt x="2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4"/>
                        </a:lnTo>
                        <a:lnTo>
                          <a:pt x="22" y="102"/>
                        </a:lnTo>
                        <a:lnTo>
                          <a:pt x="36" y="97"/>
                        </a:lnTo>
                        <a:lnTo>
                          <a:pt x="48" y="90"/>
                        </a:lnTo>
                        <a:lnTo>
                          <a:pt x="59" y="80"/>
                        </a:lnTo>
                        <a:lnTo>
                          <a:pt x="68" y="70"/>
                        </a:lnTo>
                        <a:lnTo>
                          <a:pt x="74" y="57"/>
                        </a:lnTo>
                        <a:lnTo>
                          <a:pt x="79" y="42"/>
                        </a:lnTo>
                        <a:lnTo>
                          <a:pt x="81" y="28"/>
                        </a:lnTo>
                        <a:close/>
                      </a:path>
                    </a:pathLst>
                  </a:custGeom>
                  <a:solidFill>
                    <a:srgbClr val="DC38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95" name="Freeform 563"/>
                  <p:cNvSpPr>
                    <a:spLocks/>
                  </p:cNvSpPr>
                  <p:nvPr/>
                </p:nvSpPr>
                <p:spPr bwMode="auto">
                  <a:xfrm>
                    <a:off x="5701" y="1272"/>
                    <a:ext cx="82" cy="107"/>
                  </a:xfrm>
                  <a:custGeom>
                    <a:avLst/>
                    <a:gdLst/>
                    <a:ahLst/>
                    <a:cxnLst>
                      <a:cxn ang="0">
                        <a:pos x="82" y="31"/>
                      </a:cxn>
                      <a:cxn ang="0">
                        <a:pos x="80" y="17"/>
                      </a:cxn>
                      <a:cxn ang="0">
                        <a:pos x="77" y="5"/>
                      </a:cxn>
                      <a:cxn ang="0">
                        <a:pos x="76" y="3"/>
                      </a:cxn>
                      <a:cxn ang="0">
                        <a:pos x="73" y="0"/>
                      </a:cxn>
                      <a:cxn ang="0">
                        <a:pos x="76" y="8"/>
                      </a:cxn>
                      <a:cxn ang="0">
                        <a:pos x="77" y="15"/>
                      </a:cxn>
                      <a:cxn ang="0">
                        <a:pos x="79" y="23"/>
                      </a:cxn>
                      <a:cxn ang="0">
                        <a:pos x="79" y="31"/>
                      </a:cxn>
                      <a:cxn ang="0">
                        <a:pos x="77" y="45"/>
                      </a:cxn>
                      <a:cxn ang="0">
                        <a:pos x="73" y="59"/>
                      </a:cxn>
                      <a:cxn ang="0">
                        <a:pos x="67" y="71"/>
                      </a:cxn>
                      <a:cxn ang="0">
                        <a:pos x="57" y="82"/>
                      </a:cxn>
                      <a:cxn ang="0">
                        <a:pos x="47" y="91"/>
                      </a:cxn>
                      <a:cxn ang="0">
                        <a:pos x="34" y="97"/>
                      </a:cxn>
                      <a:cxn ang="0">
                        <a:pos x="22" y="102"/>
                      </a:cxn>
                      <a:cxn ang="0">
                        <a:pos x="6" y="104"/>
                      </a:cxn>
                      <a:cxn ang="0">
                        <a:pos x="3" y="104"/>
                      </a:cxn>
                      <a:cxn ang="0">
                        <a:pos x="0" y="102"/>
                      </a:cxn>
                      <a:cxn ang="0">
                        <a:pos x="3" y="105"/>
                      </a:cxn>
                      <a:cxn ang="0">
                        <a:pos x="6" y="107"/>
                      </a:cxn>
                      <a:cxn ang="0">
                        <a:pos x="6" y="107"/>
                      </a:cxn>
                      <a:cxn ang="0">
                        <a:pos x="6" y="107"/>
                      </a:cxn>
                      <a:cxn ang="0">
                        <a:pos x="22" y="105"/>
                      </a:cxn>
                      <a:cxn ang="0">
                        <a:pos x="36" y="100"/>
                      </a:cxn>
                      <a:cxn ang="0">
                        <a:pos x="48" y="93"/>
                      </a:cxn>
                      <a:cxn ang="0">
                        <a:pos x="60" y="83"/>
                      </a:cxn>
                      <a:cxn ang="0">
                        <a:pos x="70" y="73"/>
                      </a:cxn>
                      <a:cxn ang="0">
                        <a:pos x="76" y="60"/>
                      </a:cxn>
                      <a:cxn ang="0">
                        <a:pos x="80" y="45"/>
                      </a:cxn>
                      <a:cxn ang="0">
                        <a:pos x="82" y="31"/>
                      </a:cxn>
                    </a:cxnLst>
                    <a:rect l="0" t="0" r="r" b="b"/>
                    <a:pathLst>
                      <a:path w="82" h="107">
                        <a:moveTo>
                          <a:pt x="82" y="31"/>
                        </a:moveTo>
                        <a:lnTo>
                          <a:pt x="80" y="17"/>
                        </a:lnTo>
                        <a:lnTo>
                          <a:pt x="77" y="5"/>
                        </a:lnTo>
                        <a:lnTo>
                          <a:pt x="76" y="3"/>
                        </a:lnTo>
                        <a:lnTo>
                          <a:pt x="73" y="0"/>
                        </a:lnTo>
                        <a:lnTo>
                          <a:pt x="76" y="8"/>
                        </a:lnTo>
                        <a:lnTo>
                          <a:pt x="77" y="15"/>
                        </a:lnTo>
                        <a:lnTo>
                          <a:pt x="79" y="23"/>
                        </a:lnTo>
                        <a:lnTo>
                          <a:pt x="79" y="31"/>
                        </a:lnTo>
                        <a:lnTo>
                          <a:pt x="77" y="45"/>
                        </a:lnTo>
                        <a:lnTo>
                          <a:pt x="73" y="59"/>
                        </a:lnTo>
                        <a:lnTo>
                          <a:pt x="67" y="71"/>
                        </a:lnTo>
                        <a:lnTo>
                          <a:pt x="57" y="82"/>
                        </a:lnTo>
                        <a:lnTo>
                          <a:pt x="47" y="91"/>
                        </a:lnTo>
                        <a:lnTo>
                          <a:pt x="34" y="97"/>
                        </a:lnTo>
                        <a:lnTo>
                          <a:pt x="22" y="102"/>
                        </a:lnTo>
                        <a:lnTo>
                          <a:pt x="6" y="104"/>
                        </a:lnTo>
                        <a:lnTo>
                          <a:pt x="3" y="104"/>
                        </a:lnTo>
                        <a:lnTo>
                          <a:pt x="0" y="102"/>
                        </a:lnTo>
                        <a:lnTo>
                          <a:pt x="3" y="105"/>
                        </a:lnTo>
                        <a:lnTo>
                          <a:pt x="6" y="107"/>
                        </a:lnTo>
                        <a:lnTo>
                          <a:pt x="6" y="107"/>
                        </a:lnTo>
                        <a:lnTo>
                          <a:pt x="6" y="107"/>
                        </a:lnTo>
                        <a:lnTo>
                          <a:pt x="22" y="105"/>
                        </a:lnTo>
                        <a:lnTo>
                          <a:pt x="36" y="100"/>
                        </a:lnTo>
                        <a:lnTo>
                          <a:pt x="48" y="93"/>
                        </a:lnTo>
                        <a:lnTo>
                          <a:pt x="60" y="83"/>
                        </a:lnTo>
                        <a:lnTo>
                          <a:pt x="70" y="73"/>
                        </a:lnTo>
                        <a:lnTo>
                          <a:pt x="76" y="60"/>
                        </a:lnTo>
                        <a:lnTo>
                          <a:pt x="80" y="45"/>
                        </a:lnTo>
                        <a:lnTo>
                          <a:pt x="82" y="31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96" name="Freeform 564"/>
                  <p:cNvSpPr>
                    <a:spLocks/>
                  </p:cNvSpPr>
                  <p:nvPr/>
                </p:nvSpPr>
                <p:spPr bwMode="auto">
                  <a:xfrm>
                    <a:off x="5700" y="1270"/>
                    <a:ext cx="81" cy="107"/>
                  </a:xfrm>
                  <a:custGeom>
                    <a:avLst/>
                    <a:gdLst/>
                    <a:ahLst/>
                    <a:cxnLst>
                      <a:cxn ang="0">
                        <a:pos x="81" y="33"/>
                      </a:cxn>
                      <a:cxn ang="0">
                        <a:pos x="80" y="17"/>
                      </a:cxn>
                      <a:cxn ang="0">
                        <a:pos x="77" y="5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4" y="8"/>
                      </a:cxn>
                      <a:cxn ang="0">
                        <a:pos x="77" y="16"/>
                      </a:cxn>
                      <a:cxn ang="0">
                        <a:pos x="78" y="24"/>
                      </a:cxn>
                      <a:cxn ang="0">
                        <a:pos x="78" y="33"/>
                      </a:cxn>
                      <a:cxn ang="0">
                        <a:pos x="77" y="47"/>
                      </a:cxn>
                      <a:cxn ang="0">
                        <a:pos x="72" y="59"/>
                      </a:cxn>
                      <a:cxn ang="0">
                        <a:pos x="66" y="71"/>
                      </a:cxn>
                      <a:cxn ang="0">
                        <a:pos x="58" y="82"/>
                      </a:cxn>
                      <a:cxn ang="0">
                        <a:pos x="48" y="92"/>
                      </a:cxn>
                      <a:cxn ang="0">
                        <a:pos x="35" y="98"/>
                      </a:cxn>
                      <a:cxn ang="0">
                        <a:pos x="21" y="102"/>
                      </a:cxn>
                      <a:cxn ang="0">
                        <a:pos x="7" y="104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1" y="104"/>
                      </a:cxn>
                      <a:cxn ang="0">
                        <a:pos x="4" y="107"/>
                      </a:cxn>
                      <a:cxn ang="0">
                        <a:pos x="6" y="107"/>
                      </a:cxn>
                      <a:cxn ang="0">
                        <a:pos x="7" y="107"/>
                      </a:cxn>
                      <a:cxn ang="0">
                        <a:pos x="23" y="106"/>
                      </a:cxn>
                      <a:cxn ang="0">
                        <a:pos x="37" y="101"/>
                      </a:cxn>
                      <a:cxn ang="0">
                        <a:pos x="49" y="93"/>
                      </a:cxn>
                      <a:cxn ang="0">
                        <a:pos x="60" y="85"/>
                      </a:cxn>
                      <a:cxn ang="0">
                        <a:pos x="69" y="73"/>
                      </a:cxn>
                      <a:cxn ang="0">
                        <a:pos x="75" y="61"/>
                      </a:cxn>
                      <a:cxn ang="0">
                        <a:pos x="80" y="47"/>
                      </a:cxn>
                      <a:cxn ang="0">
                        <a:pos x="81" y="33"/>
                      </a:cxn>
                    </a:cxnLst>
                    <a:rect l="0" t="0" r="r" b="b"/>
                    <a:pathLst>
                      <a:path w="81" h="107">
                        <a:moveTo>
                          <a:pt x="81" y="33"/>
                        </a:moveTo>
                        <a:lnTo>
                          <a:pt x="80" y="17"/>
                        </a:lnTo>
                        <a:lnTo>
                          <a:pt x="77" y="5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4" y="8"/>
                        </a:lnTo>
                        <a:lnTo>
                          <a:pt x="77" y="16"/>
                        </a:lnTo>
                        <a:lnTo>
                          <a:pt x="78" y="24"/>
                        </a:lnTo>
                        <a:lnTo>
                          <a:pt x="78" y="33"/>
                        </a:lnTo>
                        <a:lnTo>
                          <a:pt x="77" y="47"/>
                        </a:lnTo>
                        <a:lnTo>
                          <a:pt x="72" y="59"/>
                        </a:lnTo>
                        <a:lnTo>
                          <a:pt x="66" y="71"/>
                        </a:lnTo>
                        <a:lnTo>
                          <a:pt x="58" y="82"/>
                        </a:lnTo>
                        <a:lnTo>
                          <a:pt x="48" y="92"/>
                        </a:lnTo>
                        <a:lnTo>
                          <a:pt x="35" y="98"/>
                        </a:lnTo>
                        <a:lnTo>
                          <a:pt x="21" y="102"/>
                        </a:lnTo>
                        <a:lnTo>
                          <a:pt x="7" y="104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1" y="104"/>
                        </a:lnTo>
                        <a:lnTo>
                          <a:pt x="4" y="107"/>
                        </a:lnTo>
                        <a:lnTo>
                          <a:pt x="6" y="107"/>
                        </a:lnTo>
                        <a:lnTo>
                          <a:pt x="7" y="107"/>
                        </a:lnTo>
                        <a:lnTo>
                          <a:pt x="23" y="106"/>
                        </a:lnTo>
                        <a:lnTo>
                          <a:pt x="37" y="101"/>
                        </a:lnTo>
                        <a:lnTo>
                          <a:pt x="49" y="93"/>
                        </a:lnTo>
                        <a:lnTo>
                          <a:pt x="60" y="85"/>
                        </a:lnTo>
                        <a:lnTo>
                          <a:pt x="69" y="73"/>
                        </a:lnTo>
                        <a:lnTo>
                          <a:pt x="75" y="61"/>
                        </a:lnTo>
                        <a:lnTo>
                          <a:pt x="80" y="47"/>
                        </a:lnTo>
                        <a:lnTo>
                          <a:pt x="81" y="33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97" name="Freeform 565"/>
                  <p:cNvSpPr>
                    <a:spLocks/>
                  </p:cNvSpPr>
                  <p:nvPr/>
                </p:nvSpPr>
                <p:spPr bwMode="auto">
                  <a:xfrm>
                    <a:off x="5697" y="1270"/>
                    <a:ext cx="83" cy="106"/>
                  </a:xfrm>
                  <a:custGeom>
                    <a:avLst/>
                    <a:gdLst/>
                    <a:ahLst/>
                    <a:cxnLst>
                      <a:cxn ang="0">
                        <a:pos x="83" y="33"/>
                      </a:cxn>
                      <a:cxn ang="0">
                        <a:pos x="83" y="25"/>
                      </a:cxn>
                      <a:cxn ang="0">
                        <a:pos x="81" y="17"/>
                      </a:cxn>
                      <a:cxn ang="0">
                        <a:pos x="80" y="10"/>
                      </a:cxn>
                      <a:cxn ang="0">
                        <a:pos x="77" y="2"/>
                      </a:cxn>
                      <a:cxn ang="0">
                        <a:pos x="74" y="0"/>
                      </a:cxn>
                      <a:cxn ang="0">
                        <a:pos x="72" y="0"/>
                      </a:cxn>
                      <a:cxn ang="0">
                        <a:pos x="75" y="7"/>
                      </a:cxn>
                      <a:cxn ang="0">
                        <a:pos x="78" y="16"/>
                      </a:cxn>
                      <a:cxn ang="0">
                        <a:pos x="80" y="24"/>
                      </a:cxn>
                      <a:cxn ang="0">
                        <a:pos x="80" y="33"/>
                      </a:cxn>
                      <a:cxn ang="0">
                        <a:pos x="78" y="47"/>
                      </a:cxn>
                      <a:cxn ang="0">
                        <a:pos x="75" y="59"/>
                      </a:cxn>
                      <a:cxn ang="0">
                        <a:pos x="68" y="71"/>
                      </a:cxn>
                      <a:cxn ang="0">
                        <a:pos x="60" y="81"/>
                      </a:cxn>
                      <a:cxn ang="0">
                        <a:pos x="49" y="90"/>
                      </a:cxn>
                      <a:cxn ang="0">
                        <a:pos x="38" y="96"/>
                      </a:cxn>
                      <a:cxn ang="0">
                        <a:pos x="24" y="101"/>
                      </a:cxn>
                      <a:cxn ang="0">
                        <a:pos x="10" y="102"/>
                      </a:cxn>
                      <a:cxn ang="0">
                        <a:pos x="4" y="101"/>
                      </a:cxn>
                      <a:cxn ang="0">
                        <a:pos x="0" y="101"/>
                      </a:cxn>
                      <a:cxn ang="0">
                        <a:pos x="3" y="102"/>
                      </a:cxn>
                      <a:cxn ang="0">
                        <a:pos x="4" y="104"/>
                      </a:cxn>
                      <a:cxn ang="0">
                        <a:pos x="7" y="106"/>
                      </a:cxn>
                      <a:cxn ang="0">
                        <a:pos x="10" y="106"/>
                      </a:cxn>
                      <a:cxn ang="0">
                        <a:pos x="26" y="104"/>
                      </a:cxn>
                      <a:cxn ang="0">
                        <a:pos x="38" y="99"/>
                      </a:cxn>
                      <a:cxn ang="0">
                        <a:pos x="51" y="93"/>
                      </a:cxn>
                      <a:cxn ang="0">
                        <a:pos x="61" y="84"/>
                      </a:cxn>
                      <a:cxn ang="0">
                        <a:pos x="71" y="73"/>
                      </a:cxn>
                      <a:cxn ang="0">
                        <a:pos x="77" y="61"/>
                      </a:cxn>
                      <a:cxn ang="0">
                        <a:pos x="81" y="47"/>
                      </a:cxn>
                      <a:cxn ang="0">
                        <a:pos x="83" y="33"/>
                      </a:cxn>
                    </a:cxnLst>
                    <a:rect l="0" t="0" r="r" b="b"/>
                    <a:pathLst>
                      <a:path w="83" h="106">
                        <a:moveTo>
                          <a:pt x="83" y="33"/>
                        </a:moveTo>
                        <a:lnTo>
                          <a:pt x="83" y="25"/>
                        </a:lnTo>
                        <a:lnTo>
                          <a:pt x="81" y="17"/>
                        </a:lnTo>
                        <a:lnTo>
                          <a:pt x="80" y="10"/>
                        </a:lnTo>
                        <a:lnTo>
                          <a:pt x="77" y="2"/>
                        </a:lnTo>
                        <a:lnTo>
                          <a:pt x="74" y="0"/>
                        </a:lnTo>
                        <a:lnTo>
                          <a:pt x="72" y="0"/>
                        </a:lnTo>
                        <a:lnTo>
                          <a:pt x="75" y="7"/>
                        </a:lnTo>
                        <a:lnTo>
                          <a:pt x="78" y="16"/>
                        </a:lnTo>
                        <a:lnTo>
                          <a:pt x="80" y="24"/>
                        </a:lnTo>
                        <a:lnTo>
                          <a:pt x="80" y="33"/>
                        </a:lnTo>
                        <a:lnTo>
                          <a:pt x="78" y="47"/>
                        </a:lnTo>
                        <a:lnTo>
                          <a:pt x="75" y="59"/>
                        </a:lnTo>
                        <a:lnTo>
                          <a:pt x="68" y="71"/>
                        </a:lnTo>
                        <a:lnTo>
                          <a:pt x="60" y="81"/>
                        </a:lnTo>
                        <a:lnTo>
                          <a:pt x="49" y="90"/>
                        </a:lnTo>
                        <a:lnTo>
                          <a:pt x="38" y="96"/>
                        </a:lnTo>
                        <a:lnTo>
                          <a:pt x="24" y="101"/>
                        </a:lnTo>
                        <a:lnTo>
                          <a:pt x="10" y="102"/>
                        </a:lnTo>
                        <a:lnTo>
                          <a:pt x="4" y="101"/>
                        </a:lnTo>
                        <a:lnTo>
                          <a:pt x="0" y="101"/>
                        </a:lnTo>
                        <a:lnTo>
                          <a:pt x="3" y="102"/>
                        </a:lnTo>
                        <a:lnTo>
                          <a:pt x="4" y="104"/>
                        </a:lnTo>
                        <a:lnTo>
                          <a:pt x="7" y="106"/>
                        </a:lnTo>
                        <a:lnTo>
                          <a:pt x="10" y="106"/>
                        </a:lnTo>
                        <a:lnTo>
                          <a:pt x="26" y="104"/>
                        </a:lnTo>
                        <a:lnTo>
                          <a:pt x="38" y="99"/>
                        </a:lnTo>
                        <a:lnTo>
                          <a:pt x="51" y="93"/>
                        </a:lnTo>
                        <a:lnTo>
                          <a:pt x="61" y="84"/>
                        </a:lnTo>
                        <a:lnTo>
                          <a:pt x="71" y="73"/>
                        </a:lnTo>
                        <a:lnTo>
                          <a:pt x="77" y="61"/>
                        </a:lnTo>
                        <a:lnTo>
                          <a:pt x="81" y="47"/>
                        </a:lnTo>
                        <a:lnTo>
                          <a:pt x="83" y="33"/>
                        </a:lnTo>
                        <a:close/>
                      </a:path>
                    </a:pathLst>
                  </a:custGeom>
                  <a:solidFill>
                    <a:srgbClr val="DD3A3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98" name="Freeform 566"/>
                  <p:cNvSpPr>
                    <a:spLocks/>
                  </p:cNvSpPr>
                  <p:nvPr/>
                </p:nvSpPr>
                <p:spPr bwMode="auto">
                  <a:xfrm>
                    <a:off x="5693" y="1269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4"/>
                      </a:cxn>
                      <a:cxn ang="0">
                        <a:pos x="85" y="25"/>
                      </a:cxn>
                      <a:cxn ang="0">
                        <a:pos x="84" y="17"/>
                      </a:cxn>
                      <a:cxn ang="0">
                        <a:pos x="81" y="9"/>
                      </a:cxn>
                      <a:cxn ang="0">
                        <a:pos x="78" y="1"/>
                      </a:cxn>
                      <a:cxn ang="0">
                        <a:pos x="76" y="1"/>
                      </a:cxn>
                      <a:cxn ang="0">
                        <a:pos x="73" y="0"/>
                      </a:cxn>
                      <a:cxn ang="0">
                        <a:pos x="78" y="8"/>
                      </a:cxn>
                      <a:cxn ang="0">
                        <a:pos x="81" y="15"/>
                      </a:cxn>
                      <a:cxn ang="0">
                        <a:pos x="82" y="25"/>
                      </a:cxn>
                      <a:cxn ang="0">
                        <a:pos x="82" y="34"/>
                      </a:cxn>
                      <a:cxn ang="0">
                        <a:pos x="81" y="46"/>
                      </a:cxn>
                      <a:cxn ang="0">
                        <a:pos x="78" y="60"/>
                      </a:cxn>
                      <a:cxn ang="0">
                        <a:pos x="72" y="71"/>
                      </a:cxn>
                      <a:cxn ang="0">
                        <a:pos x="62" y="82"/>
                      </a:cxn>
                      <a:cxn ang="0">
                        <a:pos x="53" y="89"/>
                      </a:cxn>
                      <a:cxn ang="0">
                        <a:pos x="41" y="96"/>
                      </a:cxn>
                      <a:cxn ang="0">
                        <a:pos x="28" y="100"/>
                      </a:cxn>
                      <a:cxn ang="0">
                        <a:pos x="14" y="102"/>
                      </a:cxn>
                      <a:cxn ang="0">
                        <a:pos x="8" y="100"/>
                      </a:cxn>
                      <a:cxn ang="0">
                        <a:pos x="0" y="100"/>
                      </a:cxn>
                      <a:cxn ang="0">
                        <a:pos x="4" y="102"/>
                      </a:cxn>
                      <a:cxn ang="0">
                        <a:pos x="7" y="103"/>
                      </a:cxn>
                      <a:cxn ang="0">
                        <a:pos x="10" y="103"/>
                      </a:cxn>
                      <a:cxn ang="0">
                        <a:pos x="14" y="105"/>
                      </a:cxn>
                      <a:cxn ang="0">
                        <a:pos x="28" y="103"/>
                      </a:cxn>
                      <a:cxn ang="0">
                        <a:pos x="42" y="99"/>
                      </a:cxn>
                      <a:cxn ang="0">
                        <a:pos x="55" y="93"/>
                      </a:cxn>
                      <a:cxn ang="0">
                        <a:pos x="65" y="83"/>
                      </a:cxn>
                      <a:cxn ang="0">
                        <a:pos x="73" y="72"/>
                      </a:cxn>
                      <a:cxn ang="0">
                        <a:pos x="79" y="60"/>
                      </a:cxn>
                      <a:cxn ang="0">
                        <a:pos x="84" y="48"/>
                      </a:cxn>
                      <a:cxn ang="0">
                        <a:pos x="85" y="34"/>
                      </a:cxn>
                    </a:cxnLst>
                    <a:rect l="0" t="0" r="r" b="b"/>
                    <a:pathLst>
                      <a:path w="85" h="105">
                        <a:moveTo>
                          <a:pt x="85" y="34"/>
                        </a:moveTo>
                        <a:lnTo>
                          <a:pt x="85" y="25"/>
                        </a:lnTo>
                        <a:lnTo>
                          <a:pt x="84" y="17"/>
                        </a:lnTo>
                        <a:lnTo>
                          <a:pt x="81" y="9"/>
                        </a:lnTo>
                        <a:lnTo>
                          <a:pt x="78" y="1"/>
                        </a:lnTo>
                        <a:lnTo>
                          <a:pt x="76" y="1"/>
                        </a:lnTo>
                        <a:lnTo>
                          <a:pt x="73" y="0"/>
                        </a:lnTo>
                        <a:lnTo>
                          <a:pt x="78" y="8"/>
                        </a:lnTo>
                        <a:lnTo>
                          <a:pt x="81" y="15"/>
                        </a:lnTo>
                        <a:lnTo>
                          <a:pt x="82" y="25"/>
                        </a:lnTo>
                        <a:lnTo>
                          <a:pt x="82" y="34"/>
                        </a:lnTo>
                        <a:lnTo>
                          <a:pt x="81" y="46"/>
                        </a:lnTo>
                        <a:lnTo>
                          <a:pt x="78" y="60"/>
                        </a:lnTo>
                        <a:lnTo>
                          <a:pt x="72" y="71"/>
                        </a:lnTo>
                        <a:lnTo>
                          <a:pt x="62" y="82"/>
                        </a:lnTo>
                        <a:lnTo>
                          <a:pt x="53" y="89"/>
                        </a:lnTo>
                        <a:lnTo>
                          <a:pt x="41" y="96"/>
                        </a:lnTo>
                        <a:lnTo>
                          <a:pt x="28" y="100"/>
                        </a:lnTo>
                        <a:lnTo>
                          <a:pt x="14" y="102"/>
                        </a:lnTo>
                        <a:lnTo>
                          <a:pt x="8" y="100"/>
                        </a:lnTo>
                        <a:lnTo>
                          <a:pt x="0" y="100"/>
                        </a:lnTo>
                        <a:lnTo>
                          <a:pt x="4" y="102"/>
                        </a:lnTo>
                        <a:lnTo>
                          <a:pt x="7" y="103"/>
                        </a:lnTo>
                        <a:lnTo>
                          <a:pt x="10" y="103"/>
                        </a:lnTo>
                        <a:lnTo>
                          <a:pt x="14" y="105"/>
                        </a:lnTo>
                        <a:lnTo>
                          <a:pt x="28" y="103"/>
                        </a:lnTo>
                        <a:lnTo>
                          <a:pt x="42" y="99"/>
                        </a:lnTo>
                        <a:lnTo>
                          <a:pt x="55" y="93"/>
                        </a:lnTo>
                        <a:lnTo>
                          <a:pt x="65" y="83"/>
                        </a:lnTo>
                        <a:lnTo>
                          <a:pt x="73" y="72"/>
                        </a:lnTo>
                        <a:lnTo>
                          <a:pt x="79" y="60"/>
                        </a:lnTo>
                        <a:lnTo>
                          <a:pt x="84" y="48"/>
                        </a:lnTo>
                        <a:lnTo>
                          <a:pt x="85" y="34"/>
                        </a:lnTo>
                        <a:close/>
                      </a:path>
                    </a:pathLst>
                  </a:custGeom>
                  <a:solidFill>
                    <a:srgbClr val="DD3C3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99" name="Freeform 567"/>
                  <p:cNvSpPr>
                    <a:spLocks/>
                  </p:cNvSpPr>
                  <p:nvPr/>
                </p:nvSpPr>
                <p:spPr bwMode="auto">
                  <a:xfrm>
                    <a:off x="5692" y="1267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6"/>
                      </a:cxn>
                      <a:cxn ang="0">
                        <a:pos x="85" y="27"/>
                      </a:cxn>
                      <a:cxn ang="0">
                        <a:pos x="83" y="19"/>
                      </a:cxn>
                      <a:cxn ang="0">
                        <a:pos x="80" y="10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3" y="0"/>
                      </a:cxn>
                      <a:cxn ang="0">
                        <a:pos x="76" y="8"/>
                      </a:cxn>
                      <a:cxn ang="0">
                        <a:pos x="79" y="17"/>
                      </a:cxn>
                      <a:cxn ang="0">
                        <a:pos x="82" y="25"/>
                      </a:cxn>
                      <a:cxn ang="0">
                        <a:pos x="82" y="36"/>
                      </a:cxn>
                      <a:cxn ang="0">
                        <a:pos x="80" y="48"/>
                      </a:cxn>
                      <a:cxn ang="0">
                        <a:pos x="77" y="61"/>
                      </a:cxn>
                      <a:cxn ang="0">
                        <a:pos x="71" y="73"/>
                      </a:cxn>
                      <a:cxn ang="0">
                        <a:pos x="62" y="82"/>
                      </a:cxn>
                      <a:cxn ang="0">
                        <a:pos x="52" y="90"/>
                      </a:cxn>
                      <a:cxn ang="0">
                        <a:pos x="42" y="96"/>
                      </a:cxn>
                      <a:cxn ang="0">
                        <a:pos x="29" y="101"/>
                      </a:cxn>
                      <a:cxn ang="0">
                        <a:pos x="15" y="102"/>
                      </a:cxn>
                      <a:cxn ang="0">
                        <a:pos x="8" y="101"/>
                      </a:cxn>
                      <a:cxn ang="0">
                        <a:pos x="0" y="99"/>
                      </a:cxn>
                      <a:cxn ang="0">
                        <a:pos x="1" y="102"/>
                      </a:cxn>
                      <a:cxn ang="0">
                        <a:pos x="5" y="104"/>
                      </a:cxn>
                      <a:cxn ang="0">
                        <a:pos x="9" y="104"/>
                      </a:cxn>
                      <a:cxn ang="0">
                        <a:pos x="15" y="105"/>
                      </a:cxn>
                      <a:cxn ang="0">
                        <a:pos x="29" y="104"/>
                      </a:cxn>
                      <a:cxn ang="0">
                        <a:pos x="43" y="99"/>
                      </a:cxn>
                      <a:cxn ang="0">
                        <a:pos x="54" y="93"/>
                      </a:cxn>
                      <a:cxn ang="0">
                        <a:pos x="65" y="84"/>
                      </a:cxn>
                      <a:cxn ang="0">
                        <a:pos x="73" y="74"/>
                      </a:cxn>
                      <a:cxn ang="0">
                        <a:pos x="80" y="62"/>
                      </a:cxn>
                      <a:cxn ang="0">
                        <a:pos x="83" y="50"/>
                      </a:cxn>
                      <a:cxn ang="0">
                        <a:pos x="85" y="36"/>
                      </a:cxn>
                    </a:cxnLst>
                    <a:rect l="0" t="0" r="r" b="b"/>
                    <a:pathLst>
                      <a:path w="85" h="105">
                        <a:moveTo>
                          <a:pt x="85" y="36"/>
                        </a:moveTo>
                        <a:lnTo>
                          <a:pt x="85" y="27"/>
                        </a:lnTo>
                        <a:lnTo>
                          <a:pt x="83" y="19"/>
                        </a:lnTo>
                        <a:lnTo>
                          <a:pt x="80" y="10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3" y="0"/>
                        </a:lnTo>
                        <a:lnTo>
                          <a:pt x="76" y="8"/>
                        </a:lnTo>
                        <a:lnTo>
                          <a:pt x="79" y="17"/>
                        </a:lnTo>
                        <a:lnTo>
                          <a:pt x="82" y="25"/>
                        </a:lnTo>
                        <a:lnTo>
                          <a:pt x="82" y="36"/>
                        </a:lnTo>
                        <a:lnTo>
                          <a:pt x="80" y="48"/>
                        </a:lnTo>
                        <a:lnTo>
                          <a:pt x="77" y="61"/>
                        </a:lnTo>
                        <a:lnTo>
                          <a:pt x="71" y="73"/>
                        </a:lnTo>
                        <a:lnTo>
                          <a:pt x="62" y="82"/>
                        </a:lnTo>
                        <a:lnTo>
                          <a:pt x="52" y="90"/>
                        </a:lnTo>
                        <a:lnTo>
                          <a:pt x="42" y="96"/>
                        </a:lnTo>
                        <a:lnTo>
                          <a:pt x="29" y="101"/>
                        </a:lnTo>
                        <a:lnTo>
                          <a:pt x="15" y="102"/>
                        </a:lnTo>
                        <a:lnTo>
                          <a:pt x="8" y="101"/>
                        </a:lnTo>
                        <a:lnTo>
                          <a:pt x="0" y="99"/>
                        </a:lnTo>
                        <a:lnTo>
                          <a:pt x="1" y="102"/>
                        </a:lnTo>
                        <a:lnTo>
                          <a:pt x="5" y="104"/>
                        </a:lnTo>
                        <a:lnTo>
                          <a:pt x="9" y="104"/>
                        </a:lnTo>
                        <a:lnTo>
                          <a:pt x="15" y="105"/>
                        </a:lnTo>
                        <a:lnTo>
                          <a:pt x="29" y="104"/>
                        </a:lnTo>
                        <a:lnTo>
                          <a:pt x="43" y="99"/>
                        </a:lnTo>
                        <a:lnTo>
                          <a:pt x="54" y="93"/>
                        </a:lnTo>
                        <a:lnTo>
                          <a:pt x="65" y="84"/>
                        </a:lnTo>
                        <a:lnTo>
                          <a:pt x="73" y="74"/>
                        </a:lnTo>
                        <a:lnTo>
                          <a:pt x="80" y="62"/>
                        </a:lnTo>
                        <a:lnTo>
                          <a:pt x="83" y="50"/>
                        </a:lnTo>
                        <a:lnTo>
                          <a:pt x="85" y="36"/>
                        </a:lnTo>
                        <a:close/>
                      </a:path>
                    </a:pathLst>
                  </a:custGeom>
                  <a:solidFill>
                    <a:srgbClr val="DD3D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00" name="Freeform 568"/>
                  <p:cNvSpPr>
                    <a:spLocks/>
                  </p:cNvSpPr>
                  <p:nvPr/>
                </p:nvSpPr>
                <p:spPr bwMode="auto">
                  <a:xfrm>
                    <a:off x="5689" y="1266"/>
                    <a:ext cx="86" cy="105"/>
                  </a:xfrm>
                  <a:custGeom>
                    <a:avLst/>
                    <a:gdLst/>
                    <a:ahLst/>
                    <a:cxnLst>
                      <a:cxn ang="0">
                        <a:pos x="86" y="37"/>
                      </a:cxn>
                      <a:cxn ang="0">
                        <a:pos x="86" y="28"/>
                      </a:cxn>
                      <a:cxn ang="0">
                        <a:pos x="85" y="18"/>
                      </a:cxn>
                      <a:cxn ang="0">
                        <a:pos x="82" y="11"/>
                      </a:cxn>
                      <a:cxn ang="0">
                        <a:pos x="77" y="3"/>
                      </a:cxn>
                      <a:cxn ang="0">
                        <a:pos x="76" y="1"/>
                      </a:cxn>
                      <a:cxn ang="0">
                        <a:pos x="72" y="0"/>
                      </a:cxn>
                      <a:cxn ang="0">
                        <a:pos x="77" y="7"/>
                      </a:cxn>
                      <a:cxn ang="0">
                        <a:pos x="80" y="17"/>
                      </a:cxn>
                      <a:cxn ang="0">
                        <a:pos x="83" y="26"/>
                      </a:cxn>
                      <a:cxn ang="0">
                        <a:pos x="83" y="37"/>
                      </a:cxn>
                      <a:cxn ang="0">
                        <a:pos x="82" y="49"/>
                      </a:cxn>
                      <a:cxn ang="0">
                        <a:pos x="79" y="62"/>
                      </a:cxn>
                      <a:cxn ang="0">
                        <a:pos x="72" y="72"/>
                      </a:cxn>
                      <a:cxn ang="0">
                        <a:pos x="65" y="82"/>
                      </a:cxn>
                      <a:cxn ang="0">
                        <a:pos x="55" y="89"/>
                      </a:cxn>
                      <a:cxn ang="0">
                        <a:pos x="43" y="96"/>
                      </a:cxn>
                      <a:cxn ang="0">
                        <a:pos x="32" y="100"/>
                      </a:cxn>
                      <a:cxn ang="0">
                        <a:pos x="18" y="102"/>
                      </a:cxn>
                      <a:cxn ang="0">
                        <a:pos x="9" y="100"/>
                      </a:cxn>
                      <a:cxn ang="0">
                        <a:pos x="0" y="99"/>
                      </a:cxn>
                      <a:cxn ang="0">
                        <a:pos x="3" y="100"/>
                      </a:cxn>
                      <a:cxn ang="0">
                        <a:pos x="4" y="103"/>
                      </a:cxn>
                      <a:cxn ang="0">
                        <a:pos x="12" y="103"/>
                      </a:cxn>
                      <a:cxn ang="0">
                        <a:pos x="18" y="105"/>
                      </a:cxn>
                      <a:cxn ang="0">
                        <a:pos x="32" y="103"/>
                      </a:cxn>
                      <a:cxn ang="0">
                        <a:pos x="45" y="99"/>
                      </a:cxn>
                      <a:cxn ang="0">
                        <a:pos x="57" y="92"/>
                      </a:cxn>
                      <a:cxn ang="0">
                        <a:pos x="66" y="85"/>
                      </a:cxn>
                      <a:cxn ang="0">
                        <a:pos x="76" y="74"/>
                      </a:cxn>
                      <a:cxn ang="0">
                        <a:pos x="82" y="63"/>
                      </a:cxn>
                      <a:cxn ang="0">
                        <a:pos x="85" y="49"/>
                      </a:cxn>
                      <a:cxn ang="0">
                        <a:pos x="86" y="37"/>
                      </a:cxn>
                    </a:cxnLst>
                    <a:rect l="0" t="0" r="r" b="b"/>
                    <a:pathLst>
                      <a:path w="86" h="105">
                        <a:moveTo>
                          <a:pt x="86" y="37"/>
                        </a:moveTo>
                        <a:lnTo>
                          <a:pt x="86" y="28"/>
                        </a:lnTo>
                        <a:lnTo>
                          <a:pt x="85" y="18"/>
                        </a:lnTo>
                        <a:lnTo>
                          <a:pt x="82" y="11"/>
                        </a:lnTo>
                        <a:lnTo>
                          <a:pt x="77" y="3"/>
                        </a:lnTo>
                        <a:lnTo>
                          <a:pt x="76" y="1"/>
                        </a:lnTo>
                        <a:lnTo>
                          <a:pt x="72" y="0"/>
                        </a:lnTo>
                        <a:lnTo>
                          <a:pt x="77" y="7"/>
                        </a:lnTo>
                        <a:lnTo>
                          <a:pt x="80" y="17"/>
                        </a:lnTo>
                        <a:lnTo>
                          <a:pt x="83" y="26"/>
                        </a:lnTo>
                        <a:lnTo>
                          <a:pt x="83" y="37"/>
                        </a:lnTo>
                        <a:lnTo>
                          <a:pt x="82" y="49"/>
                        </a:lnTo>
                        <a:lnTo>
                          <a:pt x="79" y="62"/>
                        </a:lnTo>
                        <a:lnTo>
                          <a:pt x="72" y="72"/>
                        </a:lnTo>
                        <a:lnTo>
                          <a:pt x="65" y="82"/>
                        </a:lnTo>
                        <a:lnTo>
                          <a:pt x="55" y="89"/>
                        </a:lnTo>
                        <a:lnTo>
                          <a:pt x="43" y="96"/>
                        </a:lnTo>
                        <a:lnTo>
                          <a:pt x="32" y="100"/>
                        </a:lnTo>
                        <a:lnTo>
                          <a:pt x="18" y="102"/>
                        </a:lnTo>
                        <a:lnTo>
                          <a:pt x="9" y="100"/>
                        </a:lnTo>
                        <a:lnTo>
                          <a:pt x="0" y="99"/>
                        </a:lnTo>
                        <a:lnTo>
                          <a:pt x="3" y="100"/>
                        </a:lnTo>
                        <a:lnTo>
                          <a:pt x="4" y="103"/>
                        </a:lnTo>
                        <a:lnTo>
                          <a:pt x="12" y="103"/>
                        </a:lnTo>
                        <a:lnTo>
                          <a:pt x="18" y="105"/>
                        </a:lnTo>
                        <a:lnTo>
                          <a:pt x="32" y="103"/>
                        </a:lnTo>
                        <a:lnTo>
                          <a:pt x="45" y="99"/>
                        </a:lnTo>
                        <a:lnTo>
                          <a:pt x="57" y="92"/>
                        </a:lnTo>
                        <a:lnTo>
                          <a:pt x="66" y="85"/>
                        </a:lnTo>
                        <a:lnTo>
                          <a:pt x="76" y="74"/>
                        </a:lnTo>
                        <a:lnTo>
                          <a:pt x="82" y="63"/>
                        </a:lnTo>
                        <a:lnTo>
                          <a:pt x="85" y="49"/>
                        </a:lnTo>
                        <a:lnTo>
                          <a:pt x="86" y="37"/>
                        </a:lnTo>
                        <a:close/>
                      </a:path>
                    </a:pathLst>
                  </a:custGeom>
                  <a:solidFill>
                    <a:srgbClr val="DD3E3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01" name="Freeform 569"/>
                  <p:cNvSpPr>
                    <a:spLocks/>
                  </p:cNvSpPr>
                  <p:nvPr/>
                </p:nvSpPr>
                <p:spPr bwMode="auto">
                  <a:xfrm>
                    <a:off x="5687" y="1266"/>
                    <a:ext cx="87" cy="103"/>
                  </a:xfrm>
                  <a:custGeom>
                    <a:avLst/>
                    <a:gdLst/>
                    <a:ahLst/>
                    <a:cxnLst>
                      <a:cxn ang="0">
                        <a:pos x="87" y="37"/>
                      </a:cxn>
                      <a:cxn ang="0">
                        <a:pos x="87" y="26"/>
                      </a:cxn>
                      <a:cxn ang="0">
                        <a:pos x="84" y="18"/>
                      </a:cxn>
                      <a:cxn ang="0">
                        <a:pos x="81" y="9"/>
                      </a:cxn>
                      <a:cxn ang="0">
                        <a:pos x="78" y="1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8" y="7"/>
                      </a:cxn>
                      <a:cxn ang="0">
                        <a:pos x="81" y="17"/>
                      </a:cxn>
                      <a:cxn ang="0">
                        <a:pos x="84" y="26"/>
                      </a:cxn>
                      <a:cxn ang="0">
                        <a:pos x="84" y="37"/>
                      </a:cxn>
                      <a:cxn ang="0">
                        <a:pos x="82" y="49"/>
                      </a:cxn>
                      <a:cxn ang="0">
                        <a:pos x="79" y="62"/>
                      </a:cxn>
                      <a:cxn ang="0">
                        <a:pos x="73" y="71"/>
                      </a:cxn>
                      <a:cxn ang="0">
                        <a:pos x="65" y="82"/>
                      </a:cxn>
                      <a:cxn ang="0">
                        <a:pos x="56" y="89"/>
                      </a:cxn>
                      <a:cxn ang="0">
                        <a:pos x="45" y="94"/>
                      </a:cxn>
                      <a:cxn ang="0">
                        <a:pos x="33" y="99"/>
                      </a:cxn>
                      <a:cxn ang="0">
                        <a:pos x="20" y="100"/>
                      </a:cxn>
                      <a:cxn ang="0">
                        <a:pos x="10" y="99"/>
                      </a:cxn>
                      <a:cxn ang="0">
                        <a:pos x="0" y="96"/>
                      </a:cxn>
                      <a:cxn ang="0">
                        <a:pos x="2" y="99"/>
                      </a:cxn>
                      <a:cxn ang="0">
                        <a:pos x="5" y="100"/>
                      </a:cxn>
                      <a:cxn ang="0">
                        <a:pos x="13" y="102"/>
                      </a:cxn>
                      <a:cxn ang="0">
                        <a:pos x="20" y="103"/>
                      </a:cxn>
                      <a:cxn ang="0">
                        <a:pos x="34" y="102"/>
                      </a:cxn>
                      <a:cxn ang="0">
                        <a:pos x="47" y="97"/>
                      </a:cxn>
                      <a:cxn ang="0">
                        <a:pos x="57" y="91"/>
                      </a:cxn>
                      <a:cxn ang="0">
                        <a:pos x="67" y="83"/>
                      </a:cxn>
                      <a:cxn ang="0">
                        <a:pos x="76" y="74"/>
                      </a:cxn>
                      <a:cxn ang="0">
                        <a:pos x="82" y="62"/>
                      </a:cxn>
                      <a:cxn ang="0">
                        <a:pos x="85" y="49"/>
                      </a:cxn>
                      <a:cxn ang="0">
                        <a:pos x="87" y="37"/>
                      </a:cxn>
                    </a:cxnLst>
                    <a:rect l="0" t="0" r="r" b="b"/>
                    <a:pathLst>
                      <a:path w="87" h="103">
                        <a:moveTo>
                          <a:pt x="87" y="37"/>
                        </a:moveTo>
                        <a:lnTo>
                          <a:pt x="87" y="26"/>
                        </a:lnTo>
                        <a:lnTo>
                          <a:pt x="84" y="18"/>
                        </a:lnTo>
                        <a:lnTo>
                          <a:pt x="81" y="9"/>
                        </a:lnTo>
                        <a:lnTo>
                          <a:pt x="78" y="1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8" y="7"/>
                        </a:lnTo>
                        <a:lnTo>
                          <a:pt x="81" y="17"/>
                        </a:lnTo>
                        <a:lnTo>
                          <a:pt x="84" y="26"/>
                        </a:lnTo>
                        <a:lnTo>
                          <a:pt x="84" y="37"/>
                        </a:lnTo>
                        <a:lnTo>
                          <a:pt x="82" y="49"/>
                        </a:lnTo>
                        <a:lnTo>
                          <a:pt x="79" y="62"/>
                        </a:lnTo>
                        <a:lnTo>
                          <a:pt x="73" y="71"/>
                        </a:lnTo>
                        <a:lnTo>
                          <a:pt x="65" y="82"/>
                        </a:lnTo>
                        <a:lnTo>
                          <a:pt x="56" y="89"/>
                        </a:lnTo>
                        <a:lnTo>
                          <a:pt x="45" y="94"/>
                        </a:lnTo>
                        <a:lnTo>
                          <a:pt x="33" y="99"/>
                        </a:lnTo>
                        <a:lnTo>
                          <a:pt x="20" y="100"/>
                        </a:lnTo>
                        <a:lnTo>
                          <a:pt x="10" y="99"/>
                        </a:lnTo>
                        <a:lnTo>
                          <a:pt x="0" y="96"/>
                        </a:lnTo>
                        <a:lnTo>
                          <a:pt x="2" y="99"/>
                        </a:lnTo>
                        <a:lnTo>
                          <a:pt x="5" y="100"/>
                        </a:lnTo>
                        <a:lnTo>
                          <a:pt x="13" y="102"/>
                        </a:lnTo>
                        <a:lnTo>
                          <a:pt x="20" y="103"/>
                        </a:lnTo>
                        <a:lnTo>
                          <a:pt x="34" y="102"/>
                        </a:lnTo>
                        <a:lnTo>
                          <a:pt x="47" y="97"/>
                        </a:lnTo>
                        <a:lnTo>
                          <a:pt x="57" y="91"/>
                        </a:lnTo>
                        <a:lnTo>
                          <a:pt x="67" y="83"/>
                        </a:lnTo>
                        <a:lnTo>
                          <a:pt x="76" y="74"/>
                        </a:lnTo>
                        <a:lnTo>
                          <a:pt x="82" y="62"/>
                        </a:lnTo>
                        <a:lnTo>
                          <a:pt x="85" y="49"/>
                        </a:lnTo>
                        <a:lnTo>
                          <a:pt x="87" y="37"/>
                        </a:lnTo>
                        <a:close/>
                      </a:path>
                    </a:pathLst>
                  </a:custGeom>
                  <a:solidFill>
                    <a:srgbClr val="DE3F3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02" name="Freeform 570"/>
                  <p:cNvSpPr>
                    <a:spLocks/>
                  </p:cNvSpPr>
                  <p:nvPr/>
                </p:nvSpPr>
                <p:spPr bwMode="auto">
                  <a:xfrm>
                    <a:off x="5686" y="1264"/>
                    <a:ext cx="86" cy="104"/>
                  </a:xfrm>
                  <a:custGeom>
                    <a:avLst/>
                    <a:gdLst/>
                    <a:ahLst/>
                    <a:cxnLst>
                      <a:cxn ang="0">
                        <a:pos x="86" y="39"/>
                      </a:cxn>
                      <a:cxn ang="0">
                        <a:pos x="86" y="28"/>
                      </a:cxn>
                      <a:cxn ang="0">
                        <a:pos x="83" y="19"/>
                      </a:cxn>
                      <a:cxn ang="0">
                        <a:pos x="80" y="9"/>
                      </a:cxn>
                      <a:cxn ang="0">
                        <a:pos x="75" y="2"/>
                      </a:cxn>
                      <a:cxn ang="0">
                        <a:pos x="72" y="2"/>
                      </a:cxn>
                      <a:cxn ang="0">
                        <a:pos x="71" y="0"/>
                      </a:cxn>
                      <a:cxn ang="0">
                        <a:pos x="75" y="8"/>
                      </a:cxn>
                      <a:cxn ang="0">
                        <a:pos x="80" y="17"/>
                      </a:cxn>
                      <a:cxn ang="0">
                        <a:pos x="82" y="28"/>
                      </a:cxn>
                      <a:cxn ang="0">
                        <a:pos x="83" y="39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2" y="73"/>
                      </a:cxn>
                      <a:cxn ang="0">
                        <a:pos x="65" y="82"/>
                      </a:cxn>
                      <a:cxn ang="0">
                        <a:pos x="55" y="90"/>
                      </a:cxn>
                      <a:cxn ang="0">
                        <a:pos x="46" y="94"/>
                      </a:cxn>
                      <a:cxn ang="0">
                        <a:pos x="34" y="99"/>
                      </a:cxn>
                      <a:cxn ang="0">
                        <a:pos x="21" y="101"/>
                      </a:cxn>
                      <a:cxn ang="0">
                        <a:pos x="11" y="99"/>
                      </a:cxn>
                      <a:cxn ang="0">
                        <a:pos x="0" y="96"/>
                      </a:cxn>
                      <a:cxn ang="0">
                        <a:pos x="1" y="98"/>
                      </a:cxn>
                      <a:cxn ang="0">
                        <a:pos x="3" y="101"/>
                      </a:cxn>
                      <a:cxn ang="0">
                        <a:pos x="12" y="102"/>
                      </a:cxn>
                      <a:cxn ang="0">
                        <a:pos x="21" y="104"/>
                      </a:cxn>
                      <a:cxn ang="0">
                        <a:pos x="35" y="102"/>
                      </a:cxn>
                      <a:cxn ang="0">
                        <a:pos x="46" y="98"/>
                      </a:cxn>
                      <a:cxn ang="0">
                        <a:pos x="58" y="91"/>
                      </a:cxn>
                      <a:cxn ang="0">
                        <a:pos x="68" y="84"/>
                      </a:cxn>
                      <a:cxn ang="0">
                        <a:pos x="75" y="74"/>
                      </a:cxn>
                      <a:cxn ang="0">
                        <a:pos x="82" y="64"/>
                      </a:cxn>
                      <a:cxn ang="0">
                        <a:pos x="85" y="51"/>
                      </a:cxn>
                      <a:cxn ang="0">
                        <a:pos x="86" y="39"/>
                      </a:cxn>
                    </a:cxnLst>
                    <a:rect l="0" t="0" r="r" b="b"/>
                    <a:pathLst>
                      <a:path w="86" h="104">
                        <a:moveTo>
                          <a:pt x="86" y="39"/>
                        </a:moveTo>
                        <a:lnTo>
                          <a:pt x="86" y="28"/>
                        </a:lnTo>
                        <a:lnTo>
                          <a:pt x="83" y="19"/>
                        </a:lnTo>
                        <a:lnTo>
                          <a:pt x="80" y="9"/>
                        </a:lnTo>
                        <a:lnTo>
                          <a:pt x="75" y="2"/>
                        </a:lnTo>
                        <a:lnTo>
                          <a:pt x="72" y="2"/>
                        </a:lnTo>
                        <a:lnTo>
                          <a:pt x="71" y="0"/>
                        </a:lnTo>
                        <a:lnTo>
                          <a:pt x="75" y="8"/>
                        </a:lnTo>
                        <a:lnTo>
                          <a:pt x="80" y="17"/>
                        </a:lnTo>
                        <a:lnTo>
                          <a:pt x="82" y="28"/>
                        </a:lnTo>
                        <a:lnTo>
                          <a:pt x="83" y="39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2" y="73"/>
                        </a:lnTo>
                        <a:lnTo>
                          <a:pt x="65" y="82"/>
                        </a:lnTo>
                        <a:lnTo>
                          <a:pt x="55" y="90"/>
                        </a:lnTo>
                        <a:lnTo>
                          <a:pt x="46" y="94"/>
                        </a:lnTo>
                        <a:lnTo>
                          <a:pt x="34" y="99"/>
                        </a:lnTo>
                        <a:lnTo>
                          <a:pt x="21" y="101"/>
                        </a:lnTo>
                        <a:lnTo>
                          <a:pt x="11" y="99"/>
                        </a:lnTo>
                        <a:lnTo>
                          <a:pt x="0" y="96"/>
                        </a:lnTo>
                        <a:lnTo>
                          <a:pt x="1" y="98"/>
                        </a:lnTo>
                        <a:lnTo>
                          <a:pt x="3" y="101"/>
                        </a:lnTo>
                        <a:lnTo>
                          <a:pt x="12" y="102"/>
                        </a:lnTo>
                        <a:lnTo>
                          <a:pt x="21" y="104"/>
                        </a:lnTo>
                        <a:lnTo>
                          <a:pt x="35" y="102"/>
                        </a:lnTo>
                        <a:lnTo>
                          <a:pt x="46" y="98"/>
                        </a:lnTo>
                        <a:lnTo>
                          <a:pt x="58" y="91"/>
                        </a:lnTo>
                        <a:lnTo>
                          <a:pt x="68" y="84"/>
                        </a:lnTo>
                        <a:lnTo>
                          <a:pt x="75" y="74"/>
                        </a:lnTo>
                        <a:lnTo>
                          <a:pt x="82" y="64"/>
                        </a:lnTo>
                        <a:lnTo>
                          <a:pt x="85" y="51"/>
                        </a:lnTo>
                        <a:lnTo>
                          <a:pt x="86" y="39"/>
                        </a:lnTo>
                        <a:close/>
                      </a:path>
                    </a:pathLst>
                  </a:custGeom>
                  <a:solidFill>
                    <a:srgbClr val="DE423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03" name="Freeform 571"/>
                  <p:cNvSpPr>
                    <a:spLocks/>
                  </p:cNvSpPr>
                  <p:nvPr/>
                </p:nvSpPr>
                <p:spPr bwMode="auto">
                  <a:xfrm>
                    <a:off x="5684" y="1264"/>
                    <a:ext cx="87" cy="102"/>
                  </a:xfrm>
                  <a:custGeom>
                    <a:avLst/>
                    <a:gdLst/>
                    <a:ahLst/>
                    <a:cxnLst>
                      <a:cxn ang="0">
                        <a:pos x="87" y="39"/>
                      </a:cxn>
                      <a:cxn ang="0">
                        <a:pos x="87" y="28"/>
                      </a:cxn>
                      <a:cxn ang="0">
                        <a:pos x="84" y="19"/>
                      </a:cxn>
                      <a:cxn ang="0">
                        <a:pos x="81" y="9"/>
                      </a:cxn>
                      <a:cxn ang="0">
                        <a:pos x="74" y="2"/>
                      </a:cxn>
                      <a:cxn ang="0">
                        <a:pos x="73" y="0"/>
                      </a:cxn>
                      <a:cxn ang="0">
                        <a:pos x="70" y="0"/>
                      </a:cxn>
                      <a:cxn ang="0">
                        <a:pos x="76" y="8"/>
                      </a:cxn>
                      <a:cxn ang="0">
                        <a:pos x="81" y="17"/>
                      </a:cxn>
                      <a:cxn ang="0">
                        <a:pos x="82" y="28"/>
                      </a:cxn>
                      <a:cxn ang="0">
                        <a:pos x="84" y="39"/>
                      </a:cxn>
                      <a:cxn ang="0">
                        <a:pos x="82" y="50"/>
                      </a:cxn>
                      <a:cxn ang="0">
                        <a:pos x="79" y="62"/>
                      </a:cxn>
                      <a:cxn ang="0">
                        <a:pos x="73" y="71"/>
                      </a:cxn>
                      <a:cxn ang="0">
                        <a:pos x="67" y="81"/>
                      </a:cxn>
                      <a:cxn ang="0">
                        <a:pos x="57" y="88"/>
                      </a:cxn>
                      <a:cxn ang="0">
                        <a:pos x="47" y="93"/>
                      </a:cxn>
                      <a:cxn ang="0">
                        <a:pos x="36" y="98"/>
                      </a:cxn>
                      <a:cxn ang="0">
                        <a:pos x="23" y="99"/>
                      </a:cxn>
                      <a:cxn ang="0">
                        <a:pos x="11" y="98"/>
                      </a:cxn>
                      <a:cxn ang="0">
                        <a:pos x="0" y="93"/>
                      </a:cxn>
                      <a:cxn ang="0">
                        <a:pos x="2" y="96"/>
                      </a:cxn>
                      <a:cxn ang="0">
                        <a:pos x="3" y="98"/>
                      </a:cxn>
                      <a:cxn ang="0">
                        <a:pos x="13" y="101"/>
                      </a:cxn>
                      <a:cxn ang="0">
                        <a:pos x="23" y="102"/>
                      </a:cxn>
                      <a:cxn ang="0">
                        <a:pos x="36" y="101"/>
                      </a:cxn>
                      <a:cxn ang="0">
                        <a:pos x="48" y="96"/>
                      </a:cxn>
                      <a:cxn ang="0">
                        <a:pos x="59" y="91"/>
                      </a:cxn>
                      <a:cxn ang="0">
                        <a:pos x="68" y="84"/>
                      </a:cxn>
                      <a:cxn ang="0">
                        <a:pos x="76" y="73"/>
                      </a:cxn>
                      <a:cxn ang="0">
                        <a:pos x="82" y="64"/>
                      </a:cxn>
                      <a:cxn ang="0">
                        <a:pos x="85" y="51"/>
                      </a:cxn>
                      <a:cxn ang="0">
                        <a:pos x="87" y="39"/>
                      </a:cxn>
                    </a:cxnLst>
                    <a:rect l="0" t="0" r="r" b="b"/>
                    <a:pathLst>
                      <a:path w="87" h="102">
                        <a:moveTo>
                          <a:pt x="87" y="39"/>
                        </a:moveTo>
                        <a:lnTo>
                          <a:pt x="87" y="28"/>
                        </a:lnTo>
                        <a:lnTo>
                          <a:pt x="84" y="19"/>
                        </a:lnTo>
                        <a:lnTo>
                          <a:pt x="81" y="9"/>
                        </a:lnTo>
                        <a:lnTo>
                          <a:pt x="74" y="2"/>
                        </a:lnTo>
                        <a:lnTo>
                          <a:pt x="73" y="0"/>
                        </a:lnTo>
                        <a:lnTo>
                          <a:pt x="70" y="0"/>
                        </a:lnTo>
                        <a:lnTo>
                          <a:pt x="76" y="8"/>
                        </a:lnTo>
                        <a:lnTo>
                          <a:pt x="81" y="17"/>
                        </a:lnTo>
                        <a:lnTo>
                          <a:pt x="82" y="28"/>
                        </a:lnTo>
                        <a:lnTo>
                          <a:pt x="84" y="39"/>
                        </a:lnTo>
                        <a:lnTo>
                          <a:pt x="82" y="50"/>
                        </a:lnTo>
                        <a:lnTo>
                          <a:pt x="79" y="62"/>
                        </a:lnTo>
                        <a:lnTo>
                          <a:pt x="73" y="71"/>
                        </a:lnTo>
                        <a:lnTo>
                          <a:pt x="67" y="81"/>
                        </a:lnTo>
                        <a:lnTo>
                          <a:pt x="57" y="88"/>
                        </a:lnTo>
                        <a:lnTo>
                          <a:pt x="47" y="93"/>
                        </a:lnTo>
                        <a:lnTo>
                          <a:pt x="36" y="98"/>
                        </a:lnTo>
                        <a:lnTo>
                          <a:pt x="23" y="99"/>
                        </a:lnTo>
                        <a:lnTo>
                          <a:pt x="11" y="98"/>
                        </a:lnTo>
                        <a:lnTo>
                          <a:pt x="0" y="93"/>
                        </a:lnTo>
                        <a:lnTo>
                          <a:pt x="2" y="96"/>
                        </a:lnTo>
                        <a:lnTo>
                          <a:pt x="3" y="98"/>
                        </a:lnTo>
                        <a:lnTo>
                          <a:pt x="13" y="101"/>
                        </a:lnTo>
                        <a:lnTo>
                          <a:pt x="23" y="102"/>
                        </a:lnTo>
                        <a:lnTo>
                          <a:pt x="36" y="101"/>
                        </a:lnTo>
                        <a:lnTo>
                          <a:pt x="48" y="96"/>
                        </a:lnTo>
                        <a:lnTo>
                          <a:pt x="59" y="91"/>
                        </a:lnTo>
                        <a:lnTo>
                          <a:pt x="68" y="84"/>
                        </a:lnTo>
                        <a:lnTo>
                          <a:pt x="76" y="73"/>
                        </a:lnTo>
                        <a:lnTo>
                          <a:pt x="82" y="64"/>
                        </a:lnTo>
                        <a:lnTo>
                          <a:pt x="85" y="51"/>
                        </a:lnTo>
                        <a:lnTo>
                          <a:pt x="87" y="39"/>
                        </a:lnTo>
                        <a:close/>
                      </a:path>
                    </a:pathLst>
                  </a:custGeom>
                  <a:solidFill>
                    <a:srgbClr val="DE444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04" name="Freeform 572"/>
                  <p:cNvSpPr>
                    <a:spLocks/>
                  </p:cNvSpPr>
                  <p:nvPr/>
                </p:nvSpPr>
                <p:spPr bwMode="auto">
                  <a:xfrm>
                    <a:off x="5683" y="1263"/>
                    <a:ext cx="86" cy="102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5" y="29"/>
                      </a:cxn>
                      <a:cxn ang="0">
                        <a:pos x="83" y="18"/>
                      </a:cxn>
                      <a:cxn ang="0">
                        <a:pos x="78" y="9"/>
                      </a:cxn>
                      <a:cxn ang="0">
                        <a:pos x="74" y="1"/>
                      </a:cxn>
                      <a:cxn ang="0">
                        <a:pos x="71" y="1"/>
                      </a:cxn>
                      <a:cxn ang="0">
                        <a:pos x="68" y="0"/>
                      </a:cxn>
                      <a:cxn ang="0">
                        <a:pos x="74" y="9"/>
                      </a:cxn>
                      <a:cxn ang="0">
                        <a:pos x="78" y="18"/>
                      </a:cxn>
                      <a:cxn ang="0">
                        <a:pos x="82" y="27"/>
                      </a:cxn>
                      <a:cxn ang="0">
                        <a:pos x="83" y="40"/>
                      </a:cxn>
                      <a:cxn ang="0">
                        <a:pos x="82" y="51"/>
                      </a:cxn>
                      <a:cxn ang="0">
                        <a:pos x="78" y="61"/>
                      </a:cxn>
                      <a:cxn ang="0">
                        <a:pos x="74" y="72"/>
                      </a:cxn>
                      <a:cxn ang="0">
                        <a:pos x="66" y="80"/>
                      </a:cxn>
                      <a:cxn ang="0">
                        <a:pos x="57" y="88"/>
                      </a:cxn>
                      <a:cxn ang="0">
                        <a:pos x="48" y="94"/>
                      </a:cxn>
                      <a:cxn ang="0">
                        <a:pos x="37" y="97"/>
                      </a:cxn>
                      <a:cxn ang="0">
                        <a:pos x="24" y="99"/>
                      </a:cxn>
                      <a:cxn ang="0">
                        <a:pos x="12" y="97"/>
                      </a:cxn>
                      <a:cxn ang="0">
                        <a:pos x="0" y="92"/>
                      </a:cxn>
                      <a:cxn ang="0">
                        <a:pos x="1" y="94"/>
                      </a:cxn>
                      <a:cxn ang="0">
                        <a:pos x="3" y="97"/>
                      </a:cxn>
                      <a:cxn ang="0">
                        <a:pos x="14" y="100"/>
                      </a:cxn>
                      <a:cxn ang="0">
                        <a:pos x="24" y="102"/>
                      </a:cxn>
                      <a:cxn ang="0">
                        <a:pos x="37" y="100"/>
                      </a:cxn>
                      <a:cxn ang="0">
                        <a:pos x="49" y="95"/>
                      </a:cxn>
                      <a:cxn ang="0">
                        <a:pos x="58" y="91"/>
                      </a:cxn>
                      <a:cxn ang="0">
                        <a:pos x="68" y="83"/>
                      </a:cxn>
                      <a:cxn ang="0">
                        <a:pos x="75" y="74"/>
                      </a:cxn>
                      <a:cxn ang="0">
                        <a:pos x="82" y="63"/>
                      </a:cxn>
                      <a:cxn ang="0">
                        <a:pos x="85" y="52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102">
                        <a:moveTo>
                          <a:pt x="86" y="40"/>
                        </a:moveTo>
                        <a:lnTo>
                          <a:pt x="85" y="29"/>
                        </a:lnTo>
                        <a:lnTo>
                          <a:pt x="83" y="18"/>
                        </a:lnTo>
                        <a:lnTo>
                          <a:pt x="78" y="9"/>
                        </a:lnTo>
                        <a:lnTo>
                          <a:pt x="74" y="1"/>
                        </a:lnTo>
                        <a:lnTo>
                          <a:pt x="71" y="1"/>
                        </a:lnTo>
                        <a:lnTo>
                          <a:pt x="68" y="0"/>
                        </a:lnTo>
                        <a:lnTo>
                          <a:pt x="74" y="9"/>
                        </a:lnTo>
                        <a:lnTo>
                          <a:pt x="78" y="18"/>
                        </a:lnTo>
                        <a:lnTo>
                          <a:pt x="82" y="27"/>
                        </a:lnTo>
                        <a:lnTo>
                          <a:pt x="83" y="40"/>
                        </a:lnTo>
                        <a:lnTo>
                          <a:pt x="82" y="51"/>
                        </a:lnTo>
                        <a:lnTo>
                          <a:pt x="78" y="61"/>
                        </a:lnTo>
                        <a:lnTo>
                          <a:pt x="74" y="72"/>
                        </a:lnTo>
                        <a:lnTo>
                          <a:pt x="66" y="80"/>
                        </a:lnTo>
                        <a:lnTo>
                          <a:pt x="57" y="88"/>
                        </a:lnTo>
                        <a:lnTo>
                          <a:pt x="48" y="94"/>
                        </a:lnTo>
                        <a:lnTo>
                          <a:pt x="37" y="97"/>
                        </a:lnTo>
                        <a:lnTo>
                          <a:pt x="24" y="99"/>
                        </a:lnTo>
                        <a:lnTo>
                          <a:pt x="12" y="97"/>
                        </a:lnTo>
                        <a:lnTo>
                          <a:pt x="0" y="92"/>
                        </a:lnTo>
                        <a:lnTo>
                          <a:pt x="1" y="94"/>
                        </a:lnTo>
                        <a:lnTo>
                          <a:pt x="3" y="97"/>
                        </a:lnTo>
                        <a:lnTo>
                          <a:pt x="14" y="100"/>
                        </a:lnTo>
                        <a:lnTo>
                          <a:pt x="24" y="102"/>
                        </a:lnTo>
                        <a:lnTo>
                          <a:pt x="37" y="100"/>
                        </a:lnTo>
                        <a:lnTo>
                          <a:pt x="49" y="95"/>
                        </a:lnTo>
                        <a:lnTo>
                          <a:pt x="58" y="91"/>
                        </a:lnTo>
                        <a:lnTo>
                          <a:pt x="68" y="83"/>
                        </a:lnTo>
                        <a:lnTo>
                          <a:pt x="75" y="74"/>
                        </a:lnTo>
                        <a:lnTo>
                          <a:pt x="82" y="63"/>
                        </a:lnTo>
                        <a:lnTo>
                          <a:pt x="85" y="52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DF464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05" name="Freeform 573"/>
                  <p:cNvSpPr>
                    <a:spLocks/>
                  </p:cNvSpPr>
                  <p:nvPr/>
                </p:nvSpPr>
                <p:spPr bwMode="auto">
                  <a:xfrm>
                    <a:off x="5681" y="1263"/>
                    <a:ext cx="87" cy="100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29"/>
                      </a:cxn>
                      <a:cxn ang="0">
                        <a:pos x="84" y="18"/>
                      </a:cxn>
                      <a:cxn ang="0">
                        <a:pos x="79" y="9"/>
                      </a:cxn>
                      <a:cxn ang="0">
                        <a:pos x="73" y="1"/>
                      </a:cxn>
                      <a:cxn ang="0">
                        <a:pos x="70" y="0"/>
                      </a:cxn>
                      <a:cxn ang="0">
                        <a:pos x="68" y="0"/>
                      </a:cxn>
                      <a:cxn ang="0">
                        <a:pos x="74" y="7"/>
                      </a:cxn>
                      <a:cxn ang="0">
                        <a:pos x="79" y="18"/>
                      </a:cxn>
                      <a:cxn ang="0">
                        <a:pos x="82" y="27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1"/>
                      </a:cxn>
                      <a:cxn ang="0">
                        <a:pos x="74" y="71"/>
                      </a:cxn>
                      <a:cxn ang="0">
                        <a:pos x="67" y="80"/>
                      </a:cxn>
                      <a:cxn ang="0">
                        <a:pos x="59" y="86"/>
                      </a:cxn>
                      <a:cxn ang="0">
                        <a:pos x="48" y="92"/>
                      </a:cxn>
                      <a:cxn ang="0">
                        <a:pos x="39" y="95"/>
                      </a:cxn>
                      <a:cxn ang="0">
                        <a:pos x="26" y="97"/>
                      </a:cxn>
                      <a:cxn ang="0">
                        <a:pos x="19" y="95"/>
                      </a:cxn>
                      <a:cxn ang="0">
                        <a:pos x="12" y="94"/>
                      </a:cxn>
                      <a:cxn ang="0">
                        <a:pos x="6" y="92"/>
                      </a:cxn>
                      <a:cxn ang="0">
                        <a:pos x="0" y="89"/>
                      </a:cxn>
                      <a:cxn ang="0">
                        <a:pos x="2" y="92"/>
                      </a:cxn>
                      <a:cxn ang="0">
                        <a:pos x="3" y="94"/>
                      </a:cxn>
                      <a:cxn ang="0">
                        <a:pos x="14" y="99"/>
                      </a:cxn>
                      <a:cxn ang="0">
                        <a:pos x="26" y="100"/>
                      </a:cxn>
                      <a:cxn ang="0">
                        <a:pos x="39" y="99"/>
                      </a:cxn>
                      <a:cxn ang="0">
                        <a:pos x="50" y="94"/>
                      </a:cxn>
                      <a:cxn ang="0">
                        <a:pos x="60" y="89"/>
                      </a:cxn>
                      <a:cxn ang="0">
                        <a:pos x="70" y="82"/>
                      </a:cxn>
                      <a:cxn ang="0">
                        <a:pos x="76" y="72"/>
                      </a:cxn>
                      <a:cxn ang="0">
                        <a:pos x="82" y="63"/>
                      </a:cxn>
                      <a:cxn ang="0">
                        <a:pos x="85" y="51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100">
                        <a:moveTo>
                          <a:pt x="87" y="40"/>
                        </a:moveTo>
                        <a:lnTo>
                          <a:pt x="85" y="29"/>
                        </a:lnTo>
                        <a:lnTo>
                          <a:pt x="84" y="18"/>
                        </a:lnTo>
                        <a:lnTo>
                          <a:pt x="79" y="9"/>
                        </a:lnTo>
                        <a:lnTo>
                          <a:pt x="73" y="1"/>
                        </a:lnTo>
                        <a:lnTo>
                          <a:pt x="70" y="0"/>
                        </a:lnTo>
                        <a:lnTo>
                          <a:pt x="68" y="0"/>
                        </a:lnTo>
                        <a:lnTo>
                          <a:pt x="74" y="7"/>
                        </a:lnTo>
                        <a:lnTo>
                          <a:pt x="79" y="18"/>
                        </a:lnTo>
                        <a:lnTo>
                          <a:pt x="82" y="27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1"/>
                        </a:lnTo>
                        <a:lnTo>
                          <a:pt x="74" y="71"/>
                        </a:lnTo>
                        <a:lnTo>
                          <a:pt x="67" y="80"/>
                        </a:lnTo>
                        <a:lnTo>
                          <a:pt x="59" y="86"/>
                        </a:lnTo>
                        <a:lnTo>
                          <a:pt x="48" y="92"/>
                        </a:lnTo>
                        <a:lnTo>
                          <a:pt x="39" y="95"/>
                        </a:lnTo>
                        <a:lnTo>
                          <a:pt x="26" y="97"/>
                        </a:lnTo>
                        <a:lnTo>
                          <a:pt x="19" y="95"/>
                        </a:lnTo>
                        <a:lnTo>
                          <a:pt x="12" y="94"/>
                        </a:lnTo>
                        <a:lnTo>
                          <a:pt x="6" y="92"/>
                        </a:lnTo>
                        <a:lnTo>
                          <a:pt x="0" y="89"/>
                        </a:lnTo>
                        <a:lnTo>
                          <a:pt x="2" y="92"/>
                        </a:lnTo>
                        <a:lnTo>
                          <a:pt x="3" y="94"/>
                        </a:lnTo>
                        <a:lnTo>
                          <a:pt x="14" y="99"/>
                        </a:lnTo>
                        <a:lnTo>
                          <a:pt x="26" y="100"/>
                        </a:lnTo>
                        <a:lnTo>
                          <a:pt x="39" y="99"/>
                        </a:lnTo>
                        <a:lnTo>
                          <a:pt x="50" y="94"/>
                        </a:lnTo>
                        <a:lnTo>
                          <a:pt x="60" y="89"/>
                        </a:lnTo>
                        <a:lnTo>
                          <a:pt x="70" y="82"/>
                        </a:lnTo>
                        <a:lnTo>
                          <a:pt x="76" y="72"/>
                        </a:lnTo>
                        <a:lnTo>
                          <a:pt x="82" y="63"/>
                        </a:lnTo>
                        <a:lnTo>
                          <a:pt x="85" y="51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DF474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06" name="Freeform 574"/>
                  <p:cNvSpPr>
                    <a:spLocks/>
                  </p:cNvSpPr>
                  <p:nvPr/>
                </p:nvSpPr>
                <p:spPr bwMode="auto">
                  <a:xfrm>
                    <a:off x="5680" y="1263"/>
                    <a:ext cx="86" cy="99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5" y="27"/>
                      </a:cxn>
                      <a:cxn ang="0">
                        <a:pos x="81" y="18"/>
                      </a:cxn>
                      <a:cxn ang="0">
                        <a:pos x="77" y="9"/>
                      </a:cxn>
                      <a:cxn ang="0">
                        <a:pos x="71" y="0"/>
                      </a:cxn>
                      <a:cxn ang="0">
                        <a:pos x="69" y="0"/>
                      </a:cxn>
                      <a:cxn ang="0">
                        <a:pos x="66" y="0"/>
                      </a:cxn>
                      <a:cxn ang="0">
                        <a:pos x="74" y="7"/>
                      </a:cxn>
                      <a:cxn ang="0">
                        <a:pos x="78" y="17"/>
                      </a:cxn>
                      <a:cxn ang="0">
                        <a:pos x="81" y="27"/>
                      </a:cxn>
                      <a:cxn ang="0">
                        <a:pos x="83" y="40"/>
                      </a:cxn>
                      <a:cxn ang="0">
                        <a:pos x="81" y="51"/>
                      </a:cxn>
                      <a:cxn ang="0">
                        <a:pos x="78" y="61"/>
                      </a:cxn>
                      <a:cxn ang="0">
                        <a:pos x="74" y="71"/>
                      </a:cxn>
                      <a:cxn ang="0">
                        <a:pos x="68" y="78"/>
                      </a:cxn>
                      <a:cxn ang="0">
                        <a:pos x="58" y="85"/>
                      </a:cxn>
                      <a:cxn ang="0">
                        <a:pos x="49" y="91"/>
                      </a:cxn>
                      <a:cxn ang="0">
                        <a:pos x="38" y="94"/>
                      </a:cxn>
                      <a:cxn ang="0">
                        <a:pos x="27" y="95"/>
                      </a:cxn>
                      <a:cxn ang="0">
                        <a:pos x="20" y="94"/>
                      </a:cxn>
                      <a:cxn ang="0">
                        <a:pos x="12" y="92"/>
                      </a:cxn>
                      <a:cxn ang="0">
                        <a:pos x="6" y="91"/>
                      </a:cxn>
                      <a:cxn ang="0">
                        <a:pos x="0" y="88"/>
                      </a:cxn>
                      <a:cxn ang="0">
                        <a:pos x="1" y="89"/>
                      </a:cxn>
                      <a:cxn ang="0">
                        <a:pos x="3" y="92"/>
                      </a:cxn>
                      <a:cxn ang="0">
                        <a:pos x="15" y="97"/>
                      </a:cxn>
                      <a:cxn ang="0">
                        <a:pos x="27" y="99"/>
                      </a:cxn>
                      <a:cxn ang="0">
                        <a:pos x="40" y="97"/>
                      </a:cxn>
                      <a:cxn ang="0">
                        <a:pos x="51" y="94"/>
                      </a:cxn>
                      <a:cxn ang="0">
                        <a:pos x="60" y="88"/>
                      </a:cxn>
                      <a:cxn ang="0">
                        <a:pos x="69" y="80"/>
                      </a:cxn>
                      <a:cxn ang="0">
                        <a:pos x="77" y="72"/>
                      </a:cxn>
                      <a:cxn ang="0">
                        <a:pos x="81" y="61"/>
                      </a:cxn>
                      <a:cxn ang="0">
                        <a:pos x="85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9">
                        <a:moveTo>
                          <a:pt x="86" y="40"/>
                        </a:moveTo>
                        <a:lnTo>
                          <a:pt x="85" y="27"/>
                        </a:lnTo>
                        <a:lnTo>
                          <a:pt x="81" y="18"/>
                        </a:lnTo>
                        <a:lnTo>
                          <a:pt x="77" y="9"/>
                        </a:lnTo>
                        <a:lnTo>
                          <a:pt x="71" y="0"/>
                        </a:lnTo>
                        <a:lnTo>
                          <a:pt x="69" y="0"/>
                        </a:lnTo>
                        <a:lnTo>
                          <a:pt x="66" y="0"/>
                        </a:lnTo>
                        <a:lnTo>
                          <a:pt x="74" y="7"/>
                        </a:lnTo>
                        <a:lnTo>
                          <a:pt x="78" y="17"/>
                        </a:lnTo>
                        <a:lnTo>
                          <a:pt x="81" y="27"/>
                        </a:lnTo>
                        <a:lnTo>
                          <a:pt x="83" y="40"/>
                        </a:lnTo>
                        <a:lnTo>
                          <a:pt x="81" y="51"/>
                        </a:lnTo>
                        <a:lnTo>
                          <a:pt x="78" y="61"/>
                        </a:lnTo>
                        <a:lnTo>
                          <a:pt x="74" y="71"/>
                        </a:lnTo>
                        <a:lnTo>
                          <a:pt x="68" y="78"/>
                        </a:lnTo>
                        <a:lnTo>
                          <a:pt x="58" y="85"/>
                        </a:lnTo>
                        <a:lnTo>
                          <a:pt x="49" y="91"/>
                        </a:lnTo>
                        <a:lnTo>
                          <a:pt x="38" y="94"/>
                        </a:lnTo>
                        <a:lnTo>
                          <a:pt x="27" y="95"/>
                        </a:lnTo>
                        <a:lnTo>
                          <a:pt x="20" y="94"/>
                        </a:lnTo>
                        <a:lnTo>
                          <a:pt x="12" y="92"/>
                        </a:lnTo>
                        <a:lnTo>
                          <a:pt x="6" y="91"/>
                        </a:lnTo>
                        <a:lnTo>
                          <a:pt x="0" y="88"/>
                        </a:lnTo>
                        <a:lnTo>
                          <a:pt x="1" y="89"/>
                        </a:lnTo>
                        <a:lnTo>
                          <a:pt x="3" y="92"/>
                        </a:lnTo>
                        <a:lnTo>
                          <a:pt x="15" y="97"/>
                        </a:lnTo>
                        <a:lnTo>
                          <a:pt x="27" y="99"/>
                        </a:lnTo>
                        <a:lnTo>
                          <a:pt x="40" y="97"/>
                        </a:lnTo>
                        <a:lnTo>
                          <a:pt x="51" y="94"/>
                        </a:lnTo>
                        <a:lnTo>
                          <a:pt x="60" y="88"/>
                        </a:lnTo>
                        <a:lnTo>
                          <a:pt x="69" y="80"/>
                        </a:lnTo>
                        <a:lnTo>
                          <a:pt x="77" y="72"/>
                        </a:lnTo>
                        <a:lnTo>
                          <a:pt x="81" y="61"/>
                        </a:lnTo>
                        <a:lnTo>
                          <a:pt x="85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E04B4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07" name="Freeform 575"/>
                  <p:cNvSpPr>
                    <a:spLocks/>
                  </p:cNvSpPr>
                  <p:nvPr/>
                </p:nvSpPr>
                <p:spPr bwMode="auto">
                  <a:xfrm>
                    <a:off x="5678" y="1261"/>
                    <a:ext cx="87" cy="99"/>
                  </a:xfrm>
                  <a:custGeom>
                    <a:avLst/>
                    <a:gdLst/>
                    <a:ahLst/>
                    <a:cxnLst>
                      <a:cxn ang="0">
                        <a:pos x="87" y="42"/>
                      </a:cxn>
                      <a:cxn ang="0">
                        <a:pos x="85" y="29"/>
                      </a:cxn>
                      <a:cxn ang="0">
                        <a:pos x="82" y="20"/>
                      </a:cxn>
                      <a:cxn ang="0">
                        <a:pos x="77" y="9"/>
                      </a:cxn>
                      <a:cxn ang="0">
                        <a:pos x="71" y="2"/>
                      </a:cxn>
                      <a:cxn ang="0">
                        <a:pos x="68" y="2"/>
                      </a:cxn>
                      <a:cxn ang="0">
                        <a:pos x="65" y="0"/>
                      </a:cxn>
                      <a:cxn ang="0">
                        <a:pos x="73" y="9"/>
                      </a:cxn>
                      <a:cxn ang="0">
                        <a:pos x="79" y="19"/>
                      </a:cxn>
                      <a:cxn ang="0">
                        <a:pos x="82" y="29"/>
                      </a:cxn>
                      <a:cxn ang="0">
                        <a:pos x="83" y="42"/>
                      </a:cxn>
                      <a:cxn ang="0">
                        <a:pos x="82" y="53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60" y="87"/>
                      </a:cxn>
                      <a:cxn ang="0">
                        <a:pos x="51" y="91"/>
                      </a:cxn>
                      <a:cxn ang="0">
                        <a:pos x="40" y="94"/>
                      </a:cxn>
                      <a:cxn ang="0">
                        <a:pos x="29" y="96"/>
                      </a:cxn>
                      <a:cxn ang="0">
                        <a:pos x="22" y="94"/>
                      </a:cxn>
                      <a:cxn ang="0">
                        <a:pos x="14" y="93"/>
                      </a:cxn>
                      <a:cxn ang="0">
                        <a:pos x="6" y="90"/>
                      </a:cxn>
                      <a:cxn ang="0">
                        <a:pos x="0" y="87"/>
                      </a:cxn>
                      <a:cxn ang="0">
                        <a:pos x="2" y="90"/>
                      </a:cxn>
                      <a:cxn ang="0">
                        <a:pos x="3" y="91"/>
                      </a:cxn>
                      <a:cxn ang="0">
                        <a:pos x="9" y="94"/>
                      </a:cxn>
                      <a:cxn ang="0">
                        <a:pos x="15" y="96"/>
                      </a:cxn>
                      <a:cxn ang="0">
                        <a:pos x="22" y="97"/>
                      </a:cxn>
                      <a:cxn ang="0">
                        <a:pos x="29" y="99"/>
                      </a:cxn>
                      <a:cxn ang="0">
                        <a:pos x="42" y="97"/>
                      </a:cxn>
                      <a:cxn ang="0">
                        <a:pos x="51" y="94"/>
                      </a:cxn>
                      <a:cxn ang="0">
                        <a:pos x="62" y="88"/>
                      </a:cxn>
                      <a:cxn ang="0">
                        <a:pos x="70" y="82"/>
                      </a:cxn>
                      <a:cxn ang="0">
                        <a:pos x="77" y="73"/>
                      </a:cxn>
                      <a:cxn ang="0">
                        <a:pos x="82" y="63"/>
                      </a:cxn>
                      <a:cxn ang="0">
                        <a:pos x="85" y="53"/>
                      </a:cxn>
                      <a:cxn ang="0">
                        <a:pos x="87" y="42"/>
                      </a:cxn>
                    </a:cxnLst>
                    <a:rect l="0" t="0" r="r" b="b"/>
                    <a:pathLst>
                      <a:path w="87" h="99">
                        <a:moveTo>
                          <a:pt x="87" y="42"/>
                        </a:moveTo>
                        <a:lnTo>
                          <a:pt x="85" y="29"/>
                        </a:lnTo>
                        <a:lnTo>
                          <a:pt x="82" y="20"/>
                        </a:lnTo>
                        <a:lnTo>
                          <a:pt x="77" y="9"/>
                        </a:lnTo>
                        <a:lnTo>
                          <a:pt x="71" y="2"/>
                        </a:lnTo>
                        <a:lnTo>
                          <a:pt x="68" y="2"/>
                        </a:lnTo>
                        <a:lnTo>
                          <a:pt x="65" y="0"/>
                        </a:lnTo>
                        <a:lnTo>
                          <a:pt x="73" y="9"/>
                        </a:lnTo>
                        <a:lnTo>
                          <a:pt x="79" y="19"/>
                        </a:lnTo>
                        <a:lnTo>
                          <a:pt x="82" y="29"/>
                        </a:lnTo>
                        <a:lnTo>
                          <a:pt x="83" y="42"/>
                        </a:lnTo>
                        <a:lnTo>
                          <a:pt x="82" y="53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60" y="87"/>
                        </a:lnTo>
                        <a:lnTo>
                          <a:pt x="51" y="91"/>
                        </a:lnTo>
                        <a:lnTo>
                          <a:pt x="40" y="94"/>
                        </a:lnTo>
                        <a:lnTo>
                          <a:pt x="29" y="96"/>
                        </a:lnTo>
                        <a:lnTo>
                          <a:pt x="22" y="94"/>
                        </a:lnTo>
                        <a:lnTo>
                          <a:pt x="14" y="93"/>
                        </a:lnTo>
                        <a:lnTo>
                          <a:pt x="6" y="90"/>
                        </a:lnTo>
                        <a:lnTo>
                          <a:pt x="0" y="87"/>
                        </a:lnTo>
                        <a:lnTo>
                          <a:pt x="2" y="90"/>
                        </a:lnTo>
                        <a:lnTo>
                          <a:pt x="3" y="91"/>
                        </a:lnTo>
                        <a:lnTo>
                          <a:pt x="9" y="94"/>
                        </a:lnTo>
                        <a:lnTo>
                          <a:pt x="15" y="96"/>
                        </a:lnTo>
                        <a:lnTo>
                          <a:pt x="22" y="97"/>
                        </a:lnTo>
                        <a:lnTo>
                          <a:pt x="29" y="99"/>
                        </a:lnTo>
                        <a:lnTo>
                          <a:pt x="42" y="97"/>
                        </a:lnTo>
                        <a:lnTo>
                          <a:pt x="51" y="94"/>
                        </a:lnTo>
                        <a:lnTo>
                          <a:pt x="62" y="88"/>
                        </a:lnTo>
                        <a:lnTo>
                          <a:pt x="70" y="82"/>
                        </a:lnTo>
                        <a:lnTo>
                          <a:pt x="77" y="73"/>
                        </a:lnTo>
                        <a:lnTo>
                          <a:pt x="82" y="63"/>
                        </a:lnTo>
                        <a:lnTo>
                          <a:pt x="85" y="53"/>
                        </a:lnTo>
                        <a:lnTo>
                          <a:pt x="87" y="42"/>
                        </a:lnTo>
                        <a:close/>
                      </a:path>
                    </a:pathLst>
                  </a:custGeom>
                  <a:solidFill>
                    <a:srgbClr val="E04E4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08" name="Freeform 576"/>
                  <p:cNvSpPr>
                    <a:spLocks/>
                  </p:cNvSpPr>
                  <p:nvPr/>
                </p:nvSpPr>
                <p:spPr bwMode="auto">
                  <a:xfrm>
                    <a:off x="5676" y="1261"/>
                    <a:ext cx="87" cy="97"/>
                  </a:xfrm>
                  <a:custGeom>
                    <a:avLst/>
                    <a:gdLst/>
                    <a:ahLst/>
                    <a:cxnLst>
                      <a:cxn ang="0">
                        <a:pos x="87" y="42"/>
                      </a:cxn>
                      <a:cxn ang="0">
                        <a:pos x="85" y="29"/>
                      </a:cxn>
                      <a:cxn ang="0">
                        <a:pos x="82" y="19"/>
                      </a:cxn>
                      <a:cxn ang="0">
                        <a:pos x="78" y="9"/>
                      </a:cxn>
                      <a:cxn ang="0">
                        <a:pos x="70" y="2"/>
                      </a:cxn>
                      <a:cxn ang="0">
                        <a:pos x="67" y="0"/>
                      </a:cxn>
                      <a:cxn ang="0">
                        <a:pos x="65" y="0"/>
                      </a:cxn>
                      <a:cxn ang="0">
                        <a:pos x="73" y="9"/>
                      </a:cxn>
                      <a:cxn ang="0">
                        <a:pos x="79" y="19"/>
                      </a:cxn>
                      <a:cxn ang="0">
                        <a:pos x="82" y="29"/>
                      </a:cxn>
                      <a:cxn ang="0">
                        <a:pos x="84" y="42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5" y="71"/>
                      </a:cxn>
                      <a:cxn ang="0">
                        <a:pos x="68" y="79"/>
                      </a:cxn>
                      <a:cxn ang="0">
                        <a:pos x="61" y="85"/>
                      </a:cxn>
                      <a:cxn ang="0">
                        <a:pos x="51" y="90"/>
                      </a:cxn>
                      <a:cxn ang="0">
                        <a:pos x="42" y="93"/>
                      </a:cxn>
                      <a:cxn ang="0">
                        <a:pos x="31" y="94"/>
                      </a:cxn>
                      <a:cxn ang="0">
                        <a:pos x="24" y="93"/>
                      </a:cxn>
                      <a:cxn ang="0">
                        <a:pos x="16" y="91"/>
                      </a:cxn>
                      <a:cxn ang="0">
                        <a:pos x="8" y="88"/>
                      </a:cxn>
                      <a:cxn ang="0">
                        <a:pos x="0" y="84"/>
                      </a:cxn>
                      <a:cxn ang="0">
                        <a:pos x="2" y="87"/>
                      </a:cxn>
                      <a:cxn ang="0">
                        <a:pos x="4" y="90"/>
                      </a:cxn>
                      <a:cxn ang="0">
                        <a:pos x="10" y="93"/>
                      </a:cxn>
                      <a:cxn ang="0">
                        <a:pos x="16" y="94"/>
                      </a:cxn>
                      <a:cxn ang="0">
                        <a:pos x="24" y="96"/>
                      </a:cxn>
                      <a:cxn ang="0">
                        <a:pos x="31" y="97"/>
                      </a:cxn>
                      <a:cxn ang="0">
                        <a:pos x="42" y="96"/>
                      </a:cxn>
                      <a:cxn ang="0">
                        <a:pos x="53" y="93"/>
                      </a:cxn>
                      <a:cxn ang="0">
                        <a:pos x="62" y="87"/>
                      </a:cxn>
                      <a:cxn ang="0">
                        <a:pos x="72" y="80"/>
                      </a:cxn>
                      <a:cxn ang="0">
                        <a:pos x="78" y="73"/>
                      </a:cxn>
                      <a:cxn ang="0">
                        <a:pos x="82" y="63"/>
                      </a:cxn>
                      <a:cxn ang="0">
                        <a:pos x="85" y="53"/>
                      </a:cxn>
                      <a:cxn ang="0">
                        <a:pos x="87" y="42"/>
                      </a:cxn>
                    </a:cxnLst>
                    <a:rect l="0" t="0" r="r" b="b"/>
                    <a:pathLst>
                      <a:path w="87" h="97">
                        <a:moveTo>
                          <a:pt x="87" y="42"/>
                        </a:moveTo>
                        <a:lnTo>
                          <a:pt x="85" y="29"/>
                        </a:lnTo>
                        <a:lnTo>
                          <a:pt x="82" y="19"/>
                        </a:lnTo>
                        <a:lnTo>
                          <a:pt x="78" y="9"/>
                        </a:lnTo>
                        <a:lnTo>
                          <a:pt x="70" y="2"/>
                        </a:lnTo>
                        <a:lnTo>
                          <a:pt x="67" y="0"/>
                        </a:lnTo>
                        <a:lnTo>
                          <a:pt x="65" y="0"/>
                        </a:lnTo>
                        <a:lnTo>
                          <a:pt x="73" y="9"/>
                        </a:lnTo>
                        <a:lnTo>
                          <a:pt x="79" y="19"/>
                        </a:lnTo>
                        <a:lnTo>
                          <a:pt x="82" y="29"/>
                        </a:lnTo>
                        <a:lnTo>
                          <a:pt x="84" y="42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5" y="71"/>
                        </a:lnTo>
                        <a:lnTo>
                          <a:pt x="68" y="79"/>
                        </a:lnTo>
                        <a:lnTo>
                          <a:pt x="61" y="85"/>
                        </a:lnTo>
                        <a:lnTo>
                          <a:pt x="51" y="90"/>
                        </a:lnTo>
                        <a:lnTo>
                          <a:pt x="42" y="93"/>
                        </a:lnTo>
                        <a:lnTo>
                          <a:pt x="31" y="94"/>
                        </a:lnTo>
                        <a:lnTo>
                          <a:pt x="24" y="93"/>
                        </a:lnTo>
                        <a:lnTo>
                          <a:pt x="16" y="91"/>
                        </a:lnTo>
                        <a:lnTo>
                          <a:pt x="8" y="88"/>
                        </a:lnTo>
                        <a:lnTo>
                          <a:pt x="0" y="84"/>
                        </a:lnTo>
                        <a:lnTo>
                          <a:pt x="2" y="87"/>
                        </a:lnTo>
                        <a:lnTo>
                          <a:pt x="4" y="90"/>
                        </a:lnTo>
                        <a:lnTo>
                          <a:pt x="10" y="93"/>
                        </a:lnTo>
                        <a:lnTo>
                          <a:pt x="16" y="94"/>
                        </a:lnTo>
                        <a:lnTo>
                          <a:pt x="24" y="96"/>
                        </a:lnTo>
                        <a:lnTo>
                          <a:pt x="31" y="97"/>
                        </a:lnTo>
                        <a:lnTo>
                          <a:pt x="42" y="96"/>
                        </a:lnTo>
                        <a:lnTo>
                          <a:pt x="53" y="93"/>
                        </a:lnTo>
                        <a:lnTo>
                          <a:pt x="62" y="87"/>
                        </a:lnTo>
                        <a:lnTo>
                          <a:pt x="72" y="80"/>
                        </a:lnTo>
                        <a:lnTo>
                          <a:pt x="78" y="73"/>
                        </a:lnTo>
                        <a:lnTo>
                          <a:pt x="82" y="63"/>
                        </a:lnTo>
                        <a:lnTo>
                          <a:pt x="85" y="53"/>
                        </a:lnTo>
                        <a:lnTo>
                          <a:pt x="87" y="42"/>
                        </a:lnTo>
                        <a:close/>
                      </a:path>
                    </a:pathLst>
                  </a:custGeom>
                  <a:solidFill>
                    <a:srgbClr val="E0514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09" name="Freeform 577"/>
                  <p:cNvSpPr>
                    <a:spLocks/>
                  </p:cNvSpPr>
                  <p:nvPr/>
                </p:nvSpPr>
                <p:spPr bwMode="auto">
                  <a:xfrm>
                    <a:off x="5676" y="1261"/>
                    <a:ext cx="85" cy="96"/>
                  </a:xfrm>
                  <a:custGeom>
                    <a:avLst/>
                    <a:gdLst/>
                    <a:ahLst/>
                    <a:cxnLst>
                      <a:cxn ang="0">
                        <a:pos x="85" y="42"/>
                      </a:cxn>
                      <a:cxn ang="0">
                        <a:pos x="84" y="29"/>
                      </a:cxn>
                      <a:cxn ang="0">
                        <a:pos x="81" y="19"/>
                      </a:cxn>
                      <a:cxn ang="0">
                        <a:pos x="75" y="9"/>
                      </a:cxn>
                      <a:cxn ang="0">
                        <a:pos x="67" y="0"/>
                      </a:cxn>
                      <a:cxn ang="0">
                        <a:pos x="65" y="0"/>
                      </a:cxn>
                      <a:cxn ang="0">
                        <a:pos x="62" y="0"/>
                      </a:cxn>
                      <a:cxn ang="0">
                        <a:pos x="70" y="8"/>
                      </a:cxn>
                      <a:cxn ang="0">
                        <a:pos x="78" y="19"/>
                      </a:cxn>
                      <a:cxn ang="0">
                        <a:pos x="81" y="29"/>
                      </a:cxn>
                      <a:cxn ang="0">
                        <a:pos x="82" y="42"/>
                      </a:cxn>
                      <a:cxn ang="0">
                        <a:pos x="81" y="51"/>
                      </a:cxn>
                      <a:cxn ang="0">
                        <a:pos x="78" y="60"/>
                      </a:cxn>
                      <a:cxn ang="0">
                        <a:pos x="73" y="70"/>
                      </a:cxn>
                      <a:cxn ang="0">
                        <a:pos x="67" y="77"/>
                      </a:cxn>
                      <a:cxn ang="0">
                        <a:pos x="61" y="84"/>
                      </a:cxn>
                      <a:cxn ang="0">
                        <a:pos x="51" y="88"/>
                      </a:cxn>
                      <a:cxn ang="0">
                        <a:pos x="42" y="91"/>
                      </a:cxn>
                      <a:cxn ang="0">
                        <a:pos x="31" y="93"/>
                      </a:cxn>
                      <a:cxn ang="0">
                        <a:pos x="22" y="91"/>
                      </a:cxn>
                      <a:cxn ang="0">
                        <a:pos x="14" y="90"/>
                      </a:cxn>
                      <a:cxn ang="0">
                        <a:pos x="7" y="85"/>
                      </a:cxn>
                      <a:cxn ang="0">
                        <a:pos x="0" y="80"/>
                      </a:cxn>
                      <a:cxn ang="0">
                        <a:pos x="0" y="84"/>
                      </a:cxn>
                      <a:cxn ang="0">
                        <a:pos x="2" y="87"/>
                      </a:cxn>
                      <a:cxn ang="0">
                        <a:pos x="8" y="90"/>
                      </a:cxn>
                      <a:cxn ang="0">
                        <a:pos x="16" y="93"/>
                      </a:cxn>
                      <a:cxn ang="0">
                        <a:pos x="24" y="94"/>
                      </a:cxn>
                      <a:cxn ang="0">
                        <a:pos x="31" y="96"/>
                      </a:cxn>
                      <a:cxn ang="0">
                        <a:pos x="42" y="94"/>
                      </a:cxn>
                      <a:cxn ang="0">
                        <a:pos x="53" y="91"/>
                      </a:cxn>
                      <a:cxn ang="0">
                        <a:pos x="62" y="87"/>
                      </a:cxn>
                      <a:cxn ang="0">
                        <a:pos x="70" y="79"/>
                      </a:cxn>
                      <a:cxn ang="0">
                        <a:pos x="76" y="71"/>
                      </a:cxn>
                      <a:cxn ang="0">
                        <a:pos x="81" y="62"/>
                      </a:cxn>
                      <a:cxn ang="0">
                        <a:pos x="84" y="53"/>
                      </a:cxn>
                      <a:cxn ang="0">
                        <a:pos x="85" y="42"/>
                      </a:cxn>
                    </a:cxnLst>
                    <a:rect l="0" t="0" r="r" b="b"/>
                    <a:pathLst>
                      <a:path w="85" h="96">
                        <a:moveTo>
                          <a:pt x="85" y="42"/>
                        </a:moveTo>
                        <a:lnTo>
                          <a:pt x="84" y="29"/>
                        </a:lnTo>
                        <a:lnTo>
                          <a:pt x="81" y="19"/>
                        </a:lnTo>
                        <a:lnTo>
                          <a:pt x="75" y="9"/>
                        </a:lnTo>
                        <a:lnTo>
                          <a:pt x="67" y="0"/>
                        </a:lnTo>
                        <a:lnTo>
                          <a:pt x="65" y="0"/>
                        </a:lnTo>
                        <a:lnTo>
                          <a:pt x="62" y="0"/>
                        </a:lnTo>
                        <a:lnTo>
                          <a:pt x="70" y="8"/>
                        </a:lnTo>
                        <a:lnTo>
                          <a:pt x="78" y="19"/>
                        </a:lnTo>
                        <a:lnTo>
                          <a:pt x="81" y="29"/>
                        </a:lnTo>
                        <a:lnTo>
                          <a:pt x="82" y="42"/>
                        </a:lnTo>
                        <a:lnTo>
                          <a:pt x="81" y="51"/>
                        </a:lnTo>
                        <a:lnTo>
                          <a:pt x="78" y="60"/>
                        </a:lnTo>
                        <a:lnTo>
                          <a:pt x="73" y="70"/>
                        </a:lnTo>
                        <a:lnTo>
                          <a:pt x="67" y="77"/>
                        </a:lnTo>
                        <a:lnTo>
                          <a:pt x="61" y="84"/>
                        </a:lnTo>
                        <a:lnTo>
                          <a:pt x="51" y="88"/>
                        </a:lnTo>
                        <a:lnTo>
                          <a:pt x="42" y="91"/>
                        </a:lnTo>
                        <a:lnTo>
                          <a:pt x="31" y="93"/>
                        </a:lnTo>
                        <a:lnTo>
                          <a:pt x="22" y="91"/>
                        </a:lnTo>
                        <a:lnTo>
                          <a:pt x="14" y="90"/>
                        </a:lnTo>
                        <a:lnTo>
                          <a:pt x="7" y="85"/>
                        </a:lnTo>
                        <a:lnTo>
                          <a:pt x="0" y="80"/>
                        </a:lnTo>
                        <a:lnTo>
                          <a:pt x="0" y="84"/>
                        </a:lnTo>
                        <a:lnTo>
                          <a:pt x="2" y="87"/>
                        </a:lnTo>
                        <a:lnTo>
                          <a:pt x="8" y="90"/>
                        </a:lnTo>
                        <a:lnTo>
                          <a:pt x="16" y="93"/>
                        </a:lnTo>
                        <a:lnTo>
                          <a:pt x="24" y="94"/>
                        </a:lnTo>
                        <a:lnTo>
                          <a:pt x="31" y="96"/>
                        </a:lnTo>
                        <a:lnTo>
                          <a:pt x="42" y="94"/>
                        </a:lnTo>
                        <a:lnTo>
                          <a:pt x="53" y="91"/>
                        </a:lnTo>
                        <a:lnTo>
                          <a:pt x="62" y="87"/>
                        </a:lnTo>
                        <a:lnTo>
                          <a:pt x="70" y="79"/>
                        </a:lnTo>
                        <a:lnTo>
                          <a:pt x="76" y="71"/>
                        </a:lnTo>
                        <a:lnTo>
                          <a:pt x="81" y="62"/>
                        </a:lnTo>
                        <a:lnTo>
                          <a:pt x="84" y="53"/>
                        </a:lnTo>
                        <a:lnTo>
                          <a:pt x="85" y="42"/>
                        </a:lnTo>
                        <a:close/>
                      </a:path>
                    </a:pathLst>
                  </a:custGeom>
                  <a:solidFill>
                    <a:srgbClr val="E153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10" name="Freeform 578"/>
                  <p:cNvSpPr>
                    <a:spLocks/>
                  </p:cNvSpPr>
                  <p:nvPr/>
                </p:nvSpPr>
                <p:spPr bwMode="auto">
                  <a:xfrm>
                    <a:off x="5675" y="1261"/>
                    <a:ext cx="85" cy="94"/>
                  </a:xfrm>
                  <a:custGeom>
                    <a:avLst/>
                    <a:gdLst/>
                    <a:ahLst/>
                    <a:cxnLst>
                      <a:cxn ang="0">
                        <a:pos x="85" y="42"/>
                      </a:cxn>
                      <a:cxn ang="0">
                        <a:pos x="83" y="29"/>
                      </a:cxn>
                      <a:cxn ang="0">
                        <a:pos x="80" y="19"/>
                      </a:cxn>
                      <a:cxn ang="0">
                        <a:pos x="74" y="9"/>
                      </a:cxn>
                      <a:cxn ang="0">
                        <a:pos x="66" y="0"/>
                      </a:cxn>
                      <a:cxn ang="0">
                        <a:pos x="63" y="0"/>
                      </a:cxn>
                      <a:cxn ang="0">
                        <a:pos x="62" y="0"/>
                      </a:cxn>
                      <a:cxn ang="0">
                        <a:pos x="62" y="0"/>
                      </a:cxn>
                      <a:cxn ang="0">
                        <a:pos x="60" y="0"/>
                      </a:cxn>
                      <a:cxn ang="0">
                        <a:pos x="69" y="8"/>
                      </a:cxn>
                      <a:cxn ang="0">
                        <a:pos x="76" y="19"/>
                      </a:cxn>
                      <a:cxn ang="0">
                        <a:pos x="80" y="29"/>
                      </a:cxn>
                      <a:cxn ang="0">
                        <a:pos x="82" y="42"/>
                      </a:cxn>
                      <a:cxn ang="0">
                        <a:pos x="80" y="51"/>
                      </a:cxn>
                      <a:cxn ang="0">
                        <a:pos x="79" y="60"/>
                      </a:cxn>
                      <a:cxn ang="0">
                        <a:pos x="74" y="68"/>
                      </a:cxn>
                      <a:cxn ang="0">
                        <a:pos x="68" y="76"/>
                      </a:cxn>
                      <a:cxn ang="0">
                        <a:pos x="60" y="82"/>
                      </a:cxn>
                      <a:cxn ang="0">
                        <a:pos x="52" y="87"/>
                      </a:cxn>
                      <a:cxn ang="0">
                        <a:pos x="43" y="90"/>
                      </a:cxn>
                      <a:cxn ang="0">
                        <a:pos x="32" y="91"/>
                      </a:cxn>
                      <a:cxn ang="0">
                        <a:pos x="23" y="90"/>
                      </a:cxn>
                      <a:cxn ang="0">
                        <a:pos x="15" y="87"/>
                      </a:cxn>
                      <a:cxn ang="0">
                        <a:pos x="8" y="84"/>
                      </a:cxn>
                      <a:cxn ang="0">
                        <a:pos x="0" y="79"/>
                      </a:cxn>
                      <a:cxn ang="0">
                        <a:pos x="1" y="80"/>
                      </a:cxn>
                      <a:cxn ang="0">
                        <a:pos x="1" y="84"/>
                      </a:cxn>
                      <a:cxn ang="0">
                        <a:pos x="9" y="88"/>
                      </a:cxn>
                      <a:cxn ang="0">
                        <a:pos x="17" y="91"/>
                      </a:cxn>
                      <a:cxn ang="0">
                        <a:pos x="25" y="93"/>
                      </a:cxn>
                      <a:cxn ang="0">
                        <a:pos x="32" y="94"/>
                      </a:cxn>
                      <a:cxn ang="0">
                        <a:pos x="43" y="93"/>
                      </a:cxn>
                      <a:cxn ang="0">
                        <a:pos x="52" y="90"/>
                      </a:cxn>
                      <a:cxn ang="0">
                        <a:pos x="62" y="85"/>
                      </a:cxn>
                      <a:cxn ang="0">
                        <a:pos x="69" y="79"/>
                      </a:cxn>
                      <a:cxn ang="0">
                        <a:pos x="76" y="71"/>
                      </a:cxn>
                      <a:cxn ang="0">
                        <a:pos x="80" y="62"/>
                      </a:cxn>
                      <a:cxn ang="0">
                        <a:pos x="83" y="51"/>
                      </a:cxn>
                      <a:cxn ang="0">
                        <a:pos x="85" y="42"/>
                      </a:cxn>
                    </a:cxnLst>
                    <a:rect l="0" t="0" r="r" b="b"/>
                    <a:pathLst>
                      <a:path w="85" h="94">
                        <a:moveTo>
                          <a:pt x="85" y="42"/>
                        </a:moveTo>
                        <a:lnTo>
                          <a:pt x="83" y="29"/>
                        </a:lnTo>
                        <a:lnTo>
                          <a:pt x="80" y="19"/>
                        </a:lnTo>
                        <a:lnTo>
                          <a:pt x="74" y="9"/>
                        </a:lnTo>
                        <a:lnTo>
                          <a:pt x="66" y="0"/>
                        </a:lnTo>
                        <a:lnTo>
                          <a:pt x="63" y="0"/>
                        </a:lnTo>
                        <a:lnTo>
                          <a:pt x="62" y="0"/>
                        </a:lnTo>
                        <a:lnTo>
                          <a:pt x="62" y="0"/>
                        </a:lnTo>
                        <a:lnTo>
                          <a:pt x="60" y="0"/>
                        </a:lnTo>
                        <a:lnTo>
                          <a:pt x="69" y="8"/>
                        </a:lnTo>
                        <a:lnTo>
                          <a:pt x="76" y="19"/>
                        </a:lnTo>
                        <a:lnTo>
                          <a:pt x="80" y="29"/>
                        </a:lnTo>
                        <a:lnTo>
                          <a:pt x="82" y="42"/>
                        </a:lnTo>
                        <a:lnTo>
                          <a:pt x="80" y="51"/>
                        </a:lnTo>
                        <a:lnTo>
                          <a:pt x="79" y="60"/>
                        </a:lnTo>
                        <a:lnTo>
                          <a:pt x="74" y="68"/>
                        </a:lnTo>
                        <a:lnTo>
                          <a:pt x="68" y="76"/>
                        </a:lnTo>
                        <a:lnTo>
                          <a:pt x="60" y="82"/>
                        </a:lnTo>
                        <a:lnTo>
                          <a:pt x="52" y="87"/>
                        </a:lnTo>
                        <a:lnTo>
                          <a:pt x="43" y="90"/>
                        </a:lnTo>
                        <a:lnTo>
                          <a:pt x="32" y="91"/>
                        </a:lnTo>
                        <a:lnTo>
                          <a:pt x="23" y="90"/>
                        </a:lnTo>
                        <a:lnTo>
                          <a:pt x="15" y="87"/>
                        </a:lnTo>
                        <a:lnTo>
                          <a:pt x="8" y="84"/>
                        </a:lnTo>
                        <a:lnTo>
                          <a:pt x="0" y="79"/>
                        </a:lnTo>
                        <a:lnTo>
                          <a:pt x="1" y="80"/>
                        </a:lnTo>
                        <a:lnTo>
                          <a:pt x="1" y="84"/>
                        </a:lnTo>
                        <a:lnTo>
                          <a:pt x="9" y="88"/>
                        </a:lnTo>
                        <a:lnTo>
                          <a:pt x="17" y="91"/>
                        </a:lnTo>
                        <a:lnTo>
                          <a:pt x="25" y="93"/>
                        </a:lnTo>
                        <a:lnTo>
                          <a:pt x="32" y="94"/>
                        </a:lnTo>
                        <a:lnTo>
                          <a:pt x="43" y="93"/>
                        </a:lnTo>
                        <a:lnTo>
                          <a:pt x="52" y="90"/>
                        </a:lnTo>
                        <a:lnTo>
                          <a:pt x="62" y="85"/>
                        </a:lnTo>
                        <a:lnTo>
                          <a:pt x="69" y="79"/>
                        </a:lnTo>
                        <a:lnTo>
                          <a:pt x="76" y="71"/>
                        </a:lnTo>
                        <a:lnTo>
                          <a:pt x="80" y="62"/>
                        </a:lnTo>
                        <a:lnTo>
                          <a:pt x="83" y="51"/>
                        </a:lnTo>
                        <a:lnTo>
                          <a:pt x="85" y="42"/>
                        </a:lnTo>
                        <a:close/>
                      </a:path>
                    </a:pathLst>
                  </a:custGeom>
                  <a:solidFill>
                    <a:srgbClr val="E2595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11" name="Freeform 579"/>
                  <p:cNvSpPr>
                    <a:spLocks/>
                  </p:cNvSpPr>
                  <p:nvPr/>
                </p:nvSpPr>
                <p:spPr bwMode="auto">
                  <a:xfrm>
                    <a:off x="5675" y="1261"/>
                    <a:ext cx="83" cy="93"/>
                  </a:xfrm>
                  <a:custGeom>
                    <a:avLst/>
                    <a:gdLst/>
                    <a:ahLst/>
                    <a:cxnLst>
                      <a:cxn ang="0">
                        <a:pos x="83" y="42"/>
                      </a:cxn>
                      <a:cxn ang="0">
                        <a:pos x="82" y="29"/>
                      </a:cxn>
                      <a:cxn ang="0">
                        <a:pos x="79" y="19"/>
                      </a:cxn>
                      <a:cxn ang="0">
                        <a:pos x="71" y="8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2" y="0"/>
                      </a:cxn>
                      <a:cxn ang="0">
                        <a:pos x="60" y="0"/>
                      </a:cxn>
                      <a:cxn ang="0">
                        <a:pos x="59" y="0"/>
                      </a:cxn>
                      <a:cxn ang="0">
                        <a:pos x="68" y="8"/>
                      </a:cxn>
                      <a:cxn ang="0">
                        <a:pos x="74" y="17"/>
                      </a:cxn>
                      <a:cxn ang="0">
                        <a:pos x="77" y="23"/>
                      </a:cxn>
                      <a:cxn ang="0">
                        <a:pos x="79" y="29"/>
                      </a:cxn>
                      <a:cxn ang="0">
                        <a:pos x="80" y="36"/>
                      </a:cxn>
                      <a:cxn ang="0">
                        <a:pos x="80" y="42"/>
                      </a:cxn>
                      <a:cxn ang="0">
                        <a:pos x="79" y="51"/>
                      </a:cxn>
                      <a:cxn ang="0">
                        <a:pos x="77" y="60"/>
                      </a:cxn>
                      <a:cxn ang="0">
                        <a:pos x="73" y="68"/>
                      </a:cxn>
                      <a:cxn ang="0">
                        <a:pos x="66" y="74"/>
                      </a:cxn>
                      <a:cxn ang="0">
                        <a:pos x="59" y="80"/>
                      </a:cxn>
                      <a:cxn ang="0">
                        <a:pos x="51" y="85"/>
                      </a:cxn>
                      <a:cxn ang="0">
                        <a:pos x="42" y="88"/>
                      </a:cxn>
                      <a:cxn ang="0">
                        <a:pos x="32" y="90"/>
                      </a:cxn>
                      <a:cxn ang="0">
                        <a:pos x="23" y="88"/>
                      </a:cxn>
                      <a:cxn ang="0">
                        <a:pos x="14" y="85"/>
                      </a:cxn>
                      <a:cxn ang="0">
                        <a:pos x="6" y="82"/>
                      </a:cxn>
                      <a:cxn ang="0">
                        <a:pos x="0" y="76"/>
                      </a:cxn>
                      <a:cxn ang="0">
                        <a:pos x="0" y="79"/>
                      </a:cxn>
                      <a:cxn ang="0">
                        <a:pos x="1" y="80"/>
                      </a:cxn>
                      <a:cxn ang="0">
                        <a:pos x="8" y="85"/>
                      </a:cxn>
                      <a:cxn ang="0">
                        <a:pos x="15" y="90"/>
                      </a:cxn>
                      <a:cxn ang="0">
                        <a:pos x="23" y="91"/>
                      </a:cxn>
                      <a:cxn ang="0">
                        <a:pos x="32" y="93"/>
                      </a:cxn>
                      <a:cxn ang="0">
                        <a:pos x="43" y="91"/>
                      </a:cxn>
                      <a:cxn ang="0">
                        <a:pos x="52" y="88"/>
                      </a:cxn>
                      <a:cxn ang="0">
                        <a:pos x="62" y="84"/>
                      </a:cxn>
                      <a:cxn ang="0">
                        <a:pos x="68" y="77"/>
                      </a:cxn>
                      <a:cxn ang="0">
                        <a:pos x="74" y="70"/>
                      </a:cxn>
                      <a:cxn ang="0">
                        <a:pos x="79" y="60"/>
                      </a:cxn>
                      <a:cxn ang="0">
                        <a:pos x="82" y="51"/>
                      </a:cxn>
                      <a:cxn ang="0">
                        <a:pos x="83" y="42"/>
                      </a:cxn>
                    </a:cxnLst>
                    <a:rect l="0" t="0" r="r" b="b"/>
                    <a:pathLst>
                      <a:path w="83" h="93">
                        <a:moveTo>
                          <a:pt x="83" y="42"/>
                        </a:moveTo>
                        <a:lnTo>
                          <a:pt x="82" y="29"/>
                        </a:lnTo>
                        <a:lnTo>
                          <a:pt x="79" y="19"/>
                        </a:lnTo>
                        <a:lnTo>
                          <a:pt x="71" y="8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2" y="0"/>
                        </a:lnTo>
                        <a:lnTo>
                          <a:pt x="60" y="0"/>
                        </a:lnTo>
                        <a:lnTo>
                          <a:pt x="59" y="0"/>
                        </a:lnTo>
                        <a:lnTo>
                          <a:pt x="68" y="8"/>
                        </a:lnTo>
                        <a:lnTo>
                          <a:pt x="74" y="17"/>
                        </a:lnTo>
                        <a:lnTo>
                          <a:pt x="77" y="23"/>
                        </a:lnTo>
                        <a:lnTo>
                          <a:pt x="79" y="29"/>
                        </a:lnTo>
                        <a:lnTo>
                          <a:pt x="80" y="36"/>
                        </a:lnTo>
                        <a:lnTo>
                          <a:pt x="80" y="42"/>
                        </a:lnTo>
                        <a:lnTo>
                          <a:pt x="79" y="51"/>
                        </a:lnTo>
                        <a:lnTo>
                          <a:pt x="77" y="60"/>
                        </a:lnTo>
                        <a:lnTo>
                          <a:pt x="73" y="68"/>
                        </a:lnTo>
                        <a:lnTo>
                          <a:pt x="66" y="74"/>
                        </a:lnTo>
                        <a:lnTo>
                          <a:pt x="59" y="80"/>
                        </a:lnTo>
                        <a:lnTo>
                          <a:pt x="51" y="85"/>
                        </a:lnTo>
                        <a:lnTo>
                          <a:pt x="42" y="88"/>
                        </a:lnTo>
                        <a:lnTo>
                          <a:pt x="32" y="90"/>
                        </a:lnTo>
                        <a:lnTo>
                          <a:pt x="23" y="88"/>
                        </a:lnTo>
                        <a:lnTo>
                          <a:pt x="14" y="85"/>
                        </a:lnTo>
                        <a:lnTo>
                          <a:pt x="6" y="82"/>
                        </a:lnTo>
                        <a:lnTo>
                          <a:pt x="0" y="76"/>
                        </a:lnTo>
                        <a:lnTo>
                          <a:pt x="0" y="79"/>
                        </a:lnTo>
                        <a:lnTo>
                          <a:pt x="1" y="80"/>
                        </a:lnTo>
                        <a:lnTo>
                          <a:pt x="8" y="85"/>
                        </a:lnTo>
                        <a:lnTo>
                          <a:pt x="15" y="90"/>
                        </a:lnTo>
                        <a:lnTo>
                          <a:pt x="23" y="91"/>
                        </a:lnTo>
                        <a:lnTo>
                          <a:pt x="32" y="93"/>
                        </a:lnTo>
                        <a:lnTo>
                          <a:pt x="43" y="91"/>
                        </a:lnTo>
                        <a:lnTo>
                          <a:pt x="52" y="88"/>
                        </a:lnTo>
                        <a:lnTo>
                          <a:pt x="62" y="84"/>
                        </a:lnTo>
                        <a:lnTo>
                          <a:pt x="68" y="77"/>
                        </a:lnTo>
                        <a:lnTo>
                          <a:pt x="74" y="70"/>
                        </a:lnTo>
                        <a:lnTo>
                          <a:pt x="79" y="60"/>
                        </a:lnTo>
                        <a:lnTo>
                          <a:pt x="82" y="51"/>
                        </a:lnTo>
                        <a:lnTo>
                          <a:pt x="83" y="42"/>
                        </a:lnTo>
                        <a:close/>
                      </a:path>
                    </a:pathLst>
                  </a:custGeom>
                  <a:solidFill>
                    <a:srgbClr val="E25B5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12" name="Freeform 580"/>
                  <p:cNvSpPr>
                    <a:spLocks/>
                  </p:cNvSpPr>
                  <p:nvPr/>
                </p:nvSpPr>
                <p:spPr bwMode="auto">
                  <a:xfrm>
                    <a:off x="5673" y="1261"/>
                    <a:ext cx="84" cy="91"/>
                  </a:xfrm>
                  <a:custGeom>
                    <a:avLst/>
                    <a:gdLst/>
                    <a:ahLst/>
                    <a:cxnLst>
                      <a:cxn ang="0">
                        <a:pos x="84" y="42"/>
                      </a:cxn>
                      <a:cxn ang="0">
                        <a:pos x="82" y="29"/>
                      </a:cxn>
                      <a:cxn ang="0">
                        <a:pos x="78" y="19"/>
                      </a:cxn>
                      <a:cxn ang="0">
                        <a:pos x="71" y="8"/>
                      </a:cxn>
                      <a:cxn ang="0">
                        <a:pos x="62" y="0"/>
                      </a:cxn>
                      <a:cxn ang="0">
                        <a:pos x="61" y="0"/>
                      </a:cxn>
                      <a:cxn ang="0">
                        <a:pos x="58" y="2"/>
                      </a:cxn>
                      <a:cxn ang="0">
                        <a:pos x="62" y="5"/>
                      </a:cxn>
                      <a:cxn ang="0">
                        <a:pos x="67" y="8"/>
                      </a:cxn>
                      <a:cxn ang="0">
                        <a:pos x="71" y="12"/>
                      </a:cxn>
                      <a:cxn ang="0">
                        <a:pos x="75" y="17"/>
                      </a:cxn>
                      <a:cxn ang="0">
                        <a:pos x="78" y="23"/>
                      </a:cxn>
                      <a:cxn ang="0">
                        <a:pos x="79" y="29"/>
                      </a:cxn>
                      <a:cxn ang="0">
                        <a:pos x="81" y="34"/>
                      </a:cxn>
                      <a:cxn ang="0">
                        <a:pos x="81" y="42"/>
                      </a:cxn>
                      <a:cxn ang="0">
                        <a:pos x="79" y="51"/>
                      </a:cxn>
                      <a:cxn ang="0">
                        <a:pos x="78" y="59"/>
                      </a:cxn>
                      <a:cxn ang="0">
                        <a:pos x="73" y="67"/>
                      </a:cxn>
                      <a:cxn ang="0">
                        <a:pos x="67" y="74"/>
                      </a:cxn>
                      <a:cxn ang="0">
                        <a:pos x="61" y="79"/>
                      </a:cxn>
                      <a:cxn ang="0">
                        <a:pos x="53" y="84"/>
                      </a:cxn>
                      <a:cxn ang="0">
                        <a:pos x="44" y="87"/>
                      </a:cxn>
                      <a:cxn ang="0">
                        <a:pos x="34" y="88"/>
                      </a:cxn>
                      <a:cxn ang="0">
                        <a:pos x="25" y="87"/>
                      </a:cxn>
                      <a:cxn ang="0">
                        <a:pos x="16" y="84"/>
                      </a:cxn>
                      <a:cxn ang="0">
                        <a:pos x="8" y="79"/>
                      </a:cxn>
                      <a:cxn ang="0">
                        <a:pos x="0" y="73"/>
                      </a:cxn>
                      <a:cxn ang="0">
                        <a:pos x="2" y="76"/>
                      </a:cxn>
                      <a:cxn ang="0">
                        <a:pos x="2" y="79"/>
                      </a:cxn>
                      <a:cxn ang="0">
                        <a:pos x="10" y="84"/>
                      </a:cxn>
                      <a:cxn ang="0">
                        <a:pos x="17" y="87"/>
                      </a:cxn>
                      <a:cxn ang="0">
                        <a:pos x="25" y="90"/>
                      </a:cxn>
                      <a:cxn ang="0">
                        <a:pos x="34" y="91"/>
                      </a:cxn>
                      <a:cxn ang="0">
                        <a:pos x="45" y="90"/>
                      </a:cxn>
                      <a:cxn ang="0">
                        <a:pos x="54" y="87"/>
                      </a:cxn>
                      <a:cxn ang="0">
                        <a:pos x="62" y="82"/>
                      </a:cxn>
                      <a:cxn ang="0">
                        <a:pos x="70" y="76"/>
                      </a:cxn>
                      <a:cxn ang="0">
                        <a:pos x="76" y="68"/>
                      </a:cxn>
                      <a:cxn ang="0">
                        <a:pos x="81" y="60"/>
                      </a:cxn>
                      <a:cxn ang="0">
                        <a:pos x="82" y="51"/>
                      </a:cxn>
                      <a:cxn ang="0">
                        <a:pos x="84" y="42"/>
                      </a:cxn>
                    </a:cxnLst>
                    <a:rect l="0" t="0" r="r" b="b"/>
                    <a:pathLst>
                      <a:path w="84" h="91">
                        <a:moveTo>
                          <a:pt x="84" y="42"/>
                        </a:moveTo>
                        <a:lnTo>
                          <a:pt x="82" y="29"/>
                        </a:lnTo>
                        <a:lnTo>
                          <a:pt x="78" y="19"/>
                        </a:lnTo>
                        <a:lnTo>
                          <a:pt x="71" y="8"/>
                        </a:lnTo>
                        <a:lnTo>
                          <a:pt x="62" y="0"/>
                        </a:lnTo>
                        <a:lnTo>
                          <a:pt x="61" y="0"/>
                        </a:lnTo>
                        <a:lnTo>
                          <a:pt x="58" y="2"/>
                        </a:lnTo>
                        <a:lnTo>
                          <a:pt x="62" y="5"/>
                        </a:lnTo>
                        <a:lnTo>
                          <a:pt x="67" y="8"/>
                        </a:lnTo>
                        <a:lnTo>
                          <a:pt x="71" y="12"/>
                        </a:lnTo>
                        <a:lnTo>
                          <a:pt x="75" y="17"/>
                        </a:lnTo>
                        <a:lnTo>
                          <a:pt x="78" y="23"/>
                        </a:lnTo>
                        <a:lnTo>
                          <a:pt x="79" y="29"/>
                        </a:lnTo>
                        <a:lnTo>
                          <a:pt x="81" y="34"/>
                        </a:lnTo>
                        <a:lnTo>
                          <a:pt x="81" y="42"/>
                        </a:lnTo>
                        <a:lnTo>
                          <a:pt x="79" y="51"/>
                        </a:lnTo>
                        <a:lnTo>
                          <a:pt x="78" y="59"/>
                        </a:lnTo>
                        <a:lnTo>
                          <a:pt x="73" y="67"/>
                        </a:lnTo>
                        <a:lnTo>
                          <a:pt x="67" y="74"/>
                        </a:lnTo>
                        <a:lnTo>
                          <a:pt x="61" y="79"/>
                        </a:lnTo>
                        <a:lnTo>
                          <a:pt x="53" y="84"/>
                        </a:lnTo>
                        <a:lnTo>
                          <a:pt x="44" y="87"/>
                        </a:lnTo>
                        <a:lnTo>
                          <a:pt x="34" y="88"/>
                        </a:lnTo>
                        <a:lnTo>
                          <a:pt x="25" y="87"/>
                        </a:lnTo>
                        <a:lnTo>
                          <a:pt x="16" y="84"/>
                        </a:lnTo>
                        <a:lnTo>
                          <a:pt x="8" y="79"/>
                        </a:lnTo>
                        <a:lnTo>
                          <a:pt x="0" y="73"/>
                        </a:lnTo>
                        <a:lnTo>
                          <a:pt x="2" y="76"/>
                        </a:lnTo>
                        <a:lnTo>
                          <a:pt x="2" y="79"/>
                        </a:lnTo>
                        <a:lnTo>
                          <a:pt x="10" y="84"/>
                        </a:lnTo>
                        <a:lnTo>
                          <a:pt x="17" y="87"/>
                        </a:lnTo>
                        <a:lnTo>
                          <a:pt x="25" y="90"/>
                        </a:lnTo>
                        <a:lnTo>
                          <a:pt x="34" y="91"/>
                        </a:lnTo>
                        <a:lnTo>
                          <a:pt x="45" y="90"/>
                        </a:lnTo>
                        <a:lnTo>
                          <a:pt x="54" y="87"/>
                        </a:lnTo>
                        <a:lnTo>
                          <a:pt x="62" y="82"/>
                        </a:lnTo>
                        <a:lnTo>
                          <a:pt x="70" y="76"/>
                        </a:lnTo>
                        <a:lnTo>
                          <a:pt x="76" y="68"/>
                        </a:lnTo>
                        <a:lnTo>
                          <a:pt x="81" y="60"/>
                        </a:lnTo>
                        <a:lnTo>
                          <a:pt x="82" y="51"/>
                        </a:lnTo>
                        <a:lnTo>
                          <a:pt x="84" y="42"/>
                        </a:lnTo>
                        <a:close/>
                      </a:path>
                    </a:pathLst>
                  </a:custGeom>
                  <a:solidFill>
                    <a:srgbClr val="E35E5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13" name="Freeform 581"/>
                  <p:cNvSpPr>
                    <a:spLocks/>
                  </p:cNvSpPr>
                  <p:nvPr/>
                </p:nvSpPr>
                <p:spPr bwMode="auto">
                  <a:xfrm>
                    <a:off x="5673" y="1261"/>
                    <a:ext cx="82" cy="90"/>
                  </a:xfrm>
                  <a:custGeom>
                    <a:avLst/>
                    <a:gdLst/>
                    <a:ahLst/>
                    <a:cxnLst>
                      <a:cxn ang="0">
                        <a:pos x="82" y="42"/>
                      </a:cxn>
                      <a:cxn ang="0">
                        <a:pos x="82" y="36"/>
                      </a:cxn>
                      <a:cxn ang="0">
                        <a:pos x="81" y="29"/>
                      </a:cxn>
                      <a:cxn ang="0">
                        <a:pos x="79" y="23"/>
                      </a:cxn>
                      <a:cxn ang="0">
                        <a:pos x="76" y="17"/>
                      </a:cxn>
                      <a:cxn ang="0">
                        <a:pos x="70" y="8"/>
                      </a:cxn>
                      <a:cxn ang="0">
                        <a:pos x="61" y="0"/>
                      </a:cxn>
                      <a:cxn ang="0">
                        <a:pos x="58" y="2"/>
                      </a:cxn>
                      <a:cxn ang="0">
                        <a:pos x="54" y="2"/>
                      </a:cxn>
                      <a:cxn ang="0">
                        <a:pos x="61" y="5"/>
                      </a:cxn>
                      <a:cxn ang="0">
                        <a:pos x="65" y="8"/>
                      </a:cxn>
                      <a:cxn ang="0">
                        <a:pos x="68" y="12"/>
                      </a:cxn>
                      <a:cxn ang="0">
                        <a:pos x="73" y="17"/>
                      </a:cxn>
                      <a:cxn ang="0">
                        <a:pos x="76" y="23"/>
                      </a:cxn>
                      <a:cxn ang="0">
                        <a:pos x="78" y="28"/>
                      </a:cxn>
                      <a:cxn ang="0">
                        <a:pos x="79" y="34"/>
                      </a:cxn>
                      <a:cxn ang="0">
                        <a:pos x="79" y="42"/>
                      </a:cxn>
                      <a:cxn ang="0">
                        <a:pos x="78" y="50"/>
                      </a:cxn>
                      <a:cxn ang="0">
                        <a:pos x="76" y="59"/>
                      </a:cxn>
                      <a:cxn ang="0">
                        <a:pos x="71" y="67"/>
                      </a:cxn>
                      <a:cxn ang="0">
                        <a:pos x="67" y="73"/>
                      </a:cxn>
                      <a:cxn ang="0">
                        <a:pos x="59" y="79"/>
                      </a:cxn>
                      <a:cxn ang="0">
                        <a:pos x="51" y="82"/>
                      </a:cxn>
                      <a:cxn ang="0">
                        <a:pos x="44" y="85"/>
                      </a:cxn>
                      <a:cxn ang="0">
                        <a:pos x="34" y="87"/>
                      </a:cxn>
                      <a:cxn ang="0">
                        <a:pos x="25" y="85"/>
                      </a:cxn>
                      <a:cxn ang="0">
                        <a:pos x="16" y="82"/>
                      </a:cxn>
                      <a:cxn ang="0">
                        <a:pos x="7" y="77"/>
                      </a:cxn>
                      <a:cxn ang="0">
                        <a:pos x="0" y="70"/>
                      </a:cxn>
                      <a:cxn ang="0">
                        <a:pos x="0" y="73"/>
                      </a:cxn>
                      <a:cxn ang="0">
                        <a:pos x="2" y="76"/>
                      </a:cxn>
                      <a:cxn ang="0">
                        <a:pos x="8" y="82"/>
                      </a:cxn>
                      <a:cxn ang="0">
                        <a:pos x="16" y="85"/>
                      </a:cxn>
                      <a:cxn ang="0">
                        <a:pos x="25" y="88"/>
                      </a:cxn>
                      <a:cxn ang="0">
                        <a:pos x="34" y="90"/>
                      </a:cxn>
                      <a:cxn ang="0">
                        <a:pos x="44" y="88"/>
                      </a:cxn>
                      <a:cxn ang="0">
                        <a:pos x="53" y="85"/>
                      </a:cxn>
                      <a:cxn ang="0">
                        <a:pos x="61" y="80"/>
                      </a:cxn>
                      <a:cxn ang="0">
                        <a:pos x="68" y="74"/>
                      </a:cxn>
                      <a:cxn ang="0">
                        <a:pos x="75" y="68"/>
                      </a:cxn>
                      <a:cxn ang="0">
                        <a:pos x="79" y="60"/>
                      </a:cxn>
                      <a:cxn ang="0">
                        <a:pos x="81" y="51"/>
                      </a:cxn>
                      <a:cxn ang="0">
                        <a:pos x="82" y="42"/>
                      </a:cxn>
                    </a:cxnLst>
                    <a:rect l="0" t="0" r="r" b="b"/>
                    <a:pathLst>
                      <a:path w="82" h="90">
                        <a:moveTo>
                          <a:pt x="82" y="42"/>
                        </a:moveTo>
                        <a:lnTo>
                          <a:pt x="82" y="36"/>
                        </a:lnTo>
                        <a:lnTo>
                          <a:pt x="81" y="29"/>
                        </a:lnTo>
                        <a:lnTo>
                          <a:pt x="79" y="23"/>
                        </a:lnTo>
                        <a:lnTo>
                          <a:pt x="76" y="17"/>
                        </a:lnTo>
                        <a:lnTo>
                          <a:pt x="70" y="8"/>
                        </a:lnTo>
                        <a:lnTo>
                          <a:pt x="61" y="0"/>
                        </a:lnTo>
                        <a:lnTo>
                          <a:pt x="58" y="2"/>
                        </a:lnTo>
                        <a:lnTo>
                          <a:pt x="54" y="2"/>
                        </a:lnTo>
                        <a:lnTo>
                          <a:pt x="61" y="5"/>
                        </a:lnTo>
                        <a:lnTo>
                          <a:pt x="65" y="8"/>
                        </a:lnTo>
                        <a:lnTo>
                          <a:pt x="68" y="12"/>
                        </a:lnTo>
                        <a:lnTo>
                          <a:pt x="73" y="17"/>
                        </a:lnTo>
                        <a:lnTo>
                          <a:pt x="76" y="23"/>
                        </a:lnTo>
                        <a:lnTo>
                          <a:pt x="78" y="28"/>
                        </a:lnTo>
                        <a:lnTo>
                          <a:pt x="79" y="34"/>
                        </a:lnTo>
                        <a:lnTo>
                          <a:pt x="79" y="42"/>
                        </a:lnTo>
                        <a:lnTo>
                          <a:pt x="78" y="50"/>
                        </a:lnTo>
                        <a:lnTo>
                          <a:pt x="76" y="59"/>
                        </a:lnTo>
                        <a:lnTo>
                          <a:pt x="71" y="67"/>
                        </a:lnTo>
                        <a:lnTo>
                          <a:pt x="67" y="73"/>
                        </a:lnTo>
                        <a:lnTo>
                          <a:pt x="59" y="79"/>
                        </a:lnTo>
                        <a:lnTo>
                          <a:pt x="51" y="82"/>
                        </a:lnTo>
                        <a:lnTo>
                          <a:pt x="44" y="85"/>
                        </a:lnTo>
                        <a:lnTo>
                          <a:pt x="34" y="87"/>
                        </a:lnTo>
                        <a:lnTo>
                          <a:pt x="25" y="85"/>
                        </a:lnTo>
                        <a:lnTo>
                          <a:pt x="16" y="82"/>
                        </a:lnTo>
                        <a:lnTo>
                          <a:pt x="7" y="77"/>
                        </a:lnTo>
                        <a:lnTo>
                          <a:pt x="0" y="70"/>
                        </a:lnTo>
                        <a:lnTo>
                          <a:pt x="0" y="73"/>
                        </a:lnTo>
                        <a:lnTo>
                          <a:pt x="2" y="76"/>
                        </a:lnTo>
                        <a:lnTo>
                          <a:pt x="8" y="82"/>
                        </a:lnTo>
                        <a:lnTo>
                          <a:pt x="16" y="85"/>
                        </a:lnTo>
                        <a:lnTo>
                          <a:pt x="25" y="88"/>
                        </a:lnTo>
                        <a:lnTo>
                          <a:pt x="34" y="90"/>
                        </a:lnTo>
                        <a:lnTo>
                          <a:pt x="44" y="88"/>
                        </a:lnTo>
                        <a:lnTo>
                          <a:pt x="53" y="85"/>
                        </a:lnTo>
                        <a:lnTo>
                          <a:pt x="61" y="80"/>
                        </a:lnTo>
                        <a:lnTo>
                          <a:pt x="68" y="74"/>
                        </a:lnTo>
                        <a:lnTo>
                          <a:pt x="75" y="68"/>
                        </a:lnTo>
                        <a:lnTo>
                          <a:pt x="79" y="60"/>
                        </a:lnTo>
                        <a:lnTo>
                          <a:pt x="81" y="51"/>
                        </a:lnTo>
                        <a:lnTo>
                          <a:pt x="82" y="42"/>
                        </a:lnTo>
                        <a:close/>
                      </a:path>
                    </a:pathLst>
                  </a:custGeom>
                  <a:solidFill>
                    <a:srgbClr val="E3616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14" name="Freeform 582"/>
                  <p:cNvSpPr>
                    <a:spLocks/>
                  </p:cNvSpPr>
                  <p:nvPr/>
                </p:nvSpPr>
                <p:spPr bwMode="auto">
                  <a:xfrm>
                    <a:off x="5673" y="1263"/>
                    <a:ext cx="81" cy="86"/>
                  </a:xfrm>
                  <a:custGeom>
                    <a:avLst/>
                    <a:gdLst/>
                    <a:ahLst/>
                    <a:cxnLst>
                      <a:cxn ang="0">
                        <a:pos x="81" y="40"/>
                      </a:cxn>
                      <a:cxn ang="0">
                        <a:pos x="81" y="32"/>
                      </a:cxn>
                      <a:cxn ang="0">
                        <a:pos x="79" y="27"/>
                      </a:cxn>
                      <a:cxn ang="0">
                        <a:pos x="78" y="21"/>
                      </a:cxn>
                      <a:cxn ang="0">
                        <a:pos x="75" y="15"/>
                      </a:cxn>
                      <a:cxn ang="0">
                        <a:pos x="71" y="10"/>
                      </a:cxn>
                      <a:cxn ang="0">
                        <a:pos x="67" y="6"/>
                      </a:cxn>
                      <a:cxn ang="0">
                        <a:pos x="62" y="3"/>
                      </a:cxn>
                      <a:cxn ang="0">
                        <a:pos x="58" y="0"/>
                      </a:cxn>
                      <a:cxn ang="0">
                        <a:pos x="54" y="0"/>
                      </a:cxn>
                      <a:cxn ang="0">
                        <a:pos x="51" y="0"/>
                      </a:cxn>
                      <a:cxn ang="0">
                        <a:pos x="58" y="3"/>
                      </a:cxn>
                      <a:cxn ang="0">
                        <a:pos x="62" y="6"/>
                      </a:cxn>
                      <a:cxn ang="0">
                        <a:pos x="67" y="10"/>
                      </a:cxn>
                      <a:cxn ang="0">
                        <a:pos x="70" y="15"/>
                      </a:cxn>
                      <a:cxn ang="0">
                        <a:pos x="73" y="21"/>
                      </a:cxn>
                      <a:cxn ang="0">
                        <a:pos x="76" y="26"/>
                      </a:cxn>
                      <a:cxn ang="0">
                        <a:pos x="78" y="32"/>
                      </a:cxn>
                      <a:cxn ang="0">
                        <a:pos x="78" y="40"/>
                      </a:cxn>
                      <a:cxn ang="0">
                        <a:pos x="78" y="48"/>
                      </a:cxn>
                      <a:cxn ang="0">
                        <a:pos x="75" y="55"/>
                      </a:cxn>
                      <a:cxn ang="0">
                        <a:pos x="70" y="63"/>
                      </a:cxn>
                      <a:cxn ang="0">
                        <a:pos x="65" y="69"/>
                      </a:cxn>
                      <a:cxn ang="0">
                        <a:pos x="59" y="75"/>
                      </a:cxn>
                      <a:cxn ang="0">
                        <a:pos x="51" y="78"/>
                      </a:cxn>
                      <a:cxn ang="0">
                        <a:pos x="44" y="82"/>
                      </a:cxn>
                      <a:cxn ang="0">
                        <a:pos x="34" y="83"/>
                      </a:cxn>
                      <a:cxn ang="0">
                        <a:pos x="24" y="82"/>
                      </a:cxn>
                      <a:cxn ang="0">
                        <a:pos x="14" y="78"/>
                      </a:cxn>
                      <a:cxn ang="0">
                        <a:pos x="7" y="72"/>
                      </a:cxn>
                      <a:cxn ang="0">
                        <a:pos x="0" y="65"/>
                      </a:cxn>
                      <a:cxn ang="0">
                        <a:pos x="0" y="68"/>
                      </a:cxn>
                      <a:cxn ang="0">
                        <a:pos x="0" y="71"/>
                      </a:cxn>
                      <a:cxn ang="0">
                        <a:pos x="8" y="77"/>
                      </a:cxn>
                      <a:cxn ang="0">
                        <a:pos x="16" y="82"/>
                      </a:cxn>
                      <a:cxn ang="0">
                        <a:pos x="25" y="85"/>
                      </a:cxn>
                      <a:cxn ang="0">
                        <a:pos x="34" y="86"/>
                      </a:cxn>
                      <a:cxn ang="0">
                        <a:pos x="44" y="85"/>
                      </a:cxn>
                      <a:cxn ang="0">
                        <a:pos x="53" y="82"/>
                      </a:cxn>
                      <a:cxn ang="0">
                        <a:pos x="61" y="77"/>
                      </a:cxn>
                      <a:cxn ang="0">
                        <a:pos x="67" y="72"/>
                      </a:cxn>
                      <a:cxn ang="0">
                        <a:pos x="73" y="65"/>
                      </a:cxn>
                      <a:cxn ang="0">
                        <a:pos x="78" y="57"/>
                      </a:cxn>
                      <a:cxn ang="0">
                        <a:pos x="79" y="49"/>
                      </a:cxn>
                      <a:cxn ang="0">
                        <a:pos x="81" y="40"/>
                      </a:cxn>
                    </a:cxnLst>
                    <a:rect l="0" t="0" r="r" b="b"/>
                    <a:pathLst>
                      <a:path w="81" h="86">
                        <a:moveTo>
                          <a:pt x="81" y="40"/>
                        </a:moveTo>
                        <a:lnTo>
                          <a:pt x="81" y="32"/>
                        </a:lnTo>
                        <a:lnTo>
                          <a:pt x="79" y="27"/>
                        </a:lnTo>
                        <a:lnTo>
                          <a:pt x="78" y="21"/>
                        </a:lnTo>
                        <a:lnTo>
                          <a:pt x="75" y="15"/>
                        </a:lnTo>
                        <a:lnTo>
                          <a:pt x="71" y="10"/>
                        </a:lnTo>
                        <a:lnTo>
                          <a:pt x="67" y="6"/>
                        </a:lnTo>
                        <a:lnTo>
                          <a:pt x="62" y="3"/>
                        </a:lnTo>
                        <a:lnTo>
                          <a:pt x="58" y="0"/>
                        </a:lnTo>
                        <a:lnTo>
                          <a:pt x="54" y="0"/>
                        </a:lnTo>
                        <a:lnTo>
                          <a:pt x="51" y="0"/>
                        </a:lnTo>
                        <a:lnTo>
                          <a:pt x="58" y="3"/>
                        </a:lnTo>
                        <a:lnTo>
                          <a:pt x="62" y="6"/>
                        </a:lnTo>
                        <a:lnTo>
                          <a:pt x="67" y="10"/>
                        </a:lnTo>
                        <a:lnTo>
                          <a:pt x="70" y="15"/>
                        </a:lnTo>
                        <a:lnTo>
                          <a:pt x="73" y="21"/>
                        </a:lnTo>
                        <a:lnTo>
                          <a:pt x="76" y="26"/>
                        </a:lnTo>
                        <a:lnTo>
                          <a:pt x="78" y="32"/>
                        </a:lnTo>
                        <a:lnTo>
                          <a:pt x="78" y="40"/>
                        </a:lnTo>
                        <a:lnTo>
                          <a:pt x="78" y="48"/>
                        </a:lnTo>
                        <a:lnTo>
                          <a:pt x="75" y="55"/>
                        </a:lnTo>
                        <a:lnTo>
                          <a:pt x="70" y="63"/>
                        </a:lnTo>
                        <a:lnTo>
                          <a:pt x="65" y="69"/>
                        </a:lnTo>
                        <a:lnTo>
                          <a:pt x="59" y="75"/>
                        </a:lnTo>
                        <a:lnTo>
                          <a:pt x="51" y="78"/>
                        </a:lnTo>
                        <a:lnTo>
                          <a:pt x="44" y="82"/>
                        </a:lnTo>
                        <a:lnTo>
                          <a:pt x="34" y="83"/>
                        </a:lnTo>
                        <a:lnTo>
                          <a:pt x="24" y="82"/>
                        </a:lnTo>
                        <a:lnTo>
                          <a:pt x="14" y="78"/>
                        </a:lnTo>
                        <a:lnTo>
                          <a:pt x="7" y="72"/>
                        </a:lnTo>
                        <a:lnTo>
                          <a:pt x="0" y="65"/>
                        </a:lnTo>
                        <a:lnTo>
                          <a:pt x="0" y="68"/>
                        </a:lnTo>
                        <a:lnTo>
                          <a:pt x="0" y="71"/>
                        </a:lnTo>
                        <a:lnTo>
                          <a:pt x="8" y="77"/>
                        </a:lnTo>
                        <a:lnTo>
                          <a:pt x="16" y="82"/>
                        </a:lnTo>
                        <a:lnTo>
                          <a:pt x="25" y="85"/>
                        </a:lnTo>
                        <a:lnTo>
                          <a:pt x="34" y="86"/>
                        </a:lnTo>
                        <a:lnTo>
                          <a:pt x="44" y="85"/>
                        </a:lnTo>
                        <a:lnTo>
                          <a:pt x="53" y="82"/>
                        </a:lnTo>
                        <a:lnTo>
                          <a:pt x="61" y="77"/>
                        </a:lnTo>
                        <a:lnTo>
                          <a:pt x="67" y="72"/>
                        </a:lnTo>
                        <a:lnTo>
                          <a:pt x="73" y="65"/>
                        </a:lnTo>
                        <a:lnTo>
                          <a:pt x="78" y="57"/>
                        </a:lnTo>
                        <a:lnTo>
                          <a:pt x="79" y="49"/>
                        </a:lnTo>
                        <a:lnTo>
                          <a:pt x="81" y="40"/>
                        </a:lnTo>
                        <a:close/>
                      </a:path>
                    </a:pathLst>
                  </a:custGeom>
                  <a:solidFill>
                    <a:srgbClr val="E4656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15" name="Freeform 583"/>
                  <p:cNvSpPr>
                    <a:spLocks/>
                  </p:cNvSpPr>
                  <p:nvPr/>
                </p:nvSpPr>
                <p:spPr bwMode="auto">
                  <a:xfrm>
                    <a:off x="5673" y="1263"/>
                    <a:ext cx="79" cy="85"/>
                  </a:xfrm>
                  <a:custGeom>
                    <a:avLst/>
                    <a:gdLst/>
                    <a:ahLst/>
                    <a:cxnLst>
                      <a:cxn ang="0">
                        <a:pos x="79" y="40"/>
                      </a:cxn>
                      <a:cxn ang="0">
                        <a:pos x="79" y="32"/>
                      </a:cxn>
                      <a:cxn ang="0">
                        <a:pos x="78" y="26"/>
                      </a:cxn>
                      <a:cxn ang="0">
                        <a:pos x="76" y="21"/>
                      </a:cxn>
                      <a:cxn ang="0">
                        <a:pos x="73" y="15"/>
                      </a:cxn>
                      <a:cxn ang="0">
                        <a:pos x="68" y="10"/>
                      </a:cxn>
                      <a:cxn ang="0">
                        <a:pos x="65" y="6"/>
                      </a:cxn>
                      <a:cxn ang="0">
                        <a:pos x="61" y="3"/>
                      </a:cxn>
                      <a:cxn ang="0">
                        <a:pos x="54" y="0"/>
                      </a:cxn>
                      <a:cxn ang="0">
                        <a:pos x="51" y="0"/>
                      </a:cxn>
                      <a:cxn ang="0">
                        <a:pos x="50" y="0"/>
                      </a:cxn>
                      <a:cxn ang="0">
                        <a:pos x="54" y="3"/>
                      </a:cxn>
                      <a:cxn ang="0">
                        <a:pos x="61" y="6"/>
                      </a:cxn>
                      <a:cxn ang="0">
                        <a:pos x="65" y="10"/>
                      </a:cxn>
                      <a:cxn ang="0">
                        <a:pos x="68" y="15"/>
                      </a:cxn>
                      <a:cxn ang="0">
                        <a:pos x="71" y="21"/>
                      </a:cxn>
                      <a:cxn ang="0">
                        <a:pos x="75" y="26"/>
                      </a:cxn>
                      <a:cxn ang="0">
                        <a:pos x="76" y="32"/>
                      </a:cxn>
                      <a:cxn ang="0">
                        <a:pos x="76" y="40"/>
                      </a:cxn>
                      <a:cxn ang="0">
                        <a:pos x="76" y="48"/>
                      </a:cxn>
                      <a:cxn ang="0">
                        <a:pos x="73" y="55"/>
                      </a:cxn>
                      <a:cxn ang="0">
                        <a:pos x="68" y="63"/>
                      </a:cxn>
                      <a:cxn ang="0">
                        <a:pos x="64" y="69"/>
                      </a:cxn>
                      <a:cxn ang="0">
                        <a:pos x="58" y="74"/>
                      </a:cxn>
                      <a:cxn ang="0">
                        <a:pos x="51" y="77"/>
                      </a:cxn>
                      <a:cxn ang="0">
                        <a:pos x="44" y="80"/>
                      </a:cxn>
                      <a:cxn ang="0">
                        <a:pos x="34" y="82"/>
                      </a:cxn>
                      <a:cxn ang="0">
                        <a:pos x="24" y="80"/>
                      </a:cxn>
                      <a:cxn ang="0">
                        <a:pos x="14" y="75"/>
                      </a:cxn>
                      <a:cxn ang="0">
                        <a:pos x="7" y="69"/>
                      </a:cxn>
                      <a:cxn ang="0">
                        <a:pos x="0" y="63"/>
                      </a:cxn>
                      <a:cxn ang="0">
                        <a:pos x="0" y="65"/>
                      </a:cxn>
                      <a:cxn ang="0">
                        <a:pos x="0" y="68"/>
                      </a:cxn>
                      <a:cxn ang="0">
                        <a:pos x="7" y="75"/>
                      </a:cxn>
                      <a:cxn ang="0">
                        <a:pos x="16" y="80"/>
                      </a:cxn>
                      <a:cxn ang="0">
                        <a:pos x="25" y="83"/>
                      </a:cxn>
                      <a:cxn ang="0">
                        <a:pos x="34" y="85"/>
                      </a:cxn>
                      <a:cxn ang="0">
                        <a:pos x="44" y="83"/>
                      </a:cxn>
                      <a:cxn ang="0">
                        <a:pos x="51" y="80"/>
                      </a:cxn>
                      <a:cxn ang="0">
                        <a:pos x="59" y="77"/>
                      </a:cxn>
                      <a:cxn ang="0">
                        <a:pos x="67" y="71"/>
                      </a:cxn>
                      <a:cxn ang="0">
                        <a:pos x="71" y="65"/>
                      </a:cxn>
                      <a:cxn ang="0">
                        <a:pos x="76" y="57"/>
                      </a:cxn>
                      <a:cxn ang="0">
                        <a:pos x="78" y="48"/>
                      </a:cxn>
                      <a:cxn ang="0">
                        <a:pos x="79" y="40"/>
                      </a:cxn>
                    </a:cxnLst>
                    <a:rect l="0" t="0" r="r" b="b"/>
                    <a:pathLst>
                      <a:path w="79" h="85">
                        <a:moveTo>
                          <a:pt x="79" y="40"/>
                        </a:moveTo>
                        <a:lnTo>
                          <a:pt x="79" y="32"/>
                        </a:lnTo>
                        <a:lnTo>
                          <a:pt x="78" y="26"/>
                        </a:lnTo>
                        <a:lnTo>
                          <a:pt x="76" y="21"/>
                        </a:lnTo>
                        <a:lnTo>
                          <a:pt x="73" y="15"/>
                        </a:lnTo>
                        <a:lnTo>
                          <a:pt x="68" y="10"/>
                        </a:lnTo>
                        <a:lnTo>
                          <a:pt x="65" y="6"/>
                        </a:lnTo>
                        <a:lnTo>
                          <a:pt x="61" y="3"/>
                        </a:lnTo>
                        <a:lnTo>
                          <a:pt x="54" y="0"/>
                        </a:lnTo>
                        <a:lnTo>
                          <a:pt x="51" y="0"/>
                        </a:lnTo>
                        <a:lnTo>
                          <a:pt x="50" y="0"/>
                        </a:lnTo>
                        <a:lnTo>
                          <a:pt x="54" y="3"/>
                        </a:lnTo>
                        <a:lnTo>
                          <a:pt x="61" y="6"/>
                        </a:lnTo>
                        <a:lnTo>
                          <a:pt x="65" y="10"/>
                        </a:lnTo>
                        <a:lnTo>
                          <a:pt x="68" y="15"/>
                        </a:lnTo>
                        <a:lnTo>
                          <a:pt x="71" y="21"/>
                        </a:lnTo>
                        <a:lnTo>
                          <a:pt x="75" y="26"/>
                        </a:lnTo>
                        <a:lnTo>
                          <a:pt x="76" y="32"/>
                        </a:lnTo>
                        <a:lnTo>
                          <a:pt x="76" y="40"/>
                        </a:lnTo>
                        <a:lnTo>
                          <a:pt x="76" y="48"/>
                        </a:lnTo>
                        <a:lnTo>
                          <a:pt x="73" y="55"/>
                        </a:lnTo>
                        <a:lnTo>
                          <a:pt x="68" y="63"/>
                        </a:lnTo>
                        <a:lnTo>
                          <a:pt x="64" y="69"/>
                        </a:lnTo>
                        <a:lnTo>
                          <a:pt x="58" y="74"/>
                        </a:lnTo>
                        <a:lnTo>
                          <a:pt x="51" y="77"/>
                        </a:lnTo>
                        <a:lnTo>
                          <a:pt x="44" y="80"/>
                        </a:lnTo>
                        <a:lnTo>
                          <a:pt x="34" y="82"/>
                        </a:lnTo>
                        <a:lnTo>
                          <a:pt x="24" y="80"/>
                        </a:lnTo>
                        <a:lnTo>
                          <a:pt x="14" y="75"/>
                        </a:lnTo>
                        <a:lnTo>
                          <a:pt x="7" y="69"/>
                        </a:lnTo>
                        <a:lnTo>
                          <a:pt x="0" y="63"/>
                        </a:lnTo>
                        <a:lnTo>
                          <a:pt x="0" y="65"/>
                        </a:lnTo>
                        <a:lnTo>
                          <a:pt x="0" y="68"/>
                        </a:lnTo>
                        <a:lnTo>
                          <a:pt x="7" y="75"/>
                        </a:lnTo>
                        <a:lnTo>
                          <a:pt x="16" y="80"/>
                        </a:lnTo>
                        <a:lnTo>
                          <a:pt x="25" y="83"/>
                        </a:lnTo>
                        <a:lnTo>
                          <a:pt x="34" y="85"/>
                        </a:lnTo>
                        <a:lnTo>
                          <a:pt x="44" y="83"/>
                        </a:lnTo>
                        <a:lnTo>
                          <a:pt x="51" y="80"/>
                        </a:lnTo>
                        <a:lnTo>
                          <a:pt x="59" y="77"/>
                        </a:lnTo>
                        <a:lnTo>
                          <a:pt x="67" y="71"/>
                        </a:lnTo>
                        <a:lnTo>
                          <a:pt x="71" y="65"/>
                        </a:lnTo>
                        <a:lnTo>
                          <a:pt x="76" y="57"/>
                        </a:lnTo>
                        <a:lnTo>
                          <a:pt x="78" y="48"/>
                        </a:lnTo>
                        <a:lnTo>
                          <a:pt x="79" y="40"/>
                        </a:lnTo>
                        <a:close/>
                      </a:path>
                    </a:pathLst>
                  </a:custGeom>
                  <a:solidFill>
                    <a:srgbClr val="E56B6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16" name="Freeform 584"/>
                  <p:cNvSpPr>
                    <a:spLocks/>
                  </p:cNvSpPr>
                  <p:nvPr/>
                </p:nvSpPr>
                <p:spPr bwMode="auto">
                  <a:xfrm>
                    <a:off x="5673" y="1263"/>
                    <a:ext cx="78" cy="83"/>
                  </a:xfrm>
                  <a:custGeom>
                    <a:avLst/>
                    <a:gdLst/>
                    <a:ahLst/>
                    <a:cxnLst>
                      <a:cxn ang="0">
                        <a:pos x="78" y="40"/>
                      </a:cxn>
                      <a:cxn ang="0">
                        <a:pos x="78" y="32"/>
                      </a:cxn>
                      <a:cxn ang="0">
                        <a:pos x="76" y="26"/>
                      </a:cxn>
                      <a:cxn ang="0">
                        <a:pos x="73" y="21"/>
                      </a:cxn>
                      <a:cxn ang="0">
                        <a:pos x="70" y="15"/>
                      </a:cxn>
                      <a:cxn ang="0">
                        <a:pos x="67" y="10"/>
                      </a:cxn>
                      <a:cxn ang="0">
                        <a:pos x="62" y="6"/>
                      </a:cxn>
                      <a:cxn ang="0">
                        <a:pos x="58" y="3"/>
                      </a:cxn>
                      <a:cxn ang="0">
                        <a:pos x="51" y="0"/>
                      </a:cxn>
                      <a:cxn ang="0">
                        <a:pos x="50" y="0"/>
                      </a:cxn>
                      <a:cxn ang="0">
                        <a:pos x="47" y="1"/>
                      </a:cxn>
                      <a:cxn ang="0">
                        <a:pos x="53" y="3"/>
                      </a:cxn>
                      <a:cxn ang="0">
                        <a:pos x="58" y="6"/>
                      </a:cxn>
                      <a:cxn ang="0">
                        <a:pos x="62" y="10"/>
                      </a:cxn>
                      <a:cxn ang="0">
                        <a:pos x="67" y="15"/>
                      </a:cxn>
                      <a:cxn ang="0">
                        <a:pos x="70" y="21"/>
                      </a:cxn>
                      <a:cxn ang="0">
                        <a:pos x="73" y="26"/>
                      </a:cxn>
                      <a:cxn ang="0">
                        <a:pos x="75" y="32"/>
                      </a:cxn>
                      <a:cxn ang="0">
                        <a:pos x="75" y="40"/>
                      </a:cxn>
                      <a:cxn ang="0">
                        <a:pos x="75" y="48"/>
                      </a:cxn>
                      <a:cxn ang="0">
                        <a:pos x="71" y="55"/>
                      </a:cxn>
                      <a:cxn ang="0">
                        <a:pos x="68" y="61"/>
                      </a:cxn>
                      <a:cxn ang="0">
                        <a:pos x="62" y="68"/>
                      </a:cxn>
                      <a:cxn ang="0">
                        <a:pos x="58" y="72"/>
                      </a:cxn>
                      <a:cxn ang="0">
                        <a:pos x="50" y="77"/>
                      </a:cxn>
                      <a:cxn ang="0">
                        <a:pos x="42" y="78"/>
                      </a:cxn>
                      <a:cxn ang="0">
                        <a:pos x="34" y="80"/>
                      </a:cxn>
                      <a:cxn ang="0">
                        <a:pos x="24" y="78"/>
                      </a:cxn>
                      <a:cxn ang="0">
                        <a:pos x="14" y="74"/>
                      </a:cxn>
                      <a:cxn ang="0">
                        <a:pos x="7" y="68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3"/>
                      </a:cxn>
                      <a:cxn ang="0">
                        <a:pos x="0" y="65"/>
                      </a:cxn>
                      <a:cxn ang="0">
                        <a:pos x="7" y="72"/>
                      </a:cxn>
                      <a:cxn ang="0">
                        <a:pos x="14" y="78"/>
                      </a:cxn>
                      <a:cxn ang="0">
                        <a:pos x="24" y="82"/>
                      </a:cxn>
                      <a:cxn ang="0">
                        <a:pos x="34" y="83"/>
                      </a:cxn>
                      <a:cxn ang="0">
                        <a:pos x="44" y="82"/>
                      </a:cxn>
                      <a:cxn ang="0">
                        <a:pos x="51" y="78"/>
                      </a:cxn>
                      <a:cxn ang="0">
                        <a:pos x="59" y="75"/>
                      </a:cxn>
                      <a:cxn ang="0">
                        <a:pos x="65" y="69"/>
                      </a:cxn>
                      <a:cxn ang="0">
                        <a:pos x="70" y="63"/>
                      </a:cxn>
                      <a:cxn ang="0">
                        <a:pos x="75" y="55"/>
                      </a:cxn>
                      <a:cxn ang="0">
                        <a:pos x="78" y="48"/>
                      </a:cxn>
                      <a:cxn ang="0">
                        <a:pos x="78" y="40"/>
                      </a:cxn>
                    </a:cxnLst>
                    <a:rect l="0" t="0" r="r" b="b"/>
                    <a:pathLst>
                      <a:path w="78" h="83">
                        <a:moveTo>
                          <a:pt x="78" y="40"/>
                        </a:moveTo>
                        <a:lnTo>
                          <a:pt x="78" y="32"/>
                        </a:lnTo>
                        <a:lnTo>
                          <a:pt x="76" y="26"/>
                        </a:lnTo>
                        <a:lnTo>
                          <a:pt x="73" y="21"/>
                        </a:lnTo>
                        <a:lnTo>
                          <a:pt x="70" y="15"/>
                        </a:lnTo>
                        <a:lnTo>
                          <a:pt x="67" y="10"/>
                        </a:lnTo>
                        <a:lnTo>
                          <a:pt x="62" y="6"/>
                        </a:lnTo>
                        <a:lnTo>
                          <a:pt x="58" y="3"/>
                        </a:lnTo>
                        <a:lnTo>
                          <a:pt x="51" y="0"/>
                        </a:lnTo>
                        <a:lnTo>
                          <a:pt x="50" y="0"/>
                        </a:lnTo>
                        <a:lnTo>
                          <a:pt x="47" y="1"/>
                        </a:lnTo>
                        <a:lnTo>
                          <a:pt x="53" y="3"/>
                        </a:lnTo>
                        <a:lnTo>
                          <a:pt x="58" y="6"/>
                        </a:lnTo>
                        <a:lnTo>
                          <a:pt x="62" y="10"/>
                        </a:lnTo>
                        <a:lnTo>
                          <a:pt x="67" y="15"/>
                        </a:lnTo>
                        <a:lnTo>
                          <a:pt x="70" y="21"/>
                        </a:lnTo>
                        <a:lnTo>
                          <a:pt x="73" y="26"/>
                        </a:lnTo>
                        <a:lnTo>
                          <a:pt x="75" y="32"/>
                        </a:lnTo>
                        <a:lnTo>
                          <a:pt x="75" y="40"/>
                        </a:lnTo>
                        <a:lnTo>
                          <a:pt x="75" y="48"/>
                        </a:lnTo>
                        <a:lnTo>
                          <a:pt x="71" y="55"/>
                        </a:lnTo>
                        <a:lnTo>
                          <a:pt x="68" y="61"/>
                        </a:lnTo>
                        <a:lnTo>
                          <a:pt x="62" y="68"/>
                        </a:lnTo>
                        <a:lnTo>
                          <a:pt x="58" y="72"/>
                        </a:lnTo>
                        <a:lnTo>
                          <a:pt x="50" y="77"/>
                        </a:lnTo>
                        <a:lnTo>
                          <a:pt x="42" y="78"/>
                        </a:lnTo>
                        <a:lnTo>
                          <a:pt x="34" y="80"/>
                        </a:lnTo>
                        <a:lnTo>
                          <a:pt x="24" y="78"/>
                        </a:lnTo>
                        <a:lnTo>
                          <a:pt x="14" y="74"/>
                        </a:lnTo>
                        <a:lnTo>
                          <a:pt x="7" y="68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3"/>
                        </a:lnTo>
                        <a:lnTo>
                          <a:pt x="0" y="65"/>
                        </a:lnTo>
                        <a:lnTo>
                          <a:pt x="7" y="72"/>
                        </a:lnTo>
                        <a:lnTo>
                          <a:pt x="14" y="78"/>
                        </a:lnTo>
                        <a:lnTo>
                          <a:pt x="24" y="82"/>
                        </a:lnTo>
                        <a:lnTo>
                          <a:pt x="34" y="83"/>
                        </a:lnTo>
                        <a:lnTo>
                          <a:pt x="44" y="82"/>
                        </a:lnTo>
                        <a:lnTo>
                          <a:pt x="51" y="78"/>
                        </a:lnTo>
                        <a:lnTo>
                          <a:pt x="59" y="75"/>
                        </a:lnTo>
                        <a:lnTo>
                          <a:pt x="65" y="69"/>
                        </a:lnTo>
                        <a:lnTo>
                          <a:pt x="70" y="63"/>
                        </a:lnTo>
                        <a:lnTo>
                          <a:pt x="75" y="55"/>
                        </a:lnTo>
                        <a:lnTo>
                          <a:pt x="78" y="48"/>
                        </a:lnTo>
                        <a:lnTo>
                          <a:pt x="78" y="40"/>
                        </a:lnTo>
                        <a:close/>
                      </a:path>
                    </a:pathLst>
                  </a:custGeom>
                  <a:solidFill>
                    <a:srgbClr val="E66E6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17" name="Freeform 585"/>
                  <p:cNvSpPr>
                    <a:spLocks/>
                  </p:cNvSpPr>
                  <p:nvPr/>
                </p:nvSpPr>
                <p:spPr bwMode="auto">
                  <a:xfrm>
                    <a:off x="5673" y="1263"/>
                    <a:ext cx="76" cy="82"/>
                  </a:xfrm>
                  <a:custGeom>
                    <a:avLst/>
                    <a:gdLst/>
                    <a:ahLst/>
                    <a:cxnLst>
                      <a:cxn ang="0">
                        <a:pos x="76" y="40"/>
                      </a:cxn>
                      <a:cxn ang="0">
                        <a:pos x="76" y="32"/>
                      </a:cxn>
                      <a:cxn ang="0">
                        <a:pos x="75" y="26"/>
                      </a:cxn>
                      <a:cxn ang="0">
                        <a:pos x="71" y="21"/>
                      </a:cxn>
                      <a:cxn ang="0">
                        <a:pos x="68" y="15"/>
                      </a:cxn>
                      <a:cxn ang="0">
                        <a:pos x="65" y="10"/>
                      </a:cxn>
                      <a:cxn ang="0">
                        <a:pos x="61" y="6"/>
                      </a:cxn>
                      <a:cxn ang="0">
                        <a:pos x="54" y="3"/>
                      </a:cxn>
                      <a:cxn ang="0">
                        <a:pos x="50" y="0"/>
                      </a:cxn>
                      <a:cxn ang="0">
                        <a:pos x="47" y="1"/>
                      </a:cxn>
                      <a:cxn ang="0">
                        <a:pos x="44" y="1"/>
                      </a:cxn>
                      <a:cxn ang="0">
                        <a:pos x="50" y="4"/>
                      </a:cxn>
                      <a:cxn ang="0">
                        <a:pos x="56" y="7"/>
                      </a:cxn>
                      <a:cxn ang="0">
                        <a:pos x="61" y="10"/>
                      </a:cxn>
                      <a:cxn ang="0">
                        <a:pos x="65" y="15"/>
                      </a:cxn>
                      <a:cxn ang="0">
                        <a:pos x="68" y="20"/>
                      </a:cxn>
                      <a:cxn ang="0">
                        <a:pos x="71" y="26"/>
                      </a:cxn>
                      <a:cxn ang="0">
                        <a:pos x="73" y="32"/>
                      </a:cxn>
                      <a:cxn ang="0">
                        <a:pos x="73" y="40"/>
                      </a:cxn>
                      <a:cxn ang="0">
                        <a:pos x="73" y="48"/>
                      </a:cxn>
                      <a:cxn ang="0">
                        <a:pos x="70" y="54"/>
                      </a:cxn>
                      <a:cxn ang="0">
                        <a:pos x="67" y="61"/>
                      </a:cxn>
                      <a:cxn ang="0">
                        <a:pos x="62" y="66"/>
                      </a:cxn>
                      <a:cxn ang="0">
                        <a:pos x="56" y="71"/>
                      </a:cxn>
                      <a:cxn ang="0">
                        <a:pos x="50" y="75"/>
                      </a:cxn>
                      <a:cxn ang="0">
                        <a:pos x="42" y="77"/>
                      </a:cxn>
                      <a:cxn ang="0">
                        <a:pos x="34" y="78"/>
                      </a:cxn>
                      <a:cxn ang="0">
                        <a:pos x="24" y="77"/>
                      </a:cxn>
                      <a:cxn ang="0">
                        <a:pos x="14" y="72"/>
                      </a:cxn>
                      <a:cxn ang="0">
                        <a:pos x="7" y="65"/>
                      </a:cxn>
                      <a:cxn ang="0">
                        <a:pos x="0" y="57"/>
                      </a:cxn>
                      <a:cxn ang="0">
                        <a:pos x="0" y="58"/>
                      </a:cxn>
                      <a:cxn ang="0">
                        <a:pos x="0" y="60"/>
                      </a:cxn>
                      <a:cxn ang="0">
                        <a:pos x="0" y="61"/>
                      </a:cxn>
                      <a:cxn ang="0">
                        <a:pos x="0" y="63"/>
                      </a:cxn>
                      <a:cxn ang="0">
                        <a:pos x="7" y="69"/>
                      </a:cxn>
                      <a:cxn ang="0">
                        <a:pos x="14" y="75"/>
                      </a:cxn>
                      <a:cxn ang="0">
                        <a:pos x="24" y="80"/>
                      </a:cxn>
                      <a:cxn ang="0">
                        <a:pos x="34" y="82"/>
                      </a:cxn>
                      <a:cxn ang="0">
                        <a:pos x="44" y="80"/>
                      </a:cxn>
                      <a:cxn ang="0">
                        <a:pos x="51" y="77"/>
                      </a:cxn>
                      <a:cxn ang="0">
                        <a:pos x="58" y="74"/>
                      </a:cxn>
                      <a:cxn ang="0">
                        <a:pos x="64" y="69"/>
                      </a:cxn>
                      <a:cxn ang="0">
                        <a:pos x="68" y="63"/>
                      </a:cxn>
                      <a:cxn ang="0">
                        <a:pos x="73" y="55"/>
                      </a:cxn>
                      <a:cxn ang="0">
                        <a:pos x="76" y="48"/>
                      </a:cxn>
                      <a:cxn ang="0">
                        <a:pos x="76" y="40"/>
                      </a:cxn>
                    </a:cxnLst>
                    <a:rect l="0" t="0" r="r" b="b"/>
                    <a:pathLst>
                      <a:path w="76" h="82">
                        <a:moveTo>
                          <a:pt x="76" y="40"/>
                        </a:moveTo>
                        <a:lnTo>
                          <a:pt x="76" y="32"/>
                        </a:lnTo>
                        <a:lnTo>
                          <a:pt x="75" y="26"/>
                        </a:lnTo>
                        <a:lnTo>
                          <a:pt x="71" y="21"/>
                        </a:lnTo>
                        <a:lnTo>
                          <a:pt x="68" y="15"/>
                        </a:lnTo>
                        <a:lnTo>
                          <a:pt x="65" y="10"/>
                        </a:lnTo>
                        <a:lnTo>
                          <a:pt x="61" y="6"/>
                        </a:lnTo>
                        <a:lnTo>
                          <a:pt x="54" y="3"/>
                        </a:lnTo>
                        <a:lnTo>
                          <a:pt x="50" y="0"/>
                        </a:lnTo>
                        <a:lnTo>
                          <a:pt x="47" y="1"/>
                        </a:lnTo>
                        <a:lnTo>
                          <a:pt x="44" y="1"/>
                        </a:lnTo>
                        <a:lnTo>
                          <a:pt x="50" y="4"/>
                        </a:lnTo>
                        <a:lnTo>
                          <a:pt x="56" y="7"/>
                        </a:lnTo>
                        <a:lnTo>
                          <a:pt x="61" y="10"/>
                        </a:lnTo>
                        <a:lnTo>
                          <a:pt x="65" y="15"/>
                        </a:lnTo>
                        <a:lnTo>
                          <a:pt x="68" y="20"/>
                        </a:lnTo>
                        <a:lnTo>
                          <a:pt x="71" y="26"/>
                        </a:lnTo>
                        <a:lnTo>
                          <a:pt x="73" y="32"/>
                        </a:lnTo>
                        <a:lnTo>
                          <a:pt x="73" y="40"/>
                        </a:lnTo>
                        <a:lnTo>
                          <a:pt x="73" y="48"/>
                        </a:lnTo>
                        <a:lnTo>
                          <a:pt x="70" y="54"/>
                        </a:lnTo>
                        <a:lnTo>
                          <a:pt x="67" y="61"/>
                        </a:lnTo>
                        <a:lnTo>
                          <a:pt x="62" y="66"/>
                        </a:lnTo>
                        <a:lnTo>
                          <a:pt x="56" y="71"/>
                        </a:lnTo>
                        <a:lnTo>
                          <a:pt x="50" y="75"/>
                        </a:lnTo>
                        <a:lnTo>
                          <a:pt x="42" y="77"/>
                        </a:lnTo>
                        <a:lnTo>
                          <a:pt x="34" y="78"/>
                        </a:lnTo>
                        <a:lnTo>
                          <a:pt x="24" y="77"/>
                        </a:lnTo>
                        <a:lnTo>
                          <a:pt x="14" y="72"/>
                        </a:lnTo>
                        <a:lnTo>
                          <a:pt x="7" y="65"/>
                        </a:lnTo>
                        <a:lnTo>
                          <a:pt x="0" y="57"/>
                        </a:lnTo>
                        <a:lnTo>
                          <a:pt x="0" y="58"/>
                        </a:lnTo>
                        <a:lnTo>
                          <a:pt x="0" y="60"/>
                        </a:lnTo>
                        <a:lnTo>
                          <a:pt x="0" y="61"/>
                        </a:lnTo>
                        <a:lnTo>
                          <a:pt x="0" y="63"/>
                        </a:lnTo>
                        <a:lnTo>
                          <a:pt x="7" y="69"/>
                        </a:lnTo>
                        <a:lnTo>
                          <a:pt x="14" y="75"/>
                        </a:lnTo>
                        <a:lnTo>
                          <a:pt x="24" y="80"/>
                        </a:lnTo>
                        <a:lnTo>
                          <a:pt x="34" y="82"/>
                        </a:lnTo>
                        <a:lnTo>
                          <a:pt x="44" y="80"/>
                        </a:lnTo>
                        <a:lnTo>
                          <a:pt x="51" y="77"/>
                        </a:lnTo>
                        <a:lnTo>
                          <a:pt x="58" y="74"/>
                        </a:lnTo>
                        <a:lnTo>
                          <a:pt x="64" y="69"/>
                        </a:lnTo>
                        <a:lnTo>
                          <a:pt x="68" y="63"/>
                        </a:lnTo>
                        <a:lnTo>
                          <a:pt x="73" y="55"/>
                        </a:lnTo>
                        <a:lnTo>
                          <a:pt x="76" y="48"/>
                        </a:lnTo>
                        <a:lnTo>
                          <a:pt x="76" y="40"/>
                        </a:lnTo>
                        <a:close/>
                      </a:path>
                    </a:pathLst>
                  </a:custGeom>
                  <a:solidFill>
                    <a:srgbClr val="E672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18" name="Freeform 586"/>
                  <p:cNvSpPr>
                    <a:spLocks/>
                  </p:cNvSpPr>
                  <p:nvPr/>
                </p:nvSpPr>
                <p:spPr bwMode="auto">
                  <a:xfrm>
                    <a:off x="5673" y="1264"/>
                    <a:ext cx="75" cy="79"/>
                  </a:xfrm>
                  <a:custGeom>
                    <a:avLst/>
                    <a:gdLst/>
                    <a:ahLst/>
                    <a:cxnLst>
                      <a:cxn ang="0">
                        <a:pos x="75" y="39"/>
                      </a:cxn>
                      <a:cxn ang="0">
                        <a:pos x="75" y="31"/>
                      </a:cxn>
                      <a:cxn ang="0">
                        <a:pos x="73" y="25"/>
                      </a:cxn>
                      <a:cxn ang="0">
                        <a:pos x="70" y="20"/>
                      </a:cxn>
                      <a:cxn ang="0">
                        <a:pos x="67" y="14"/>
                      </a:cxn>
                      <a:cxn ang="0">
                        <a:pos x="62" y="9"/>
                      </a:cxn>
                      <a:cxn ang="0">
                        <a:pos x="58" y="5"/>
                      </a:cxn>
                      <a:cxn ang="0">
                        <a:pos x="53" y="2"/>
                      </a:cxn>
                      <a:cxn ang="0">
                        <a:pos x="47" y="0"/>
                      </a:cxn>
                      <a:cxn ang="0">
                        <a:pos x="44" y="0"/>
                      </a:cxn>
                      <a:cxn ang="0">
                        <a:pos x="41" y="2"/>
                      </a:cxn>
                      <a:cxn ang="0">
                        <a:pos x="47" y="3"/>
                      </a:cxn>
                      <a:cxn ang="0">
                        <a:pos x="53" y="6"/>
                      </a:cxn>
                      <a:cxn ang="0">
                        <a:pos x="58" y="9"/>
                      </a:cxn>
                      <a:cxn ang="0">
                        <a:pos x="62" y="14"/>
                      </a:cxn>
                      <a:cxn ang="0">
                        <a:pos x="67" y="19"/>
                      </a:cxn>
                      <a:cxn ang="0">
                        <a:pos x="70" y="25"/>
                      </a:cxn>
                      <a:cxn ang="0">
                        <a:pos x="71" y="31"/>
                      </a:cxn>
                      <a:cxn ang="0">
                        <a:pos x="71" y="39"/>
                      </a:cxn>
                      <a:cxn ang="0">
                        <a:pos x="71" y="45"/>
                      </a:cxn>
                      <a:cxn ang="0">
                        <a:pos x="68" y="53"/>
                      </a:cxn>
                      <a:cxn ang="0">
                        <a:pos x="65" y="59"/>
                      </a:cxn>
                      <a:cxn ang="0">
                        <a:pos x="61" y="65"/>
                      </a:cxn>
                      <a:cxn ang="0">
                        <a:pos x="56" y="68"/>
                      </a:cxn>
                      <a:cxn ang="0">
                        <a:pos x="48" y="73"/>
                      </a:cxn>
                      <a:cxn ang="0">
                        <a:pos x="42" y="74"/>
                      </a:cxn>
                      <a:cxn ang="0">
                        <a:pos x="34" y="76"/>
                      </a:cxn>
                      <a:cxn ang="0">
                        <a:pos x="28" y="74"/>
                      </a:cxn>
                      <a:cxn ang="0">
                        <a:pos x="24" y="73"/>
                      </a:cxn>
                      <a:cxn ang="0">
                        <a:pos x="19" y="71"/>
                      </a:cxn>
                      <a:cxn ang="0">
                        <a:pos x="14" y="68"/>
                      </a:cxn>
                      <a:cxn ang="0">
                        <a:pos x="10" y="65"/>
                      </a:cxn>
                      <a:cxn ang="0">
                        <a:pos x="5" y="62"/>
                      </a:cxn>
                      <a:cxn ang="0">
                        <a:pos x="2" y="57"/>
                      </a:cxn>
                      <a:cxn ang="0">
                        <a:pos x="0" y="53"/>
                      </a:cxn>
                      <a:cxn ang="0">
                        <a:pos x="0" y="56"/>
                      </a:cxn>
                      <a:cxn ang="0">
                        <a:pos x="0" y="59"/>
                      </a:cxn>
                      <a:cxn ang="0">
                        <a:pos x="7" y="67"/>
                      </a:cxn>
                      <a:cxn ang="0">
                        <a:pos x="14" y="73"/>
                      </a:cxn>
                      <a:cxn ang="0">
                        <a:pos x="24" y="77"/>
                      </a:cxn>
                      <a:cxn ang="0">
                        <a:pos x="34" y="79"/>
                      </a:cxn>
                      <a:cxn ang="0">
                        <a:pos x="42" y="77"/>
                      </a:cxn>
                      <a:cxn ang="0">
                        <a:pos x="50" y="76"/>
                      </a:cxn>
                      <a:cxn ang="0">
                        <a:pos x="58" y="71"/>
                      </a:cxn>
                      <a:cxn ang="0">
                        <a:pos x="62" y="67"/>
                      </a:cxn>
                      <a:cxn ang="0">
                        <a:pos x="68" y="60"/>
                      </a:cxn>
                      <a:cxn ang="0">
                        <a:pos x="71" y="54"/>
                      </a:cxn>
                      <a:cxn ang="0">
                        <a:pos x="75" y="47"/>
                      </a:cxn>
                      <a:cxn ang="0">
                        <a:pos x="75" y="39"/>
                      </a:cxn>
                    </a:cxnLst>
                    <a:rect l="0" t="0" r="r" b="b"/>
                    <a:pathLst>
                      <a:path w="75" h="79">
                        <a:moveTo>
                          <a:pt x="75" y="39"/>
                        </a:moveTo>
                        <a:lnTo>
                          <a:pt x="75" y="31"/>
                        </a:lnTo>
                        <a:lnTo>
                          <a:pt x="73" y="25"/>
                        </a:lnTo>
                        <a:lnTo>
                          <a:pt x="70" y="20"/>
                        </a:lnTo>
                        <a:lnTo>
                          <a:pt x="67" y="14"/>
                        </a:lnTo>
                        <a:lnTo>
                          <a:pt x="62" y="9"/>
                        </a:lnTo>
                        <a:lnTo>
                          <a:pt x="58" y="5"/>
                        </a:lnTo>
                        <a:lnTo>
                          <a:pt x="53" y="2"/>
                        </a:lnTo>
                        <a:lnTo>
                          <a:pt x="47" y="0"/>
                        </a:lnTo>
                        <a:lnTo>
                          <a:pt x="44" y="0"/>
                        </a:lnTo>
                        <a:lnTo>
                          <a:pt x="41" y="2"/>
                        </a:lnTo>
                        <a:lnTo>
                          <a:pt x="47" y="3"/>
                        </a:lnTo>
                        <a:lnTo>
                          <a:pt x="53" y="6"/>
                        </a:lnTo>
                        <a:lnTo>
                          <a:pt x="58" y="9"/>
                        </a:lnTo>
                        <a:lnTo>
                          <a:pt x="62" y="14"/>
                        </a:lnTo>
                        <a:lnTo>
                          <a:pt x="67" y="19"/>
                        </a:lnTo>
                        <a:lnTo>
                          <a:pt x="70" y="25"/>
                        </a:lnTo>
                        <a:lnTo>
                          <a:pt x="71" y="31"/>
                        </a:lnTo>
                        <a:lnTo>
                          <a:pt x="71" y="39"/>
                        </a:lnTo>
                        <a:lnTo>
                          <a:pt x="71" y="45"/>
                        </a:lnTo>
                        <a:lnTo>
                          <a:pt x="68" y="53"/>
                        </a:lnTo>
                        <a:lnTo>
                          <a:pt x="65" y="59"/>
                        </a:lnTo>
                        <a:lnTo>
                          <a:pt x="61" y="65"/>
                        </a:lnTo>
                        <a:lnTo>
                          <a:pt x="56" y="68"/>
                        </a:lnTo>
                        <a:lnTo>
                          <a:pt x="48" y="73"/>
                        </a:lnTo>
                        <a:lnTo>
                          <a:pt x="42" y="74"/>
                        </a:lnTo>
                        <a:lnTo>
                          <a:pt x="34" y="76"/>
                        </a:lnTo>
                        <a:lnTo>
                          <a:pt x="28" y="74"/>
                        </a:lnTo>
                        <a:lnTo>
                          <a:pt x="24" y="73"/>
                        </a:lnTo>
                        <a:lnTo>
                          <a:pt x="19" y="71"/>
                        </a:lnTo>
                        <a:lnTo>
                          <a:pt x="14" y="68"/>
                        </a:lnTo>
                        <a:lnTo>
                          <a:pt x="10" y="65"/>
                        </a:lnTo>
                        <a:lnTo>
                          <a:pt x="5" y="62"/>
                        </a:lnTo>
                        <a:lnTo>
                          <a:pt x="2" y="57"/>
                        </a:lnTo>
                        <a:lnTo>
                          <a:pt x="0" y="53"/>
                        </a:lnTo>
                        <a:lnTo>
                          <a:pt x="0" y="56"/>
                        </a:lnTo>
                        <a:lnTo>
                          <a:pt x="0" y="59"/>
                        </a:lnTo>
                        <a:lnTo>
                          <a:pt x="7" y="67"/>
                        </a:lnTo>
                        <a:lnTo>
                          <a:pt x="14" y="73"/>
                        </a:lnTo>
                        <a:lnTo>
                          <a:pt x="24" y="77"/>
                        </a:lnTo>
                        <a:lnTo>
                          <a:pt x="34" y="79"/>
                        </a:lnTo>
                        <a:lnTo>
                          <a:pt x="42" y="77"/>
                        </a:lnTo>
                        <a:lnTo>
                          <a:pt x="50" y="76"/>
                        </a:lnTo>
                        <a:lnTo>
                          <a:pt x="58" y="71"/>
                        </a:lnTo>
                        <a:lnTo>
                          <a:pt x="62" y="67"/>
                        </a:lnTo>
                        <a:lnTo>
                          <a:pt x="68" y="60"/>
                        </a:lnTo>
                        <a:lnTo>
                          <a:pt x="71" y="54"/>
                        </a:lnTo>
                        <a:lnTo>
                          <a:pt x="75" y="47"/>
                        </a:lnTo>
                        <a:lnTo>
                          <a:pt x="75" y="39"/>
                        </a:lnTo>
                        <a:close/>
                      </a:path>
                    </a:pathLst>
                  </a:custGeom>
                  <a:solidFill>
                    <a:srgbClr val="E7757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19" name="Freeform 587"/>
                  <p:cNvSpPr>
                    <a:spLocks/>
                  </p:cNvSpPr>
                  <p:nvPr/>
                </p:nvSpPr>
                <p:spPr bwMode="auto">
                  <a:xfrm>
                    <a:off x="5673" y="1264"/>
                    <a:ext cx="73" cy="77"/>
                  </a:xfrm>
                  <a:custGeom>
                    <a:avLst/>
                    <a:gdLst/>
                    <a:ahLst/>
                    <a:cxnLst>
                      <a:cxn ang="0">
                        <a:pos x="73" y="39"/>
                      </a:cxn>
                      <a:cxn ang="0">
                        <a:pos x="73" y="31"/>
                      </a:cxn>
                      <a:cxn ang="0">
                        <a:pos x="71" y="25"/>
                      </a:cxn>
                      <a:cxn ang="0">
                        <a:pos x="68" y="19"/>
                      </a:cxn>
                      <a:cxn ang="0">
                        <a:pos x="65" y="14"/>
                      </a:cxn>
                      <a:cxn ang="0">
                        <a:pos x="61" y="9"/>
                      </a:cxn>
                      <a:cxn ang="0">
                        <a:pos x="56" y="6"/>
                      </a:cxn>
                      <a:cxn ang="0">
                        <a:pos x="50" y="3"/>
                      </a:cxn>
                      <a:cxn ang="0">
                        <a:pos x="44" y="0"/>
                      </a:cxn>
                      <a:cxn ang="0">
                        <a:pos x="41" y="2"/>
                      </a:cxn>
                      <a:cxn ang="0">
                        <a:pos x="37" y="3"/>
                      </a:cxn>
                      <a:cxn ang="0">
                        <a:pos x="45" y="5"/>
                      </a:cxn>
                      <a:cxn ang="0">
                        <a:pos x="50" y="6"/>
                      </a:cxn>
                      <a:cxn ang="0">
                        <a:pos x="56" y="9"/>
                      </a:cxn>
                      <a:cxn ang="0">
                        <a:pos x="61" y="14"/>
                      </a:cxn>
                      <a:cxn ang="0">
                        <a:pos x="65" y="19"/>
                      </a:cxn>
                      <a:cxn ang="0">
                        <a:pos x="67" y="25"/>
                      </a:cxn>
                      <a:cxn ang="0">
                        <a:pos x="70" y="31"/>
                      </a:cxn>
                      <a:cxn ang="0">
                        <a:pos x="70" y="39"/>
                      </a:cxn>
                      <a:cxn ang="0">
                        <a:pos x="70" y="45"/>
                      </a:cxn>
                      <a:cxn ang="0">
                        <a:pos x="67" y="53"/>
                      </a:cxn>
                      <a:cxn ang="0">
                        <a:pos x="64" y="57"/>
                      </a:cxn>
                      <a:cxn ang="0">
                        <a:pos x="59" y="64"/>
                      </a:cxn>
                      <a:cxn ang="0">
                        <a:pos x="54" y="68"/>
                      </a:cxn>
                      <a:cxn ang="0">
                        <a:pos x="48" y="71"/>
                      </a:cxn>
                      <a:cxn ang="0">
                        <a:pos x="42" y="73"/>
                      </a:cxn>
                      <a:cxn ang="0">
                        <a:pos x="34" y="74"/>
                      </a:cxn>
                      <a:cxn ang="0">
                        <a:pos x="28" y="73"/>
                      </a:cxn>
                      <a:cxn ang="0">
                        <a:pos x="24" y="71"/>
                      </a:cxn>
                      <a:cxn ang="0">
                        <a:pos x="17" y="70"/>
                      </a:cxn>
                      <a:cxn ang="0">
                        <a:pos x="13" y="67"/>
                      </a:cxn>
                      <a:cxn ang="0">
                        <a:pos x="10" y="64"/>
                      </a:cxn>
                      <a:cxn ang="0">
                        <a:pos x="5" y="59"/>
                      </a:cxn>
                      <a:cxn ang="0">
                        <a:pos x="3" y="54"/>
                      </a:cxn>
                      <a:cxn ang="0">
                        <a:pos x="0" y="50"/>
                      </a:cxn>
                      <a:cxn ang="0">
                        <a:pos x="0" y="53"/>
                      </a:cxn>
                      <a:cxn ang="0">
                        <a:pos x="0" y="56"/>
                      </a:cxn>
                      <a:cxn ang="0">
                        <a:pos x="7" y="64"/>
                      </a:cxn>
                      <a:cxn ang="0">
                        <a:pos x="14" y="71"/>
                      </a:cxn>
                      <a:cxn ang="0">
                        <a:pos x="24" y="76"/>
                      </a:cxn>
                      <a:cxn ang="0">
                        <a:pos x="34" y="77"/>
                      </a:cxn>
                      <a:cxn ang="0">
                        <a:pos x="42" y="76"/>
                      </a:cxn>
                      <a:cxn ang="0">
                        <a:pos x="50" y="74"/>
                      </a:cxn>
                      <a:cxn ang="0">
                        <a:pos x="56" y="70"/>
                      </a:cxn>
                      <a:cxn ang="0">
                        <a:pos x="62" y="65"/>
                      </a:cxn>
                      <a:cxn ang="0">
                        <a:pos x="67" y="60"/>
                      </a:cxn>
                      <a:cxn ang="0">
                        <a:pos x="70" y="53"/>
                      </a:cxn>
                      <a:cxn ang="0">
                        <a:pos x="73" y="47"/>
                      </a:cxn>
                      <a:cxn ang="0">
                        <a:pos x="73" y="39"/>
                      </a:cxn>
                    </a:cxnLst>
                    <a:rect l="0" t="0" r="r" b="b"/>
                    <a:pathLst>
                      <a:path w="73" h="77">
                        <a:moveTo>
                          <a:pt x="73" y="39"/>
                        </a:moveTo>
                        <a:lnTo>
                          <a:pt x="73" y="31"/>
                        </a:lnTo>
                        <a:lnTo>
                          <a:pt x="71" y="25"/>
                        </a:lnTo>
                        <a:lnTo>
                          <a:pt x="68" y="19"/>
                        </a:lnTo>
                        <a:lnTo>
                          <a:pt x="65" y="14"/>
                        </a:lnTo>
                        <a:lnTo>
                          <a:pt x="61" y="9"/>
                        </a:lnTo>
                        <a:lnTo>
                          <a:pt x="56" y="6"/>
                        </a:lnTo>
                        <a:lnTo>
                          <a:pt x="50" y="3"/>
                        </a:lnTo>
                        <a:lnTo>
                          <a:pt x="44" y="0"/>
                        </a:lnTo>
                        <a:lnTo>
                          <a:pt x="41" y="2"/>
                        </a:lnTo>
                        <a:lnTo>
                          <a:pt x="37" y="3"/>
                        </a:lnTo>
                        <a:lnTo>
                          <a:pt x="45" y="5"/>
                        </a:lnTo>
                        <a:lnTo>
                          <a:pt x="50" y="6"/>
                        </a:lnTo>
                        <a:lnTo>
                          <a:pt x="56" y="9"/>
                        </a:lnTo>
                        <a:lnTo>
                          <a:pt x="61" y="14"/>
                        </a:lnTo>
                        <a:lnTo>
                          <a:pt x="65" y="19"/>
                        </a:lnTo>
                        <a:lnTo>
                          <a:pt x="67" y="25"/>
                        </a:lnTo>
                        <a:lnTo>
                          <a:pt x="70" y="31"/>
                        </a:lnTo>
                        <a:lnTo>
                          <a:pt x="70" y="39"/>
                        </a:lnTo>
                        <a:lnTo>
                          <a:pt x="70" y="45"/>
                        </a:lnTo>
                        <a:lnTo>
                          <a:pt x="67" y="53"/>
                        </a:lnTo>
                        <a:lnTo>
                          <a:pt x="64" y="57"/>
                        </a:lnTo>
                        <a:lnTo>
                          <a:pt x="59" y="64"/>
                        </a:lnTo>
                        <a:lnTo>
                          <a:pt x="54" y="68"/>
                        </a:lnTo>
                        <a:lnTo>
                          <a:pt x="48" y="71"/>
                        </a:lnTo>
                        <a:lnTo>
                          <a:pt x="42" y="73"/>
                        </a:lnTo>
                        <a:lnTo>
                          <a:pt x="34" y="74"/>
                        </a:lnTo>
                        <a:lnTo>
                          <a:pt x="28" y="73"/>
                        </a:lnTo>
                        <a:lnTo>
                          <a:pt x="24" y="71"/>
                        </a:lnTo>
                        <a:lnTo>
                          <a:pt x="17" y="70"/>
                        </a:lnTo>
                        <a:lnTo>
                          <a:pt x="13" y="67"/>
                        </a:lnTo>
                        <a:lnTo>
                          <a:pt x="10" y="64"/>
                        </a:lnTo>
                        <a:lnTo>
                          <a:pt x="5" y="59"/>
                        </a:lnTo>
                        <a:lnTo>
                          <a:pt x="3" y="54"/>
                        </a:lnTo>
                        <a:lnTo>
                          <a:pt x="0" y="50"/>
                        </a:lnTo>
                        <a:lnTo>
                          <a:pt x="0" y="53"/>
                        </a:lnTo>
                        <a:lnTo>
                          <a:pt x="0" y="56"/>
                        </a:lnTo>
                        <a:lnTo>
                          <a:pt x="7" y="64"/>
                        </a:lnTo>
                        <a:lnTo>
                          <a:pt x="14" y="71"/>
                        </a:lnTo>
                        <a:lnTo>
                          <a:pt x="24" y="76"/>
                        </a:lnTo>
                        <a:lnTo>
                          <a:pt x="34" y="77"/>
                        </a:lnTo>
                        <a:lnTo>
                          <a:pt x="42" y="76"/>
                        </a:lnTo>
                        <a:lnTo>
                          <a:pt x="50" y="74"/>
                        </a:lnTo>
                        <a:lnTo>
                          <a:pt x="56" y="70"/>
                        </a:lnTo>
                        <a:lnTo>
                          <a:pt x="62" y="65"/>
                        </a:lnTo>
                        <a:lnTo>
                          <a:pt x="67" y="60"/>
                        </a:lnTo>
                        <a:lnTo>
                          <a:pt x="70" y="53"/>
                        </a:lnTo>
                        <a:lnTo>
                          <a:pt x="73" y="47"/>
                        </a:lnTo>
                        <a:lnTo>
                          <a:pt x="73" y="39"/>
                        </a:lnTo>
                        <a:close/>
                      </a:path>
                    </a:pathLst>
                  </a:custGeom>
                  <a:solidFill>
                    <a:srgbClr val="E87B7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20" name="Freeform 588"/>
                  <p:cNvSpPr>
                    <a:spLocks/>
                  </p:cNvSpPr>
                  <p:nvPr/>
                </p:nvSpPr>
                <p:spPr bwMode="auto">
                  <a:xfrm>
                    <a:off x="5673" y="1266"/>
                    <a:ext cx="71" cy="74"/>
                  </a:xfrm>
                  <a:custGeom>
                    <a:avLst/>
                    <a:gdLst/>
                    <a:ahLst/>
                    <a:cxnLst>
                      <a:cxn ang="0">
                        <a:pos x="71" y="37"/>
                      </a:cxn>
                      <a:cxn ang="0">
                        <a:pos x="71" y="29"/>
                      </a:cxn>
                      <a:cxn ang="0">
                        <a:pos x="70" y="23"/>
                      </a:cxn>
                      <a:cxn ang="0">
                        <a:pos x="67" y="17"/>
                      </a:cxn>
                      <a:cxn ang="0">
                        <a:pos x="62" y="12"/>
                      </a:cxn>
                      <a:cxn ang="0">
                        <a:pos x="58" y="7"/>
                      </a:cxn>
                      <a:cxn ang="0">
                        <a:pos x="53" y="4"/>
                      </a:cxn>
                      <a:cxn ang="0">
                        <a:pos x="47" y="1"/>
                      </a:cxn>
                      <a:cxn ang="0">
                        <a:pos x="41" y="0"/>
                      </a:cxn>
                      <a:cxn ang="0">
                        <a:pos x="37" y="1"/>
                      </a:cxn>
                      <a:cxn ang="0">
                        <a:pos x="34" y="3"/>
                      </a:cxn>
                      <a:cxn ang="0">
                        <a:pos x="42" y="3"/>
                      </a:cxn>
                      <a:cxn ang="0">
                        <a:pos x="48" y="4"/>
                      </a:cxn>
                      <a:cxn ang="0">
                        <a:pos x="54" y="7"/>
                      </a:cxn>
                      <a:cxn ang="0">
                        <a:pos x="59" y="12"/>
                      </a:cxn>
                      <a:cxn ang="0">
                        <a:pos x="62" y="17"/>
                      </a:cxn>
                      <a:cxn ang="0">
                        <a:pos x="65" y="23"/>
                      </a:cxn>
                      <a:cxn ang="0">
                        <a:pos x="68" y="29"/>
                      </a:cxn>
                      <a:cxn ang="0">
                        <a:pos x="68" y="37"/>
                      </a:cxn>
                      <a:cxn ang="0">
                        <a:pos x="68" y="43"/>
                      </a:cxn>
                      <a:cxn ang="0">
                        <a:pos x="65" y="49"/>
                      </a:cxn>
                      <a:cxn ang="0">
                        <a:pos x="62" y="55"/>
                      </a:cxn>
                      <a:cxn ang="0">
                        <a:pos x="59" y="60"/>
                      </a:cxn>
                      <a:cxn ang="0">
                        <a:pos x="53" y="65"/>
                      </a:cxn>
                      <a:cxn ang="0">
                        <a:pos x="48" y="68"/>
                      </a:cxn>
                      <a:cxn ang="0">
                        <a:pos x="42" y="69"/>
                      </a:cxn>
                      <a:cxn ang="0">
                        <a:pos x="34" y="71"/>
                      </a:cxn>
                      <a:cxn ang="0">
                        <a:pos x="28" y="69"/>
                      </a:cxn>
                      <a:cxn ang="0">
                        <a:pos x="24" y="68"/>
                      </a:cxn>
                      <a:cxn ang="0">
                        <a:pos x="17" y="66"/>
                      </a:cxn>
                      <a:cxn ang="0">
                        <a:pos x="13" y="63"/>
                      </a:cxn>
                      <a:cxn ang="0">
                        <a:pos x="10" y="58"/>
                      </a:cxn>
                      <a:cxn ang="0">
                        <a:pos x="5" y="54"/>
                      </a:cxn>
                      <a:cxn ang="0">
                        <a:pos x="3" y="49"/>
                      </a:cxn>
                      <a:cxn ang="0">
                        <a:pos x="2" y="43"/>
                      </a:cxn>
                      <a:cxn ang="0">
                        <a:pos x="0" y="48"/>
                      </a:cxn>
                      <a:cxn ang="0">
                        <a:pos x="0" y="51"/>
                      </a:cxn>
                      <a:cxn ang="0">
                        <a:pos x="2" y="55"/>
                      </a:cxn>
                      <a:cxn ang="0">
                        <a:pos x="5" y="60"/>
                      </a:cxn>
                      <a:cxn ang="0">
                        <a:pos x="10" y="63"/>
                      </a:cxn>
                      <a:cxn ang="0">
                        <a:pos x="14" y="66"/>
                      </a:cxn>
                      <a:cxn ang="0">
                        <a:pos x="19" y="69"/>
                      </a:cxn>
                      <a:cxn ang="0">
                        <a:pos x="24" y="71"/>
                      </a:cxn>
                      <a:cxn ang="0">
                        <a:pos x="28" y="72"/>
                      </a:cxn>
                      <a:cxn ang="0">
                        <a:pos x="34" y="74"/>
                      </a:cxn>
                      <a:cxn ang="0">
                        <a:pos x="42" y="72"/>
                      </a:cxn>
                      <a:cxn ang="0">
                        <a:pos x="48" y="71"/>
                      </a:cxn>
                      <a:cxn ang="0">
                        <a:pos x="56" y="66"/>
                      </a:cxn>
                      <a:cxn ang="0">
                        <a:pos x="61" y="63"/>
                      </a:cxn>
                      <a:cxn ang="0">
                        <a:pos x="65" y="57"/>
                      </a:cxn>
                      <a:cxn ang="0">
                        <a:pos x="68" y="51"/>
                      </a:cxn>
                      <a:cxn ang="0">
                        <a:pos x="71" y="43"/>
                      </a:cxn>
                      <a:cxn ang="0">
                        <a:pos x="71" y="37"/>
                      </a:cxn>
                    </a:cxnLst>
                    <a:rect l="0" t="0" r="r" b="b"/>
                    <a:pathLst>
                      <a:path w="71" h="74">
                        <a:moveTo>
                          <a:pt x="71" y="37"/>
                        </a:moveTo>
                        <a:lnTo>
                          <a:pt x="71" y="29"/>
                        </a:lnTo>
                        <a:lnTo>
                          <a:pt x="70" y="23"/>
                        </a:lnTo>
                        <a:lnTo>
                          <a:pt x="67" y="17"/>
                        </a:lnTo>
                        <a:lnTo>
                          <a:pt x="62" y="12"/>
                        </a:lnTo>
                        <a:lnTo>
                          <a:pt x="58" y="7"/>
                        </a:lnTo>
                        <a:lnTo>
                          <a:pt x="53" y="4"/>
                        </a:lnTo>
                        <a:lnTo>
                          <a:pt x="47" y="1"/>
                        </a:lnTo>
                        <a:lnTo>
                          <a:pt x="41" y="0"/>
                        </a:lnTo>
                        <a:lnTo>
                          <a:pt x="37" y="1"/>
                        </a:lnTo>
                        <a:lnTo>
                          <a:pt x="34" y="3"/>
                        </a:lnTo>
                        <a:lnTo>
                          <a:pt x="42" y="3"/>
                        </a:lnTo>
                        <a:lnTo>
                          <a:pt x="48" y="4"/>
                        </a:lnTo>
                        <a:lnTo>
                          <a:pt x="54" y="7"/>
                        </a:lnTo>
                        <a:lnTo>
                          <a:pt x="59" y="12"/>
                        </a:lnTo>
                        <a:lnTo>
                          <a:pt x="62" y="17"/>
                        </a:lnTo>
                        <a:lnTo>
                          <a:pt x="65" y="23"/>
                        </a:lnTo>
                        <a:lnTo>
                          <a:pt x="68" y="29"/>
                        </a:lnTo>
                        <a:lnTo>
                          <a:pt x="68" y="37"/>
                        </a:lnTo>
                        <a:lnTo>
                          <a:pt x="68" y="43"/>
                        </a:lnTo>
                        <a:lnTo>
                          <a:pt x="65" y="49"/>
                        </a:lnTo>
                        <a:lnTo>
                          <a:pt x="62" y="55"/>
                        </a:lnTo>
                        <a:lnTo>
                          <a:pt x="59" y="60"/>
                        </a:lnTo>
                        <a:lnTo>
                          <a:pt x="53" y="65"/>
                        </a:lnTo>
                        <a:lnTo>
                          <a:pt x="48" y="68"/>
                        </a:lnTo>
                        <a:lnTo>
                          <a:pt x="42" y="69"/>
                        </a:lnTo>
                        <a:lnTo>
                          <a:pt x="34" y="71"/>
                        </a:lnTo>
                        <a:lnTo>
                          <a:pt x="28" y="69"/>
                        </a:lnTo>
                        <a:lnTo>
                          <a:pt x="24" y="68"/>
                        </a:lnTo>
                        <a:lnTo>
                          <a:pt x="17" y="66"/>
                        </a:lnTo>
                        <a:lnTo>
                          <a:pt x="13" y="63"/>
                        </a:lnTo>
                        <a:lnTo>
                          <a:pt x="10" y="58"/>
                        </a:lnTo>
                        <a:lnTo>
                          <a:pt x="5" y="54"/>
                        </a:lnTo>
                        <a:lnTo>
                          <a:pt x="3" y="49"/>
                        </a:lnTo>
                        <a:lnTo>
                          <a:pt x="2" y="43"/>
                        </a:lnTo>
                        <a:lnTo>
                          <a:pt x="0" y="48"/>
                        </a:lnTo>
                        <a:lnTo>
                          <a:pt x="0" y="51"/>
                        </a:lnTo>
                        <a:lnTo>
                          <a:pt x="2" y="55"/>
                        </a:lnTo>
                        <a:lnTo>
                          <a:pt x="5" y="60"/>
                        </a:lnTo>
                        <a:lnTo>
                          <a:pt x="10" y="63"/>
                        </a:lnTo>
                        <a:lnTo>
                          <a:pt x="14" y="66"/>
                        </a:lnTo>
                        <a:lnTo>
                          <a:pt x="19" y="69"/>
                        </a:lnTo>
                        <a:lnTo>
                          <a:pt x="24" y="71"/>
                        </a:lnTo>
                        <a:lnTo>
                          <a:pt x="28" y="72"/>
                        </a:lnTo>
                        <a:lnTo>
                          <a:pt x="34" y="74"/>
                        </a:lnTo>
                        <a:lnTo>
                          <a:pt x="42" y="72"/>
                        </a:lnTo>
                        <a:lnTo>
                          <a:pt x="48" y="71"/>
                        </a:lnTo>
                        <a:lnTo>
                          <a:pt x="56" y="66"/>
                        </a:lnTo>
                        <a:lnTo>
                          <a:pt x="61" y="63"/>
                        </a:lnTo>
                        <a:lnTo>
                          <a:pt x="65" y="57"/>
                        </a:lnTo>
                        <a:lnTo>
                          <a:pt x="68" y="51"/>
                        </a:lnTo>
                        <a:lnTo>
                          <a:pt x="71" y="43"/>
                        </a:lnTo>
                        <a:lnTo>
                          <a:pt x="71" y="37"/>
                        </a:lnTo>
                        <a:close/>
                      </a:path>
                    </a:pathLst>
                  </a:custGeom>
                  <a:solidFill>
                    <a:srgbClr val="E97F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21" name="Freeform 589"/>
                  <p:cNvSpPr>
                    <a:spLocks/>
                  </p:cNvSpPr>
                  <p:nvPr/>
                </p:nvSpPr>
                <p:spPr bwMode="auto">
                  <a:xfrm>
                    <a:off x="5673" y="1267"/>
                    <a:ext cx="70" cy="71"/>
                  </a:xfrm>
                  <a:custGeom>
                    <a:avLst/>
                    <a:gdLst/>
                    <a:ahLst/>
                    <a:cxnLst>
                      <a:cxn ang="0">
                        <a:pos x="70" y="36"/>
                      </a:cxn>
                      <a:cxn ang="0">
                        <a:pos x="70" y="28"/>
                      </a:cxn>
                      <a:cxn ang="0">
                        <a:pos x="67" y="22"/>
                      </a:cxn>
                      <a:cxn ang="0">
                        <a:pos x="65" y="16"/>
                      </a:cxn>
                      <a:cxn ang="0">
                        <a:pos x="61" y="11"/>
                      </a:cxn>
                      <a:cxn ang="0">
                        <a:pos x="56" y="6"/>
                      </a:cxn>
                      <a:cxn ang="0">
                        <a:pos x="50" y="3"/>
                      </a:cxn>
                      <a:cxn ang="0">
                        <a:pos x="45" y="2"/>
                      </a:cxn>
                      <a:cxn ang="0">
                        <a:pos x="37" y="0"/>
                      </a:cxn>
                      <a:cxn ang="0">
                        <a:pos x="34" y="2"/>
                      </a:cxn>
                      <a:cxn ang="0">
                        <a:pos x="31" y="3"/>
                      </a:cxn>
                      <a:cxn ang="0">
                        <a:pos x="33" y="3"/>
                      </a:cxn>
                      <a:cxn ang="0">
                        <a:pos x="34" y="3"/>
                      </a:cxn>
                      <a:cxn ang="0">
                        <a:pos x="41" y="3"/>
                      </a:cxn>
                      <a:cxn ang="0">
                        <a:pos x="47" y="5"/>
                      </a:cxn>
                      <a:cxn ang="0">
                        <a:pos x="53" y="8"/>
                      </a:cxn>
                      <a:cxn ang="0">
                        <a:pos x="58" y="13"/>
                      </a:cxn>
                      <a:cxn ang="0">
                        <a:pos x="62" y="17"/>
                      </a:cxn>
                      <a:cxn ang="0">
                        <a:pos x="64" y="22"/>
                      </a:cxn>
                      <a:cxn ang="0">
                        <a:pos x="67" y="28"/>
                      </a:cxn>
                      <a:cxn ang="0">
                        <a:pos x="67" y="36"/>
                      </a:cxn>
                      <a:cxn ang="0">
                        <a:pos x="67" y="42"/>
                      </a:cxn>
                      <a:cxn ang="0">
                        <a:pos x="64" y="48"/>
                      </a:cxn>
                      <a:cxn ang="0">
                        <a:pos x="62" y="53"/>
                      </a:cxn>
                      <a:cxn ang="0">
                        <a:pos x="58" y="57"/>
                      </a:cxn>
                      <a:cxn ang="0">
                        <a:pos x="53" y="62"/>
                      </a:cxn>
                      <a:cxn ang="0">
                        <a:pos x="47" y="65"/>
                      </a:cxn>
                      <a:cxn ang="0">
                        <a:pos x="41" y="67"/>
                      </a:cxn>
                      <a:cxn ang="0">
                        <a:pos x="34" y="68"/>
                      </a:cxn>
                      <a:cxn ang="0">
                        <a:pos x="28" y="67"/>
                      </a:cxn>
                      <a:cxn ang="0">
                        <a:pos x="22" y="65"/>
                      </a:cxn>
                      <a:cxn ang="0">
                        <a:pos x="17" y="62"/>
                      </a:cxn>
                      <a:cxn ang="0">
                        <a:pos x="13" y="59"/>
                      </a:cxn>
                      <a:cxn ang="0">
                        <a:pos x="10" y="56"/>
                      </a:cxn>
                      <a:cxn ang="0">
                        <a:pos x="7" y="50"/>
                      </a:cxn>
                      <a:cxn ang="0">
                        <a:pos x="3" y="45"/>
                      </a:cxn>
                      <a:cxn ang="0">
                        <a:pos x="2" y="39"/>
                      </a:cxn>
                      <a:cxn ang="0">
                        <a:pos x="2" y="42"/>
                      </a:cxn>
                      <a:cxn ang="0">
                        <a:pos x="0" y="47"/>
                      </a:cxn>
                      <a:cxn ang="0">
                        <a:pos x="3" y="51"/>
                      </a:cxn>
                      <a:cxn ang="0">
                        <a:pos x="5" y="56"/>
                      </a:cxn>
                      <a:cxn ang="0">
                        <a:pos x="10" y="61"/>
                      </a:cxn>
                      <a:cxn ang="0">
                        <a:pos x="13" y="64"/>
                      </a:cxn>
                      <a:cxn ang="0">
                        <a:pos x="17" y="67"/>
                      </a:cxn>
                      <a:cxn ang="0">
                        <a:pos x="24" y="68"/>
                      </a:cxn>
                      <a:cxn ang="0">
                        <a:pos x="28" y="70"/>
                      </a:cxn>
                      <a:cxn ang="0">
                        <a:pos x="34" y="71"/>
                      </a:cxn>
                      <a:cxn ang="0">
                        <a:pos x="42" y="70"/>
                      </a:cxn>
                      <a:cxn ang="0">
                        <a:pos x="48" y="68"/>
                      </a:cxn>
                      <a:cxn ang="0">
                        <a:pos x="54" y="65"/>
                      </a:cxn>
                      <a:cxn ang="0">
                        <a:pos x="59" y="61"/>
                      </a:cxn>
                      <a:cxn ang="0">
                        <a:pos x="64" y="54"/>
                      </a:cxn>
                      <a:cxn ang="0">
                        <a:pos x="67" y="50"/>
                      </a:cxn>
                      <a:cxn ang="0">
                        <a:pos x="70" y="42"/>
                      </a:cxn>
                      <a:cxn ang="0">
                        <a:pos x="70" y="36"/>
                      </a:cxn>
                    </a:cxnLst>
                    <a:rect l="0" t="0" r="r" b="b"/>
                    <a:pathLst>
                      <a:path w="70" h="71">
                        <a:moveTo>
                          <a:pt x="70" y="36"/>
                        </a:moveTo>
                        <a:lnTo>
                          <a:pt x="70" y="28"/>
                        </a:lnTo>
                        <a:lnTo>
                          <a:pt x="67" y="22"/>
                        </a:lnTo>
                        <a:lnTo>
                          <a:pt x="65" y="16"/>
                        </a:lnTo>
                        <a:lnTo>
                          <a:pt x="61" y="11"/>
                        </a:lnTo>
                        <a:lnTo>
                          <a:pt x="56" y="6"/>
                        </a:lnTo>
                        <a:lnTo>
                          <a:pt x="50" y="3"/>
                        </a:lnTo>
                        <a:lnTo>
                          <a:pt x="45" y="2"/>
                        </a:lnTo>
                        <a:lnTo>
                          <a:pt x="37" y="0"/>
                        </a:lnTo>
                        <a:lnTo>
                          <a:pt x="34" y="2"/>
                        </a:lnTo>
                        <a:lnTo>
                          <a:pt x="31" y="3"/>
                        </a:lnTo>
                        <a:lnTo>
                          <a:pt x="33" y="3"/>
                        </a:lnTo>
                        <a:lnTo>
                          <a:pt x="34" y="3"/>
                        </a:lnTo>
                        <a:lnTo>
                          <a:pt x="41" y="3"/>
                        </a:lnTo>
                        <a:lnTo>
                          <a:pt x="47" y="5"/>
                        </a:lnTo>
                        <a:lnTo>
                          <a:pt x="53" y="8"/>
                        </a:lnTo>
                        <a:lnTo>
                          <a:pt x="58" y="13"/>
                        </a:lnTo>
                        <a:lnTo>
                          <a:pt x="62" y="17"/>
                        </a:lnTo>
                        <a:lnTo>
                          <a:pt x="64" y="22"/>
                        </a:lnTo>
                        <a:lnTo>
                          <a:pt x="67" y="28"/>
                        </a:lnTo>
                        <a:lnTo>
                          <a:pt x="67" y="36"/>
                        </a:lnTo>
                        <a:lnTo>
                          <a:pt x="67" y="42"/>
                        </a:lnTo>
                        <a:lnTo>
                          <a:pt x="64" y="48"/>
                        </a:lnTo>
                        <a:lnTo>
                          <a:pt x="62" y="53"/>
                        </a:lnTo>
                        <a:lnTo>
                          <a:pt x="58" y="57"/>
                        </a:lnTo>
                        <a:lnTo>
                          <a:pt x="53" y="62"/>
                        </a:lnTo>
                        <a:lnTo>
                          <a:pt x="47" y="65"/>
                        </a:lnTo>
                        <a:lnTo>
                          <a:pt x="41" y="67"/>
                        </a:lnTo>
                        <a:lnTo>
                          <a:pt x="34" y="68"/>
                        </a:lnTo>
                        <a:lnTo>
                          <a:pt x="28" y="67"/>
                        </a:lnTo>
                        <a:lnTo>
                          <a:pt x="22" y="65"/>
                        </a:lnTo>
                        <a:lnTo>
                          <a:pt x="17" y="62"/>
                        </a:lnTo>
                        <a:lnTo>
                          <a:pt x="13" y="59"/>
                        </a:lnTo>
                        <a:lnTo>
                          <a:pt x="10" y="56"/>
                        </a:lnTo>
                        <a:lnTo>
                          <a:pt x="7" y="50"/>
                        </a:lnTo>
                        <a:lnTo>
                          <a:pt x="3" y="45"/>
                        </a:lnTo>
                        <a:lnTo>
                          <a:pt x="2" y="39"/>
                        </a:lnTo>
                        <a:lnTo>
                          <a:pt x="2" y="42"/>
                        </a:lnTo>
                        <a:lnTo>
                          <a:pt x="0" y="47"/>
                        </a:lnTo>
                        <a:lnTo>
                          <a:pt x="3" y="51"/>
                        </a:lnTo>
                        <a:lnTo>
                          <a:pt x="5" y="56"/>
                        </a:lnTo>
                        <a:lnTo>
                          <a:pt x="10" y="61"/>
                        </a:lnTo>
                        <a:lnTo>
                          <a:pt x="13" y="64"/>
                        </a:lnTo>
                        <a:lnTo>
                          <a:pt x="17" y="67"/>
                        </a:lnTo>
                        <a:lnTo>
                          <a:pt x="24" y="68"/>
                        </a:lnTo>
                        <a:lnTo>
                          <a:pt x="28" y="70"/>
                        </a:lnTo>
                        <a:lnTo>
                          <a:pt x="34" y="71"/>
                        </a:lnTo>
                        <a:lnTo>
                          <a:pt x="42" y="70"/>
                        </a:lnTo>
                        <a:lnTo>
                          <a:pt x="48" y="68"/>
                        </a:lnTo>
                        <a:lnTo>
                          <a:pt x="54" y="65"/>
                        </a:lnTo>
                        <a:lnTo>
                          <a:pt x="59" y="61"/>
                        </a:lnTo>
                        <a:lnTo>
                          <a:pt x="64" y="54"/>
                        </a:lnTo>
                        <a:lnTo>
                          <a:pt x="67" y="50"/>
                        </a:lnTo>
                        <a:lnTo>
                          <a:pt x="70" y="42"/>
                        </a:lnTo>
                        <a:lnTo>
                          <a:pt x="70" y="36"/>
                        </a:lnTo>
                        <a:close/>
                      </a:path>
                    </a:pathLst>
                  </a:custGeom>
                  <a:solidFill>
                    <a:srgbClr val="E9828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22" name="Freeform 590"/>
                  <p:cNvSpPr>
                    <a:spLocks/>
                  </p:cNvSpPr>
                  <p:nvPr/>
                </p:nvSpPr>
                <p:spPr bwMode="auto">
                  <a:xfrm>
                    <a:off x="5675" y="1269"/>
                    <a:ext cx="66" cy="68"/>
                  </a:xfrm>
                  <a:custGeom>
                    <a:avLst/>
                    <a:gdLst/>
                    <a:ahLst/>
                    <a:cxnLst>
                      <a:cxn ang="0">
                        <a:pos x="66" y="34"/>
                      </a:cxn>
                      <a:cxn ang="0">
                        <a:pos x="66" y="26"/>
                      </a:cxn>
                      <a:cxn ang="0">
                        <a:pos x="63" y="20"/>
                      </a:cxn>
                      <a:cxn ang="0">
                        <a:pos x="60" y="14"/>
                      </a:cxn>
                      <a:cxn ang="0">
                        <a:pos x="57" y="9"/>
                      </a:cxn>
                      <a:cxn ang="0">
                        <a:pos x="52" y="4"/>
                      </a:cxn>
                      <a:cxn ang="0">
                        <a:pos x="46" y="1"/>
                      </a:cxn>
                      <a:cxn ang="0">
                        <a:pos x="40" y="0"/>
                      </a:cxn>
                      <a:cxn ang="0">
                        <a:pos x="32" y="0"/>
                      </a:cxn>
                      <a:cxn ang="0">
                        <a:pos x="29" y="1"/>
                      </a:cxn>
                      <a:cxn ang="0">
                        <a:pos x="26" y="3"/>
                      </a:cxn>
                      <a:cxn ang="0">
                        <a:pos x="29" y="3"/>
                      </a:cxn>
                      <a:cxn ang="0">
                        <a:pos x="32" y="3"/>
                      </a:cxn>
                      <a:cxn ang="0">
                        <a:pos x="39" y="3"/>
                      </a:cxn>
                      <a:cxn ang="0">
                        <a:pos x="45" y="4"/>
                      </a:cxn>
                      <a:cxn ang="0">
                        <a:pos x="49" y="8"/>
                      </a:cxn>
                      <a:cxn ang="0">
                        <a:pos x="54" y="11"/>
                      </a:cxn>
                      <a:cxn ang="0">
                        <a:pos x="59" y="15"/>
                      </a:cxn>
                      <a:cxn ang="0">
                        <a:pos x="62" y="21"/>
                      </a:cxn>
                      <a:cxn ang="0">
                        <a:pos x="63" y="28"/>
                      </a:cxn>
                      <a:cxn ang="0">
                        <a:pos x="63" y="34"/>
                      </a:cxn>
                      <a:cxn ang="0">
                        <a:pos x="63" y="40"/>
                      </a:cxn>
                      <a:cxn ang="0">
                        <a:pos x="62" y="45"/>
                      </a:cxn>
                      <a:cxn ang="0">
                        <a:pos x="59" y="51"/>
                      </a:cxn>
                      <a:cxn ang="0">
                        <a:pos x="54" y="55"/>
                      </a:cxn>
                      <a:cxn ang="0">
                        <a:pos x="49" y="59"/>
                      </a:cxn>
                      <a:cxn ang="0">
                        <a:pos x="45" y="62"/>
                      </a:cxn>
                      <a:cxn ang="0">
                        <a:pos x="39" y="63"/>
                      </a:cxn>
                      <a:cxn ang="0">
                        <a:pos x="32" y="65"/>
                      </a:cxn>
                      <a:cxn ang="0">
                        <a:pos x="26" y="63"/>
                      </a:cxn>
                      <a:cxn ang="0">
                        <a:pos x="20" y="62"/>
                      </a:cxn>
                      <a:cxn ang="0">
                        <a:pos x="15" y="59"/>
                      </a:cxn>
                      <a:cxn ang="0">
                        <a:pos x="11" y="55"/>
                      </a:cxn>
                      <a:cxn ang="0">
                        <a:pos x="8" y="51"/>
                      </a:cxn>
                      <a:cxn ang="0">
                        <a:pos x="5" y="45"/>
                      </a:cxn>
                      <a:cxn ang="0">
                        <a:pos x="3" y="40"/>
                      </a:cxn>
                      <a:cxn ang="0">
                        <a:pos x="1" y="34"/>
                      </a:cxn>
                      <a:cxn ang="0">
                        <a:pos x="1" y="34"/>
                      </a:cxn>
                      <a:cxn ang="0">
                        <a:pos x="1" y="34"/>
                      </a:cxn>
                      <a:cxn ang="0">
                        <a:pos x="0" y="37"/>
                      </a:cxn>
                      <a:cxn ang="0">
                        <a:pos x="0" y="40"/>
                      </a:cxn>
                      <a:cxn ang="0">
                        <a:pos x="1" y="46"/>
                      </a:cxn>
                      <a:cxn ang="0">
                        <a:pos x="3" y="51"/>
                      </a:cxn>
                      <a:cxn ang="0">
                        <a:pos x="8" y="55"/>
                      </a:cxn>
                      <a:cxn ang="0">
                        <a:pos x="11" y="60"/>
                      </a:cxn>
                      <a:cxn ang="0">
                        <a:pos x="15" y="63"/>
                      </a:cxn>
                      <a:cxn ang="0">
                        <a:pos x="22" y="65"/>
                      </a:cxn>
                      <a:cxn ang="0">
                        <a:pos x="26" y="66"/>
                      </a:cxn>
                      <a:cxn ang="0">
                        <a:pos x="32" y="68"/>
                      </a:cxn>
                      <a:cxn ang="0">
                        <a:pos x="40" y="66"/>
                      </a:cxn>
                      <a:cxn ang="0">
                        <a:pos x="46" y="65"/>
                      </a:cxn>
                      <a:cxn ang="0">
                        <a:pos x="51" y="62"/>
                      </a:cxn>
                      <a:cxn ang="0">
                        <a:pos x="57" y="57"/>
                      </a:cxn>
                      <a:cxn ang="0">
                        <a:pos x="60" y="52"/>
                      </a:cxn>
                      <a:cxn ang="0">
                        <a:pos x="63" y="46"/>
                      </a:cxn>
                      <a:cxn ang="0">
                        <a:pos x="66" y="40"/>
                      </a:cxn>
                      <a:cxn ang="0">
                        <a:pos x="66" y="34"/>
                      </a:cxn>
                    </a:cxnLst>
                    <a:rect l="0" t="0" r="r" b="b"/>
                    <a:pathLst>
                      <a:path w="66" h="68">
                        <a:moveTo>
                          <a:pt x="66" y="34"/>
                        </a:moveTo>
                        <a:lnTo>
                          <a:pt x="66" y="26"/>
                        </a:lnTo>
                        <a:lnTo>
                          <a:pt x="63" y="20"/>
                        </a:lnTo>
                        <a:lnTo>
                          <a:pt x="60" y="14"/>
                        </a:lnTo>
                        <a:lnTo>
                          <a:pt x="57" y="9"/>
                        </a:lnTo>
                        <a:lnTo>
                          <a:pt x="52" y="4"/>
                        </a:lnTo>
                        <a:lnTo>
                          <a:pt x="46" y="1"/>
                        </a:lnTo>
                        <a:lnTo>
                          <a:pt x="40" y="0"/>
                        </a:lnTo>
                        <a:lnTo>
                          <a:pt x="32" y="0"/>
                        </a:lnTo>
                        <a:lnTo>
                          <a:pt x="29" y="1"/>
                        </a:lnTo>
                        <a:lnTo>
                          <a:pt x="26" y="3"/>
                        </a:lnTo>
                        <a:lnTo>
                          <a:pt x="29" y="3"/>
                        </a:lnTo>
                        <a:lnTo>
                          <a:pt x="32" y="3"/>
                        </a:lnTo>
                        <a:lnTo>
                          <a:pt x="39" y="3"/>
                        </a:lnTo>
                        <a:lnTo>
                          <a:pt x="45" y="4"/>
                        </a:lnTo>
                        <a:lnTo>
                          <a:pt x="49" y="8"/>
                        </a:lnTo>
                        <a:lnTo>
                          <a:pt x="54" y="11"/>
                        </a:lnTo>
                        <a:lnTo>
                          <a:pt x="59" y="15"/>
                        </a:lnTo>
                        <a:lnTo>
                          <a:pt x="62" y="21"/>
                        </a:lnTo>
                        <a:lnTo>
                          <a:pt x="63" y="28"/>
                        </a:lnTo>
                        <a:lnTo>
                          <a:pt x="63" y="34"/>
                        </a:lnTo>
                        <a:lnTo>
                          <a:pt x="63" y="40"/>
                        </a:lnTo>
                        <a:lnTo>
                          <a:pt x="62" y="45"/>
                        </a:lnTo>
                        <a:lnTo>
                          <a:pt x="59" y="51"/>
                        </a:lnTo>
                        <a:lnTo>
                          <a:pt x="54" y="55"/>
                        </a:lnTo>
                        <a:lnTo>
                          <a:pt x="49" y="59"/>
                        </a:lnTo>
                        <a:lnTo>
                          <a:pt x="45" y="62"/>
                        </a:lnTo>
                        <a:lnTo>
                          <a:pt x="39" y="63"/>
                        </a:lnTo>
                        <a:lnTo>
                          <a:pt x="32" y="65"/>
                        </a:lnTo>
                        <a:lnTo>
                          <a:pt x="26" y="63"/>
                        </a:lnTo>
                        <a:lnTo>
                          <a:pt x="20" y="62"/>
                        </a:lnTo>
                        <a:lnTo>
                          <a:pt x="15" y="59"/>
                        </a:lnTo>
                        <a:lnTo>
                          <a:pt x="11" y="55"/>
                        </a:lnTo>
                        <a:lnTo>
                          <a:pt x="8" y="51"/>
                        </a:lnTo>
                        <a:lnTo>
                          <a:pt x="5" y="45"/>
                        </a:lnTo>
                        <a:lnTo>
                          <a:pt x="3" y="40"/>
                        </a:lnTo>
                        <a:lnTo>
                          <a:pt x="1" y="34"/>
                        </a:lnTo>
                        <a:lnTo>
                          <a:pt x="1" y="34"/>
                        </a:lnTo>
                        <a:lnTo>
                          <a:pt x="1" y="34"/>
                        </a:lnTo>
                        <a:lnTo>
                          <a:pt x="0" y="37"/>
                        </a:lnTo>
                        <a:lnTo>
                          <a:pt x="0" y="40"/>
                        </a:lnTo>
                        <a:lnTo>
                          <a:pt x="1" y="46"/>
                        </a:lnTo>
                        <a:lnTo>
                          <a:pt x="3" y="51"/>
                        </a:lnTo>
                        <a:lnTo>
                          <a:pt x="8" y="55"/>
                        </a:lnTo>
                        <a:lnTo>
                          <a:pt x="11" y="60"/>
                        </a:lnTo>
                        <a:lnTo>
                          <a:pt x="15" y="63"/>
                        </a:lnTo>
                        <a:lnTo>
                          <a:pt x="22" y="65"/>
                        </a:lnTo>
                        <a:lnTo>
                          <a:pt x="26" y="66"/>
                        </a:lnTo>
                        <a:lnTo>
                          <a:pt x="32" y="68"/>
                        </a:lnTo>
                        <a:lnTo>
                          <a:pt x="40" y="66"/>
                        </a:lnTo>
                        <a:lnTo>
                          <a:pt x="46" y="65"/>
                        </a:lnTo>
                        <a:lnTo>
                          <a:pt x="51" y="62"/>
                        </a:lnTo>
                        <a:lnTo>
                          <a:pt x="57" y="57"/>
                        </a:lnTo>
                        <a:lnTo>
                          <a:pt x="60" y="52"/>
                        </a:lnTo>
                        <a:lnTo>
                          <a:pt x="63" y="46"/>
                        </a:lnTo>
                        <a:lnTo>
                          <a:pt x="66" y="40"/>
                        </a:lnTo>
                        <a:lnTo>
                          <a:pt x="66" y="34"/>
                        </a:lnTo>
                        <a:close/>
                      </a:path>
                    </a:pathLst>
                  </a:custGeom>
                  <a:solidFill>
                    <a:srgbClr val="EA86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23" name="Freeform 591"/>
                  <p:cNvSpPr>
                    <a:spLocks/>
                  </p:cNvSpPr>
                  <p:nvPr/>
                </p:nvSpPr>
                <p:spPr bwMode="auto">
                  <a:xfrm>
                    <a:off x="5675" y="1270"/>
                    <a:ext cx="65" cy="65"/>
                  </a:xfrm>
                  <a:custGeom>
                    <a:avLst/>
                    <a:gdLst/>
                    <a:ahLst/>
                    <a:cxnLst>
                      <a:cxn ang="0">
                        <a:pos x="65" y="33"/>
                      </a:cxn>
                      <a:cxn ang="0">
                        <a:pos x="65" y="25"/>
                      </a:cxn>
                      <a:cxn ang="0">
                        <a:pos x="62" y="19"/>
                      </a:cxn>
                      <a:cxn ang="0">
                        <a:pos x="60" y="14"/>
                      </a:cxn>
                      <a:cxn ang="0">
                        <a:pos x="56" y="10"/>
                      </a:cxn>
                      <a:cxn ang="0">
                        <a:pos x="51" y="5"/>
                      </a:cxn>
                      <a:cxn ang="0">
                        <a:pos x="45" y="2"/>
                      </a:cxn>
                      <a:cxn ang="0">
                        <a:pos x="39" y="0"/>
                      </a:cxn>
                      <a:cxn ang="0">
                        <a:pos x="32" y="0"/>
                      </a:cxn>
                      <a:cxn ang="0">
                        <a:pos x="31" y="0"/>
                      </a:cxn>
                      <a:cxn ang="0">
                        <a:pos x="29" y="0"/>
                      </a:cxn>
                      <a:cxn ang="0">
                        <a:pos x="26" y="2"/>
                      </a:cxn>
                      <a:cxn ang="0">
                        <a:pos x="23" y="5"/>
                      </a:cxn>
                      <a:cxn ang="0">
                        <a:pos x="28" y="3"/>
                      </a:cxn>
                      <a:cxn ang="0">
                        <a:pos x="32" y="3"/>
                      </a:cxn>
                      <a:cxn ang="0">
                        <a:pos x="39" y="3"/>
                      </a:cxn>
                      <a:cxn ang="0">
                        <a:pos x="43" y="5"/>
                      </a:cxn>
                      <a:cxn ang="0">
                        <a:pos x="49" y="8"/>
                      </a:cxn>
                      <a:cxn ang="0">
                        <a:pos x="54" y="11"/>
                      </a:cxn>
                      <a:cxn ang="0">
                        <a:pos x="57" y="16"/>
                      </a:cxn>
                      <a:cxn ang="0">
                        <a:pos x="60" y="20"/>
                      </a:cxn>
                      <a:cxn ang="0">
                        <a:pos x="62" y="27"/>
                      </a:cxn>
                      <a:cxn ang="0">
                        <a:pos x="62" y="33"/>
                      </a:cxn>
                      <a:cxn ang="0">
                        <a:pos x="62" y="37"/>
                      </a:cxn>
                      <a:cxn ang="0">
                        <a:pos x="60" y="44"/>
                      </a:cxn>
                      <a:cxn ang="0">
                        <a:pos x="57" y="48"/>
                      </a:cxn>
                      <a:cxn ang="0">
                        <a:pos x="54" y="53"/>
                      </a:cxn>
                      <a:cxn ang="0">
                        <a:pos x="49" y="56"/>
                      </a:cxn>
                      <a:cxn ang="0">
                        <a:pos x="43" y="59"/>
                      </a:cxn>
                      <a:cxn ang="0">
                        <a:pos x="39" y="61"/>
                      </a:cxn>
                      <a:cxn ang="0">
                        <a:pos x="32" y="62"/>
                      </a:cxn>
                      <a:cxn ang="0">
                        <a:pos x="26" y="61"/>
                      </a:cxn>
                      <a:cxn ang="0">
                        <a:pos x="22" y="59"/>
                      </a:cxn>
                      <a:cxn ang="0">
                        <a:pos x="15" y="56"/>
                      </a:cxn>
                      <a:cxn ang="0">
                        <a:pos x="12" y="53"/>
                      </a:cxn>
                      <a:cxn ang="0">
                        <a:pos x="8" y="48"/>
                      </a:cxn>
                      <a:cxn ang="0">
                        <a:pos x="6" y="44"/>
                      </a:cxn>
                      <a:cxn ang="0">
                        <a:pos x="5" y="37"/>
                      </a:cxn>
                      <a:cxn ang="0">
                        <a:pos x="3" y="33"/>
                      </a:cxn>
                      <a:cxn ang="0">
                        <a:pos x="3" y="30"/>
                      </a:cxn>
                      <a:cxn ang="0">
                        <a:pos x="3" y="28"/>
                      </a:cxn>
                      <a:cxn ang="0">
                        <a:pos x="1" y="31"/>
                      </a:cxn>
                      <a:cxn ang="0">
                        <a:pos x="0" y="36"/>
                      </a:cxn>
                      <a:cxn ang="0">
                        <a:pos x="1" y="42"/>
                      </a:cxn>
                      <a:cxn ang="0">
                        <a:pos x="5" y="47"/>
                      </a:cxn>
                      <a:cxn ang="0">
                        <a:pos x="8" y="53"/>
                      </a:cxn>
                      <a:cxn ang="0">
                        <a:pos x="11" y="56"/>
                      </a:cxn>
                      <a:cxn ang="0">
                        <a:pos x="15" y="59"/>
                      </a:cxn>
                      <a:cxn ang="0">
                        <a:pos x="20" y="62"/>
                      </a:cxn>
                      <a:cxn ang="0">
                        <a:pos x="26" y="64"/>
                      </a:cxn>
                      <a:cxn ang="0">
                        <a:pos x="32" y="65"/>
                      </a:cxn>
                      <a:cxn ang="0">
                        <a:pos x="39" y="64"/>
                      </a:cxn>
                      <a:cxn ang="0">
                        <a:pos x="45" y="62"/>
                      </a:cxn>
                      <a:cxn ang="0">
                        <a:pos x="51" y="59"/>
                      </a:cxn>
                      <a:cxn ang="0">
                        <a:pos x="56" y="54"/>
                      </a:cxn>
                      <a:cxn ang="0">
                        <a:pos x="60" y="50"/>
                      </a:cxn>
                      <a:cxn ang="0">
                        <a:pos x="62" y="45"/>
                      </a:cxn>
                      <a:cxn ang="0">
                        <a:pos x="65" y="39"/>
                      </a:cxn>
                      <a:cxn ang="0">
                        <a:pos x="65" y="33"/>
                      </a:cxn>
                    </a:cxnLst>
                    <a:rect l="0" t="0" r="r" b="b"/>
                    <a:pathLst>
                      <a:path w="65" h="65">
                        <a:moveTo>
                          <a:pt x="65" y="33"/>
                        </a:moveTo>
                        <a:lnTo>
                          <a:pt x="65" y="25"/>
                        </a:lnTo>
                        <a:lnTo>
                          <a:pt x="62" y="19"/>
                        </a:lnTo>
                        <a:lnTo>
                          <a:pt x="60" y="14"/>
                        </a:lnTo>
                        <a:lnTo>
                          <a:pt x="56" y="10"/>
                        </a:lnTo>
                        <a:lnTo>
                          <a:pt x="51" y="5"/>
                        </a:lnTo>
                        <a:lnTo>
                          <a:pt x="45" y="2"/>
                        </a:lnTo>
                        <a:lnTo>
                          <a:pt x="39" y="0"/>
                        </a:lnTo>
                        <a:lnTo>
                          <a:pt x="32" y="0"/>
                        </a:lnTo>
                        <a:lnTo>
                          <a:pt x="31" y="0"/>
                        </a:lnTo>
                        <a:lnTo>
                          <a:pt x="29" y="0"/>
                        </a:lnTo>
                        <a:lnTo>
                          <a:pt x="26" y="2"/>
                        </a:lnTo>
                        <a:lnTo>
                          <a:pt x="23" y="5"/>
                        </a:lnTo>
                        <a:lnTo>
                          <a:pt x="28" y="3"/>
                        </a:lnTo>
                        <a:lnTo>
                          <a:pt x="32" y="3"/>
                        </a:lnTo>
                        <a:lnTo>
                          <a:pt x="39" y="3"/>
                        </a:lnTo>
                        <a:lnTo>
                          <a:pt x="43" y="5"/>
                        </a:lnTo>
                        <a:lnTo>
                          <a:pt x="49" y="8"/>
                        </a:lnTo>
                        <a:lnTo>
                          <a:pt x="54" y="11"/>
                        </a:lnTo>
                        <a:lnTo>
                          <a:pt x="57" y="16"/>
                        </a:lnTo>
                        <a:lnTo>
                          <a:pt x="60" y="20"/>
                        </a:lnTo>
                        <a:lnTo>
                          <a:pt x="62" y="27"/>
                        </a:lnTo>
                        <a:lnTo>
                          <a:pt x="62" y="33"/>
                        </a:lnTo>
                        <a:lnTo>
                          <a:pt x="62" y="37"/>
                        </a:lnTo>
                        <a:lnTo>
                          <a:pt x="60" y="44"/>
                        </a:lnTo>
                        <a:lnTo>
                          <a:pt x="57" y="48"/>
                        </a:lnTo>
                        <a:lnTo>
                          <a:pt x="54" y="53"/>
                        </a:lnTo>
                        <a:lnTo>
                          <a:pt x="49" y="56"/>
                        </a:lnTo>
                        <a:lnTo>
                          <a:pt x="43" y="59"/>
                        </a:lnTo>
                        <a:lnTo>
                          <a:pt x="39" y="61"/>
                        </a:lnTo>
                        <a:lnTo>
                          <a:pt x="32" y="62"/>
                        </a:lnTo>
                        <a:lnTo>
                          <a:pt x="26" y="61"/>
                        </a:lnTo>
                        <a:lnTo>
                          <a:pt x="22" y="59"/>
                        </a:lnTo>
                        <a:lnTo>
                          <a:pt x="15" y="56"/>
                        </a:lnTo>
                        <a:lnTo>
                          <a:pt x="12" y="53"/>
                        </a:lnTo>
                        <a:lnTo>
                          <a:pt x="8" y="48"/>
                        </a:lnTo>
                        <a:lnTo>
                          <a:pt x="6" y="44"/>
                        </a:lnTo>
                        <a:lnTo>
                          <a:pt x="5" y="37"/>
                        </a:lnTo>
                        <a:lnTo>
                          <a:pt x="3" y="33"/>
                        </a:lnTo>
                        <a:lnTo>
                          <a:pt x="3" y="30"/>
                        </a:lnTo>
                        <a:lnTo>
                          <a:pt x="3" y="28"/>
                        </a:lnTo>
                        <a:lnTo>
                          <a:pt x="1" y="31"/>
                        </a:lnTo>
                        <a:lnTo>
                          <a:pt x="0" y="36"/>
                        </a:lnTo>
                        <a:lnTo>
                          <a:pt x="1" y="42"/>
                        </a:lnTo>
                        <a:lnTo>
                          <a:pt x="5" y="47"/>
                        </a:lnTo>
                        <a:lnTo>
                          <a:pt x="8" y="53"/>
                        </a:lnTo>
                        <a:lnTo>
                          <a:pt x="11" y="56"/>
                        </a:lnTo>
                        <a:lnTo>
                          <a:pt x="15" y="59"/>
                        </a:lnTo>
                        <a:lnTo>
                          <a:pt x="20" y="62"/>
                        </a:lnTo>
                        <a:lnTo>
                          <a:pt x="26" y="64"/>
                        </a:lnTo>
                        <a:lnTo>
                          <a:pt x="32" y="65"/>
                        </a:lnTo>
                        <a:lnTo>
                          <a:pt x="39" y="64"/>
                        </a:lnTo>
                        <a:lnTo>
                          <a:pt x="45" y="62"/>
                        </a:lnTo>
                        <a:lnTo>
                          <a:pt x="51" y="59"/>
                        </a:lnTo>
                        <a:lnTo>
                          <a:pt x="56" y="54"/>
                        </a:lnTo>
                        <a:lnTo>
                          <a:pt x="60" y="50"/>
                        </a:lnTo>
                        <a:lnTo>
                          <a:pt x="62" y="45"/>
                        </a:lnTo>
                        <a:lnTo>
                          <a:pt x="65" y="39"/>
                        </a:lnTo>
                        <a:lnTo>
                          <a:pt x="65" y="33"/>
                        </a:lnTo>
                        <a:close/>
                      </a:path>
                    </a:pathLst>
                  </a:custGeom>
                  <a:solidFill>
                    <a:srgbClr val="EB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24" name="Freeform 592"/>
                  <p:cNvSpPr>
                    <a:spLocks/>
                  </p:cNvSpPr>
                  <p:nvPr/>
                </p:nvSpPr>
                <p:spPr bwMode="auto">
                  <a:xfrm>
                    <a:off x="5676" y="1272"/>
                    <a:ext cx="62" cy="62"/>
                  </a:xfrm>
                  <a:custGeom>
                    <a:avLst/>
                    <a:gdLst/>
                    <a:ahLst/>
                    <a:cxnLst>
                      <a:cxn ang="0">
                        <a:pos x="62" y="31"/>
                      </a:cxn>
                      <a:cxn ang="0">
                        <a:pos x="62" y="25"/>
                      </a:cxn>
                      <a:cxn ang="0">
                        <a:pos x="61" y="18"/>
                      </a:cxn>
                      <a:cxn ang="0">
                        <a:pos x="58" y="12"/>
                      </a:cxn>
                      <a:cxn ang="0">
                        <a:pos x="53" y="8"/>
                      </a:cxn>
                      <a:cxn ang="0">
                        <a:pos x="48" y="5"/>
                      </a:cxn>
                      <a:cxn ang="0">
                        <a:pos x="44" y="1"/>
                      </a:cxn>
                      <a:cxn ang="0">
                        <a:pos x="38" y="0"/>
                      </a:cxn>
                      <a:cxn ang="0">
                        <a:pos x="31" y="0"/>
                      </a:cxn>
                      <a:cxn ang="0">
                        <a:pos x="28" y="0"/>
                      </a:cxn>
                      <a:cxn ang="0">
                        <a:pos x="25" y="0"/>
                      </a:cxn>
                      <a:cxn ang="0">
                        <a:pos x="21" y="3"/>
                      </a:cxn>
                      <a:cxn ang="0">
                        <a:pos x="16" y="6"/>
                      </a:cxn>
                      <a:cxn ang="0">
                        <a:pos x="24" y="3"/>
                      </a:cxn>
                      <a:cxn ang="0">
                        <a:pos x="31" y="3"/>
                      </a:cxn>
                      <a:cxn ang="0">
                        <a:pos x="38" y="3"/>
                      </a:cxn>
                      <a:cxn ang="0">
                        <a:pos x="42" y="5"/>
                      </a:cxn>
                      <a:cxn ang="0">
                        <a:pos x="47" y="8"/>
                      </a:cxn>
                      <a:cxn ang="0">
                        <a:pos x="51" y="11"/>
                      </a:cxn>
                      <a:cxn ang="0">
                        <a:pos x="55" y="15"/>
                      </a:cxn>
                      <a:cxn ang="0">
                        <a:pos x="58" y="20"/>
                      </a:cxn>
                      <a:cxn ang="0">
                        <a:pos x="59" y="25"/>
                      </a:cxn>
                      <a:cxn ang="0">
                        <a:pos x="59" y="31"/>
                      </a:cxn>
                      <a:cxn ang="0">
                        <a:pos x="59" y="35"/>
                      </a:cxn>
                      <a:cxn ang="0">
                        <a:pos x="58" y="42"/>
                      </a:cxn>
                      <a:cxn ang="0">
                        <a:pos x="55" y="46"/>
                      </a:cxn>
                      <a:cxn ang="0">
                        <a:pos x="51" y="49"/>
                      </a:cxn>
                      <a:cxn ang="0">
                        <a:pos x="47" y="54"/>
                      </a:cxn>
                      <a:cxn ang="0">
                        <a:pos x="42" y="56"/>
                      </a:cxn>
                      <a:cxn ang="0">
                        <a:pos x="38" y="57"/>
                      </a:cxn>
                      <a:cxn ang="0">
                        <a:pos x="31" y="59"/>
                      </a:cxn>
                      <a:cxn ang="0">
                        <a:pos x="25" y="57"/>
                      </a:cxn>
                      <a:cxn ang="0">
                        <a:pos x="21" y="56"/>
                      </a:cxn>
                      <a:cxn ang="0">
                        <a:pos x="16" y="54"/>
                      </a:cxn>
                      <a:cxn ang="0">
                        <a:pos x="11" y="49"/>
                      </a:cxn>
                      <a:cxn ang="0">
                        <a:pos x="8" y="46"/>
                      </a:cxn>
                      <a:cxn ang="0">
                        <a:pos x="7" y="42"/>
                      </a:cxn>
                      <a:cxn ang="0">
                        <a:pos x="4" y="35"/>
                      </a:cxn>
                      <a:cxn ang="0">
                        <a:pos x="4" y="31"/>
                      </a:cxn>
                      <a:cxn ang="0">
                        <a:pos x="4" y="25"/>
                      </a:cxn>
                      <a:cxn ang="0">
                        <a:pos x="5" y="20"/>
                      </a:cxn>
                      <a:cxn ang="0">
                        <a:pos x="4" y="25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2" y="37"/>
                      </a:cxn>
                      <a:cxn ang="0">
                        <a:pos x="4" y="42"/>
                      </a:cxn>
                      <a:cxn ang="0">
                        <a:pos x="7" y="48"/>
                      </a:cxn>
                      <a:cxn ang="0">
                        <a:pos x="10" y="52"/>
                      </a:cxn>
                      <a:cxn ang="0">
                        <a:pos x="14" y="56"/>
                      </a:cxn>
                      <a:cxn ang="0">
                        <a:pos x="19" y="59"/>
                      </a:cxn>
                      <a:cxn ang="0">
                        <a:pos x="25" y="60"/>
                      </a:cxn>
                      <a:cxn ang="0">
                        <a:pos x="31" y="62"/>
                      </a:cxn>
                      <a:cxn ang="0">
                        <a:pos x="38" y="60"/>
                      </a:cxn>
                      <a:cxn ang="0">
                        <a:pos x="44" y="59"/>
                      </a:cxn>
                      <a:cxn ang="0">
                        <a:pos x="48" y="56"/>
                      </a:cxn>
                      <a:cxn ang="0">
                        <a:pos x="53" y="52"/>
                      </a:cxn>
                      <a:cxn ang="0">
                        <a:pos x="58" y="48"/>
                      </a:cxn>
                      <a:cxn ang="0">
                        <a:pos x="61" y="42"/>
                      </a:cxn>
                      <a:cxn ang="0">
                        <a:pos x="62" y="37"/>
                      </a:cxn>
                      <a:cxn ang="0">
                        <a:pos x="62" y="31"/>
                      </a:cxn>
                    </a:cxnLst>
                    <a:rect l="0" t="0" r="r" b="b"/>
                    <a:pathLst>
                      <a:path w="62" h="62">
                        <a:moveTo>
                          <a:pt x="62" y="31"/>
                        </a:moveTo>
                        <a:lnTo>
                          <a:pt x="62" y="25"/>
                        </a:lnTo>
                        <a:lnTo>
                          <a:pt x="61" y="18"/>
                        </a:lnTo>
                        <a:lnTo>
                          <a:pt x="58" y="12"/>
                        </a:lnTo>
                        <a:lnTo>
                          <a:pt x="53" y="8"/>
                        </a:lnTo>
                        <a:lnTo>
                          <a:pt x="48" y="5"/>
                        </a:lnTo>
                        <a:lnTo>
                          <a:pt x="44" y="1"/>
                        </a:lnTo>
                        <a:lnTo>
                          <a:pt x="38" y="0"/>
                        </a:lnTo>
                        <a:lnTo>
                          <a:pt x="31" y="0"/>
                        </a:lnTo>
                        <a:lnTo>
                          <a:pt x="28" y="0"/>
                        </a:lnTo>
                        <a:lnTo>
                          <a:pt x="25" y="0"/>
                        </a:lnTo>
                        <a:lnTo>
                          <a:pt x="21" y="3"/>
                        </a:lnTo>
                        <a:lnTo>
                          <a:pt x="16" y="6"/>
                        </a:lnTo>
                        <a:lnTo>
                          <a:pt x="24" y="3"/>
                        </a:lnTo>
                        <a:lnTo>
                          <a:pt x="31" y="3"/>
                        </a:lnTo>
                        <a:lnTo>
                          <a:pt x="38" y="3"/>
                        </a:lnTo>
                        <a:lnTo>
                          <a:pt x="42" y="5"/>
                        </a:lnTo>
                        <a:lnTo>
                          <a:pt x="47" y="8"/>
                        </a:lnTo>
                        <a:lnTo>
                          <a:pt x="51" y="11"/>
                        </a:lnTo>
                        <a:lnTo>
                          <a:pt x="55" y="15"/>
                        </a:lnTo>
                        <a:lnTo>
                          <a:pt x="58" y="20"/>
                        </a:lnTo>
                        <a:lnTo>
                          <a:pt x="59" y="25"/>
                        </a:lnTo>
                        <a:lnTo>
                          <a:pt x="59" y="31"/>
                        </a:lnTo>
                        <a:lnTo>
                          <a:pt x="59" y="35"/>
                        </a:lnTo>
                        <a:lnTo>
                          <a:pt x="58" y="42"/>
                        </a:lnTo>
                        <a:lnTo>
                          <a:pt x="55" y="46"/>
                        </a:lnTo>
                        <a:lnTo>
                          <a:pt x="51" y="49"/>
                        </a:lnTo>
                        <a:lnTo>
                          <a:pt x="47" y="54"/>
                        </a:lnTo>
                        <a:lnTo>
                          <a:pt x="42" y="56"/>
                        </a:lnTo>
                        <a:lnTo>
                          <a:pt x="38" y="57"/>
                        </a:lnTo>
                        <a:lnTo>
                          <a:pt x="31" y="59"/>
                        </a:lnTo>
                        <a:lnTo>
                          <a:pt x="25" y="57"/>
                        </a:lnTo>
                        <a:lnTo>
                          <a:pt x="21" y="56"/>
                        </a:lnTo>
                        <a:lnTo>
                          <a:pt x="16" y="54"/>
                        </a:lnTo>
                        <a:lnTo>
                          <a:pt x="11" y="49"/>
                        </a:lnTo>
                        <a:lnTo>
                          <a:pt x="8" y="46"/>
                        </a:lnTo>
                        <a:lnTo>
                          <a:pt x="7" y="42"/>
                        </a:lnTo>
                        <a:lnTo>
                          <a:pt x="4" y="35"/>
                        </a:lnTo>
                        <a:lnTo>
                          <a:pt x="4" y="31"/>
                        </a:lnTo>
                        <a:lnTo>
                          <a:pt x="4" y="25"/>
                        </a:lnTo>
                        <a:lnTo>
                          <a:pt x="5" y="20"/>
                        </a:lnTo>
                        <a:lnTo>
                          <a:pt x="4" y="25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2" y="37"/>
                        </a:lnTo>
                        <a:lnTo>
                          <a:pt x="4" y="42"/>
                        </a:lnTo>
                        <a:lnTo>
                          <a:pt x="7" y="48"/>
                        </a:lnTo>
                        <a:lnTo>
                          <a:pt x="10" y="52"/>
                        </a:lnTo>
                        <a:lnTo>
                          <a:pt x="14" y="56"/>
                        </a:lnTo>
                        <a:lnTo>
                          <a:pt x="19" y="59"/>
                        </a:lnTo>
                        <a:lnTo>
                          <a:pt x="25" y="60"/>
                        </a:lnTo>
                        <a:lnTo>
                          <a:pt x="31" y="62"/>
                        </a:lnTo>
                        <a:lnTo>
                          <a:pt x="38" y="60"/>
                        </a:lnTo>
                        <a:lnTo>
                          <a:pt x="44" y="59"/>
                        </a:lnTo>
                        <a:lnTo>
                          <a:pt x="48" y="56"/>
                        </a:lnTo>
                        <a:lnTo>
                          <a:pt x="53" y="52"/>
                        </a:lnTo>
                        <a:lnTo>
                          <a:pt x="58" y="48"/>
                        </a:lnTo>
                        <a:lnTo>
                          <a:pt x="61" y="42"/>
                        </a:lnTo>
                        <a:lnTo>
                          <a:pt x="62" y="37"/>
                        </a:lnTo>
                        <a:lnTo>
                          <a:pt x="62" y="31"/>
                        </a:lnTo>
                        <a:close/>
                      </a:path>
                    </a:pathLst>
                  </a:custGeom>
                  <a:solidFill>
                    <a:srgbClr val="EB8F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25" name="Freeform 593"/>
                  <p:cNvSpPr>
                    <a:spLocks noEditPoints="1"/>
                  </p:cNvSpPr>
                  <p:nvPr/>
                </p:nvSpPr>
                <p:spPr bwMode="auto">
                  <a:xfrm>
                    <a:off x="5678" y="1273"/>
                    <a:ext cx="59" cy="59"/>
                  </a:xfrm>
                  <a:custGeom>
                    <a:avLst/>
                    <a:gdLst/>
                    <a:ahLst/>
                    <a:cxnLst>
                      <a:cxn ang="0">
                        <a:pos x="59" y="24"/>
                      </a:cxn>
                      <a:cxn ang="0">
                        <a:pos x="54" y="13"/>
                      </a:cxn>
                      <a:cxn ang="0">
                        <a:pos x="46" y="5"/>
                      </a:cxn>
                      <a:cxn ang="0">
                        <a:pos x="36" y="0"/>
                      </a:cxn>
                      <a:cxn ang="0">
                        <a:pos x="25" y="0"/>
                      </a:cxn>
                      <a:cxn ang="0">
                        <a:pos x="14" y="7"/>
                      </a:cxn>
                      <a:cxn ang="0">
                        <a:pos x="5" y="17"/>
                      </a:cxn>
                      <a:cxn ang="0">
                        <a:pos x="0" y="27"/>
                      </a:cxn>
                      <a:cxn ang="0">
                        <a:pos x="2" y="34"/>
                      </a:cxn>
                      <a:cxn ang="0">
                        <a:pos x="5" y="45"/>
                      </a:cxn>
                      <a:cxn ang="0">
                        <a:pos x="12" y="53"/>
                      </a:cxn>
                      <a:cxn ang="0">
                        <a:pos x="23" y="58"/>
                      </a:cxn>
                      <a:cxn ang="0">
                        <a:pos x="36" y="58"/>
                      </a:cxn>
                      <a:cxn ang="0">
                        <a:pos x="46" y="53"/>
                      </a:cxn>
                      <a:cxn ang="0">
                        <a:pos x="54" y="45"/>
                      </a:cxn>
                      <a:cxn ang="0">
                        <a:pos x="59" y="34"/>
                      </a:cxn>
                      <a:cxn ang="0">
                        <a:pos x="56" y="30"/>
                      </a:cxn>
                      <a:cxn ang="0">
                        <a:pos x="54" y="39"/>
                      </a:cxn>
                      <a:cxn ang="0">
                        <a:pos x="48" y="48"/>
                      </a:cxn>
                      <a:cxn ang="0">
                        <a:pos x="40" y="53"/>
                      </a:cxn>
                      <a:cxn ang="0">
                        <a:pos x="29" y="56"/>
                      </a:cxn>
                      <a:cxn ang="0">
                        <a:pos x="19" y="53"/>
                      </a:cxn>
                      <a:cxn ang="0">
                        <a:pos x="11" y="48"/>
                      </a:cxn>
                      <a:cxn ang="0">
                        <a:pos x="5" y="39"/>
                      </a:cxn>
                      <a:cxn ang="0">
                        <a:pos x="3" y="30"/>
                      </a:cxn>
                      <a:cxn ang="0">
                        <a:pos x="5" y="19"/>
                      </a:cxn>
                      <a:cxn ang="0">
                        <a:pos x="11" y="11"/>
                      </a:cxn>
                      <a:cxn ang="0">
                        <a:pos x="19" y="5"/>
                      </a:cxn>
                      <a:cxn ang="0">
                        <a:pos x="29" y="4"/>
                      </a:cxn>
                      <a:cxn ang="0">
                        <a:pos x="40" y="5"/>
                      </a:cxn>
                      <a:cxn ang="0">
                        <a:pos x="48" y="11"/>
                      </a:cxn>
                      <a:cxn ang="0">
                        <a:pos x="54" y="19"/>
                      </a:cxn>
                      <a:cxn ang="0">
                        <a:pos x="56" y="30"/>
                      </a:cxn>
                    </a:cxnLst>
                    <a:rect l="0" t="0" r="r" b="b"/>
                    <a:pathLst>
                      <a:path w="59" h="59">
                        <a:moveTo>
                          <a:pt x="59" y="30"/>
                        </a:moveTo>
                        <a:lnTo>
                          <a:pt x="59" y="24"/>
                        </a:lnTo>
                        <a:lnTo>
                          <a:pt x="57" y="17"/>
                        </a:lnTo>
                        <a:lnTo>
                          <a:pt x="54" y="13"/>
                        </a:lnTo>
                        <a:lnTo>
                          <a:pt x="51" y="8"/>
                        </a:lnTo>
                        <a:lnTo>
                          <a:pt x="46" y="5"/>
                        </a:lnTo>
                        <a:lnTo>
                          <a:pt x="40" y="2"/>
                        </a:lnTo>
                        <a:lnTo>
                          <a:pt x="36" y="0"/>
                        </a:lnTo>
                        <a:lnTo>
                          <a:pt x="29" y="0"/>
                        </a:lnTo>
                        <a:lnTo>
                          <a:pt x="25" y="0"/>
                        </a:lnTo>
                        <a:lnTo>
                          <a:pt x="20" y="2"/>
                        </a:lnTo>
                        <a:lnTo>
                          <a:pt x="14" y="7"/>
                        </a:lnTo>
                        <a:lnTo>
                          <a:pt x="9" y="13"/>
                        </a:lnTo>
                        <a:lnTo>
                          <a:pt x="5" y="17"/>
                        </a:lnTo>
                        <a:lnTo>
                          <a:pt x="0" y="25"/>
                        </a:lnTo>
                        <a:lnTo>
                          <a:pt x="0" y="27"/>
                        </a:lnTo>
                        <a:lnTo>
                          <a:pt x="0" y="30"/>
                        </a:lnTo>
                        <a:lnTo>
                          <a:pt x="2" y="34"/>
                        </a:lnTo>
                        <a:lnTo>
                          <a:pt x="3" y="41"/>
                        </a:lnTo>
                        <a:lnTo>
                          <a:pt x="5" y="45"/>
                        </a:lnTo>
                        <a:lnTo>
                          <a:pt x="9" y="50"/>
                        </a:lnTo>
                        <a:lnTo>
                          <a:pt x="12" y="53"/>
                        </a:lnTo>
                        <a:lnTo>
                          <a:pt x="19" y="56"/>
                        </a:lnTo>
                        <a:lnTo>
                          <a:pt x="23" y="58"/>
                        </a:lnTo>
                        <a:lnTo>
                          <a:pt x="29" y="59"/>
                        </a:lnTo>
                        <a:lnTo>
                          <a:pt x="36" y="58"/>
                        </a:lnTo>
                        <a:lnTo>
                          <a:pt x="40" y="56"/>
                        </a:lnTo>
                        <a:lnTo>
                          <a:pt x="46" y="53"/>
                        </a:lnTo>
                        <a:lnTo>
                          <a:pt x="51" y="50"/>
                        </a:lnTo>
                        <a:lnTo>
                          <a:pt x="54" y="45"/>
                        </a:lnTo>
                        <a:lnTo>
                          <a:pt x="57" y="41"/>
                        </a:lnTo>
                        <a:lnTo>
                          <a:pt x="59" y="34"/>
                        </a:lnTo>
                        <a:lnTo>
                          <a:pt x="59" y="30"/>
                        </a:lnTo>
                        <a:close/>
                        <a:moveTo>
                          <a:pt x="56" y="30"/>
                        </a:moveTo>
                        <a:lnTo>
                          <a:pt x="56" y="34"/>
                        </a:lnTo>
                        <a:lnTo>
                          <a:pt x="54" y="39"/>
                        </a:lnTo>
                        <a:lnTo>
                          <a:pt x="51" y="44"/>
                        </a:lnTo>
                        <a:lnTo>
                          <a:pt x="48" y="48"/>
                        </a:lnTo>
                        <a:lnTo>
                          <a:pt x="45" y="51"/>
                        </a:lnTo>
                        <a:lnTo>
                          <a:pt x="40" y="53"/>
                        </a:lnTo>
                        <a:lnTo>
                          <a:pt x="36" y="55"/>
                        </a:lnTo>
                        <a:lnTo>
                          <a:pt x="29" y="56"/>
                        </a:lnTo>
                        <a:lnTo>
                          <a:pt x="25" y="55"/>
                        </a:lnTo>
                        <a:lnTo>
                          <a:pt x="19" y="53"/>
                        </a:lnTo>
                        <a:lnTo>
                          <a:pt x="15" y="51"/>
                        </a:lnTo>
                        <a:lnTo>
                          <a:pt x="11" y="48"/>
                        </a:lnTo>
                        <a:lnTo>
                          <a:pt x="8" y="44"/>
                        </a:lnTo>
                        <a:lnTo>
                          <a:pt x="5" y="39"/>
                        </a:lnTo>
                        <a:lnTo>
                          <a:pt x="3" y="34"/>
                        </a:lnTo>
                        <a:lnTo>
                          <a:pt x="3" y="30"/>
                        </a:lnTo>
                        <a:lnTo>
                          <a:pt x="3" y="24"/>
                        </a:lnTo>
                        <a:lnTo>
                          <a:pt x="5" y="19"/>
                        </a:lnTo>
                        <a:lnTo>
                          <a:pt x="8" y="14"/>
                        </a:lnTo>
                        <a:lnTo>
                          <a:pt x="11" y="11"/>
                        </a:lnTo>
                        <a:lnTo>
                          <a:pt x="15" y="8"/>
                        </a:lnTo>
                        <a:lnTo>
                          <a:pt x="19" y="5"/>
                        </a:lnTo>
                        <a:lnTo>
                          <a:pt x="25" y="4"/>
                        </a:lnTo>
                        <a:lnTo>
                          <a:pt x="29" y="4"/>
                        </a:lnTo>
                        <a:lnTo>
                          <a:pt x="36" y="4"/>
                        </a:lnTo>
                        <a:lnTo>
                          <a:pt x="40" y="5"/>
                        </a:lnTo>
                        <a:lnTo>
                          <a:pt x="45" y="8"/>
                        </a:lnTo>
                        <a:lnTo>
                          <a:pt x="48" y="11"/>
                        </a:lnTo>
                        <a:lnTo>
                          <a:pt x="51" y="14"/>
                        </a:lnTo>
                        <a:lnTo>
                          <a:pt x="54" y="19"/>
                        </a:lnTo>
                        <a:lnTo>
                          <a:pt x="56" y="24"/>
                        </a:lnTo>
                        <a:lnTo>
                          <a:pt x="56" y="30"/>
                        </a:lnTo>
                        <a:close/>
                      </a:path>
                    </a:pathLst>
                  </a:custGeom>
                  <a:solidFill>
                    <a:srgbClr val="EC93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26" name="Freeform 594"/>
                  <p:cNvSpPr>
                    <a:spLocks noEditPoints="1"/>
                  </p:cNvSpPr>
                  <p:nvPr/>
                </p:nvSpPr>
                <p:spPr bwMode="auto">
                  <a:xfrm>
                    <a:off x="5680" y="1275"/>
                    <a:ext cx="55" cy="56"/>
                  </a:xfrm>
                  <a:custGeom>
                    <a:avLst/>
                    <a:gdLst/>
                    <a:ahLst/>
                    <a:cxnLst>
                      <a:cxn ang="0">
                        <a:pos x="55" y="22"/>
                      </a:cxn>
                      <a:cxn ang="0">
                        <a:pos x="51" y="12"/>
                      </a:cxn>
                      <a:cxn ang="0">
                        <a:pos x="43" y="5"/>
                      </a:cxn>
                      <a:cxn ang="0">
                        <a:pos x="34" y="0"/>
                      </a:cxn>
                      <a:cxn ang="0">
                        <a:pos x="20" y="0"/>
                      </a:cxn>
                      <a:cxn ang="0">
                        <a:pos x="7" y="9"/>
                      </a:cxn>
                      <a:cxn ang="0">
                        <a:pos x="0" y="22"/>
                      </a:cxn>
                      <a:cxn ang="0">
                        <a:pos x="0" y="32"/>
                      </a:cxn>
                      <a:cxn ang="0">
                        <a:pos x="4" y="43"/>
                      </a:cxn>
                      <a:cxn ang="0">
                        <a:pos x="12" y="51"/>
                      </a:cxn>
                      <a:cxn ang="0">
                        <a:pos x="21" y="54"/>
                      </a:cxn>
                      <a:cxn ang="0">
                        <a:pos x="34" y="54"/>
                      </a:cxn>
                      <a:cxn ang="0">
                        <a:pos x="43" y="51"/>
                      </a:cxn>
                      <a:cxn ang="0">
                        <a:pos x="51" y="43"/>
                      </a:cxn>
                      <a:cxn ang="0">
                        <a:pos x="55" y="32"/>
                      </a:cxn>
                      <a:cxn ang="0">
                        <a:pos x="52" y="28"/>
                      </a:cxn>
                      <a:cxn ang="0">
                        <a:pos x="51" y="37"/>
                      </a:cxn>
                      <a:cxn ang="0">
                        <a:pos x="44" y="45"/>
                      </a:cxn>
                      <a:cxn ang="0">
                        <a:pos x="37" y="49"/>
                      </a:cxn>
                      <a:cxn ang="0">
                        <a:pos x="27" y="53"/>
                      </a:cxn>
                      <a:cxn ang="0">
                        <a:pos x="18" y="49"/>
                      </a:cxn>
                      <a:cxn ang="0">
                        <a:pos x="10" y="45"/>
                      </a:cxn>
                      <a:cxn ang="0">
                        <a:pos x="4" y="37"/>
                      </a:cxn>
                      <a:cxn ang="0">
                        <a:pos x="3" y="28"/>
                      </a:cxn>
                      <a:cxn ang="0">
                        <a:pos x="4" y="17"/>
                      </a:cxn>
                      <a:cxn ang="0">
                        <a:pos x="10" y="9"/>
                      </a:cxn>
                      <a:cxn ang="0">
                        <a:pos x="18" y="5"/>
                      </a:cxn>
                      <a:cxn ang="0">
                        <a:pos x="27" y="3"/>
                      </a:cxn>
                      <a:cxn ang="0">
                        <a:pos x="37" y="5"/>
                      </a:cxn>
                      <a:cxn ang="0">
                        <a:pos x="44" y="9"/>
                      </a:cxn>
                      <a:cxn ang="0">
                        <a:pos x="51" y="17"/>
                      </a:cxn>
                      <a:cxn ang="0">
                        <a:pos x="52" y="28"/>
                      </a:cxn>
                    </a:cxnLst>
                    <a:rect l="0" t="0" r="r" b="b"/>
                    <a:pathLst>
                      <a:path w="55" h="56">
                        <a:moveTo>
                          <a:pt x="55" y="28"/>
                        </a:moveTo>
                        <a:lnTo>
                          <a:pt x="55" y="22"/>
                        </a:lnTo>
                        <a:lnTo>
                          <a:pt x="54" y="17"/>
                        </a:lnTo>
                        <a:lnTo>
                          <a:pt x="51" y="12"/>
                        </a:lnTo>
                        <a:lnTo>
                          <a:pt x="47" y="8"/>
                        </a:lnTo>
                        <a:lnTo>
                          <a:pt x="43" y="5"/>
                        </a:lnTo>
                        <a:lnTo>
                          <a:pt x="38" y="2"/>
                        </a:lnTo>
                        <a:lnTo>
                          <a:pt x="34" y="0"/>
                        </a:lnTo>
                        <a:lnTo>
                          <a:pt x="27" y="0"/>
                        </a:lnTo>
                        <a:lnTo>
                          <a:pt x="20" y="0"/>
                        </a:lnTo>
                        <a:lnTo>
                          <a:pt x="12" y="3"/>
                        </a:lnTo>
                        <a:lnTo>
                          <a:pt x="7" y="9"/>
                        </a:lnTo>
                        <a:lnTo>
                          <a:pt x="1" y="17"/>
                        </a:lnTo>
                        <a:lnTo>
                          <a:pt x="0" y="22"/>
                        </a:lnTo>
                        <a:lnTo>
                          <a:pt x="0" y="28"/>
                        </a:lnTo>
                        <a:lnTo>
                          <a:pt x="0" y="32"/>
                        </a:lnTo>
                        <a:lnTo>
                          <a:pt x="3" y="39"/>
                        </a:lnTo>
                        <a:lnTo>
                          <a:pt x="4" y="43"/>
                        </a:lnTo>
                        <a:lnTo>
                          <a:pt x="7" y="46"/>
                        </a:lnTo>
                        <a:lnTo>
                          <a:pt x="12" y="51"/>
                        </a:lnTo>
                        <a:lnTo>
                          <a:pt x="17" y="53"/>
                        </a:lnTo>
                        <a:lnTo>
                          <a:pt x="21" y="54"/>
                        </a:lnTo>
                        <a:lnTo>
                          <a:pt x="27" y="56"/>
                        </a:lnTo>
                        <a:lnTo>
                          <a:pt x="34" y="54"/>
                        </a:lnTo>
                        <a:lnTo>
                          <a:pt x="38" y="53"/>
                        </a:lnTo>
                        <a:lnTo>
                          <a:pt x="43" y="51"/>
                        </a:lnTo>
                        <a:lnTo>
                          <a:pt x="47" y="46"/>
                        </a:lnTo>
                        <a:lnTo>
                          <a:pt x="51" y="43"/>
                        </a:lnTo>
                        <a:lnTo>
                          <a:pt x="54" y="39"/>
                        </a:lnTo>
                        <a:lnTo>
                          <a:pt x="55" y="32"/>
                        </a:lnTo>
                        <a:lnTo>
                          <a:pt x="55" y="28"/>
                        </a:lnTo>
                        <a:close/>
                        <a:moveTo>
                          <a:pt x="52" y="28"/>
                        </a:moveTo>
                        <a:lnTo>
                          <a:pt x="52" y="32"/>
                        </a:lnTo>
                        <a:lnTo>
                          <a:pt x="51" y="37"/>
                        </a:lnTo>
                        <a:lnTo>
                          <a:pt x="47" y="42"/>
                        </a:lnTo>
                        <a:lnTo>
                          <a:pt x="44" y="45"/>
                        </a:lnTo>
                        <a:lnTo>
                          <a:pt x="41" y="48"/>
                        </a:lnTo>
                        <a:lnTo>
                          <a:pt x="37" y="49"/>
                        </a:lnTo>
                        <a:lnTo>
                          <a:pt x="32" y="51"/>
                        </a:lnTo>
                        <a:lnTo>
                          <a:pt x="27" y="53"/>
                        </a:lnTo>
                        <a:lnTo>
                          <a:pt x="23" y="51"/>
                        </a:lnTo>
                        <a:lnTo>
                          <a:pt x="18" y="49"/>
                        </a:lnTo>
                        <a:lnTo>
                          <a:pt x="13" y="48"/>
                        </a:lnTo>
                        <a:lnTo>
                          <a:pt x="10" y="45"/>
                        </a:lnTo>
                        <a:lnTo>
                          <a:pt x="7" y="42"/>
                        </a:lnTo>
                        <a:lnTo>
                          <a:pt x="4" y="37"/>
                        </a:lnTo>
                        <a:lnTo>
                          <a:pt x="3" y="32"/>
                        </a:lnTo>
                        <a:lnTo>
                          <a:pt x="3" y="28"/>
                        </a:lnTo>
                        <a:lnTo>
                          <a:pt x="3" y="22"/>
                        </a:lnTo>
                        <a:lnTo>
                          <a:pt x="4" y="17"/>
                        </a:lnTo>
                        <a:lnTo>
                          <a:pt x="7" y="14"/>
                        </a:lnTo>
                        <a:lnTo>
                          <a:pt x="10" y="9"/>
                        </a:lnTo>
                        <a:lnTo>
                          <a:pt x="13" y="6"/>
                        </a:lnTo>
                        <a:lnTo>
                          <a:pt x="18" y="5"/>
                        </a:lnTo>
                        <a:lnTo>
                          <a:pt x="23" y="3"/>
                        </a:lnTo>
                        <a:lnTo>
                          <a:pt x="27" y="3"/>
                        </a:lnTo>
                        <a:lnTo>
                          <a:pt x="32" y="3"/>
                        </a:lnTo>
                        <a:lnTo>
                          <a:pt x="37" y="5"/>
                        </a:lnTo>
                        <a:lnTo>
                          <a:pt x="41" y="6"/>
                        </a:lnTo>
                        <a:lnTo>
                          <a:pt x="44" y="9"/>
                        </a:lnTo>
                        <a:lnTo>
                          <a:pt x="47" y="14"/>
                        </a:lnTo>
                        <a:lnTo>
                          <a:pt x="51" y="17"/>
                        </a:lnTo>
                        <a:lnTo>
                          <a:pt x="52" y="22"/>
                        </a:lnTo>
                        <a:lnTo>
                          <a:pt x="52" y="28"/>
                        </a:lnTo>
                        <a:close/>
                      </a:path>
                    </a:pathLst>
                  </a:custGeom>
                  <a:solidFill>
                    <a:srgbClr val="EC9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27" name="Freeform 595"/>
                  <p:cNvSpPr>
                    <a:spLocks noEditPoints="1"/>
                  </p:cNvSpPr>
                  <p:nvPr/>
                </p:nvSpPr>
                <p:spPr bwMode="auto">
                  <a:xfrm>
                    <a:off x="5681" y="1277"/>
                    <a:ext cx="53" cy="52"/>
                  </a:xfrm>
                  <a:custGeom>
                    <a:avLst/>
                    <a:gdLst/>
                    <a:ahLst/>
                    <a:cxnLst>
                      <a:cxn ang="0">
                        <a:pos x="53" y="20"/>
                      </a:cxn>
                      <a:cxn ang="0">
                        <a:pos x="48" y="10"/>
                      </a:cxn>
                      <a:cxn ang="0">
                        <a:pos x="42" y="4"/>
                      </a:cxn>
                      <a:cxn ang="0">
                        <a:pos x="33" y="0"/>
                      </a:cxn>
                      <a:cxn ang="0">
                        <a:pos x="22" y="0"/>
                      </a:cxn>
                      <a:cxn ang="0">
                        <a:pos x="12" y="4"/>
                      </a:cxn>
                      <a:cxn ang="0">
                        <a:pos x="5" y="10"/>
                      </a:cxn>
                      <a:cxn ang="0">
                        <a:pos x="0" y="20"/>
                      </a:cxn>
                      <a:cxn ang="0">
                        <a:pos x="0" y="30"/>
                      </a:cxn>
                      <a:cxn ang="0">
                        <a:pos x="5" y="40"/>
                      </a:cxn>
                      <a:cxn ang="0">
                        <a:pos x="12" y="47"/>
                      </a:cxn>
                      <a:cxn ang="0">
                        <a:pos x="22" y="51"/>
                      </a:cxn>
                      <a:cxn ang="0">
                        <a:pos x="33" y="51"/>
                      </a:cxn>
                      <a:cxn ang="0">
                        <a:pos x="42" y="47"/>
                      </a:cxn>
                      <a:cxn ang="0">
                        <a:pos x="48" y="40"/>
                      </a:cxn>
                      <a:cxn ang="0">
                        <a:pos x="53" y="30"/>
                      </a:cxn>
                      <a:cxn ang="0">
                        <a:pos x="50" y="26"/>
                      </a:cxn>
                      <a:cxn ang="0">
                        <a:pos x="48" y="34"/>
                      </a:cxn>
                      <a:cxn ang="0">
                        <a:pos x="43" y="41"/>
                      </a:cxn>
                      <a:cxn ang="0">
                        <a:pos x="36" y="46"/>
                      </a:cxn>
                      <a:cxn ang="0">
                        <a:pos x="26" y="49"/>
                      </a:cxn>
                      <a:cxn ang="0">
                        <a:pos x="17" y="46"/>
                      </a:cxn>
                      <a:cxn ang="0">
                        <a:pos x="11" y="41"/>
                      </a:cxn>
                      <a:cxn ang="0">
                        <a:pos x="5" y="34"/>
                      </a:cxn>
                      <a:cxn ang="0">
                        <a:pos x="3" y="26"/>
                      </a:cxn>
                      <a:cxn ang="0">
                        <a:pos x="5" y="17"/>
                      </a:cxn>
                      <a:cxn ang="0">
                        <a:pos x="11" y="9"/>
                      </a:cxn>
                      <a:cxn ang="0">
                        <a:pos x="17" y="4"/>
                      </a:cxn>
                      <a:cxn ang="0">
                        <a:pos x="26" y="3"/>
                      </a:cxn>
                      <a:cxn ang="0">
                        <a:pos x="36" y="4"/>
                      </a:cxn>
                      <a:cxn ang="0">
                        <a:pos x="43" y="9"/>
                      </a:cxn>
                      <a:cxn ang="0">
                        <a:pos x="48" y="17"/>
                      </a:cxn>
                      <a:cxn ang="0">
                        <a:pos x="50" y="26"/>
                      </a:cxn>
                    </a:cxnLst>
                    <a:rect l="0" t="0" r="r" b="b"/>
                    <a:pathLst>
                      <a:path w="53" h="52">
                        <a:moveTo>
                          <a:pt x="53" y="26"/>
                        </a:moveTo>
                        <a:lnTo>
                          <a:pt x="53" y="20"/>
                        </a:lnTo>
                        <a:lnTo>
                          <a:pt x="51" y="15"/>
                        </a:lnTo>
                        <a:lnTo>
                          <a:pt x="48" y="10"/>
                        </a:lnTo>
                        <a:lnTo>
                          <a:pt x="45" y="7"/>
                        </a:lnTo>
                        <a:lnTo>
                          <a:pt x="42" y="4"/>
                        </a:lnTo>
                        <a:lnTo>
                          <a:pt x="37" y="1"/>
                        </a:lnTo>
                        <a:lnTo>
                          <a:pt x="33" y="0"/>
                        </a:lnTo>
                        <a:lnTo>
                          <a:pt x="26" y="0"/>
                        </a:lnTo>
                        <a:lnTo>
                          <a:pt x="22" y="0"/>
                        </a:lnTo>
                        <a:lnTo>
                          <a:pt x="16" y="1"/>
                        </a:lnTo>
                        <a:lnTo>
                          <a:pt x="12" y="4"/>
                        </a:lnTo>
                        <a:lnTo>
                          <a:pt x="8" y="7"/>
                        </a:lnTo>
                        <a:lnTo>
                          <a:pt x="5" y="10"/>
                        </a:lnTo>
                        <a:lnTo>
                          <a:pt x="2" y="15"/>
                        </a:lnTo>
                        <a:lnTo>
                          <a:pt x="0" y="20"/>
                        </a:lnTo>
                        <a:lnTo>
                          <a:pt x="0" y="26"/>
                        </a:lnTo>
                        <a:lnTo>
                          <a:pt x="0" y="30"/>
                        </a:lnTo>
                        <a:lnTo>
                          <a:pt x="2" y="35"/>
                        </a:lnTo>
                        <a:lnTo>
                          <a:pt x="5" y="40"/>
                        </a:lnTo>
                        <a:lnTo>
                          <a:pt x="8" y="44"/>
                        </a:lnTo>
                        <a:lnTo>
                          <a:pt x="12" y="47"/>
                        </a:lnTo>
                        <a:lnTo>
                          <a:pt x="16" y="49"/>
                        </a:lnTo>
                        <a:lnTo>
                          <a:pt x="22" y="51"/>
                        </a:lnTo>
                        <a:lnTo>
                          <a:pt x="26" y="52"/>
                        </a:lnTo>
                        <a:lnTo>
                          <a:pt x="33" y="51"/>
                        </a:lnTo>
                        <a:lnTo>
                          <a:pt x="37" y="49"/>
                        </a:lnTo>
                        <a:lnTo>
                          <a:pt x="42" y="47"/>
                        </a:lnTo>
                        <a:lnTo>
                          <a:pt x="45" y="44"/>
                        </a:lnTo>
                        <a:lnTo>
                          <a:pt x="48" y="40"/>
                        </a:lnTo>
                        <a:lnTo>
                          <a:pt x="51" y="35"/>
                        </a:lnTo>
                        <a:lnTo>
                          <a:pt x="53" y="30"/>
                        </a:lnTo>
                        <a:lnTo>
                          <a:pt x="53" y="26"/>
                        </a:lnTo>
                        <a:close/>
                        <a:moveTo>
                          <a:pt x="50" y="26"/>
                        </a:moveTo>
                        <a:lnTo>
                          <a:pt x="50" y="30"/>
                        </a:lnTo>
                        <a:lnTo>
                          <a:pt x="48" y="34"/>
                        </a:lnTo>
                        <a:lnTo>
                          <a:pt x="46" y="38"/>
                        </a:lnTo>
                        <a:lnTo>
                          <a:pt x="43" y="41"/>
                        </a:lnTo>
                        <a:lnTo>
                          <a:pt x="39" y="44"/>
                        </a:lnTo>
                        <a:lnTo>
                          <a:pt x="36" y="46"/>
                        </a:lnTo>
                        <a:lnTo>
                          <a:pt x="31" y="47"/>
                        </a:lnTo>
                        <a:lnTo>
                          <a:pt x="26" y="49"/>
                        </a:lnTo>
                        <a:lnTo>
                          <a:pt x="22" y="47"/>
                        </a:lnTo>
                        <a:lnTo>
                          <a:pt x="17" y="46"/>
                        </a:lnTo>
                        <a:lnTo>
                          <a:pt x="14" y="44"/>
                        </a:lnTo>
                        <a:lnTo>
                          <a:pt x="11" y="41"/>
                        </a:lnTo>
                        <a:lnTo>
                          <a:pt x="8" y="38"/>
                        </a:lnTo>
                        <a:lnTo>
                          <a:pt x="5" y="34"/>
                        </a:lnTo>
                        <a:lnTo>
                          <a:pt x="3" y="30"/>
                        </a:lnTo>
                        <a:lnTo>
                          <a:pt x="3" y="26"/>
                        </a:lnTo>
                        <a:lnTo>
                          <a:pt x="3" y="21"/>
                        </a:lnTo>
                        <a:lnTo>
                          <a:pt x="5" y="17"/>
                        </a:lnTo>
                        <a:lnTo>
                          <a:pt x="8" y="12"/>
                        </a:lnTo>
                        <a:lnTo>
                          <a:pt x="11" y="9"/>
                        </a:lnTo>
                        <a:lnTo>
                          <a:pt x="14" y="6"/>
                        </a:lnTo>
                        <a:lnTo>
                          <a:pt x="17" y="4"/>
                        </a:lnTo>
                        <a:lnTo>
                          <a:pt x="22" y="3"/>
                        </a:lnTo>
                        <a:lnTo>
                          <a:pt x="26" y="3"/>
                        </a:lnTo>
                        <a:lnTo>
                          <a:pt x="31" y="3"/>
                        </a:lnTo>
                        <a:lnTo>
                          <a:pt x="36" y="4"/>
                        </a:lnTo>
                        <a:lnTo>
                          <a:pt x="39" y="6"/>
                        </a:lnTo>
                        <a:lnTo>
                          <a:pt x="43" y="9"/>
                        </a:lnTo>
                        <a:lnTo>
                          <a:pt x="46" y="12"/>
                        </a:lnTo>
                        <a:lnTo>
                          <a:pt x="48" y="17"/>
                        </a:lnTo>
                        <a:lnTo>
                          <a:pt x="50" y="21"/>
                        </a:lnTo>
                        <a:lnTo>
                          <a:pt x="50" y="26"/>
                        </a:lnTo>
                        <a:close/>
                      </a:path>
                    </a:pathLst>
                  </a:custGeom>
                  <a:solidFill>
                    <a:srgbClr val="ED9C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28" name="Freeform 596"/>
                  <p:cNvSpPr>
                    <a:spLocks noEditPoints="1"/>
                  </p:cNvSpPr>
                  <p:nvPr/>
                </p:nvSpPr>
                <p:spPr bwMode="auto">
                  <a:xfrm>
                    <a:off x="5683" y="1278"/>
                    <a:ext cx="49" cy="50"/>
                  </a:xfrm>
                  <a:custGeom>
                    <a:avLst/>
                    <a:gdLst/>
                    <a:ahLst/>
                    <a:cxnLst>
                      <a:cxn ang="0">
                        <a:pos x="49" y="19"/>
                      </a:cxn>
                      <a:cxn ang="0">
                        <a:pos x="44" y="11"/>
                      </a:cxn>
                      <a:cxn ang="0">
                        <a:pos x="38" y="3"/>
                      </a:cxn>
                      <a:cxn ang="0">
                        <a:pos x="29" y="0"/>
                      </a:cxn>
                      <a:cxn ang="0">
                        <a:pos x="20" y="0"/>
                      </a:cxn>
                      <a:cxn ang="0">
                        <a:pos x="10" y="3"/>
                      </a:cxn>
                      <a:cxn ang="0">
                        <a:pos x="4" y="11"/>
                      </a:cxn>
                      <a:cxn ang="0">
                        <a:pos x="0" y="19"/>
                      </a:cxn>
                      <a:cxn ang="0">
                        <a:pos x="0" y="29"/>
                      </a:cxn>
                      <a:cxn ang="0">
                        <a:pos x="4" y="39"/>
                      </a:cxn>
                      <a:cxn ang="0">
                        <a:pos x="10" y="45"/>
                      </a:cxn>
                      <a:cxn ang="0">
                        <a:pos x="20" y="48"/>
                      </a:cxn>
                      <a:cxn ang="0">
                        <a:pos x="29" y="48"/>
                      </a:cxn>
                      <a:cxn ang="0">
                        <a:pos x="38" y="45"/>
                      </a:cxn>
                      <a:cxn ang="0">
                        <a:pos x="44" y="39"/>
                      </a:cxn>
                      <a:cxn ang="0">
                        <a:pos x="49" y="29"/>
                      </a:cxn>
                      <a:cxn ang="0">
                        <a:pos x="46" y="25"/>
                      </a:cxn>
                      <a:cxn ang="0">
                        <a:pos x="44" y="33"/>
                      </a:cxn>
                      <a:cxn ang="0">
                        <a:pos x="40" y="39"/>
                      </a:cxn>
                      <a:cxn ang="0">
                        <a:pos x="34" y="43"/>
                      </a:cxn>
                      <a:cxn ang="0">
                        <a:pos x="24" y="46"/>
                      </a:cxn>
                      <a:cxn ang="0">
                        <a:pos x="17" y="43"/>
                      </a:cxn>
                      <a:cxn ang="0">
                        <a:pos x="9" y="39"/>
                      </a:cxn>
                      <a:cxn ang="0">
                        <a:pos x="4" y="33"/>
                      </a:cxn>
                      <a:cxn ang="0">
                        <a:pos x="3" y="25"/>
                      </a:cxn>
                      <a:cxn ang="0">
                        <a:pos x="4" y="16"/>
                      </a:cxn>
                      <a:cxn ang="0">
                        <a:pos x="9" y="9"/>
                      </a:cxn>
                      <a:cxn ang="0">
                        <a:pos x="17" y="5"/>
                      </a:cxn>
                      <a:cxn ang="0">
                        <a:pos x="24" y="3"/>
                      </a:cxn>
                      <a:cxn ang="0">
                        <a:pos x="34" y="5"/>
                      </a:cxn>
                      <a:cxn ang="0">
                        <a:pos x="40" y="9"/>
                      </a:cxn>
                      <a:cxn ang="0">
                        <a:pos x="44" y="16"/>
                      </a:cxn>
                      <a:cxn ang="0">
                        <a:pos x="46" y="25"/>
                      </a:cxn>
                    </a:cxnLst>
                    <a:rect l="0" t="0" r="r" b="b"/>
                    <a:pathLst>
                      <a:path w="49" h="50">
                        <a:moveTo>
                          <a:pt x="49" y="25"/>
                        </a:moveTo>
                        <a:lnTo>
                          <a:pt x="49" y="19"/>
                        </a:lnTo>
                        <a:lnTo>
                          <a:pt x="48" y="14"/>
                        </a:lnTo>
                        <a:lnTo>
                          <a:pt x="44" y="11"/>
                        </a:lnTo>
                        <a:lnTo>
                          <a:pt x="41" y="6"/>
                        </a:lnTo>
                        <a:lnTo>
                          <a:pt x="38" y="3"/>
                        </a:lnTo>
                        <a:lnTo>
                          <a:pt x="34" y="2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0" y="0"/>
                        </a:lnTo>
                        <a:lnTo>
                          <a:pt x="15" y="2"/>
                        </a:lnTo>
                        <a:lnTo>
                          <a:pt x="10" y="3"/>
                        </a:lnTo>
                        <a:lnTo>
                          <a:pt x="7" y="6"/>
                        </a:lnTo>
                        <a:lnTo>
                          <a:pt x="4" y="11"/>
                        </a:lnTo>
                        <a:lnTo>
                          <a:pt x="1" y="14"/>
                        </a:lnTo>
                        <a:lnTo>
                          <a:pt x="0" y="19"/>
                        </a:lnTo>
                        <a:lnTo>
                          <a:pt x="0" y="25"/>
                        </a:lnTo>
                        <a:lnTo>
                          <a:pt x="0" y="29"/>
                        </a:lnTo>
                        <a:lnTo>
                          <a:pt x="1" y="34"/>
                        </a:lnTo>
                        <a:lnTo>
                          <a:pt x="4" y="39"/>
                        </a:lnTo>
                        <a:lnTo>
                          <a:pt x="7" y="42"/>
                        </a:lnTo>
                        <a:lnTo>
                          <a:pt x="10" y="45"/>
                        </a:lnTo>
                        <a:lnTo>
                          <a:pt x="15" y="46"/>
                        </a:lnTo>
                        <a:lnTo>
                          <a:pt x="20" y="48"/>
                        </a:lnTo>
                        <a:lnTo>
                          <a:pt x="24" y="50"/>
                        </a:lnTo>
                        <a:lnTo>
                          <a:pt x="29" y="48"/>
                        </a:lnTo>
                        <a:lnTo>
                          <a:pt x="34" y="46"/>
                        </a:lnTo>
                        <a:lnTo>
                          <a:pt x="38" y="45"/>
                        </a:lnTo>
                        <a:lnTo>
                          <a:pt x="41" y="42"/>
                        </a:lnTo>
                        <a:lnTo>
                          <a:pt x="44" y="39"/>
                        </a:lnTo>
                        <a:lnTo>
                          <a:pt x="48" y="34"/>
                        </a:lnTo>
                        <a:lnTo>
                          <a:pt x="49" y="29"/>
                        </a:lnTo>
                        <a:lnTo>
                          <a:pt x="49" y="25"/>
                        </a:lnTo>
                        <a:close/>
                        <a:moveTo>
                          <a:pt x="46" y="25"/>
                        </a:moveTo>
                        <a:lnTo>
                          <a:pt x="46" y="28"/>
                        </a:lnTo>
                        <a:lnTo>
                          <a:pt x="44" y="33"/>
                        </a:lnTo>
                        <a:lnTo>
                          <a:pt x="43" y="36"/>
                        </a:lnTo>
                        <a:lnTo>
                          <a:pt x="40" y="39"/>
                        </a:lnTo>
                        <a:lnTo>
                          <a:pt x="37" y="42"/>
                        </a:lnTo>
                        <a:lnTo>
                          <a:pt x="34" y="43"/>
                        </a:lnTo>
                        <a:lnTo>
                          <a:pt x="29" y="45"/>
                        </a:lnTo>
                        <a:lnTo>
                          <a:pt x="24" y="46"/>
                        </a:lnTo>
                        <a:lnTo>
                          <a:pt x="20" y="45"/>
                        </a:lnTo>
                        <a:lnTo>
                          <a:pt x="17" y="43"/>
                        </a:lnTo>
                        <a:lnTo>
                          <a:pt x="12" y="42"/>
                        </a:lnTo>
                        <a:lnTo>
                          <a:pt x="9" y="39"/>
                        </a:lnTo>
                        <a:lnTo>
                          <a:pt x="7" y="36"/>
                        </a:lnTo>
                        <a:lnTo>
                          <a:pt x="4" y="33"/>
                        </a:lnTo>
                        <a:lnTo>
                          <a:pt x="3" y="28"/>
                        </a:lnTo>
                        <a:lnTo>
                          <a:pt x="3" y="25"/>
                        </a:lnTo>
                        <a:lnTo>
                          <a:pt x="3" y="20"/>
                        </a:lnTo>
                        <a:lnTo>
                          <a:pt x="4" y="16"/>
                        </a:lnTo>
                        <a:lnTo>
                          <a:pt x="7" y="12"/>
                        </a:lnTo>
                        <a:lnTo>
                          <a:pt x="9" y="9"/>
                        </a:lnTo>
                        <a:lnTo>
                          <a:pt x="12" y="6"/>
                        </a:lnTo>
                        <a:lnTo>
                          <a:pt x="17" y="5"/>
                        </a:lnTo>
                        <a:lnTo>
                          <a:pt x="20" y="3"/>
                        </a:lnTo>
                        <a:lnTo>
                          <a:pt x="24" y="3"/>
                        </a:lnTo>
                        <a:lnTo>
                          <a:pt x="29" y="3"/>
                        </a:lnTo>
                        <a:lnTo>
                          <a:pt x="34" y="5"/>
                        </a:lnTo>
                        <a:lnTo>
                          <a:pt x="37" y="6"/>
                        </a:lnTo>
                        <a:lnTo>
                          <a:pt x="40" y="9"/>
                        </a:lnTo>
                        <a:lnTo>
                          <a:pt x="43" y="12"/>
                        </a:lnTo>
                        <a:lnTo>
                          <a:pt x="44" y="16"/>
                        </a:lnTo>
                        <a:lnTo>
                          <a:pt x="46" y="20"/>
                        </a:lnTo>
                        <a:lnTo>
                          <a:pt x="46" y="25"/>
                        </a:lnTo>
                        <a:close/>
                      </a:path>
                    </a:pathLst>
                  </a:custGeom>
                  <a:solidFill>
                    <a:srgbClr val="EE9FA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29" name="Freeform 597"/>
                  <p:cNvSpPr>
                    <a:spLocks noEditPoints="1"/>
                  </p:cNvSpPr>
                  <p:nvPr/>
                </p:nvSpPr>
                <p:spPr bwMode="auto">
                  <a:xfrm>
                    <a:off x="5684" y="1280"/>
                    <a:ext cx="47" cy="46"/>
                  </a:xfrm>
                  <a:custGeom>
                    <a:avLst/>
                    <a:gdLst/>
                    <a:ahLst/>
                    <a:cxnLst>
                      <a:cxn ang="0">
                        <a:pos x="47" y="23"/>
                      </a:cxn>
                      <a:cxn ang="0">
                        <a:pos x="47" y="18"/>
                      </a:cxn>
                      <a:cxn ang="0">
                        <a:pos x="45" y="14"/>
                      </a:cxn>
                      <a:cxn ang="0">
                        <a:pos x="43" y="9"/>
                      </a:cxn>
                      <a:cxn ang="0">
                        <a:pos x="40" y="6"/>
                      </a:cxn>
                      <a:cxn ang="0">
                        <a:pos x="36" y="3"/>
                      </a:cxn>
                      <a:cxn ang="0">
                        <a:pos x="33" y="1"/>
                      </a:cxn>
                      <a:cxn ang="0">
                        <a:pos x="28" y="0"/>
                      </a:cxn>
                      <a:cxn ang="0">
                        <a:pos x="23" y="0"/>
                      </a:cxn>
                      <a:cxn ang="0">
                        <a:pos x="19" y="0"/>
                      </a:cxn>
                      <a:cxn ang="0">
                        <a:pos x="14" y="1"/>
                      </a:cxn>
                      <a:cxn ang="0">
                        <a:pos x="11" y="3"/>
                      </a:cxn>
                      <a:cxn ang="0">
                        <a:pos x="8" y="6"/>
                      </a:cxn>
                      <a:cxn ang="0">
                        <a:pos x="5" y="9"/>
                      </a:cxn>
                      <a:cxn ang="0">
                        <a:pos x="2" y="14"/>
                      </a:cxn>
                      <a:cxn ang="0">
                        <a:pos x="0" y="18"/>
                      </a:cxn>
                      <a:cxn ang="0">
                        <a:pos x="0" y="23"/>
                      </a:cxn>
                      <a:cxn ang="0">
                        <a:pos x="0" y="27"/>
                      </a:cxn>
                      <a:cxn ang="0">
                        <a:pos x="2" y="31"/>
                      </a:cxn>
                      <a:cxn ang="0">
                        <a:pos x="5" y="35"/>
                      </a:cxn>
                      <a:cxn ang="0">
                        <a:pos x="8" y="38"/>
                      </a:cxn>
                      <a:cxn ang="0">
                        <a:pos x="11" y="41"/>
                      </a:cxn>
                      <a:cxn ang="0">
                        <a:pos x="14" y="43"/>
                      </a:cxn>
                      <a:cxn ang="0">
                        <a:pos x="19" y="44"/>
                      </a:cxn>
                      <a:cxn ang="0">
                        <a:pos x="23" y="46"/>
                      </a:cxn>
                      <a:cxn ang="0">
                        <a:pos x="28" y="44"/>
                      </a:cxn>
                      <a:cxn ang="0">
                        <a:pos x="33" y="43"/>
                      </a:cxn>
                      <a:cxn ang="0">
                        <a:pos x="36" y="41"/>
                      </a:cxn>
                      <a:cxn ang="0">
                        <a:pos x="40" y="38"/>
                      </a:cxn>
                      <a:cxn ang="0">
                        <a:pos x="43" y="35"/>
                      </a:cxn>
                      <a:cxn ang="0">
                        <a:pos x="45" y="31"/>
                      </a:cxn>
                      <a:cxn ang="0">
                        <a:pos x="47" y="27"/>
                      </a:cxn>
                      <a:cxn ang="0">
                        <a:pos x="47" y="23"/>
                      </a:cxn>
                      <a:cxn ang="0">
                        <a:pos x="43" y="23"/>
                      </a:cxn>
                      <a:cxn ang="0">
                        <a:pos x="42" y="31"/>
                      </a:cxn>
                      <a:cxn ang="0">
                        <a:pos x="37" y="37"/>
                      </a:cxn>
                      <a:cxn ang="0">
                        <a:pos x="31" y="41"/>
                      </a:cxn>
                      <a:cxn ang="0">
                        <a:pos x="23" y="43"/>
                      </a:cxn>
                      <a:cxn ang="0">
                        <a:pos x="16" y="41"/>
                      </a:cxn>
                      <a:cxn ang="0">
                        <a:pos x="9" y="37"/>
                      </a:cxn>
                      <a:cxn ang="0">
                        <a:pos x="5" y="31"/>
                      </a:cxn>
                      <a:cxn ang="0">
                        <a:pos x="3" y="23"/>
                      </a:cxn>
                      <a:cxn ang="0">
                        <a:pos x="5" y="15"/>
                      </a:cxn>
                      <a:cxn ang="0">
                        <a:pos x="9" y="7"/>
                      </a:cxn>
                      <a:cxn ang="0">
                        <a:pos x="16" y="4"/>
                      </a:cxn>
                      <a:cxn ang="0">
                        <a:pos x="23" y="3"/>
                      </a:cxn>
                      <a:cxn ang="0">
                        <a:pos x="31" y="4"/>
                      </a:cxn>
                      <a:cxn ang="0">
                        <a:pos x="37" y="7"/>
                      </a:cxn>
                      <a:cxn ang="0">
                        <a:pos x="42" y="15"/>
                      </a:cxn>
                      <a:cxn ang="0">
                        <a:pos x="43" y="23"/>
                      </a:cxn>
                    </a:cxnLst>
                    <a:rect l="0" t="0" r="r" b="b"/>
                    <a:pathLst>
                      <a:path w="47" h="46">
                        <a:moveTo>
                          <a:pt x="47" y="23"/>
                        </a:moveTo>
                        <a:lnTo>
                          <a:pt x="47" y="18"/>
                        </a:lnTo>
                        <a:lnTo>
                          <a:pt x="45" y="14"/>
                        </a:lnTo>
                        <a:lnTo>
                          <a:pt x="43" y="9"/>
                        </a:lnTo>
                        <a:lnTo>
                          <a:pt x="40" y="6"/>
                        </a:lnTo>
                        <a:lnTo>
                          <a:pt x="36" y="3"/>
                        </a:lnTo>
                        <a:lnTo>
                          <a:pt x="33" y="1"/>
                        </a:lnTo>
                        <a:lnTo>
                          <a:pt x="28" y="0"/>
                        </a:lnTo>
                        <a:lnTo>
                          <a:pt x="23" y="0"/>
                        </a:lnTo>
                        <a:lnTo>
                          <a:pt x="19" y="0"/>
                        </a:lnTo>
                        <a:lnTo>
                          <a:pt x="14" y="1"/>
                        </a:lnTo>
                        <a:lnTo>
                          <a:pt x="11" y="3"/>
                        </a:lnTo>
                        <a:lnTo>
                          <a:pt x="8" y="6"/>
                        </a:lnTo>
                        <a:lnTo>
                          <a:pt x="5" y="9"/>
                        </a:lnTo>
                        <a:lnTo>
                          <a:pt x="2" y="14"/>
                        </a:lnTo>
                        <a:lnTo>
                          <a:pt x="0" y="18"/>
                        </a:lnTo>
                        <a:lnTo>
                          <a:pt x="0" y="23"/>
                        </a:lnTo>
                        <a:lnTo>
                          <a:pt x="0" y="27"/>
                        </a:lnTo>
                        <a:lnTo>
                          <a:pt x="2" y="31"/>
                        </a:lnTo>
                        <a:lnTo>
                          <a:pt x="5" y="35"/>
                        </a:lnTo>
                        <a:lnTo>
                          <a:pt x="8" y="38"/>
                        </a:lnTo>
                        <a:lnTo>
                          <a:pt x="11" y="41"/>
                        </a:lnTo>
                        <a:lnTo>
                          <a:pt x="14" y="43"/>
                        </a:lnTo>
                        <a:lnTo>
                          <a:pt x="19" y="44"/>
                        </a:lnTo>
                        <a:lnTo>
                          <a:pt x="23" y="46"/>
                        </a:lnTo>
                        <a:lnTo>
                          <a:pt x="28" y="44"/>
                        </a:lnTo>
                        <a:lnTo>
                          <a:pt x="33" y="43"/>
                        </a:lnTo>
                        <a:lnTo>
                          <a:pt x="36" y="41"/>
                        </a:lnTo>
                        <a:lnTo>
                          <a:pt x="40" y="38"/>
                        </a:lnTo>
                        <a:lnTo>
                          <a:pt x="43" y="35"/>
                        </a:lnTo>
                        <a:lnTo>
                          <a:pt x="45" y="31"/>
                        </a:lnTo>
                        <a:lnTo>
                          <a:pt x="47" y="27"/>
                        </a:lnTo>
                        <a:lnTo>
                          <a:pt x="47" y="23"/>
                        </a:lnTo>
                        <a:close/>
                        <a:moveTo>
                          <a:pt x="43" y="23"/>
                        </a:moveTo>
                        <a:lnTo>
                          <a:pt x="42" y="31"/>
                        </a:lnTo>
                        <a:lnTo>
                          <a:pt x="37" y="37"/>
                        </a:lnTo>
                        <a:lnTo>
                          <a:pt x="31" y="41"/>
                        </a:lnTo>
                        <a:lnTo>
                          <a:pt x="23" y="43"/>
                        </a:lnTo>
                        <a:lnTo>
                          <a:pt x="16" y="41"/>
                        </a:lnTo>
                        <a:lnTo>
                          <a:pt x="9" y="37"/>
                        </a:lnTo>
                        <a:lnTo>
                          <a:pt x="5" y="31"/>
                        </a:lnTo>
                        <a:lnTo>
                          <a:pt x="3" y="23"/>
                        </a:lnTo>
                        <a:lnTo>
                          <a:pt x="5" y="15"/>
                        </a:lnTo>
                        <a:lnTo>
                          <a:pt x="9" y="7"/>
                        </a:lnTo>
                        <a:lnTo>
                          <a:pt x="16" y="4"/>
                        </a:lnTo>
                        <a:lnTo>
                          <a:pt x="23" y="3"/>
                        </a:lnTo>
                        <a:lnTo>
                          <a:pt x="31" y="4"/>
                        </a:lnTo>
                        <a:lnTo>
                          <a:pt x="37" y="7"/>
                        </a:lnTo>
                        <a:lnTo>
                          <a:pt x="42" y="15"/>
                        </a:lnTo>
                        <a:lnTo>
                          <a:pt x="43" y="23"/>
                        </a:lnTo>
                        <a:close/>
                      </a:path>
                    </a:pathLst>
                  </a:custGeom>
                  <a:solidFill>
                    <a:srgbClr val="EEA2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30" name="Freeform 598"/>
                  <p:cNvSpPr>
                    <a:spLocks noEditPoints="1"/>
                  </p:cNvSpPr>
                  <p:nvPr/>
                </p:nvSpPr>
                <p:spPr bwMode="auto">
                  <a:xfrm>
                    <a:off x="5686" y="1281"/>
                    <a:ext cx="43" cy="43"/>
                  </a:xfrm>
                  <a:custGeom>
                    <a:avLst/>
                    <a:gdLst/>
                    <a:ahLst/>
                    <a:cxnLst>
                      <a:cxn ang="0">
                        <a:pos x="43" y="22"/>
                      </a:cxn>
                      <a:cxn ang="0">
                        <a:pos x="43" y="17"/>
                      </a:cxn>
                      <a:cxn ang="0">
                        <a:pos x="41" y="13"/>
                      </a:cxn>
                      <a:cxn ang="0">
                        <a:pos x="40" y="9"/>
                      </a:cxn>
                      <a:cxn ang="0">
                        <a:pos x="37" y="6"/>
                      </a:cxn>
                      <a:cxn ang="0">
                        <a:pos x="34" y="3"/>
                      </a:cxn>
                      <a:cxn ang="0">
                        <a:pos x="31" y="2"/>
                      </a:cxn>
                      <a:cxn ang="0">
                        <a:pos x="26" y="0"/>
                      </a:cxn>
                      <a:cxn ang="0">
                        <a:pos x="21" y="0"/>
                      </a:cxn>
                      <a:cxn ang="0">
                        <a:pos x="17" y="0"/>
                      </a:cxn>
                      <a:cxn ang="0">
                        <a:pos x="14" y="2"/>
                      </a:cxn>
                      <a:cxn ang="0">
                        <a:pos x="9" y="3"/>
                      </a:cxn>
                      <a:cxn ang="0">
                        <a:pos x="6" y="6"/>
                      </a:cxn>
                      <a:cxn ang="0">
                        <a:pos x="4" y="9"/>
                      </a:cxn>
                      <a:cxn ang="0">
                        <a:pos x="1" y="13"/>
                      </a:cxn>
                      <a:cxn ang="0">
                        <a:pos x="0" y="17"/>
                      </a:cxn>
                      <a:cxn ang="0">
                        <a:pos x="0" y="22"/>
                      </a:cxn>
                      <a:cxn ang="0">
                        <a:pos x="0" y="25"/>
                      </a:cxn>
                      <a:cxn ang="0">
                        <a:pos x="1" y="30"/>
                      </a:cxn>
                      <a:cxn ang="0">
                        <a:pos x="4" y="33"/>
                      </a:cxn>
                      <a:cxn ang="0">
                        <a:pos x="6" y="36"/>
                      </a:cxn>
                      <a:cxn ang="0">
                        <a:pos x="9" y="39"/>
                      </a:cxn>
                      <a:cxn ang="0">
                        <a:pos x="14" y="40"/>
                      </a:cxn>
                      <a:cxn ang="0">
                        <a:pos x="17" y="42"/>
                      </a:cxn>
                      <a:cxn ang="0">
                        <a:pos x="21" y="43"/>
                      </a:cxn>
                      <a:cxn ang="0">
                        <a:pos x="26" y="42"/>
                      </a:cxn>
                      <a:cxn ang="0">
                        <a:pos x="31" y="40"/>
                      </a:cxn>
                      <a:cxn ang="0">
                        <a:pos x="34" y="39"/>
                      </a:cxn>
                      <a:cxn ang="0">
                        <a:pos x="37" y="36"/>
                      </a:cxn>
                      <a:cxn ang="0">
                        <a:pos x="40" y="33"/>
                      </a:cxn>
                      <a:cxn ang="0">
                        <a:pos x="41" y="30"/>
                      </a:cxn>
                      <a:cxn ang="0">
                        <a:pos x="43" y="25"/>
                      </a:cxn>
                      <a:cxn ang="0">
                        <a:pos x="43" y="22"/>
                      </a:cxn>
                      <a:cxn ang="0">
                        <a:pos x="40" y="22"/>
                      </a:cxn>
                      <a:cxn ang="0">
                        <a:pos x="38" y="28"/>
                      </a:cxn>
                      <a:cxn ang="0">
                        <a:pos x="35" y="34"/>
                      </a:cxn>
                      <a:cxn ang="0">
                        <a:pos x="29" y="39"/>
                      </a:cxn>
                      <a:cxn ang="0">
                        <a:pos x="21" y="40"/>
                      </a:cxn>
                      <a:cxn ang="0">
                        <a:pos x="14" y="39"/>
                      </a:cxn>
                      <a:cxn ang="0">
                        <a:pos x="9" y="34"/>
                      </a:cxn>
                      <a:cxn ang="0">
                        <a:pos x="4" y="28"/>
                      </a:cxn>
                      <a:cxn ang="0">
                        <a:pos x="3" y="22"/>
                      </a:cxn>
                      <a:cxn ang="0">
                        <a:pos x="4" y="14"/>
                      </a:cxn>
                      <a:cxn ang="0">
                        <a:pos x="9" y="8"/>
                      </a:cxn>
                      <a:cxn ang="0">
                        <a:pos x="14" y="5"/>
                      </a:cxn>
                      <a:cxn ang="0">
                        <a:pos x="21" y="3"/>
                      </a:cxn>
                      <a:cxn ang="0">
                        <a:pos x="29" y="5"/>
                      </a:cxn>
                      <a:cxn ang="0">
                        <a:pos x="35" y="8"/>
                      </a:cxn>
                      <a:cxn ang="0">
                        <a:pos x="38" y="14"/>
                      </a:cxn>
                      <a:cxn ang="0">
                        <a:pos x="40" y="22"/>
                      </a:cxn>
                    </a:cxnLst>
                    <a:rect l="0" t="0" r="r" b="b"/>
                    <a:pathLst>
                      <a:path w="43" h="43">
                        <a:moveTo>
                          <a:pt x="43" y="22"/>
                        </a:moveTo>
                        <a:lnTo>
                          <a:pt x="43" y="17"/>
                        </a:lnTo>
                        <a:lnTo>
                          <a:pt x="41" y="13"/>
                        </a:lnTo>
                        <a:lnTo>
                          <a:pt x="40" y="9"/>
                        </a:lnTo>
                        <a:lnTo>
                          <a:pt x="37" y="6"/>
                        </a:lnTo>
                        <a:lnTo>
                          <a:pt x="34" y="3"/>
                        </a:lnTo>
                        <a:lnTo>
                          <a:pt x="31" y="2"/>
                        </a:lnTo>
                        <a:lnTo>
                          <a:pt x="26" y="0"/>
                        </a:lnTo>
                        <a:lnTo>
                          <a:pt x="21" y="0"/>
                        </a:lnTo>
                        <a:lnTo>
                          <a:pt x="17" y="0"/>
                        </a:lnTo>
                        <a:lnTo>
                          <a:pt x="14" y="2"/>
                        </a:lnTo>
                        <a:lnTo>
                          <a:pt x="9" y="3"/>
                        </a:lnTo>
                        <a:lnTo>
                          <a:pt x="6" y="6"/>
                        </a:lnTo>
                        <a:lnTo>
                          <a:pt x="4" y="9"/>
                        </a:lnTo>
                        <a:lnTo>
                          <a:pt x="1" y="13"/>
                        </a:lnTo>
                        <a:lnTo>
                          <a:pt x="0" y="17"/>
                        </a:lnTo>
                        <a:lnTo>
                          <a:pt x="0" y="22"/>
                        </a:lnTo>
                        <a:lnTo>
                          <a:pt x="0" y="25"/>
                        </a:lnTo>
                        <a:lnTo>
                          <a:pt x="1" y="30"/>
                        </a:lnTo>
                        <a:lnTo>
                          <a:pt x="4" y="33"/>
                        </a:lnTo>
                        <a:lnTo>
                          <a:pt x="6" y="36"/>
                        </a:lnTo>
                        <a:lnTo>
                          <a:pt x="9" y="39"/>
                        </a:lnTo>
                        <a:lnTo>
                          <a:pt x="14" y="40"/>
                        </a:lnTo>
                        <a:lnTo>
                          <a:pt x="17" y="42"/>
                        </a:lnTo>
                        <a:lnTo>
                          <a:pt x="21" y="43"/>
                        </a:lnTo>
                        <a:lnTo>
                          <a:pt x="26" y="42"/>
                        </a:lnTo>
                        <a:lnTo>
                          <a:pt x="31" y="40"/>
                        </a:lnTo>
                        <a:lnTo>
                          <a:pt x="34" y="39"/>
                        </a:lnTo>
                        <a:lnTo>
                          <a:pt x="37" y="36"/>
                        </a:lnTo>
                        <a:lnTo>
                          <a:pt x="40" y="33"/>
                        </a:lnTo>
                        <a:lnTo>
                          <a:pt x="41" y="30"/>
                        </a:lnTo>
                        <a:lnTo>
                          <a:pt x="43" y="25"/>
                        </a:lnTo>
                        <a:lnTo>
                          <a:pt x="43" y="22"/>
                        </a:lnTo>
                        <a:close/>
                        <a:moveTo>
                          <a:pt x="40" y="22"/>
                        </a:moveTo>
                        <a:lnTo>
                          <a:pt x="38" y="28"/>
                        </a:lnTo>
                        <a:lnTo>
                          <a:pt x="35" y="34"/>
                        </a:lnTo>
                        <a:lnTo>
                          <a:pt x="29" y="39"/>
                        </a:lnTo>
                        <a:lnTo>
                          <a:pt x="21" y="40"/>
                        </a:lnTo>
                        <a:lnTo>
                          <a:pt x="14" y="39"/>
                        </a:lnTo>
                        <a:lnTo>
                          <a:pt x="9" y="34"/>
                        </a:lnTo>
                        <a:lnTo>
                          <a:pt x="4" y="28"/>
                        </a:lnTo>
                        <a:lnTo>
                          <a:pt x="3" y="22"/>
                        </a:lnTo>
                        <a:lnTo>
                          <a:pt x="4" y="14"/>
                        </a:lnTo>
                        <a:lnTo>
                          <a:pt x="9" y="8"/>
                        </a:lnTo>
                        <a:lnTo>
                          <a:pt x="14" y="5"/>
                        </a:lnTo>
                        <a:lnTo>
                          <a:pt x="21" y="3"/>
                        </a:lnTo>
                        <a:lnTo>
                          <a:pt x="29" y="5"/>
                        </a:lnTo>
                        <a:lnTo>
                          <a:pt x="35" y="8"/>
                        </a:lnTo>
                        <a:lnTo>
                          <a:pt x="38" y="14"/>
                        </a:lnTo>
                        <a:lnTo>
                          <a:pt x="40" y="22"/>
                        </a:lnTo>
                        <a:close/>
                      </a:path>
                    </a:pathLst>
                  </a:custGeom>
                  <a:solidFill>
                    <a:srgbClr val="EFA6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31" name="Freeform 599"/>
                  <p:cNvSpPr>
                    <a:spLocks noEditPoints="1"/>
                  </p:cNvSpPr>
                  <p:nvPr/>
                </p:nvSpPr>
                <p:spPr bwMode="auto">
                  <a:xfrm>
                    <a:off x="5687" y="1283"/>
                    <a:ext cx="40" cy="40"/>
                  </a:xfrm>
                  <a:custGeom>
                    <a:avLst/>
                    <a:gdLst/>
                    <a:ahLst/>
                    <a:cxnLst>
                      <a:cxn ang="0">
                        <a:pos x="40" y="20"/>
                      </a:cxn>
                      <a:cxn ang="0">
                        <a:pos x="39" y="12"/>
                      </a:cxn>
                      <a:cxn ang="0">
                        <a:pos x="34" y="4"/>
                      </a:cxn>
                      <a:cxn ang="0">
                        <a:pos x="28" y="1"/>
                      </a:cxn>
                      <a:cxn ang="0">
                        <a:pos x="20" y="0"/>
                      </a:cxn>
                      <a:cxn ang="0">
                        <a:pos x="13" y="1"/>
                      </a:cxn>
                      <a:cxn ang="0">
                        <a:pos x="6" y="4"/>
                      </a:cxn>
                      <a:cxn ang="0">
                        <a:pos x="2" y="12"/>
                      </a:cxn>
                      <a:cxn ang="0">
                        <a:pos x="0" y="20"/>
                      </a:cxn>
                      <a:cxn ang="0">
                        <a:pos x="2" y="28"/>
                      </a:cxn>
                      <a:cxn ang="0">
                        <a:pos x="6" y="34"/>
                      </a:cxn>
                      <a:cxn ang="0">
                        <a:pos x="13" y="38"/>
                      </a:cxn>
                      <a:cxn ang="0">
                        <a:pos x="20" y="40"/>
                      </a:cxn>
                      <a:cxn ang="0">
                        <a:pos x="28" y="38"/>
                      </a:cxn>
                      <a:cxn ang="0">
                        <a:pos x="34" y="34"/>
                      </a:cxn>
                      <a:cxn ang="0">
                        <a:pos x="39" y="28"/>
                      </a:cxn>
                      <a:cxn ang="0">
                        <a:pos x="40" y="20"/>
                      </a:cxn>
                      <a:cxn ang="0">
                        <a:pos x="37" y="20"/>
                      </a:cxn>
                      <a:cxn ang="0">
                        <a:pos x="36" y="26"/>
                      </a:cxn>
                      <a:cxn ang="0">
                        <a:pos x="33" y="31"/>
                      </a:cxn>
                      <a:cxn ang="0">
                        <a:pos x="27" y="35"/>
                      </a:cxn>
                      <a:cxn ang="0">
                        <a:pos x="20" y="37"/>
                      </a:cxn>
                      <a:cxn ang="0">
                        <a:pos x="14" y="35"/>
                      </a:cxn>
                      <a:cxn ang="0">
                        <a:pos x="8" y="31"/>
                      </a:cxn>
                      <a:cxn ang="0">
                        <a:pos x="5" y="26"/>
                      </a:cxn>
                      <a:cxn ang="0">
                        <a:pos x="3" y="20"/>
                      </a:cxn>
                      <a:cxn ang="0">
                        <a:pos x="5" y="12"/>
                      </a:cxn>
                      <a:cxn ang="0">
                        <a:pos x="8" y="7"/>
                      </a:cxn>
                      <a:cxn ang="0">
                        <a:pos x="14" y="3"/>
                      </a:cxn>
                      <a:cxn ang="0">
                        <a:pos x="20" y="3"/>
                      </a:cxn>
                      <a:cxn ang="0">
                        <a:pos x="27" y="3"/>
                      </a:cxn>
                      <a:cxn ang="0">
                        <a:pos x="33" y="7"/>
                      </a:cxn>
                      <a:cxn ang="0">
                        <a:pos x="36" y="12"/>
                      </a:cxn>
                      <a:cxn ang="0">
                        <a:pos x="37" y="20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39" y="12"/>
                        </a:lnTo>
                        <a:lnTo>
                          <a:pt x="34" y="4"/>
                        </a:lnTo>
                        <a:lnTo>
                          <a:pt x="28" y="1"/>
                        </a:lnTo>
                        <a:lnTo>
                          <a:pt x="20" y="0"/>
                        </a:lnTo>
                        <a:lnTo>
                          <a:pt x="13" y="1"/>
                        </a:lnTo>
                        <a:lnTo>
                          <a:pt x="6" y="4"/>
                        </a:lnTo>
                        <a:lnTo>
                          <a:pt x="2" y="12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3" y="38"/>
                        </a:lnTo>
                        <a:lnTo>
                          <a:pt x="20" y="40"/>
                        </a:lnTo>
                        <a:lnTo>
                          <a:pt x="28" y="38"/>
                        </a:lnTo>
                        <a:lnTo>
                          <a:pt x="34" y="34"/>
                        </a:lnTo>
                        <a:lnTo>
                          <a:pt x="39" y="28"/>
                        </a:lnTo>
                        <a:lnTo>
                          <a:pt x="40" y="20"/>
                        </a:lnTo>
                        <a:close/>
                        <a:moveTo>
                          <a:pt x="37" y="20"/>
                        </a:moveTo>
                        <a:lnTo>
                          <a:pt x="36" y="26"/>
                        </a:lnTo>
                        <a:lnTo>
                          <a:pt x="33" y="31"/>
                        </a:lnTo>
                        <a:lnTo>
                          <a:pt x="27" y="35"/>
                        </a:lnTo>
                        <a:lnTo>
                          <a:pt x="20" y="37"/>
                        </a:lnTo>
                        <a:lnTo>
                          <a:pt x="14" y="35"/>
                        </a:lnTo>
                        <a:lnTo>
                          <a:pt x="8" y="31"/>
                        </a:lnTo>
                        <a:lnTo>
                          <a:pt x="5" y="26"/>
                        </a:lnTo>
                        <a:lnTo>
                          <a:pt x="3" y="20"/>
                        </a:lnTo>
                        <a:lnTo>
                          <a:pt x="5" y="12"/>
                        </a:lnTo>
                        <a:lnTo>
                          <a:pt x="8" y="7"/>
                        </a:lnTo>
                        <a:lnTo>
                          <a:pt x="14" y="3"/>
                        </a:lnTo>
                        <a:lnTo>
                          <a:pt x="20" y="3"/>
                        </a:lnTo>
                        <a:lnTo>
                          <a:pt x="27" y="3"/>
                        </a:lnTo>
                        <a:lnTo>
                          <a:pt x="33" y="7"/>
                        </a:lnTo>
                        <a:lnTo>
                          <a:pt x="36" y="12"/>
                        </a:lnTo>
                        <a:lnTo>
                          <a:pt x="37" y="20"/>
                        </a:lnTo>
                        <a:close/>
                      </a:path>
                    </a:pathLst>
                  </a:custGeom>
                  <a:solidFill>
                    <a:srgbClr val="EFA9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32" name="Freeform 600"/>
                  <p:cNvSpPr>
                    <a:spLocks noEditPoints="1"/>
                  </p:cNvSpPr>
                  <p:nvPr/>
                </p:nvSpPr>
                <p:spPr bwMode="auto">
                  <a:xfrm>
                    <a:off x="5689" y="1284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9"/>
                      </a:cxn>
                      <a:cxn ang="0">
                        <a:pos x="35" y="11"/>
                      </a:cxn>
                      <a:cxn ang="0">
                        <a:pos x="32" y="5"/>
                      </a:cxn>
                      <a:cxn ang="0">
                        <a:pos x="26" y="2"/>
                      </a:cxn>
                      <a:cxn ang="0">
                        <a:pos x="18" y="0"/>
                      </a:cxn>
                      <a:cxn ang="0">
                        <a:pos x="11" y="2"/>
                      </a:cxn>
                      <a:cxn ang="0">
                        <a:pos x="6" y="5"/>
                      </a:cxn>
                      <a:cxn ang="0">
                        <a:pos x="1" y="11"/>
                      </a:cxn>
                      <a:cxn ang="0">
                        <a:pos x="0" y="19"/>
                      </a:cxn>
                      <a:cxn ang="0">
                        <a:pos x="1" y="25"/>
                      </a:cxn>
                      <a:cxn ang="0">
                        <a:pos x="6" y="31"/>
                      </a:cxn>
                      <a:cxn ang="0">
                        <a:pos x="11" y="36"/>
                      </a:cxn>
                      <a:cxn ang="0">
                        <a:pos x="18" y="37"/>
                      </a:cxn>
                      <a:cxn ang="0">
                        <a:pos x="26" y="36"/>
                      </a:cxn>
                      <a:cxn ang="0">
                        <a:pos x="32" y="31"/>
                      </a:cxn>
                      <a:cxn ang="0">
                        <a:pos x="35" y="25"/>
                      </a:cxn>
                      <a:cxn ang="0">
                        <a:pos x="37" y="19"/>
                      </a:cxn>
                      <a:cxn ang="0">
                        <a:pos x="34" y="19"/>
                      </a:cxn>
                      <a:cxn ang="0">
                        <a:pos x="32" y="23"/>
                      </a:cxn>
                      <a:cxn ang="0">
                        <a:pos x="29" y="30"/>
                      </a:cxn>
                      <a:cxn ang="0">
                        <a:pos x="25" y="33"/>
                      </a:cxn>
                      <a:cxn ang="0">
                        <a:pos x="18" y="34"/>
                      </a:cxn>
                      <a:cxn ang="0">
                        <a:pos x="12" y="33"/>
                      </a:cxn>
                      <a:cxn ang="0">
                        <a:pos x="8" y="30"/>
                      </a:cxn>
                      <a:cxn ang="0">
                        <a:pos x="4" y="23"/>
                      </a:cxn>
                      <a:cxn ang="0">
                        <a:pos x="3" y="19"/>
                      </a:cxn>
                      <a:cxn ang="0">
                        <a:pos x="4" y="13"/>
                      </a:cxn>
                      <a:cxn ang="0">
                        <a:pos x="8" y="8"/>
                      </a:cxn>
                      <a:cxn ang="0">
                        <a:pos x="12" y="3"/>
                      </a:cxn>
                      <a:cxn ang="0">
                        <a:pos x="18" y="3"/>
                      </a:cxn>
                      <a:cxn ang="0">
                        <a:pos x="25" y="3"/>
                      </a:cxn>
                      <a:cxn ang="0">
                        <a:pos x="29" y="8"/>
                      </a:cxn>
                      <a:cxn ang="0">
                        <a:pos x="32" y="13"/>
                      </a:cxn>
                      <a:cxn ang="0">
                        <a:pos x="34" y="19"/>
                      </a:cxn>
                    </a:cxnLst>
                    <a:rect l="0" t="0" r="r" b="b"/>
                    <a:pathLst>
                      <a:path w="37" h="37">
                        <a:moveTo>
                          <a:pt x="37" y="19"/>
                        </a:moveTo>
                        <a:lnTo>
                          <a:pt x="35" y="11"/>
                        </a:lnTo>
                        <a:lnTo>
                          <a:pt x="32" y="5"/>
                        </a:lnTo>
                        <a:lnTo>
                          <a:pt x="26" y="2"/>
                        </a:lnTo>
                        <a:lnTo>
                          <a:pt x="18" y="0"/>
                        </a:lnTo>
                        <a:lnTo>
                          <a:pt x="11" y="2"/>
                        </a:lnTo>
                        <a:lnTo>
                          <a:pt x="6" y="5"/>
                        </a:lnTo>
                        <a:lnTo>
                          <a:pt x="1" y="11"/>
                        </a:lnTo>
                        <a:lnTo>
                          <a:pt x="0" y="19"/>
                        </a:lnTo>
                        <a:lnTo>
                          <a:pt x="1" y="25"/>
                        </a:lnTo>
                        <a:lnTo>
                          <a:pt x="6" y="31"/>
                        </a:lnTo>
                        <a:lnTo>
                          <a:pt x="11" y="36"/>
                        </a:lnTo>
                        <a:lnTo>
                          <a:pt x="18" y="37"/>
                        </a:lnTo>
                        <a:lnTo>
                          <a:pt x="26" y="36"/>
                        </a:lnTo>
                        <a:lnTo>
                          <a:pt x="32" y="31"/>
                        </a:lnTo>
                        <a:lnTo>
                          <a:pt x="35" y="25"/>
                        </a:lnTo>
                        <a:lnTo>
                          <a:pt x="37" y="19"/>
                        </a:lnTo>
                        <a:close/>
                        <a:moveTo>
                          <a:pt x="34" y="19"/>
                        </a:moveTo>
                        <a:lnTo>
                          <a:pt x="32" y="23"/>
                        </a:lnTo>
                        <a:lnTo>
                          <a:pt x="29" y="30"/>
                        </a:lnTo>
                        <a:lnTo>
                          <a:pt x="25" y="33"/>
                        </a:lnTo>
                        <a:lnTo>
                          <a:pt x="18" y="34"/>
                        </a:lnTo>
                        <a:lnTo>
                          <a:pt x="12" y="33"/>
                        </a:lnTo>
                        <a:lnTo>
                          <a:pt x="8" y="30"/>
                        </a:lnTo>
                        <a:lnTo>
                          <a:pt x="4" y="23"/>
                        </a:lnTo>
                        <a:lnTo>
                          <a:pt x="3" y="19"/>
                        </a:lnTo>
                        <a:lnTo>
                          <a:pt x="4" y="13"/>
                        </a:lnTo>
                        <a:lnTo>
                          <a:pt x="8" y="8"/>
                        </a:lnTo>
                        <a:lnTo>
                          <a:pt x="12" y="3"/>
                        </a:lnTo>
                        <a:lnTo>
                          <a:pt x="18" y="3"/>
                        </a:lnTo>
                        <a:lnTo>
                          <a:pt x="25" y="3"/>
                        </a:lnTo>
                        <a:lnTo>
                          <a:pt x="29" y="8"/>
                        </a:lnTo>
                        <a:lnTo>
                          <a:pt x="32" y="13"/>
                        </a:lnTo>
                        <a:lnTo>
                          <a:pt x="34" y="19"/>
                        </a:lnTo>
                        <a:close/>
                      </a:path>
                    </a:pathLst>
                  </a:custGeom>
                  <a:solidFill>
                    <a:srgbClr val="EF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33" name="Freeform 601"/>
                  <p:cNvSpPr>
                    <a:spLocks noEditPoints="1"/>
                  </p:cNvSpPr>
                  <p:nvPr/>
                </p:nvSpPr>
                <p:spPr bwMode="auto">
                  <a:xfrm>
                    <a:off x="5690" y="1286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3" y="9"/>
                      </a:cxn>
                      <a:cxn ang="0">
                        <a:pos x="30" y="4"/>
                      </a:cxn>
                      <a:cxn ang="0">
                        <a:pos x="24" y="0"/>
                      </a:cxn>
                      <a:cxn ang="0">
                        <a:pos x="17" y="0"/>
                      </a:cxn>
                      <a:cxn ang="0">
                        <a:pos x="11" y="0"/>
                      </a:cxn>
                      <a:cxn ang="0">
                        <a:pos x="5" y="4"/>
                      </a:cxn>
                      <a:cxn ang="0">
                        <a:pos x="2" y="9"/>
                      </a:cxn>
                      <a:cxn ang="0">
                        <a:pos x="0" y="17"/>
                      </a:cxn>
                      <a:cxn ang="0">
                        <a:pos x="2" y="23"/>
                      </a:cxn>
                      <a:cxn ang="0">
                        <a:pos x="5" y="28"/>
                      </a:cxn>
                      <a:cxn ang="0">
                        <a:pos x="11" y="32"/>
                      </a:cxn>
                      <a:cxn ang="0">
                        <a:pos x="17" y="34"/>
                      </a:cxn>
                      <a:cxn ang="0">
                        <a:pos x="24" y="32"/>
                      </a:cxn>
                      <a:cxn ang="0">
                        <a:pos x="30" y="28"/>
                      </a:cxn>
                      <a:cxn ang="0">
                        <a:pos x="33" y="23"/>
                      </a:cxn>
                      <a:cxn ang="0">
                        <a:pos x="34" y="17"/>
                      </a:cxn>
                      <a:cxn ang="0">
                        <a:pos x="31" y="17"/>
                      </a:cxn>
                      <a:cxn ang="0">
                        <a:pos x="30" y="21"/>
                      </a:cxn>
                      <a:cxn ang="0">
                        <a:pos x="27" y="26"/>
                      </a:cxn>
                      <a:cxn ang="0">
                        <a:pos x="24" y="29"/>
                      </a:cxn>
                      <a:cxn ang="0">
                        <a:pos x="17" y="31"/>
                      </a:cxn>
                      <a:cxn ang="0">
                        <a:pos x="13" y="29"/>
                      </a:cxn>
                      <a:cxn ang="0">
                        <a:pos x="8" y="26"/>
                      </a:cxn>
                      <a:cxn ang="0">
                        <a:pos x="5" y="21"/>
                      </a:cxn>
                      <a:cxn ang="0">
                        <a:pos x="3" y="17"/>
                      </a:cxn>
                      <a:cxn ang="0">
                        <a:pos x="5" y="11"/>
                      </a:cxn>
                      <a:cxn ang="0">
                        <a:pos x="8" y="6"/>
                      </a:cxn>
                      <a:cxn ang="0">
                        <a:pos x="13" y="3"/>
                      </a:cxn>
                      <a:cxn ang="0">
                        <a:pos x="17" y="3"/>
                      </a:cxn>
                      <a:cxn ang="0">
                        <a:pos x="24" y="3"/>
                      </a:cxn>
                      <a:cxn ang="0">
                        <a:pos x="27" y="6"/>
                      </a:cxn>
                      <a:cxn ang="0">
                        <a:pos x="30" y="11"/>
                      </a:cxn>
                      <a:cxn ang="0">
                        <a:pos x="31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3" y="9"/>
                        </a:lnTo>
                        <a:lnTo>
                          <a:pt x="30" y="4"/>
                        </a:lnTo>
                        <a:lnTo>
                          <a:pt x="24" y="0"/>
                        </a:lnTo>
                        <a:lnTo>
                          <a:pt x="17" y="0"/>
                        </a:lnTo>
                        <a:lnTo>
                          <a:pt x="11" y="0"/>
                        </a:lnTo>
                        <a:lnTo>
                          <a:pt x="5" y="4"/>
                        </a:lnTo>
                        <a:lnTo>
                          <a:pt x="2" y="9"/>
                        </a:lnTo>
                        <a:lnTo>
                          <a:pt x="0" y="17"/>
                        </a:lnTo>
                        <a:lnTo>
                          <a:pt x="2" y="23"/>
                        </a:lnTo>
                        <a:lnTo>
                          <a:pt x="5" y="28"/>
                        </a:lnTo>
                        <a:lnTo>
                          <a:pt x="11" y="32"/>
                        </a:lnTo>
                        <a:lnTo>
                          <a:pt x="17" y="34"/>
                        </a:lnTo>
                        <a:lnTo>
                          <a:pt x="24" y="32"/>
                        </a:lnTo>
                        <a:lnTo>
                          <a:pt x="30" y="28"/>
                        </a:lnTo>
                        <a:lnTo>
                          <a:pt x="33" y="23"/>
                        </a:lnTo>
                        <a:lnTo>
                          <a:pt x="34" y="17"/>
                        </a:lnTo>
                        <a:close/>
                        <a:moveTo>
                          <a:pt x="31" y="17"/>
                        </a:moveTo>
                        <a:lnTo>
                          <a:pt x="30" y="21"/>
                        </a:lnTo>
                        <a:lnTo>
                          <a:pt x="27" y="26"/>
                        </a:lnTo>
                        <a:lnTo>
                          <a:pt x="24" y="29"/>
                        </a:lnTo>
                        <a:lnTo>
                          <a:pt x="17" y="31"/>
                        </a:lnTo>
                        <a:lnTo>
                          <a:pt x="13" y="29"/>
                        </a:lnTo>
                        <a:lnTo>
                          <a:pt x="8" y="26"/>
                        </a:lnTo>
                        <a:lnTo>
                          <a:pt x="5" y="21"/>
                        </a:lnTo>
                        <a:lnTo>
                          <a:pt x="3" y="17"/>
                        </a:lnTo>
                        <a:lnTo>
                          <a:pt x="5" y="11"/>
                        </a:lnTo>
                        <a:lnTo>
                          <a:pt x="8" y="6"/>
                        </a:lnTo>
                        <a:lnTo>
                          <a:pt x="13" y="3"/>
                        </a:lnTo>
                        <a:lnTo>
                          <a:pt x="17" y="3"/>
                        </a:lnTo>
                        <a:lnTo>
                          <a:pt x="24" y="3"/>
                        </a:lnTo>
                        <a:lnTo>
                          <a:pt x="27" y="6"/>
                        </a:lnTo>
                        <a:lnTo>
                          <a:pt x="30" y="11"/>
                        </a:lnTo>
                        <a:lnTo>
                          <a:pt x="31" y="17"/>
                        </a:lnTo>
                        <a:close/>
                      </a:path>
                    </a:pathLst>
                  </a:custGeom>
                  <a:solidFill>
                    <a:srgbClr val="F0B3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34" name="Freeform 602"/>
                  <p:cNvSpPr>
                    <a:spLocks noEditPoints="1"/>
                  </p:cNvSpPr>
                  <p:nvPr/>
                </p:nvSpPr>
                <p:spPr bwMode="auto">
                  <a:xfrm>
                    <a:off x="5692" y="1287"/>
                    <a:ext cx="31" cy="31"/>
                  </a:xfrm>
                  <a:custGeom>
                    <a:avLst/>
                    <a:gdLst/>
                    <a:ahLst/>
                    <a:cxnLst>
                      <a:cxn ang="0">
                        <a:pos x="31" y="16"/>
                      </a:cxn>
                      <a:cxn ang="0">
                        <a:pos x="29" y="10"/>
                      </a:cxn>
                      <a:cxn ang="0">
                        <a:pos x="26" y="5"/>
                      </a:cxn>
                      <a:cxn ang="0">
                        <a:pos x="22" y="0"/>
                      </a:cxn>
                      <a:cxn ang="0">
                        <a:pos x="15" y="0"/>
                      </a:cxn>
                      <a:cxn ang="0">
                        <a:pos x="9" y="0"/>
                      </a:cxn>
                      <a:cxn ang="0">
                        <a:pos x="5" y="5"/>
                      </a:cxn>
                      <a:cxn ang="0">
                        <a:pos x="1" y="10"/>
                      </a:cxn>
                      <a:cxn ang="0">
                        <a:pos x="0" y="16"/>
                      </a:cxn>
                      <a:cxn ang="0">
                        <a:pos x="1" y="20"/>
                      </a:cxn>
                      <a:cxn ang="0">
                        <a:pos x="5" y="27"/>
                      </a:cxn>
                      <a:cxn ang="0">
                        <a:pos x="9" y="30"/>
                      </a:cxn>
                      <a:cxn ang="0">
                        <a:pos x="15" y="31"/>
                      </a:cxn>
                      <a:cxn ang="0">
                        <a:pos x="22" y="30"/>
                      </a:cxn>
                      <a:cxn ang="0">
                        <a:pos x="26" y="27"/>
                      </a:cxn>
                      <a:cxn ang="0">
                        <a:pos x="29" y="20"/>
                      </a:cxn>
                      <a:cxn ang="0">
                        <a:pos x="31" y="16"/>
                      </a:cxn>
                      <a:cxn ang="0">
                        <a:pos x="28" y="16"/>
                      </a:cxn>
                      <a:cxn ang="0">
                        <a:pos x="26" y="20"/>
                      </a:cxn>
                      <a:cxn ang="0">
                        <a:pos x="25" y="24"/>
                      </a:cxn>
                      <a:cxn ang="0">
                        <a:pos x="20" y="27"/>
                      </a:cxn>
                      <a:cxn ang="0">
                        <a:pos x="15" y="28"/>
                      </a:cxn>
                      <a:cxn ang="0">
                        <a:pos x="11" y="27"/>
                      </a:cxn>
                      <a:cxn ang="0">
                        <a:pos x="6" y="24"/>
                      </a:cxn>
                      <a:cxn ang="0">
                        <a:pos x="5" y="20"/>
                      </a:cxn>
                      <a:cxn ang="0">
                        <a:pos x="3" y="16"/>
                      </a:cxn>
                      <a:cxn ang="0">
                        <a:pos x="5" y="10"/>
                      </a:cxn>
                      <a:cxn ang="0">
                        <a:pos x="6" y="7"/>
                      </a:cxn>
                      <a:cxn ang="0">
                        <a:pos x="11" y="3"/>
                      </a:cxn>
                      <a:cxn ang="0">
                        <a:pos x="15" y="3"/>
                      </a:cxn>
                      <a:cxn ang="0">
                        <a:pos x="20" y="3"/>
                      </a:cxn>
                      <a:cxn ang="0">
                        <a:pos x="25" y="7"/>
                      </a:cxn>
                      <a:cxn ang="0">
                        <a:pos x="26" y="10"/>
                      </a:cxn>
                      <a:cxn ang="0">
                        <a:pos x="28" y="16"/>
                      </a:cxn>
                    </a:cxnLst>
                    <a:rect l="0" t="0" r="r" b="b"/>
                    <a:pathLst>
                      <a:path w="31" h="31">
                        <a:moveTo>
                          <a:pt x="31" y="16"/>
                        </a:moveTo>
                        <a:lnTo>
                          <a:pt x="29" y="10"/>
                        </a:lnTo>
                        <a:lnTo>
                          <a:pt x="26" y="5"/>
                        </a:lnTo>
                        <a:lnTo>
                          <a:pt x="22" y="0"/>
                        </a:lnTo>
                        <a:lnTo>
                          <a:pt x="15" y="0"/>
                        </a:lnTo>
                        <a:lnTo>
                          <a:pt x="9" y="0"/>
                        </a:lnTo>
                        <a:lnTo>
                          <a:pt x="5" y="5"/>
                        </a:lnTo>
                        <a:lnTo>
                          <a:pt x="1" y="10"/>
                        </a:lnTo>
                        <a:lnTo>
                          <a:pt x="0" y="16"/>
                        </a:lnTo>
                        <a:lnTo>
                          <a:pt x="1" y="20"/>
                        </a:lnTo>
                        <a:lnTo>
                          <a:pt x="5" y="27"/>
                        </a:lnTo>
                        <a:lnTo>
                          <a:pt x="9" y="30"/>
                        </a:lnTo>
                        <a:lnTo>
                          <a:pt x="15" y="31"/>
                        </a:lnTo>
                        <a:lnTo>
                          <a:pt x="22" y="30"/>
                        </a:lnTo>
                        <a:lnTo>
                          <a:pt x="26" y="27"/>
                        </a:lnTo>
                        <a:lnTo>
                          <a:pt x="29" y="20"/>
                        </a:lnTo>
                        <a:lnTo>
                          <a:pt x="31" y="16"/>
                        </a:lnTo>
                        <a:close/>
                        <a:moveTo>
                          <a:pt x="28" y="16"/>
                        </a:moveTo>
                        <a:lnTo>
                          <a:pt x="26" y="20"/>
                        </a:lnTo>
                        <a:lnTo>
                          <a:pt x="25" y="24"/>
                        </a:lnTo>
                        <a:lnTo>
                          <a:pt x="20" y="27"/>
                        </a:lnTo>
                        <a:lnTo>
                          <a:pt x="15" y="28"/>
                        </a:lnTo>
                        <a:lnTo>
                          <a:pt x="11" y="27"/>
                        </a:lnTo>
                        <a:lnTo>
                          <a:pt x="6" y="24"/>
                        </a:lnTo>
                        <a:lnTo>
                          <a:pt x="5" y="20"/>
                        </a:lnTo>
                        <a:lnTo>
                          <a:pt x="3" y="16"/>
                        </a:lnTo>
                        <a:lnTo>
                          <a:pt x="5" y="10"/>
                        </a:lnTo>
                        <a:lnTo>
                          <a:pt x="6" y="7"/>
                        </a:lnTo>
                        <a:lnTo>
                          <a:pt x="11" y="3"/>
                        </a:lnTo>
                        <a:lnTo>
                          <a:pt x="15" y="3"/>
                        </a:lnTo>
                        <a:lnTo>
                          <a:pt x="20" y="3"/>
                        </a:lnTo>
                        <a:lnTo>
                          <a:pt x="25" y="7"/>
                        </a:lnTo>
                        <a:lnTo>
                          <a:pt x="26" y="10"/>
                        </a:lnTo>
                        <a:lnTo>
                          <a:pt x="28" y="16"/>
                        </a:lnTo>
                        <a:close/>
                      </a:path>
                    </a:pathLst>
                  </a:custGeom>
                  <a:solidFill>
                    <a:srgbClr val="F0B6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35" name="Freeform 603"/>
                  <p:cNvSpPr>
                    <a:spLocks noEditPoints="1"/>
                  </p:cNvSpPr>
                  <p:nvPr/>
                </p:nvSpPr>
                <p:spPr bwMode="auto">
                  <a:xfrm>
                    <a:off x="5693" y="1289"/>
                    <a:ext cx="28" cy="28"/>
                  </a:xfrm>
                  <a:custGeom>
                    <a:avLst/>
                    <a:gdLst/>
                    <a:ahLst/>
                    <a:cxnLst>
                      <a:cxn ang="0">
                        <a:pos x="28" y="14"/>
                      </a:cxn>
                      <a:cxn ang="0">
                        <a:pos x="27" y="8"/>
                      </a:cxn>
                      <a:cxn ang="0">
                        <a:pos x="24" y="3"/>
                      </a:cxn>
                      <a:cxn ang="0">
                        <a:pos x="21" y="0"/>
                      </a:cxn>
                      <a:cxn ang="0">
                        <a:pos x="14" y="0"/>
                      </a:cxn>
                      <a:cxn ang="0">
                        <a:pos x="10" y="0"/>
                      </a:cxn>
                      <a:cxn ang="0">
                        <a:pos x="5" y="3"/>
                      </a:cxn>
                      <a:cxn ang="0">
                        <a:pos x="2" y="8"/>
                      </a:cxn>
                      <a:cxn ang="0">
                        <a:pos x="0" y="14"/>
                      </a:cxn>
                      <a:cxn ang="0">
                        <a:pos x="2" y="18"/>
                      </a:cxn>
                      <a:cxn ang="0">
                        <a:pos x="5" y="23"/>
                      </a:cxn>
                      <a:cxn ang="0">
                        <a:pos x="10" y="26"/>
                      </a:cxn>
                      <a:cxn ang="0">
                        <a:pos x="14" y="28"/>
                      </a:cxn>
                      <a:cxn ang="0">
                        <a:pos x="21" y="26"/>
                      </a:cxn>
                      <a:cxn ang="0">
                        <a:pos x="24" y="23"/>
                      </a:cxn>
                      <a:cxn ang="0">
                        <a:pos x="27" y="18"/>
                      </a:cxn>
                      <a:cxn ang="0">
                        <a:pos x="28" y="14"/>
                      </a:cxn>
                      <a:cxn ang="0">
                        <a:pos x="25" y="14"/>
                      </a:cxn>
                      <a:cxn ang="0">
                        <a:pos x="25" y="17"/>
                      </a:cxn>
                      <a:cxn ang="0">
                        <a:pos x="22" y="22"/>
                      </a:cxn>
                      <a:cxn ang="0">
                        <a:pos x="19" y="23"/>
                      </a:cxn>
                      <a:cxn ang="0">
                        <a:pos x="14" y="25"/>
                      </a:cxn>
                      <a:cxn ang="0">
                        <a:pos x="10" y="23"/>
                      </a:cxn>
                      <a:cxn ang="0">
                        <a:pos x="7" y="22"/>
                      </a:cxn>
                      <a:cxn ang="0">
                        <a:pos x="5" y="17"/>
                      </a:cxn>
                      <a:cxn ang="0">
                        <a:pos x="4" y="14"/>
                      </a:cxn>
                      <a:cxn ang="0">
                        <a:pos x="5" y="9"/>
                      </a:cxn>
                      <a:cxn ang="0">
                        <a:pos x="7" y="6"/>
                      </a:cxn>
                      <a:cxn ang="0">
                        <a:pos x="10" y="3"/>
                      </a:cxn>
                      <a:cxn ang="0">
                        <a:pos x="14" y="3"/>
                      </a:cxn>
                      <a:cxn ang="0">
                        <a:pos x="19" y="3"/>
                      </a:cxn>
                      <a:cxn ang="0">
                        <a:pos x="22" y="6"/>
                      </a:cxn>
                      <a:cxn ang="0">
                        <a:pos x="25" y="9"/>
                      </a:cxn>
                      <a:cxn ang="0">
                        <a:pos x="25" y="14"/>
                      </a:cxn>
                    </a:cxnLst>
                    <a:rect l="0" t="0" r="r" b="b"/>
                    <a:pathLst>
                      <a:path w="28" h="28">
                        <a:moveTo>
                          <a:pt x="28" y="14"/>
                        </a:moveTo>
                        <a:lnTo>
                          <a:pt x="27" y="8"/>
                        </a:lnTo>
                        <a:lnTo>
                          <a:pt x="24" y="3"/>
                        </a:lnTo>
                        <a:lnTo>
                          <a:pt x="21" y="0"/>
                        </a:lnTo>
                        <a:lnTo>
                          <a:pt x="14" y="0"/>
                        </a:lnTo>
                        <a:lnTo>
                          <a:pt x="10" y="0"/>
                        </a:lnTo>
                        <a:lnTo>
                          <a:pt x="5" y="3"/>
                        </a:lnTo>
                        <a:lnTo>
                          <a:pt x="2" y="8"/>
                        </a:lnTo>
                        <a:lnTo>
                          <a:pt x="0" y="14"/>
                        </a:lnTo>
                        <a:lnTo>
                          <a:pt x="2" y="18"/>
                        </a:lnTo>
                        <a:lnTo>
                          <a:pt x="5" y="23"/>
                        </a:lnTo>
                        <a:lnTo>
                          <a:pt x="10" y="26"/>
                        </a:lnTo>
                        <a:lnTo>
                          <a:pt x="14" y="28"/>
                        </a:lnTo>
                        <a:lnTo>
                          <a:pt x="21" y="26"/>
                        </a:lnTo>
                        <a:lnTo>
                          <a:pt x="24" y="23"/>
                        </a:lnTo>
                        <a:lnTo>
                          <a:pt x="27" y="18"/>
                        </a:lnTo>
                        <a:lnTo>
                          <a:pt x="28" y="14"/>
                        </a:lnTo>
                        <a:close/>
                        <a:moveTo>
                          <a:pt x="25" y="14"/>
                        </a:moveTo>
                        <a:lnTo>
                          <a:pt x="25" y="17"/>
                        </a:lnTo>
                        <a:lnTo>
                          <a:pt x="22" y="22"/>
                        </a:lnTo>
                        <a:lnTo>
                          <a:pt x="19" y="23"/>
                        </a:lnTo>
                        <a:lnTo>
                          <a:pt x="14" y="25"/>
                        </a:lnTo>
                        <a:lnTo>
                          <a:pt x="10" y="23"/>
                        </a:lnTo>
                        <a:lnTo>
                          <a:pt x="7" y="22"/>
                        </a:lnTo>
                        <a:lnTo>
                          <a:pt x="5" y="17"/>
                        </a:lnTo>
                        <a:lnTo>
                          <a:pt x="4" y="14"/>
                        </a:lnTo>
                        <a:lnTo>
                          <a:pt x="5" y="9"/>
                        </a:lnTo>
                        <a:lnTo>
                          <a:pt x="7" y="6"/>
                        </a:lnTo>
                        <a:lnTo>
                          <a:pt x="10" y="3"/>
                        </a:lnTo>
                        <a:lnTo>
                          <a:pt x="14" y="3"/>
                        </a:lnTo>
                        <a:lnTo>
                          <a:pt x="19" y="3"/>
                        </a:lnTo>
                        <a:lnTo>
                          <a:pt x="22" y="6"/>
                        </a:lnTo>
                        <a:lnTo>
                          <a:pt x="25" y="9"/>
                        </a:lnTo>
                        <a:lnTo>
                          <a:pt x="25" y="14"/>
                        </a:lnTo>
                        <a:close/>
                      </a:path>
                    </a:pathLst>
                  </a:custGeom>
                  <a:solidFill>
                    <a:srgbClr val="F1BAB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36" name="Freeform 604"/>
                  <p:cNvSpPr>
                    <a:spLocks noEditPoints="1"/>
                  </p:cNvSpPr>
                  <p:nvPr/>
                </p:nvSpPr>
                <p:spPr bwMode="auto">
                  <a:xfrm>
                    <a:off x="5695" y="1290"/>
                    <a:ext cx="25" cy="25"/>
                  </a:xfrm>
                  <a:custGeom>
                    <a:avLst/>
                    <a:gdLst/>
                    <a:ahLst/>
                    <a:cxnLst>
                      <a:cxn ang="0">
                        <a:pos x="25" y="13"/>
                      </a:cxn>
                      <a:cxn ang="0">
                        <a:pos x="23" y="7"/>
                      </a:cxn>
                      <a:cxn ang="0">
                        <a:pos x="22" y="4"/>
                      </a:cxn>
                      <a:cxn ang="0">
                        <a:pos x="17" y="0"/>
                      </a:cxn>
                      <a:cxn ang="0">
                        <a:pos x="12" y="0"/>
                      </a:cxn>
                      <a:cxn ang="0">
                        <a:pos x="8" y="0"/>
                      </a:cxn>
                      <a:cxn ang="0">
                        <a:pos x="3" y="4"/>
                      </a:cxn>
                      <a:cxn ang="0">
                        <a:pos x="2" y="7"/>
                      </a:cxn>
                      <a:cxn ang="0">
                        <a:pos x="0" y="13"/>
                      </a:cxn>
                      <a:cxn ang="0">
                        <a:pos x="2" y="17"/>
                      </a:cxn>
                      <a:cxn ang="0">
                        <a:pos x="3" y="21"/>
                      </a:cxn>
                      <a:cxn ang="0">
                        <a:pos x="8" y="24"/>
                      </a:cxn>
                      <a:cxn ang="0">
                        <a:pos x="12" y="25"/>
                      </a:cxn>
                      <a:cxn ang="0">
                        <a:pos x="17" y="24"/>
                      </a:cxn>
                      <a:cxn ang="0">
                        <a:pos x="22" y="21"/>
                      </a:cxn>
                      <a:cxn ang="0">
                        <a:pos x="23" y="17"/>
                      </a:cxn>
                      <a:cxn ang="0">
                        <a:pos x="25" y="13"/>
                      </a:cxn>
                      <a:cxn ang="0">
                        <a:pos x="22" y="13"/>
                      </a:cxn>
                      <a:cxn ang="0">
                        <a:pos x="22" y="16"/>
                      </a:cxn>
                      <a:cxn ang="0">
                        <a:pos x="19" y="19"/>
                      </a:cxn>
                      <a:cxn ang="0">
                        <a:pos x="15" y="21"/>
                      </a:cxn>
                      <a:cxn ang="0">
                        <a:pos x="12" y="22"/>
                      </a:cxn>
                      <a:cxn ang="0">
                        <a:pos x="9" y="21"/>
                      </a:cxn>
                      <a:cxn ang="0">
                        <a:pos x="6" y="19"/>
                      </a:cxn>
                      <a:cxn ang="0">
                        <a:pos x="5" y="16"/>
                      </a:cxn>
                      <a:cxn ang="0">
                        <a:pos x="3" y="13"/>
                      </a:cxn>
                      <a:cxn ang="0">
                        <a:pos x="5" y="8"/>
                      </a:cxn>
                      <a:cxn ang="0">
                        <a:pos x="6" y="5"/>
                      </a:cxn>
                      <a:cxn ang="0">
                        <a:pos x="9" y="4"/>
                      </a:cxn>
                      <a:cxn ang="0">
                        <a:pos x="12" y="4"/>
                      </a:cxn>
                      <a:cxn ang="0">
                        <a:pos x="15" y="4"/>
                      </a:cxn>
                      <a:cxn ang="0">
                        <a:pos x="19" y="5"/>
                      </a:cxn>
                      <a:cxn ang="0">
                        <a:pos x="22" y="8"/>
                      </a:cxn>
                      <a:cxn ang="0">
                        <a:pos x="22" y="13"/>
                      </a:cxn>
                    </a:cxnLst>
                    <a:rect l="0" t="0" r="r" b="b"/>
                    <a:pathLst>
                      <a:path w="25" h="25">
                        <a:moveTo>
                          <a:pt x="25" y="13"/>
                        </a:moveTo>
                        <a:lnTo>
                          <a:pt x="23" y="7"/>
                        </a:lnTo>
                        <a:lnTo>
                          <a:pt x="22" y="4"/>
                        </a:lnTo>
                        <a:lnTo>
                          <a:pt x="17" y="0"/>
                        </a:lnTo>
                        <a:lnTo>
                          <a:pt x="12" y="0"/>
                        </a:lnTo>
                        <a:lnTo>
                          <a:pt x="8" y="0"/>
                        </a:lnTo>
                        <a:lnTo>
                          <a:pt x="3" y="4"/>
                        </a:lnTo>
                        <a:lnTo>
                          <a:pt x="2" y="7"/>
                        </a:lnTo>
                        <a:lnTo>
                          <a:pt x="0" y="13"/>
                        </a:lnTo>
                        <a:lnTo>
                          <a:pt x="2" y="17"/>
                        </a:lnTo>
                        <a:lnTo>
                          <a:pt x="3" y="21"/>
                        </a:lnTo>
                        <a:lnTo>
                          <a:pt x="8" y="24"/>
                        </a:lnTo>
                        <a:lnTo>
                          <a:pt x="12" y="25"/>
                        </a:lnTo>
                        <a:lnTo>
                          <a:pt x="17" y="24"/>
                        </a:lnTo>
                        <a:lnTo>
                          <a:pt x="22" y="21"/>
                        </a:lnTo>
                        <a:lnTo>
                          <a:pt x="23" y="17"/>
                        </a:lnTo>
                        <a:lnTo>
                          <a:pt x="25" y="13"/>
                        </a:lnTo>
                        <a:close/>
                        <a:moveTo>
                          <a:pt x="22" y="13"/>
                        </a:moveTo>
                        <a:lnTo>
                          <a:pt x="22" y="16"/>
                        </a:lnTo>
                        <a:lnTo>
                          <a:pt x="19" y="19"/>
                        </a:lnTo>
                        <a:lnTo>
                          <a:pt x="15" y="21"/>
                        </a:lnTo>
                        <a:lnTo>
                          <a:pt x="12" y="22"/>
                        </a:lnTo>
                        <a:lnTo>
                          <a:pt x="9" y="21"/>
                        </a:lnTo>
                        <a:lnTo>
                          <a:pt x="6" y="19"/>
                        </a:lnTo>
                        <a:lnTo>
                          <a:pt x="5" y="16"/>
                        </a:lnTo>
                        <a:lnTo>
                          <a:pt x="3" y="13"/>
                        </a:lnTo>
                        <a:lnTo>
                          <a:pt x="5" y="8"/>
                        </a:lnTo>
                        <a:lnTo>
                          <a:pt x="6" y="5"/>
                        </a:lnTo>
                        <a:lnTo>
                          <a:pt x="9" y="4"/>
                        </a:lnTo>
                        <a:lnTo>
                          <a:pt x="12" y="4"/>
                        </a:lnTo>
                        <a:lnTo>
                          <a:pt x="15" y="4"/>
                        </a:lnTo>
                        <a:lnTo>
                          <a:pt x="19" y="5"/>
                        </a:lnTo>
                        <a:lnTo>
                          <a:pt x="22" y="8"/>
                        </a:lnTo>
                        <a:lnTo>
                          <a:pt x="22" y="13"/>
                        </a:lnTo>
                        <a:close/>
                      </a:path>
                    </a:pathLst>
                  </a:custGeom>
                  <a:solidFill>
                    <a:srgbClr val="F2C1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37" name="Freeform 605"/>
                  <p:cNvSpPr>
                    <a:spLocks noEditPoints="1"/>
                  </p:cNvSpPr>
                  <p:nvPr/>
                </p:nvSpPr>
                <p:spPr bwMode="auto">
                  <a:xfrm>
                    <a:off x="5697" y="1292"/>
                    <a:ext cx="21" cy="22"/>
                  </a:xfrm>
                  <a:custGeom>
                    <a:avLst/>
                    <a:gdLst/>
                    <a:ahLst/>
                    <a:cxnLst>
                      <a:cxn ang="0">
                        <a:pos x="21" y="11"/>
                      </a:cxn>
                      <a:cxn ang="0">
                        <a:pos x="21" y="6"/>
                      </a:cxn>
                      <a:cxn ang="0">
                        <a:pos x="18" y="3"/>
                      </a:cxn>
                      <a:cxn ang="0">
                        <a:pos x="15" y="0"/>
                      </a:cxn>
                      <a:cxn ang="0">
                        <a:pos x="10" y="0"/>
                      </a:cxn>
                      <a:cxn ang="0">
                        <a:pos x="6" y="0"/>
                      </a:cxn>
                      <a:cxn ang="0">
                        <a:pos x="3" y="3"/>
                      </a:cxn>
                      <a:cxn ang="0">
                        <a:pos x="1" y="6"/>
                      </a:cxn>
                      <a:cxn ang="0">
                        <a:pos x="0" y="11"/>
                      </a:cxn>
                      <a:cxn ang="0">
                        <a:pos x="1" y="14"/>
                      </a:cxn>
                      <a:cxn ang="0">
                        <a:pos x="3" y="19"/>
                      </a:cxn>
                      <a:cxn ang="0">
                        <a:pos x="6" y="20"/>
                      </a:cxn>
                      <a:cxn ang="0">
                        <a:pos x="10" y="22"/>
                      </a:cxn>
                      <a:cxn ang="0">
                        <a:pos x="15" y="20"/>
                      </a:cxn>
                      <a:cxn ang="0">
                        <a:pos x="18" y="19"/>
                      </a:cxn>
                      <a:cxn ang="0">
                        <a:pos x="21" y="14"/>
                      </a:cxn>
                      <a:cxn ang="0">
                        <a:pos x="21" y="11"/>
                      </a:cxn>
                      <a:cxn ang="0">
                        <a:pos x="18" y="11"/>
                      </a:cxn>
                      <a:cxn ang="0">
                        <a:pos x="18" y="14"/>
                      </a:cxn>
                      <a:cxn ang="0">
                        <a:pos x="17" y="15"/>
                      </a:cxn>
                      <a:cxn ang="0">
                        <a:pos x="13" y="17"/>
                      </a:cxn>
                      <a:cxn ang="0">
                        <a:pos x="10" y="19"/>
                      </a:cxn>
                      <a:cxn ang="0">
                        <a:pos x="7" y="17"/>
                      </a:cxn>
                      <a:cxn ang="0">
                        <a:pos x="6" y="15"/>
                      </a:cxn>
                      <a:cxn ang="0">
                        <a:pos x="4" y="14"/>
                      </a:cxn>
                      <a:cxn ang="0">
                        <a:pos x="3" y="11"/>
                      </a:cxn>
                      <a:cxn ang="0">
                        <a:pos x="4" y="8"/>
                      </a:cxn>
                      <a:cxn ang="0">
                        <a:pos x="6" y="5"/>
                      </a:cxn>
                      <a:cxn ang="0">
                        <a:pos x="7" y="3"/>
                      </a:cxn>
                      <a:cxn ang="0">
                        <a:pos x="10" y="3"/>
                      </a:cxn>
                      <a:cxn ang="0">
                        <a:pos x="13" y="3"/>
                      </a:cxn>
                      <a:cxn ang="0">
                        <a:pos x="17" y="5"/>
                      </a:cxn>
                      <a:cxn ang="0">
                        <a:pos x="18" y="8"/>
                      </a:cxn>
                      <a:cxn ang="0">
                        <a:pos x="18" y="11"/>
                      </a:cxn>
                    </a:cxnLst>
                    <a:rect l="0" t="0" r="r" b="b"/>
                    <a:pathLst>
                      <a:path w="21" h="22">
                        <a:moveTo>
                          <a:pt x="21" y="11"/>
                        </a:moveTo>
                        <a:lnTo>
                          <a:pt x="21" y="6"/>
                        </a:lnTo>
                        <a:lnTo>
                          <a:pt x="18" y="3"/>
                        </a:lnTo>
                        <a:lnTo>
                          <a:pt x="15" y="0"/>
                        </a:lnTo>
                        <a:lnTo>
                          <a:pt x="10" y="0"/>
                        </a:lnTo>
                        <a:lnTo>
                          <a:pt x="6" y="0"/>
                        </a:lnTo>
                        <a:lnTo>
                          <a:pt x="3" y="3"/>
                        </a:lnTo>
                        <a:lnTo>
                          <a:pt x="1" y="6"/>
                        </a:lnTo>
                        <a:lnTo>
                          <a:pt x="0" y="11"/>
                        </a:lnTo>
                        <a:lnTo>
                          <a:pt x="1" y="14"/>
                        </a:lnTo>
                        <a:lnTo>
                          <a:pt x="3" y="19"/>
                        </a:lnTo>
                        <a:lnTo>
                          <a:pt x="6" y="20"/>
                        </a:lnTo>
                        <a:lnTo>
                          <a:pt x="10" y="22"/>
                        </a:lnTo>
                        <a:lnTo>
                          <a:pt x="15" y="20"/>
                        </a:lnTo>
                        <a:lnTo>
                          <a:pt x="18" y="19"/>
                        </a:lnTo>
                        <a:lnTo>
                          <a:pt x="21" y="14"/>
                        </a:lnTo>
                        <a:lnTo>
                          <a:pt x="21" y="11"/>
                        </a:lnTo>
                        <a:close/>
                        <a:moveTo>
                          <a:pt x="18" y="11"/>
                        </a:moveTo>
                        <a:lnTo>
                          <a:pt x="18" y="14"/>
                        </a:lnTo>
                        <a:lnTo>
                          <a:pt x="17" y="15"/>
                        </a:lnTo>
                        <a:lnTo>
                          <a:pt x="13" y="17"/>
                        </a:lnTo>
                        <a:lnTo>
                          <a:pt x="10" y="19"/>
                        </a:lnTo>
                        <a:lnTo>
                          <a:pt x="7" y="17"/>
                        </a:lnTo>
                        <a:lnTo>
                          <a:pt x="6" y="15"/>
                        </a:lnTo>
                        <a:lnTo>
                          <a:pt x="4" y="14"/>
                        </a:lnTo>
                        <a:lnTo>
                          <a:pt x="3" y="11"/>
                        </a:lnTo>
                        <a:lnTo>
                          <a:pt x="4" y="8"/>
                        </a:lnTo>
                        <a:lnTo>
                          <a:pt x="6" y="5"/>
                        </a:lnTo>
                        <a:lnTo>
                          <a:pt x="7" y="3"/>
                        </a:lnTo>
                        <a:lnTo>
                          <a:pt x="10" y="3"/>
                        </a:lnTo>
                        <a:lnTo>
                          <a:pt x="13" y="3"/>
                        </a:lnTo>
                        <a:lnTo>
                          <a:pt x="17" y="5"/>
                        </a:lnTo>
                        <a:lnTo>
                          <a:pt x="18" y="8"/>
                        </a:lnTo>
                        <a:lnTo>
                          <a:pt x="18" y="11"/>
                        </a:lnTo>
                        <a:close/>
                      </a:path>
                    </a:pathLst>
                  </a:custGeom>
                  <a:solidFill>
                    <a:srgbClr val="F3C6C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38" name="Freeform 606"/>
                  <p:cNvSpPr>
                    <a:spLocks noEditPoints="1"/>
                  </p:cNvSpPr>
                  <p:nvPr/>
                </p:nvSpPr>
                <p:spPr bwMode="auto">
                  <a:xfrm>
                    <a:off x="5698" y="1294"/>
                    <a:ext cx="19" cy="18"/>
                  </a:xfrm>
                  <a:custGeom>
                    <a:avLst/>
                    <a:gdLst/>
                    <a:ahLst/>
                    <a:cxnLst>
                      <a:cxn ang="0">
                        <a:pos x="19" y="9"/>
                      </a:cxn>
                      <a:cxn ang="0">
                        <a:pos x="19" y="4"/>
                      </a:cxn>
                      <a:cxn ang="0">
                        <a:pos x="16" y="1"/>
                      </a:cxn>
                      <a:cxn ang="0">
                        <a:pos x="12" y="0"/>
                      </a:cxn>
                      <a:cxn ang="0">
                        <a:pos x="9" y="0"/>
                      </a:cxn>
                      <a:cxn ang="0">
                        <a:pos x="6" y="0"/>
                      </a:cxn>
                      <a:cxn ang="0">
                        <a:pos x="3" y="1"/>
                      </a:cxn>
                      <a:cxn ang="0">
                        <a:pos x="2" y="4"/>
                      </a:cxn>
                      <a:cxn ang="0">
                        <a:pos x="0" y="9"/>
                      </a:cxn>
                      <a:cxn ang="0">
                        <a:pos x="2" y="12"/>
                      </a:cxn>
                      <a:cxn ang="0">
                        <a:pos x="3" y="15"/>
                      </a:cxn>
                      <a:cxn ang="0">
                        <a:pos x="6" y="17"/>
                      </a:cxn>
                      <a:cxn ang="0">
                        <a:pos x="9" y="18"/>
                      </a:cxn>
                      <a:cxn ang="0">
                        <a:pos x="12" y="17"/>
                      </a:cxn>
                      <a:cxn ang="0">
                        <a:pos x="16" y="15"/>
                      </a:cxn>
                      <a:cxn ang="0">
                        <a:pos x="19" y="12"/>
                      </a:cxn>
                      <a:cxn ang="0">
                        <a:pos x="19" y="9"/>
                      </a:cxn>
                      <a:cxn ang="0">
                        <a:pos x="16" y="9"/>
                      </a:cxn>
                      <a:cxn ang="0">
                        <a:pos x="16" y="10"/>
                      </a:cxn>
                      <a:cxn ang="0">
                        <a:pos x="14" y="12"/>
                      </a:cxn>
                      <a:cxn ang="0">
                        <a:pos x="12" y="13"/>
                      </a:cxn>
                      <a:cxn ang="0">
                        <a:pos x="9" y="15"/>
                      </a:cxn>
                      <a:cxn ang="0">
                        <a:pos x="8" y="13"/>
                      </a:cxn>
                      <a:cxn ang="0">
                        <a:pos x="5" y="12"/>
                      </a:cxn>
                      <a:cxn ang="0">
                        <a:pos x="3" y="10"/>
                      </a:cxn>
                      <a:cxn ang="0">
                        <a:pos x="3" y="9"/>
                      </a:cxn>
                      <a:cxn ang="0">
                        <a:pos x="3" y="6"/>
                      </a:cxn>
                      <a:cxn ang="0">
                        <a:pos x="5" y="4"/>
                      </a:cxn>
                      <a:cxn ang="0">
                        <a:pos x="8" y="3"/>
                      </a:cxn>
                      <a:cxn ang="0">
                        <a:pos x="9" y="3"/>
                      </a:cxn>
                      <a:cxn ang="0">
                        <a:pos x="12" y="3"/>
                      </a:cxn>
                      <a:cxn ang="0">
                        <a:pos x="14" y="4"/>
                      </a:cxn>
                      <a:cxn ang="0">
                        <a:pos x="16" y="6"/>
                      </a:cxn>
                      <a:cxn ang="0">
                        <a:pos x="16" y="9"/>
                      </a:cxn>
                    </a:cxnLst>
                    <a:rect l="0" t="0" r="r" b="b"/>
                    <a:pathLst>
                      <a:path w="19" h="18">
                        <a:moveTo>
                          <a:pt x="19" y="9"/>
                        </a:moveTo>
                        <a:lnTo>
                          <a:pt x="19" y="4"/>
                        </a:lnTo>
                        <a:lnTo>
                          <a:pt x="16" y="1"/>
                        </a:lnTo>
                        <a:lnTo>
                          <a:pt x="12" y="0"/>
                        </a:lnTo>
                        <a:lnTo>
                          <a:pt x="9" y="0"/>
                        </a:lnTo>
                        <a:lnTo>
                          <a:pt x="6" y="0"/>
                        </a:lnTo>
                        <a:lnTo>
                          <a:pt x="3" y="1"/>
                        </a:lnTo>
                        <a:lnTo>
                          <a:pt x="2" y="4"/>
                        </a:lnTo>
                        <a:lnTo>
                          <a:pt x="0" y="9"/>
                        </a:lnTo>
                        <a:lnTo>
                          <a:pt x="2" y="12"/>
                        </a:lnTo>
                        <a:lnTo>
                          <a:pt x="3" y="15"/>
                        </a:lnTo>
                        <a:lnTo>
                          <a:pt x="6" y="17"/>
                        </a:lnTo>
                        <a:lnTo>
                          <a:pt x="9" y="18"/>
                        </a:lnTo>
                        <a:lnTo>
                          <a:pt x="12" y="17"/>
                        </a:lnTo>
                        <a:lnTo>
                          <a:pt x="16" y="15"/>
                        </a:lnTo>
                        <a:lnTo>
                          <a:pt x="19" y="12"/>
                        </a:lnTo>
                        <a:lnTo>
                          <a:pt x="19" y="9"/>
                        </a:lnTo>
                        <a:close/>
                        <a:moveTo>
                          <a:pt x="16" y="9"/>
                        </a:moveTo>
                        <a:lnTo>
                          <a:pt x="16" y="10"/>
                        </a:lnTo>
                        <a:lnTo>
                          <a:pt x="14" y="12"/>
                        </a:lnTo>
                        <a:lnTo>
                          <a:pt x="12" y="13"/>
                        </a:lnTo>
                        <a:lnTo>
                          <a:pt x="9" y="15"/>
                        </a:lnTo>
                        <a:lnTo>
                          <a:pt x="8" y="13"/>
                        </a:lnTo>
                        <a:lnTo>
                          <a:pt x="5" y="12"/>
                        </a:lnTo>
                        <a:lnTo>
                          <a:pt x="3" y="10"/>
                        </a:lnTo>
                        <a:lnTo>
                          <a:pt x="3" y="9"/>
                        </a:lnTo>
                        <a:lnTo>
                          <a:pt x="3" y="6"/>
                        </a:lnTo>
                        <a:lnTo>
                          <a:pt x="5" y="4"/>
                        </a:lnTo>
                        <a:lnTo>
                          <a:pt x="8" y="3"/>
                        </a:lnTo>
                        <a:lnTo>
                          <a:pt x="9" y="3"/>
                        </a:lnTo>
                        <a:lnTo>
                          <a:pt x="12" y="3"/>
                        </a:lnTo>
                        <a:lnTo>
                          <a:pt x="14" y="4"/>
                        </a:lnTo>
                        <a:lnTo>
                          <a:pt x="16" y="6"/>
                        </a:lnTo>
                        <a:lnTo>
                          <a:pt x="16" y="9"/>
                        </a:lnTo>
                        <a:close/>
                      </a:path>
                    </a:pathLst>
                  </a:custGeom>
                  <a:solidFill>
                    <a:srgbClr val="F3CCC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39" name="Freeform 607"/>
                  <p:cNvSpPr>
                    <a:spLocks noEditPoints="1"/>
                  </p:cNvSpPr>
                  <p:nvPr/>
                </p:nvSpPr>
                <p:spPr bwMode="auto">
                  <a:xfrm>
                    <a:off x="5700" y="1295"/>
                    <a:ext cx="15" cy="16"/>
                  </a:xfrm>
                  <a:custGeom>
                    <a:avLst/>
                    <a:gdLst/>
                    <a:ahLst/>
                    <a:cxnLst>
                      <a:cxn ang="0">
                        <a:pos x="15" y="8"/>
                      </a:cxn>
                      <a:cxn ang="0">
                        <a:pos x="15" y="5"/>
                      </a:cxn>
                      <a:cxn ang="0">
                        <a:pos x="14" y="2"/>
                      </a:cxn>
                      <a:cxn ang="0">
                        <a:pos x="10" y="0"/>
                      </a:cxn>
                      <a:cxn ang="0">
                        <a:pos x="7" y="0"/>
                      </a:cxn>
                      <a:cxn ang="0">
                        <a:pos x="4" y="0"/>
                      </a:cxn>
                      <a:cxn ang="0">
                        <a:pos x="3" y="2"/>
                      </a:cxn>
                      <a:cxn ang="0">
                        <a:pos x="1" y="5"/>
                      </a:cxn>
                      <a:cxn ang="0">
                        <a:pos x="0" y="8"/>
                      </a:cxn>
                      <a:cxn ang="0">
                        <a:pos x="1" y="11"/>
                      </a:cxn>
                      <a:cxn ang="0">
                        <a:pos x="3" y="12"/>
                      </a:cxn>
                      <a:cxn ang="0">
                        <a:pos x="4" y="14"/>
                      </a:cxn>
                      <a:cxn ang="0">
                        <a:pos x="7" y="16"/>
                      </a:cxn>
                      <a:cxn ang="0">
                        <a:pos x="10" y="14"/>
                      </a:cxn>
                      <a:cxn ang="0">
                        <a:pos x="14" y="12"/>
                      </a:cxn>
                      <a:cxn ang="0">
                        <a:pos x="15" y="11"/>
                      </a:cxn>
                      <a:cxn ang="0">
                        <a:pos x="15" y="8"/>
                      </a:cxn>
                      <a:cxn ang="0">
                        <a:pos x="12" y="8"/>
                      </a:cxn>
                      <a:cxn ang="0">
                        <a:pos x="10" y="11"/>
                      </a:cxn>
                      <a:cxn ang="0">
                        <a:pos x="7" y="12"/>
                      </a:cxn>
                      <a:cxn ang="0">
                        <a:pos x="4" y="11"/>
                      </a:cxn>
                      <a:cxn ang="0">
                        <a:pos x="3" y="8"/>
                      </a:cxn>
                      <a:cxn ang="0">
                        <a:pos x="4" y="3"/>
                      </a:cxn>
                      <a:cxn ang="0">
                        <a:pos x="7" y="3"/>
                      </a:cxn>
                      <a:cxn ang="0">
                        <a:pos x="10" y="3"/>
                      </a:cxn>
                      <a:cxn ang="0">
                        <a:pos x="12" y="8"/>
                      </a:cxn>
                    </a:cxnLst>
                    <a:rect l="0" t="0" r="r" b="b"/>
                    <a:pathLst>
                      <a:path w="15" h="16">
                        <a:moveTo>
                          <a:pt x="15" y="8"/>
                        </a:moveTo>
                        <a:lnTo>
                          <a:pt x="15" y="5"/>
                        </a:lnTo>
                        <a:lnTo>
                          <a:pt x="14" y="2"/>
                        </a:lnTo>
                        <a:lnTo>
                          <a:pt x="10" y="0"/>
                        </a:lnTo>
                        <a:lnTo>
                          <a:pt x="7" y="0"/>
                        </a:lnTo>
                        <a:lnTo>
                          <a:pt x="4" y="0"/>
                        </a:lnTo>
                        <a:lnTo>
                          <a:pt x="3" y="2"/>
                        </a:lnTo>
                        <a:lnTo>
                          <a:pt x="1" y="5"/>
                        </a:lnTo>
                        <a:lnTo>
                          <a:pt x="0" y="8"/>
                        </a:lnTo>
                        <a:lnTo>
                          <a:pt x="1" y="11"/>
                        </a:lnTo>
                        <a:lnTo>
                          <a:pt x="3" y="12"/>
                        </a:lnTo>
                        <a:lnTo>
                          <a:pt x="4" y="14"/>
                        </a:lnTo>
                        <a:lnTo>
                          <a:pt x="7" y="16"/>
                        </a:lnTo>
                        <a:lnTo>
                          <a:pt x="10" y="14"/>
                        </a:lnTo>
                        <a:lnTo>
                          <a:pt x="14" y="12"/>
                        </a:lnTo>
                        <a:lnTo>
                          <a:pt x="15" y="11"/>
                        </a:lnTo>
                        <a:lnTo>
                          <a:pt x="15" y="8"/>
                        </a:lnTo>
                        <a:close/>
                        <a:moveTo>
                          <a:pt x="12" y="8"/>
                        </a:moveTo>
                        <a:lnTo>
                          <a:pt x="10" y="11"/>
                        </a:lnTo>
                        <a:lnTo>
                          <a:pt x="7" y="12"/>
                        </a:lnTo>
                        <a:lnTo>
                          <a:pt x="4" y="11"/>
                        </a:lnTo>
                        <a:lnTo>
                          <a:pt x="3" y="8"/>
                        </a:lnTo>
                        <a:lnTo>
                          <a:pt x="4" y="3"/>
                        </a:lnTo>
                        <a:lnTo>
                          <a:pt x="7" y="3"/>
                        </a:lnTo>
                        <a:lnTo>
                          <a:pt x="10" y="3"/>
                        </a:lnTo>
                        <a:lnTo>
                          <a:pt x="12" y="8"/>
                        </a:lnTo>
                        <a:close/>
                      </a:path>
                    </a:pathLst>
                  </a:custGeom>
                  <a:solidFill>
                    <a:srgbClr val="F3D1D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40" name="Freeform 608"/>
                  <p:cNvSpPr>
                    <a:spLocks noEditPoints="1"/>
                  </p:cNvSpPr>
                  <p:nvPr/>
                </p:nvSpPr>
                <p:spPr bwMode="auto">
                  <a:xfrm>
                    <a:off x="5701" y="1297"/>
                    <a:ext cx="13" cy="12"/>
                  </a:xfrm>
                  <a:custGeom>
                    <a:avLst/>
                    <a:gdLst/>
                    <a:ahLst/>
                    <a:cxnLst>
                      <a:cxn ang="0">
                        <a:pos x="13" y="6"/>
                      </a:cxn>
                      <a:cxn ang="0">
                        <a:pos x="13" y="3"/>
                      </a:cxn>
                      <a:cxn ang="0">
                        <a:pos x="11" y="1"/>
                      </a:cxn>
                      <a:cxn ang="0">
                        <a:pos x="9" y="0"/>
                      </a:cxn>
                      <a:cxn ang="0">
                        <a:pos x="6" y="0"/>
                      </a:cxn>
                      <a:cxn ang="0">
                        <a:pos x="5" y="0"/>
                      </a:cxn>
                      <a:cxn ang="0">
                        <a:pos x="2" y="1"/>
                      </a:cxn>
                      <a:cxn ang="0">
                        <a:pos x="0" y="3"/>
                      </a:cxn>
                      <a:cxn ang="0">
                        <a:pos x="0" y="6"/>
                      </a:cxn>
                      <a:cxn ang="0">
                        <a:pos x="0" y="7"/>
                      </a:cxn>
                      <a:cxn ang="0">
                        <a:pos x="2" y="9"/>
                      </a:cxn>
                      <a:cxn ang="0">
                        <a:pos x="5" y="10"/>
                      </a:cxn>
                      <a:cxn ang="0">
                        <a:pos x="6" y="12"/>
                      </a:cxn>
                      <a:cxn ang="0">
                        <a:pos x="9" y="10"/>
                      </a:cxn>
                      <a:cxn ang="0">
                        <a:pos x="11" y="9"/>
                      </a:cxn>
                      <a:cxn ang="0">
                        <a:pos x="13" y="7"/>
                      </a:cxn>
                      <a:cxn ang="0">
                        <a:pos x="13" y="6"/>
                      </a:cxn>
                      <a:cxn ang="0">
                        <a:pos x="9" y="6"/>
                      </a:cxn>
                      <a:cxn ang="0">
                        <a:pos x="9" y="7"/>
                      </a:cxn>
                      <a:cxn ang="0">
                        <a:pos x="6" y="9"/>
                      </a:cxn>
                      <a:cxn ang="0">
                        <a:pos x="5" y="7"/>
                      </a:cxn>
                      <a:cxn ang="0">
                        <a:pos x="3" y="6"/>
                      </a:cxn>
                      <a:cxn ang="0">
                        <a:pos x="5" y="3"/>
                      </a:cxn>
                      <a:cxn ang="0">
                        <a:pos x="6" y="3"/>
                      </a:cxn>
                      <a:cxn ang="0">
                        <a:pos x="9" y="3"/>
                      </a:cxn>
                      <a:cxn ang="0">
                        <a:pos x="9" y="6"/>
                      </a:cxn>
                    </a:cxnLst>
                    <a:rect l="0" t="0" r="r" b="b"/>
                    <a:pathLst>
                      <a:path w="13" h="12">
                        <a:moveTo>
                          <a:pt x="13" y="6"/>
                        </a:moveTo>
                        <a:lnTo>
                          <a:pt x="13" y="3"/>
                        </a:lnTo>
                        <a:lnTo>
                          <a:pt x="11" y="1"/>
                        </a:lnTo>
                        <a:lnTo>
                          <a:pt x="9" y="0"/>
                        </a:lnTo>
                        <a:lnTo>
                          <a:pt x="6" y="0"/>
                        </a:lnTo>
                        <a:lnTo>
                          <a:pt x="5" y="0"/>
                        </a:lnTo>
                        <a:lnTo>
                          <a:pt x="2" y="1"/>
                        </a:lnTo>
                        <a:lnTo>
                          <a:pt x="0" y="3"/>
                        </a:lnTo>
                        <a:lnTo>
                          <a:pt x="0" y="6"/>
                        </a:lnTo>
                        <a:lnTo>
                          <a:pt x="0" y="7"/>
                        </a:lnTo>
                        <a:lnTo>
                          <a:pt x="2" y="9"/>
                        </a:lnTo>
                        <a:lnTo>
                          <a:pt x="5" y="10"/>
                        </a:lnTo>
                        <a:lnTo>
                          <a:pt x="6" y="12"/>
                        </a:lnTo>
                        <a:lnTo>
                          <a:pt x="9" y="10"/>
                        </a:lnTo>
                        <a:lnTo>
                          <a:pt x="11" y="9"/>
                        </a:lnTo>
                        <a:lnTo>
                          <a:pt x="13" y="7"/>
                        </a:lnTo>
                        <a:lnTo>
                          <a:pt x="13" y="6"/>
                        </a:lnTo>
                        <a:close/>
                        <a:moveTo>
                          <a:pt x="9" y="6"/>
                        </a:moveTo>
                        <a:lnTo>
                          <a:pt x="9" y="7"/>
                        </a:lnTo>
                        <a:lnTo>
                          <a:pt x="6" y="9"/>
                        </a:lnTo>
                        <a:lnTo>
                          <a:pt x="5" y="7"/>
                        </a:lnTo>
                        <a:lnTo>
                          <a:pt x="3" y="6"/>
                        </a:lnTo>
                        <a:lnTo>
                          <a:pt x="5" y="3"/>
                        </a:lnTo>
                        <a:lnTo>
                          <a:pt x="6" y="3"/>
                        </a:lnTo>
                        <a:lnTo>
                          <a:pt x="9" y="3"/>
                        </a:lnTo>
                        <a:lnTo>
                          <a:pt x="9" y="6"/>
                        </a:lnTo>
                        <a:close/>
                      </a:path>
                    </a:pathLst>
                  </a:custGeom>
                  <a:solidFill>
                    <a:srgbClr val="F4DE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41" name="Freeform 609"/>
                  <p:cNvSpPr>
                    <a:spLocks/>
                  </p:cNvSpPr>
                  <p:nvPr/>
                </p:nvSpPr>
                <p:spPr bwMode="auto">
                  <a:xfrm>
                    <a:off x="5703" y="1298"/>
                    <a:ext cx="9" cy="9"/>
                  </a:xfrm>
                  <a:custGeom>
                    <a:avLst/>
                    <a:gdLst/>
                    <a:ahLst/>
                    <a:cxnLst>
                      <a:cxn ang="0">
                        <a:pos x="9" y="5"/>
                      </a:cxn>
                      <a:cxn ang="0">
                        <a:pos x="7" y="0"/>
                      </a:cxn>
                      <a:cxn ang="0">
                        <a:pos x="4" y="0"/>
                      </a:cxn>
                      <a:cxn ang="0">
                        <a:pos x="1" y="0"/>
                      </a:cxn>
                      <a:cxn ang="0">
                        <a:pos x="0" y="5"/>
                      </a:cxn>
                      <a:cxn ang="0">
                        <a:pos x="1" y="8"/>
                      </a:cxn>
                      <a:cxn ang="0">
                        <a:pos x="4" y="9"/>
                      </a:cxn>
                      <a:cxn ang="0">
                        <a:pos x="7" y="8"/>
                      </a:cxn>
                      <a:cxn ang="0">
                        <a:pos x="9" y="5"/>
                      </a:cxn>
                    </a:cxnLst>
                    <a:rect l="0" t="0" r="r" b="b"/>
                    <a:pathLst>
                      <a:path w="9" h="9">
                        <a:moveTo>
                          <a:pt x="9" y="5"/>
                        </a:moveTo>
                        <a:lnTo>
                          <a:pt x="7" y="0"/>
                        </a:lnTo>
                        <a:lnTo>
                          <a:pt x="4" y="0"/>
                        </a:lnTo>
                        <a:lnTo>
                          <a:pt x="1" y="0"/>
                        </a:lnTo>
                        <a:lnTo>
                          <a:pt x="0" y="5"/>
                        </a:lnTo>
                        <a:lnTo>
                          <a:pt x="1" y="8"/>
                        </a:lnTo>
                        <a:lnTo>
                          <a:pt x="4" y="9"/>
                        </a:lnTo>
                        <a:lnTo>
                          <a:pt x="7" y="8"/>
                        </a:lnTo>
                        <a:lnTo>
                          <a:pt x="9" y="5"/>
                        </a:lnTo>
                        <a:close/>
                      </a:path>
                    </a:pathLst>
                  </a:custGeom>
                  <a:solidFill>
                    <a:srgbClr val="F4E5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42" name="Freeform 610"/>
                  <p:cNvSpPr>
                    <a:spLocks/>
                  </p:cNvSpPr>
                  <p:nvPr/>
                </p:nvSpPr>
                <p:spPr bwMode="auto">
                  <a:xfrm>
                    <a:off x="5704" y="1300"/>
                    <a:ext cx="6" cy="6"/>
                  </a:xfrm>
                  <a:custGeom>
                    <a:avLst/>
                    <a:gdLst/>
                    <a:ahLst/>
                    <a:cxnLst>
                      <a:cxn ang="0">
                        <a:pos x="6" y="3"/>
                      </a:cxn>
                      <a:cxn ang="0">
                        <a:pos x="6" y="0"/>
                      </a:cxn>
                      <a:cxn ang="0">
                        <a:pos x="3" y="0"/>
                      </a:cxn>
                      <a:cxn ang="0">
                        <a:pos x="2" y="0"/>
                      </a:cxn>
                      <a:cxn ang="0">
                        <a:pos x="0" y="3"/>
                      </a:cxn>
                      <a:cxn ang="0">
                        <a:pos x="2" y="4"/>
                      </a:cxn>
                      <a:cxn ang="0">
                        <a:pos x="3" y="6"/>
                      </a:cxn>
                      <a:cxn ang="0">
                        <a:pos x="6" y="4"/>
                      </a:cxn>
                      <a:cxn ang="0">
                        <a:pos x="6" y="3"/>
                      </a:cxn>
                    </a:cxnLst>
                    <a:rect l="0" t="0" r="r" b="b"/>
                    <a:pathLst>
                      <a:path w="6" h="6">
                        <a:moveTo>
                          <a:pt x="6" y="3"/>
                        </a:moveTo>
                        <a:lnTo>
                          <a:pt x="6" y="0"/>
                        </a:lnTo>
                        <a:lnTo>
                          <a:pt x="3" y="0"/>
                        </a:lnTo>
                        <a:lnTo>
                          <a:pt x="2" y="0"/>
                        </a:lnTo>
                        <a:lnTo>
                          <a:pt x="0" y="3"/>
                        </a:lnTo>
                        <a:lnTo>
                          <a:pt x="2" y="4"/>
                        </a:lnTo>
                        <a:lnTo>
                          <a:pt x="3" y="6"/>
                        </a:lnTo>
                        <a:lnTo>
                          <a:pt x="6" y="4"/>
                        </a:lnTo>
                        <a:lnTo>
                          <a:pt x="6" y="3"/>
                        </a:lnTo>
                        <a:close/>
                      </a:path>
                    </a:pathLst>
                  </a:custGeom>
                  <a:solidFill>
                    <a:srgbClr val="F5EB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43" name="Freeform 611"/>
                  <p:cNvSpPr>
                    <a:spLocks/>
                  </p:cNvSpPr>
                  <p:nvPr/>
                </p:nvSpPr>
                <p:spPr bwMode="auto">
                  <a:xfrm>
                    <a:off x="5706" y="1301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2"/>
                      </a:cxn>
                      <a:cxn ang="0">
                        <a:pos x="3" y="0"/>
                      </a:cxn>
                      <a:cxn ang="0">
                        <a:pos x="1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2"/>
                      </a:cxn>
                      <a:cxn ang="0">
                        <a:pos x="1" y="3"/>
                      </a:cxn>
                      <a:cxn ang="0">
                        <a:pos x="3" y="2"/>
                      </a:cxn>
                      <a:cxn ang="0">
                        <a:pos x="3" y="2"/>
                      </a:cxn>
                    </a:cxnLst>
                    <a:rect l="0" t="0" r="r" b="b"/>
                    <a:pathLst>
                      <a:path w="3" h="3">
                        <a:moveTo>
                          <a:pt x="3" y="2"/>
                        </a:moveTo>
                        <a:lnTo>
                          <a:pt x="3" y="0"/>
                        </a:lnTo>
                        <a:lnTo>
                          <a:pt x="1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1" y="3"/>
                        </a:lnTo>
                        <a:lnTo>
                          <a:pt x="3" y="2"/>
                        </a:lnTo>
                        <a:lnTo>
                          <a:pt x="3" y="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44" name="Freeform 612"/>
                  <p:cNvSpPr>
                    <a:spLocks/>
                  </p:cNvSpPr>
                  <p:nvPr/>
                </p:nvSpPr>
                <p:spPr bwMode="auto">
                  <a:xfrm>
                    <a:off x="5673" y="1261"/>
                    <a:ext cx="129" cy="124"/>
                  </a:xfrm>
                  <a:custGeom>
                    <a:avLst/>
                    <a:gdLst/>
                    <a:ahLst/>
                    <a:cxnLst>
                      <a:cxn ang="0">
                        <a:pos x="64" y="0"/>
                      </a:cxn>
                      <a:cxn ang="0">
                        <a:pos x="78" y="2"/>
                      </a:cxn>
                      <a:cxn ang="0">
                        <a:pos x="88" y="5"/>
                      </a:cxn>
                      <a:cxn ang="0">
                        <a:pos x="99" y="11"/>
                      </a:cxn>
                      <a:cxn ang="0">
                        <a:pos x="110" y="19"/>
                      </a:cxn>
                      <a:cxn ang="0">
                        <a:pos x="118" y="28"/>
                      </a:cxn>
                      <a:cxn ang="0">
                        <a:pos x="124" y="39"/>
                      </a:cxn>
                      <a:cxn ang="0">
                        <a:pos x="127" y="50"/>
                      </a:cxn>
                      <a:cxn ang="0">
                        <a:pos x="129" y="62"/>
                      </a:cxn>
                      <a:cxn ang="0">
                        <a:pos x="127" y="74"/>
                      </a:cxn>
                      <a:cxn ang="0">
                        <a:pos x="124" y="87"/>
                      </a:cxn>
                      <a:cxn ang="0">
                        <a:pos x="118" y="96"/>
                      </a:cxn>
                      <a:cxn ang="0">
                        <a:pos x="110" y="105"/>
                      </a:cxn>
                      <a:cxn ang="0">
                        <a:pos x="99" y="113"/>
                      </a:cxn>
                      <a:cxn ang="0">
                        <a:pos x="88" y="119"/>
                      </a:cxn>
                      <a:cxn ang="0">
                        <a:pos x="78" y="122"/>
                      </a:cxn>
                      <a:cxn ang="0">
                        <a:pos x="64" y="124"/>
                      </a:cxn>
                      <a:cxn ang="0">
                        <a:pos x="51" y="122"/>
                      </a:cxn>
                      <a:cxn ang="0">
                        <a:pos x="39" y="119"/>
                      </a:cxn>
                      <a:cxn ang="0">
                        <a:pos x="28" y="113"/>
                      </a:cxn>
                      <a:cxn ang="0">
                        <a:pos x="19" y="105"/>
                      </a:cxn>
                      <a:cxn ang="0">
                        <a:pos x="11" y="96"/>
                      </a:cxn>
                      <a:cxn ang="0">
                        <a:pos x="5" y="87"/>
                      </a:cxn>
                      <a:cxn ang="0">
                        <a:pos x="0" y="74"/>
                      </a:cxn>
                      <a:cxn ang="0">
                        <a:pos x="0" y="62"/>
                      </a:cxn>
                      <a:cxn ang="0">
                        <a:pos x="0" y="50"/>
                      </a:cxn>
                      <a:cxn ang="0">
                        <a:pos x="5" y="39"/>
                      </a:cxn>
                      <a:cxn ang="0">
                        <a:pos x="11" y="28"/>
                      </a:cxn>
                      <a:cxn ang="0">
                        <a:pos x="19" y="19"/>
                      </a:cxn>
                      <a:cxn ang="0">
                        <a:pos x="28" y="11"/>
                      </a:cxn>
                      <a:cxn ang="0">
                        <a:pos x="39" y="5"/>
                      </a:cxn>
                      <a:cxn ang="0">
                        <a:pos x="51" y="2"/>
                      </a:cxn>
                      <a:cxn ang="0">
                        <a:pos x="64" y="0"/>
                      </a:cxn>
                    </a:cxnLst>
                    <a:rect l="0" t="0" r="r" b="b"/>
                    <a:pathLst>
                      <a:path w="129" h="124">
                        <a:moveTo>
                          <a:pt x="64" y="0"/>
                        </a:moveTo>
                        <a:lnTo>
                          <a:pt x="78" y="2"/>
                        </a:lnTo>
                        <a:lnTo>
                          <a:pt x="88" y="5"/>
                        </a:lnTo>
                        <a:lnTo>
                          <a:pt x="99" y="11"/>
                        </a:lnTo>
                        <a:lnTo>
                          <a:pt x="110" y="19"/>
                        </a:lnTo>
                        <a:lnTo>
                          <a:pt x="118" y="28"/>
                        </a:lnTo>
                        <a:lnTo>
                          <a:pt x="124" y="39"/>
                        </a:lnTo>
                        <a:lnTo>
                          <a:pt x="127" y="50"/>
                        </a:lnTo>
                        <a:lnTo>
                          <a:pt x="129" y="62"/>
                        </a:lnTo>
                        <a:lnTo>
                          <a:pt x="127" y="74"/>
                        </a:lnTo>
                        <a:lnTo>
                          <a:pt x="124" y="87"/>
                        </a:lnTo>
                        <a:lnTo>
                          <a:pt x="118" y="96"/>
                        </a:lnTo>
                        <a:lnTo>
                          <a:pt x="110" y="105"/>
                        </a:lnTo>
                        <a:lnTo>
                          <a:pt x="99" y="113"/>
                        </a:lnTo>
                        <a:lnTo>
                          <a:pt x="88" y="119"/>
                        </a:lnTo>
                        <a:lnTo>
                          <a:pt x="78" y="122"/>
                        </a:lnTo>
                        <a:lnTo>
                          <a:pt x="64" y="124"/>
                        </a:lnTo>
                        <a:lnTo>
                          <a:pt x="51" y="122"/>
                        </a:lnTo>
                        <a:lnTo>
                          <a:pt x="39" y="119"/>
                        </a:lnTo>
                        <a:lnTo>
                          <a:pt x="28" y="113"/>
                        </a:lnTo>
                        <a:lnTo>
                          <a:pt x="19" y="105"/>
                        </a:lnTo>
                        <a:lnTo>
                          <a:pt x="11" y="96"/>
                        </a:lnTo>
                        <a:lnTo>
                          <a:pt x="5" y="87"/>
                        </a:lnTo>
                        <a:lnTo>
                          <a:pt x="0" y="74"/>
                        </a:lnTo>
                        <a:lnTo>
                          <a:pt x="0" y="62"/>
                        </a:lnTo>
                        <a:lnTo>
                          <a:pt x="0" y="50"/>
                        </a:lnTo>
                        <a:lnTo>
                          <a:pt x="5" y="39"/>
                        </a:lnTo>
                        <a:lnTo>
                          <a:pt x="11" y="28"/>
                        </a:lnTo>
                        <a:lnTo>
                          <a:pt x="19" y="19"/>
                        </a:lnTo>
                        <a:lnTo>
                          <a:pt x="28" y="11"/>
                        </a:lnTo>
                        <a:lnTo>
                          <a:pt x="39" y="5"/>
                        </a:lnTo>
                        <a:lnTo>
                          <a:pt x="51" y="2"/>
                        </a:lnTo>
                        <a:lnTo>
                          <a:pt x="64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45" name="Freeform 613"/>
                  <p:cNvSpPr>
                    <a:spLocks/>
                  </p:cNvSpPr>
                  <p:nvPr/>
                </p:nvSpPr>
                <p:spPr bwMode="auto">
                  <a:xfrm>
                    <a:off x="5718" y="1391"/>
                    <a:ext cx="19" cy="29"/>
                  </a:xfrm>
                  <a:custGeom>
                    <a:avLst/>
                    <a:gdLst/>
                    <a:ahLst/>
                    <a:cxnLst>
                      <a:cxn ang="0">
                        <a:pos x="19" y="0"/>
                      </a:cxn>
                      <a:cxn ang="0">
                        <a:pos x="16" y="9"/>
                      </a:cxn>
                      <a:cxn ang="0">
                        <a:pos x="11" y="15"/>
                      </a:cxn>
                      <a:cxn ang="0">
                        <a:pos x="6" y="23"/>
                      </a:cxn>
                      <a:cxn ang="0">
                        <a:pos x="0" y="29"/>
                      </a:cxn>
                      <a:cxn ang="0">
                        <a:pos x="11" y="15"/>
                      </a:cxn>
                      <a:cxn ang="0">
                        <a:pos x="19" y="0"/>
                      </a:cxn>
                    </a:cxnLst>
                    <a:rect l="0" t="0" r="r" b="b"/>
                    <a:pathLst>
                      <a:path w="19" h="29">
                        <a:moveTo>
                          <a:pt x="19" y="0"/>
                        </a:moveTo>
                        <a:lnTo>
                          <a:pt x="16" y="9"/>
                        </a:lnTo>
                        <a:lnTo>
                          <a:pt x="11" y="15"/>
                        </a:lnTo>
                        <a:lnTo>
                          <a:pt x="6" y="23"/>
                        </a:lnTo>
                        <a:lnTo>
                          <a:pt x="0" y="29"/>
                        </a:lnTo>
                        <a:lnTo>
                          <a:pt x="11" y="15"/>
                        </a:lnTo>
                        <a:lnTo>
                          <a:pt x="19" y="0"/>
                        </a:lnTo>
                        <a:close/>
                      </a:path>
                    </a:pathLst>
                  </a:custGeom>
                  <a:solidFill>
                    <a:srgbClr val="2E3C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46" name="Freeform 614"/>
                  <p:cNvSpPr>
                    <a:spLocks/>
                  </p:cNvSpPr>
                  <p:nvPr/>
                </p:nvSpPr>
                <p:spPr bwMode="auto">
                  <a:xfrm>
                    <a:off x="5709" y="1382"/>
                    <a:ext cx="29" cy="45"/>
                  </a:xfrm>
                  <a:custGeom>
                    <a:avLst/>
                    <a:gdLst/>
                    <a:ahLst/>
                    <a:cxnLst>
                      <a:cxn ang="0">
                        <a:pos x="29" y="0"/>
                      </a:cxn>
                      <a:cxn ang="0">
                        <a:pos x="28" y="6"/>
                      </a:cxn>
                      <a:cxn ang="0">
                        <a:pos x="26" y="14"/>
                      </a:cxn>
                      <a:cxn ang="0">
                        <a:pos x="23" y="20"/>
                      </a:cxn>
                      <a:cxn ang="0">
                        <a:pos x="20" y="26"/>
                      </a:cxn>
                      <a:cxn ang="0">
                        <a:pos x="11" y="37"/>
                      </a:cxn>
                      <a:cxn ang="0">
                        <a:pos x="0" y="45"/>
                      </a:cxn>
                      <a:cxn ang="0">
                        <a:pos x="9" y="35"/>
                      </a:cxn>
                      <a:cxn ang="0">
                        <a:pos x="18" y="24"/>
                      </a:cxn>
                      <a:cxn ang="0">
                        <a:pos x="25" y="12"/>
                      </a:cxn>
                      <a:cxn ang="0">
                        <a:pos x="29" y="0"/>
                      </a:cxn>
                    </a:cxnLst>
                    <a:rect l="0" t="0" r="r" b="b"/>
                    <a:pathLst>
                      <a:path w="29" h="45">
                        <a:moveTo>
                          <a:pt x="29" y="0"/>
                        </a:moveTo>
                        <a:lnTo>
                          <a:pt x="28" y="6"/>
                        </a:lnTo>
                        <a:lnTo>
                          <a:pt x="26" y="14"/>
                        </a:lnTo>
                        <a:lnTo>
                          <a:pt x="23" y="20"/>
                        </a:lnTo>
                        <a:lnTo>
                          <a:pt x="20" y="26"/>
                        </a:lnTo>
                        <a:lnTo>
                          <a:pt x="11" y="37"/>
                        </a:lnTo>
                        <a:lnTo>
                          <a:pt x="0" y="45"/>
                        </a:lnTo>
                        <a:lnTo>
                          <a:pt x="9" y="35"/>
                        </a:lnTo>
                        <a:lnTo>
                          <a:pt x="18" y="24"/>
                        </a:lnTo>
                        <a:lnTo>
                          <a:pt x="25" y="12"/>
                        </a:ln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2E3C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47" name="Freeform 615"/>
                  <p:cNvSpPr>
                    <a:spLocks/>
                  </p:cNvSpPr>
                  <p:nvPr/>
                </p:nvSpPr>
                <p:spPr bwMode="auto">
                  <a:xfrm>
                    <a:off x="5703" y="1374"/>
                    <a:ext cx="35" cy="57"/>
                  </a:xfrm>
                  <a:custGeom>
                    <a:avLst/>
                    <a:gdLst/>
                    <a:ahLst/>
                    <a:cxnLst>
                      <a:cxn ang="0">
                        <a:pos x="15" y="46"/>
                      </a:cxn>
                      <a:cxn ang="0">
                        <a:pos x="26" y="32"/>
                      </a:cxn>
                      <a:cxn ang="0">
                        <a:pos x="34" y="17"/>
                      </a:cxn>
                      <a:cxn ang="0">
                        <a:pos x="35" y="9"/>
                      </a:cxn>
                      <a:cxn ang="0">
                        <a:pos x="35" y="2"/>
                      </a:cxn>
                      <a:cxn ang="0">
                        <a:pos x="35" y="0"/>
                      </a:cxn>
                      <a:cxn ang="0">
                        <a:pos x="35" y="0"/>
                      </a:cxn>
                      <a:cxn ang="0">
                        <a:pos x="34" y="8"/>
                      </a:cxn>
                      <a:cxn ang="0">
                        <a:pos x="31" y="17"/>
                      </a:cxn>
                      <a:cxn ang="0">
                        <a:pos x="26" y="25"/>
                      </a:cxn>
                      <a:cxn ang="0">
                        <a:pos x="23" y="32"/>
                      </a:cxn>
                      <a:cxn ang="0">
                        <a:pos x="12" y="46"/>
                      </a:cxn>
                      <a:cxn ang="0">
                        <a:pos x="0" y="57"/>
                      </a:cxn>
                      <a:cxn ang="0">
                        <a:pos x="7" y="53"/>
                      </a:cxn>
                      <a:cxn ang="0">
                        <a:pos x="15" y="46"/>
                      </a:cxn>
                    </a:cxnLst>
                    <a:rect l="0" t="0" r="r" b="b"/>
                    <a:pathLst>
                      <a:path w="35" h="57">
                        <a:moveTo>
                          <a:pt x="15" y="46"/>
                        </a:moveTo>
                        <a:lnTo>
                          <a:pt x="26" y="32"/>
                        </a:lnTo>
                        <a:lnTo>
                          <a:pt x="34" y="17"/>
                        </a:lnTo>
                        <a:lnTo>
                          <a:pt x="35" y="9"/>
                        </a:lnTo>
                        <a:lnTo>
                          <a:pt x="35" y="2"/>
                        </a:lnTo>
                        <a:lnTo>
                          <a:pt x="35" y="0"/>
                        </a:lnTo>
                        <a:lnTo>
                          <a:pt x="35" y="0"/>
                        </a:lnTo>
                        <a:lnTo>
                          <a:pt x="34" y="8"/>
                        </a:lnTo>
                        <a:lnTo>
                          <a:pt x="31" y="17"/>
                        </a:lnTo>
                        <a:lnTo>
                          <a:pt x="26" y="25"/>
                        </a:lnTo>
                        <a:lnTo>
                          <a:pt x="23" y="32"/>
                        </a:lnTo>
                        <a:lnTo>
                          <a:pt x="12" y="46"/>
                        </a:lnTo>
                        <a:lnTo>
                          <a:pt x="0" y="57"/>
                        </a:lnTo>
                        <a:lnTo>
                          <a:pt x="7" y="53"/>
                        </a:lnTo>
                        <a:lnTo>
                          <a:pt x="15" y="46"/>
                        </a:lnTo>
                        <a:close/>
                      </a:path>
                    </a:pathLst>
                  </a:custGeom>
                  <a:solidFill>
                    <a:srgbClr val="2E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48" name="Freeform 616"/>
                  <p:cNvSpPr>
                    <a:spLocks/>
                  </p:cNvSpPr>
                  <p:nvPr/>
                </p:nvSpPr>
                <p:spPr bwMode="auto">
                  <a:xfrm>
                    <a:off x="5695" y="1368"/>
                    <a:ext cx="43" cy="66"/>
                  </a:xfrm>
                  <a:custGeom>
                    <a:avLst/>
                    <a:gdLst/>
                    <a:ahLst/>
                    <a:cxnLst>
                      <a:cxn ang="0">
                        <a:pos x="14" y="59"/>
                      </a:cxn>
                      <a:cxn ang="0">
                        <a:pos x="23" y="49"/>
                      </a:cxn>
                      <a:cxn ang="0">
                        <a:pos x="32" y="38"/>
                      </a:cxn>
                      <a:cxn ang="0">
                        <a:pos x="39" y="26"/>
                      </a:cxn>
                      <a:cxn ang="0">
                        <a:pos x="43" y="14"/>
                      </a:cxn>
                      <a:cxn ang="0">
                        <a:pos x="43" y="11"/>
                      </a:cxn>
                      <a:cxn ang="0">
                        <a:pos x="43" y="8"/>
                      </a:cxn>
                      <a:cxn ang="0">
                        <a:pos x="43" y="3"/>
                      </a:cxn>
                      <a:cxn ang="0">
                        <a:pos x="43" y="0"/>
                      </a:cxn>
                      <a:cxn ang="0">
                        <a:pos x="40" y="9"/>
                      </a:cxn>
                      <a:cxn ang="0">
                        <a:pos x="37" y="20"/>
                      </a:cxn>
                      <a:cxn ang="0">
                        <a:pos x="34" y="29"/>
                      </a:cxn>
                      <a:cxn ang="0">
                        <a:pos x="29" y="37"/>
                      </a:cxn>
                      <a:cxn ang="0">
                        <a:pos x="23" y="46"/>
                      </a:cxn>
                      <a:cxn ang="0">
                        <a:pos x="15" y="52"/>
                      </a:cxn>
                      <a:cxn ang="0">
                        <a:pos x="9" y="60"/>
                      </a:cxn>
                      <a:cxn ang="0">
                        <a:pos x="0" y="66"/>
                      </a:cxn>
                      <a:cxn ang="0">
                        <a:pos x="8" y="63"/>
                      </a:cxn>
                      <a:cxn ang="0">
                        <a:pos x="14" y="59"/>
                      </a:cxn>
                    </a:cxnLst>
                    <a:rect l="0" t="0" r="r" b="b"/>
                    <a:pathLst>
                      <a:path w="43" h="66">
                        <a:moveTo>
                          <a:pt x="14" y="59"/>
                        </a:moveTo>
                        <a:lnTo>
                          <a:pt x="23" y="49"/>
                        </a:lnTo>
                        <a:lnTo>
                          <a:pt x="32" y="38"/>
                        </a:lnTo>
                        <a:lnTo>
                          <a:pt x="39" y="26"/>
                        </a:lnTo>
                        <a:lnTo>
                          <a:pt x="43" y="14"/>
                        </a:lnTo>
                        <a:lnTo>
                          <a:pt x="43" y="11"/>
                        </a:lnTo>
                        <a:lnTo>
                          <a:pt x="43" y="8"/>
                        </a:lnTo>
                        <a:lnTo>
                          <a:pt x="43" y="3"/>
                        </a:lnTo>
                        <a:lnTo>
                          <a:pt x="43" y="0"/>
                        </a:lnTo>
                        <a:lnTo>
                          <a:pt x="40" y="9"/>
                        </a:lnTo>
                        <a:lnTo>
                          <a:pt x="37" y="20"/>
                        </a:lnTo>
                        <a:lnTo>
                          <a:pt x="34" y="29"/>
                        </a:lnTo>
                        <a:lnTo>
                          <a:pt x="29" y="37"/>
                        </a:lnTo>
                        <a:lnTo>
                          <a:pt x="23" y="46"/>
                        </a:lnTo>
                        <a:lnTo>
                          <a:pt x="15" y="52"/>
                        </a:lnTo>
                        <a:lnTo>
                          <a:pt x="9" y="60"/>
                        </a:lnTo>
                        <a:lnTo>
                          <a:pt x="0" y="66"/>
                        </a:lnTo>
                        <a:lnTo>
                          <a:pt x="8" y="63"/>
                        </a:lnTo>
                        <a:lnTo>
                          <a:pt x="14" y="59"/>
                        </a:lnTo>
                        <a:close/>
                      </a:path>
                    </a:pathLst>
                  </a:custGeom>
                  <a:solidFill>
                    <a:srgbClr val="30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49" name="Freeform 617"/>
                  <p:cNvSpPr>
                    <a:spLocks/>
                  </p:cNvSpPr>
                  <p:nvPr/>
                </p:nvSpPr>
                <p:spPr bwMode="auto">
                  <a:xfrm>
                    <a:off x="5690" y="1362"/>
                    <a:ext cx="48" cy="74"/>
                  </a:xfrm>
                  <a:custGeom>
                    <a:avLst/>
                    <a:gdLst/>
                    <a:ahLst/>
                    <a:cxnLst>
                      <a:cxn ang="0">
                        <a:pos x="13" y="69"/>
                      </a:cxn>
                      <a:cxn ang="0">
                        <a:pos x="25" y="58"/>
                      </a:cxn>
                      <a:cxn ang="0">
                        <a:pos x="36" y="44"/>
                      </a:cxn>
                      <a:cxn ang="0">
                        <a:pos x="39" y="37"/>
                      </a:cxn>
                      <a:cxn ang="0">
                        <a:pos x="44" y="29"/>
                      </a:cxn>
                      <a:cxn ang="0">
                        <a:pos x="47" y="20"/>
                      </a:cxn>
                      <a:cxn ang="0">
                        <a:pos x="48" y="12"/>
                      </a:cxn>
                      <a:cxn ang="0">
                        <a:pos x="48" y="6"/>
                      </a:cxn>
                      <a:cxn ang="0">
                        <a:pos x="47" y="0"/>
                      </a:cxn>
                      <a:cxn ang="0">
                        <a:pos x="45" y="12"/>
                      </a:cxn>
                      <a:cxn ang="0">
                        <a:pos x="42" y="23"/>
                      </a:cxn>
                      <a:cxn ang="0">
                        <a:pos x="37" y="34"/>
                      </a:cxn>
                      <a:cxn ang="0">
                        <a:pos x="33" y="43"/>
                      </a:cxn>
                      <a:cxn ang="0">
                        <a:pos x="25" y="52"/>
                      </a:cxn>
                      <a:cxn ang="0">
                        <a:pos x="17" y="60"/>
                      </a:cxn>
                      <a:cxn ang="0">
                        <a:pos x="10" y="68"/>
                      </a:cxn>
                      <a:cxn ang="0">
                        <a:pos x="0" y="74"/>
                      </a:cxn>
                      <a:cxn ang="0">
                        <a:pos x="7" y="72"/>
                      </a:cxn>
                      <a:cxn ang="0">
                        <a:pos x="13" y="69"/>
                      </a:cxn>
                    </a:cxnLst>
                    <a:rect l="0" t="0" r="r" b="b"/>
                    <a:pathLst>
                      <a:path w="48" h="74">
                        <a:moveTo>
                          <a:pt x="13" y="69"/>
                        </a:moveTo>
                        <a:lnTo>
                          <a:pt x="25" y="58"/>
                        </a:lnTo>
                        <a:lnTo>
                          <a:pt x="36" y="44"/>
                        </a:lnTo>
                        <a:lnTo>
                          <a:pt x="39" y="37"/>
                        </a:lnTo>
                        <a:lnTo>
                          <a:pt x="44" y="29"/>
                        </a:lnTo>
                        <a:lnTo>
                          <a:pt x="47" y="20"/>
                        </a:lnTo>
                        <a:lnTo>
                          <a:pt x="48" y="12"/>
                        </a:lnTo>
                        <a:lnTo>
                          <a:pt x="48" y="6"/>
                        </a:lnTo>
                        <a:lnTo>
                          <a:pt x="47" y="0"/>
                        </a:lnTo>
                        <a:lnTo>
                          <a:pt x="45" y="12"/>
                        </a:lnTo>
                        <a:lnTo>
                          <a:pt x="42" y="23"/>
                        </a:lnTo>
                        <a:lnTo>
                          <a:pt x="37" y="34"/>
                        </a:lnTo>
                        <a:lnTo>
                          <a:pt x="33" y="43"/>
                        </a:lnTo>
                        <a:lnTo>
                          <a:pt x="25" y="52"/>
                        </a:lnTo>
                        <a:lnTo>
                          <a:pt x="17" y="60"/>
                        </a:lnTo>
                        <a:lnTo>
                          <a:pt x="10" y="68"/>
                        </a:lnTo>
                        <a:lnTo>
                          <a:pt x="0" y="74"/>
                        </a:lnTo>
                        <a:lnTo>
                          <a:pt x="7" y="72"/>
                        </a:lnTo>
                        <a:lnTo>
                          <a:pt x="13" y="69"/>
                        </a:lnTo>
                        <a:close/>
                      </a:path>
                    </a:pathLst>
                  </a:custGeom>
                  <a:solidFill>
                    <a:srgbClr val="313E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50" name="Freeform 618"/>
                  <p:cNvSpPr>
                    <a:spLocks/>
                  </p:cNvSpPr>
                  <p:nvPr/>
                </p:nvSpPr>
                <p:spPr bwMode="auto">
                  <a:xfrm>
                    <a:off x="5684" y="1357"/>
                    <a:ext cx="54" cy="79"/>
                  </a:xfrm>
                  <a:custGeom>
                    <a:avLst/>
                    <a:gdLst/>
                    <a:ahLst/>
                    <a:cxnLst>
                      <a:cxn ang="0">
                        <a:pos x="11" y="77"/>
                      </a:cxn>
                      <a:cxn ang="0">
                        <a:pos x="20" y="71"/>
                      </a:cxn>
                      <a:cxn ang="0">
                        <a:pos x="26" y="63"/>
                      </a:cxn>
                      <a:cxn ang="0">
                        <a:pos x="34" y="57"/>
                      </a:cxn>
                      <a:cxn ang="0">
                        <a:pos x="40" y="48"/>
                      </a:cxn>
                      <a:cxn ang="0">
                        <a:pos x="45" y="40"/>
                      </a:cxn>
                      <a:cxn ang="0">
                        <a:pos x="48" y="31"/>
                      </a:cxn>
                      <a:cxn ang="0">
                        <a:pos x="51" y="20"/>
                      </a:cxn>
                      <a:cxn ang="0">
                        <a:pos x="54" y="11"/>
                      </a:cxn>
                      <a:cxn ang="0">
                        <a:pos x="53" y="6"/>
                      </a:cxn>
                      <a:cxn ang="0">
                        <a:pos x="51" y="0"/>
                      </a:cxn>
                      <a:cxn ang="0">
                        <a:pos x="50" y="14"/>
                      </a:cxn>
                      <a:cxn ang="0">
                        <a:pos x="47" y="26"/>
                      </a:cxn>
                      <a:cxn ang="0">
                        <a:pos x="42" y="37"/>
                      </a:cxn>
                      <a:cxn ang="0">
                        <a:pos x="37" y="48"/>
                      </a:cxn>
                      <a:cxn ang="0">
                        <a:pos x="30" y="57"/>
                      </a:cxn>
                      <a:cxn ang="0">
                        <a:pos x="20" y="66"/>
                      </a:cxn>
                      <a:cxn ang="0">
                        <a:pos x="11" y="74"/>
                      </a:cxn>
                      <a:cxn ang="0">
                        <a:pos x="0" y="79"/>
                      </a:cxn>
                      <a:cxn ang="0">
                        <a:pos x="6" y="79"/>
                      </a:cxn>
                      <a:cxn ang="0">
                        <a:pos x="11" y="77"/>
                      </a:cxn>
                    </a:cxnLst>
                    <a:rect l="0" t="0" r="r" b="b"/>
                    <a:pathLst>
                      <a:path w="54" h="79">
                        <a:moveTo>
                          <a:pt x="11" y="77"/>
                        </a:moveTo>
                        <a:lnTo>
                          <a:pt x="20" y="71"/>
                        </a:lnTo>
                        <a:lnTo>
                          <a:pt x="26" y="63"/>
                        </a:lnTo>
                        <a:lnTo>
                          <a:pt x="34" y="57"/>
                        </a:lnTo>
                        <a:lnTo>
                          <a:pt x="40" y="48"/>
                        </a:lnTo>
                        <a:lnTo>
                          <a:pt x="45" y="40"/>
                        </a:lnTo>
                        <a:lnTo>
                          <a:pt x="48" y="31"/>
                        </a:lnTo>
                        <a:lnTo>
                          <a:pt x="51" y="20"/>
                        </a:lnTo>
                        <a:lnTo>
                          <a:pt x="54" y="11"/>
                        </a:lnTo>
                        <a:lnTo>
                          <a:pt x="53" y="6"/>
                        </a:lnTo>
                        <a:lnTo>
                          <a:pt x="51" y="0"/>
                        </a:lnTo>
                        <a:lnTo>
                          <a:pt x="50" y="14"/>
                        </a:lnTo>
                        <a:lnTo>
                          <a:pt x="47" y="26"/>
                        </a:lnTo>
                        <a:lnTo>
                          <a:pt x="42" y="37"/>
                        </a:lnTo>
                        <a:lnTo>
                          <a:pt x="37" y="48"/>
                        </a:lnTo>
                        <a:lnTo>
                          <a:pt x="30" y="57"/>
                        </a:lnTo>
                        <a:lnTo>
                          <a:pt x="20" y="66"/>
                        </a:lnTo>
                        <a:lnTo>
                          <a:pt x="11" y="74"/>
                        </a:lnTo>
                        <a:lnTo>
                          <a:pt x="0" y="79"/>
                        </a:lnTo>
                        <a:lnTo>
                          <a:pt x="6" y="79"/>
                        </a:lnTo>
                        <a:lnTo>
                          <a:pt x="11" y="77"/>
                        </a:lnTo>
                        <a:close/>
                      </a:path>
                    </a:pathLst>
                  </a:custGeom>
                  <a:solidFill>
                    <a:srgbClr val="323E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51" name="Freeform 619"/>
                  <p:cNvSpPr>
                    <a:spLocks/>
                  </p:cNvSpPr>
                  <p:nvPr/>
                </p:nvSpPr>
                <p:spPr bwMode="auto">
                  <a:xfrm>
                    <a:off x="5680" y="1354"/>
                    <a:ext cx="57" cy="83"/>
                  </a:xfrm>
                  <a:custGeom>
                    <a:avLst/>
                    <a:gdLst/>
                    <a:ahLst/>
                    <a:cxnLst>
                      <a:cxn ang="0">
                        <a:pos x="10" y="82"/>
                      </a:cxn>
                      <a:cxn ang="0">
                        <a:pos x="20" y="76"/>
                      </a:cxn>
                      <a:cxn ang="0">
                        <a:pos x="27" y="68"/>
                      </a:cxn>
                      <a:cxn ang="0">
                        <a:pos x="35" y="60"/>
                      </a:cxn>
                      <a:cxn ang="0">
                        <a:pos x="43" y="51"/>
                      </a:cxn>
                      <a:cxn ang="0">
                        <a:pos x="47" y="42"/>
                      </a:cxn>
                      <a:cxn ang="0">
                        <a:pos x="52" y="31"/>
                      </a:cxn>
                      <a:cxn ang="0">
                        <a:pos x="55" y="20"/>
                      </a:cxn>
                      <a:cxn ang="0">
                        <a:pos x="57" y="8"/>
                      </a:cxn>
                      <a:cxn ang="0">
                        <a:pos x="55" y="4"/>
                      </a:cxn>
                      <a:cxn ang="0">
                        <a:pos x="54" y="0"/>
                      </a:cxn>
                      <a:cxn ang="0">
                        <a:pos x="54" y="0"/>
                      </a:cxn>
                      <a:cxn ang="0">
                        <a:pos x="54" y="1"/>
                      </a:cxn>
                      <a:cxn ang="0">
                        <a:pos x="52" y="14"/>
                      </a:cxn>
                      <a:cxn ang="0">
                        <a:pos x="51" y="28"/>
                      </a:cxn>
                      <a:cxn ang="0">
                        <a:pos x="44" y="40"/>
                      </a:cxn>
                      <a:cxn ang="0">
                        <a:pos x="38" y="51"/>
                      </a:cxn>
                      <a:cxn ang="0">
                        <a:pos x="30" y="60"/>
                      </a:cxn>
                      <a:cxn ang="0">
                        <a:pos x="21" y="69"/>
                      </a:cxn>
                      <a:cxn ang="0">
                        <a:pos x="10" y="77"/>
                      </a:cxn>
                      <a:cxn ang="0">
                        <a:pos x="0" y="83"/>
                      </a:cxn>
                      <a:cxn ang="0">
                        <a:pos x="4" y="82"/>
                      </a:cxn>
                      <a:cxn ang="0">
                        <a:pos x="10" y="82"/>
                      </a:cxn>
                    </a:cxnLst>
                    <a:rect l="0" t="0" r="r" b="b"/>
                    <a:pathLst>
                      <a:path w="57" h="83">
                        <a:moveTo>
                          <a:pt x="10" y="82"/>
                        </a:moveTo>
                        <a:lnTo>
                          <a:pt x="20" y="76"/>
                        </a:lnTo>
                        <a:lnTo>
                          <a:pt x="27" y="68"/>
                        </a:lnTo>
                        <a:lnTo>
                          <a:pt x="35" y="60"/>
                        </a:lnTo>
                        <a:lnTo>
                          <a:pt x="43" y="51"/>
                        </a:lnTo>
                        <a:lnTo>
                          <a:pt x="47" y="42"/>
                        </a:lnTo>
                        <a:lnTo>
                          <a:pt x="52" y="31"/>
                        </a:lnTo>
                        <a:lnTo>
                          <a:pt x="55" y="20"/>
                        </a:lnTo>
                        <a:lnTo>
                          <a:pt x="57" y="8"/>
                        </a:lnTo>
                        <a:lnTo>
                          <a:pt x="55" y="4"/>
                        </a:lnTo>
                        <a:lnTo>
                          <a:pt x="54" y="0"/>
                        </a:lnTo>
                        <a:lnTo>
                          <a:pt x="54" y="0"/>
                        </a:lnTo>
                        <a:lnTo>
                          <a:pt x="54" y="1"/>
                        </a:lnTo>
                        <a:lnTo>
                          <a:pt x="52" y="14"/>
                        </a:lnTo>
                        <a:lnTo>
                          <a:pt x="51" y="28"/>
                        </a:lnTo>
                        <a:lnTo>
                          <a:pt x="44" y="40"/>
                        </a:lnTo>
                        <a:lnTo>
                          <a:pt x="38" y="51"/>
                        </a:lnTo>
                        <a:lnTo>
                          <a:pt x="30" y="60"/>
                        </a:lnTo>
                        <a:lnTo>
                          <a:pt x="21" y="69"/>
                        </a:lnTo>
                        <a:lnTo>
                          <a:pt x="10" y="77"/>
                        </a:lnTo>
                        <a:lnTo>
                          <a:pt x="0" y="83"/>
                        </a:lnTo>
                        <a:lnTo>
                          <a:pt x="4" y="82"/>
                        </a:lnTo>
                        <a:lnTo>
                          <a:pt x="10" y="82"/>
                        </a:lnTo>
                        <a:close/>
                      </a:path>
                    </a:pathLst>
                  </a:custGeom>
                  <a:solidFill>
                    <a:srgbClr val="333F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52" name="Freeform 620"/>
                  <p:cNvSpPr>
                    <a:spLocks/>
                  </p:cNvSpPr>
                  <p:nvPr/>
                </p:nvSpPr>
                <p:spPr bwMode="auto">
                  <a:xfrm>
                    <a:off x="5675" y="1349"/>
                    <a:ext cx="60" cy="88"/>
                  </a:xfrm>
                  <a:custGeom>
                    <a:avLst/>
                    <a:gdLst/>
                    <a:ahLst/>
                    <a:cxnLst>
                      <a:cxn ang="0">
                        <a:pos x="9" y="87"/>
                      </a:cxn>
                      <a:cxn ang="0">
                        <a:pos x="20" y="82"/>
                      </a:cxn>
                      <a:cxn ang="0">
                        <a:pos x="29" y="74"/>
                      </a:cxn>
                      <a:cxn ang="0">
                        <a:pos x="39" y="65"/>
                      </a:cxn>
                      <a:cxn ang="0">
                        <a:pos x="46" y="56"/>
                      </a:cxn>
                      <a:cxn ang="0">
                        <a:pos x="51" y="45"/>
                      </a:cxn>
                      <a:cxn ang="0">
                        <a:pos x="56" y="34"/>
                      </a:cxn>
                      <a:cxn ang="0">
                        <a:pos x="59" y="22"/>
                      </a:cxn>
                      <a:cxn ang="0">
                        <a:pos x="60" y="8"/>
                      </a:cxn>
                      <a:cxn ang="0">
                        <a:pos x="59" y="5"/>
                      </a:cxn>
                      <a:cxn ang="0">
                        <a:pos x="57" y="0"/>
                      </a:cxn>
                      <a:cxn ang="0">
                        <a:pos x="57" y="3"/>
                      </a:cxn>
                      <a:cxn ang="0">
                        <a:pos x="57" y="6"/>
                      </a:cxn>
                      <a:cxn ang="0">
                        <a:pos x="56" y="20"/>
                      </a:cxn>
                      <a:cxn ang="0">
                        <a:pos x="52" y="33"/>
                      </a:cxn>
                      <a:cxn ang="0">
                        <a:pos x="48" y="45"/>
                      </a:cxn>
                      <a:cxn ang="0">
                        <a:pos x="42" y="56"/>
                      </a:cxn>
                      <a:cxn ang="0">
                        <a:pos x="32" y="67"/>
                      </a:cxn>
                      <a:cxn ang="0">
                        <a:pos x="23" y="76"/>
                      </a:cxn>
                      <a:cxn ang="0">
                        <a:pos x="12" y="82"/>
                      </a:cxn>
                      <a:cxn ang="0">
                        <a:pos x="0" y="88"/>
                      </a:cxn>
                      <a:cxn ang="0">
                        <a:pos x="5" y="88"/>
                      </a:cxn>
                      <a:cxn ang="0">
                        <a:pos x="9" y="87"/>
                      </a:cxn>
                    </a:cxnLst>
                    <a:rect l="0" t="0" r="r" b="b"/>
                    <a:pathLst>
                      <a:path w="60" h="88">
                        <a:moveTo>
                          <a:pt x="9" y="87"/>
                        </a:moveTo>
                        <a:lnTo>
                          <a:pt x="20" y="82"/>
                        </a:lnTo>
                        <a:lnTo>
                          <a:pt x="29" y="74"/>
                        </a:lnTo>
                        <a:lnTo>
                          <a:pt x="39" y="65"/>
                        </a:lnTo>
                        <a:lnTo>
                          <a:pt x="46" y="56"/>
                        </a:lnTo>
                        <a:lnTo>
                          <a:pt x="51" y="45"/>
                        </a:lnTo>
                        <a:lnTo>
                          <a:pt x="56" y="34"/>
                        </a:lnTo>
                        <a:lnTo>
                          <a:pt x="59" y="22"/>
                        </a:lnTo>
                        <a:lnTo>
                          <a:pt x="60" y="8"/>
                        </a:lnTo>
                        <a:lnTo>
                          <a:pt x="59" y="5"/>
                        </a:lnTo>
                        <a:lnTo>
                          <a:pt x="57" y="0"/>
                        </a:lnTo>
                        <a:lnTo>
                          <a:pt x="57" y="3"/>
                        </a:lnTo>
                        <a:lnTo>
                          <a:pt x="57" y="6"/>
                        </a:lnTo>
                        <a:lnTo>
                          <a:pt x="56" y="20"/>
                        </a:lnTo>
                        <a:lnTo>
                          <a:pt x="52" y="33"/>
                        </a:lnTo>
                        <a:lnTo>
                          <a:pt x="48" y="45"/>
                        </a:lnTo>
                        <a:lnTo>
                          <a:pt x="42" y="56"/>
                        </a:lnTo>
                        <a:lnTo>
                          <a:pt x="32" y="67"/>
                        </a:lnTo>
                        <a:lnTo>
                          <a:pt x="23" y="76"/>
                        </a:lnTo>
                        <a:lnTo>
                          <a:pt x="12" y="82"/>
                        </a:lnTo>
                        <a:lnTo>
                          <a:pt x="0" y="88"/>
                        </a:lnTo>
                        <a:lnTo>
                          <a:pt x="5" y="88"/>
                        </a:lnTo>
                        <a:lnTo>
                          <a:pt x="9" y="87"/>
                        </a:lnTo>
                        <a:close/>
                      </a:path>
                    </a:pathLst>
                  </a:custGeom>
                  <a:solidFill>
                    <a:srgbClr val="34408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53" name="Freeform 621"/>
                  <p:cNvSpPr>
                    <a:spLocks/>
                  </p:cNvSpPr>
                  <p:nvPr/>
                </p:nvSpPr>
                <p:spPr bwMode="auto">
                  <a:xfrm>
                    <a:off x="5670" y="1346"/>
                    <a:ext cx="64" cy="91"/>
                  </a:xfrm>
                  <a:custGeom>
                    <a:avLst/>
                    <a:gdLst/>
                    <a:ahLst/>
                    <a:cxnLst>
                      <a:cxn ang="0">
                        <a:pos x="64" y="9"/>
                      </a:cxn>
                      <a:cxn ang="0">
                        <a:pos x="64" y="8"/>
                      </a:cxn>
                      <a:cxn ang="0">
                        <a:pos x="64" y="8"/>
                      </a:cxn>
                      <a:cxn ang="0">
                        <a:pos x="62" y="3"/>
                      </a:cxn>
                      <a:cxn ang="0">
                        <a:pos x="61" y="0"/>
                      </a:cxn>
                      <a:cxn ang="0">
                        <a:pos x="61" y="5"/>
                      </a:cxn>
                      <a:cxn ang="0">
                        <a:pos x="61" y="9"/>
                      </a:cxn>
                      <a:cxn ang="0">
                        <a:pos x="59" y="23"/>
                      </a:cxn>
                      <a:cxn ang="0">
                        <a:pos x="56" y="36"/>
                      </a:cxn>
                      <a:cxn ang="0">
                        <a:pos x="51" y="50"/>
                      </a:cxn>
                      <a:cxn ang="0">
                        <a:pos x="44" y="60"/>
                      </a:cxn>
                      <a:cxn ang="0">
                        <a:pos x="34" y="71"/>
                      </a:cxn>
                      <a:cxn ang="0">
                        <a:pos x="25" y="79"/>
                      </a:cxn>
                      <a:cxn ang="0">
                        <a:pos x="13" y="87"/>
                      </a:cxn>
                      <a:cxn ang="0">
                        <a:pos x="0" y="91"/>
                      </a:cxn>
                      <a:cxn ang="0">
                        <a:pos x="2" y="91"/>
                      </a:cxn>
                      <a:cxn ang="0">
                        <a:pos x="3" y="91"/>
                      </a:cxn>
                      <a:cxn ang="0">
                        <a:pos x="6" y="91"/>
                      </a:cxn>
                      <a:cxn ang="0">
                        <a:pos x="10" y="91"/>
                      </a:cxn>
                      <a:cxn ang="0">
                        <a:pos x="20" y="85"/>
                      </a:cxn>
                      <a:cxn ang="0">
                        <a:pos x="31" y="77"/>
                      </a:cxn>
                      <a:cxn ang="0">
                        <a:pos x="40" y="68"/>
                      </a:cxn>
                      <a:cxn ang="0">
                        <a:pos x="48" y="59"/>
                      </a:cxn>
                      <a:cxn ang="0">
                        <a:pos x="54" y="48"/>
                      </a:cxn>
                      <a:cxn ang="0">
                        <a:pos x="61" y="36"/>
                      </a:cxn>
                      <a:cxn ang="0">
                        <a:pos x="62" y="22"/>
                      </a:cxn>
                      <a:cxn ang="0">
                        <a:pos x="64" y="9"/>
                      </a:cxn>
                    </a:cxnLst>
                    <a:rect l="0" t="0" r="r" b="b"/>
                    <a:pathLst>
                      <a:path w="64" h="91">
                        <a:moveTo>
                          <a:pt x="64" y="9"/>
                        </a:moveTo>
                        <a:lnTo>
                          <a:pt x="64" y="8"/>
                        </a:lnTo>
                        <a:lnTo>
                          <a:pt x="64" y="8"/>
                        </a:lnTo>
                        <a:lnTo>
                          <a:pt x="62" y="3"/>
                        </a:lnTo>
                        <a:lnTo>
                          <a:pt x="61" y="0"/>
                        </a:lnTo>
                        <a:lnTo>
                          <a:pt x="61" y="5"/>
                        </a:lnTo>
                        <a:lnTo>
                          <a:pt x="61" y="9"/>
                        </a:lnTo>
                        <a:lnTo>
                          <a:pt x="59" y="23"/>
                        </a:lnTo>
                        <a:lnTo>
                          <a:pt x="56" y="36"/>
                        </a:lnTo>
                        <a:lnTo>
                          <a:pt x="51" y="50"/>
                        </a:lnTo>
                        <a:lnTo>
                          <a:pt x="44" y="60"/>
                        </a:lnTo>
                        <a:lnTo>
                          <a:pt x="34" y="71"/>
                        </a:lnTo>
                        <a:lnTo>
                          <a:pt x="25" y="79"/>
                        </a:lnTo>
                        <a:lnTo>
                          <a:pt x="13" y="87"/>
                        </a:lnTo>
                        <a:lnTo>
                          <a:pt x="0" y="91"/>
                        </a:lnTo>
                        <a:lnTo>
                          <a:pt x="2" y="91"/>
                        </a:lnTo>
                        <a:lnTo>
                          <a:pt x="3" y="91"/>
                        </a:lnTo>
                        <a:lnTo>
                          <a:pt x="6" y="91"/>
                        </a:lnTo>
                        <a:lnTo>
                          <a:pt x="10" y="91"/>
                        </a:lnTo>
                        <a:lnTo>
                          <a:pt x="20" y="85"/>
                        </a:lnTo>
                        <a:lnTo>
                          <a:pt x="31" y="77"/>
                        </a:lnTo>
                        <a:lnTo>
                          <a:pt x="40" y="68"/>
                        </a:lnTo>
                        <a:lnTo>
                          <a:pt x="48" y="59"/>
                        </a:lnTo>
                        <a:lnTo>
                          <a:pt x="54" y="48"/>
                        </a:lnTo>
                        <a:lnTo>
                          <a:pt x="61" y="36"/>
                        </a:lnTo>
                        <a:lnTo>
                          <a:pt x="62" y="22"/>
                        </a:lnTo>
                        <a:lnTo>
                          <a:pt x="64" y="9"/>
                        </a:lnTo>
                        <a:close/>
                      </a:path>
                    </a:pathLst>
                  </a:custGeom>
                  <a:solidFill>
                    <a:srgbClr val="34428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54" name="Freeform 622"/>
                  <p:cNvSpPr>
                    <a:spLocks/>
                  </p:cNvSpPr>
                  <p:nvPr/>
                </p:nvSpPr>
                <p:spPr bwMode="auto">
                  <a:xfrm>
                    <a:off x="5666" y="1343"/>
                    <a:ext cx="66" cy="94"/>
                  </a:xfrm>
                  <a:custGeom>
                    <a:avLst/>
                    <a:gdLst/>
                    <a:ahLst/>
                    <a:cxnLst>
                      <a:cxn ang="0">
                        <a:pos x="66" y="12"/>
                      </a:cxn>
                      <a:cxn ang="0">
                        <a:pos x="66" y="9"/>
                      </a:cxn>
                      <a:cxn ang="0">
                        <a:pos x="66" y="6"/>
                      </a:cxn>
                      <a:cxn ang="0">
                        <a:pos x="65" y="3"/>
                      </a:cxn>
                      <a:cxn ang="0">
                        <a:pos x="63" y="0"/>
                      </a:cxn>
                      <a:cxn ang="0">
                        <a:pos x="63" y="6"/>
                      </a:cxn>
                      <a:cxn ang="0">
                        <a:pos x="63" y="12"/>
                      </a:cxn>
                      <a:cxn ang="0">
                        <a:pos x="61" y="26"/>
                      </a:cxn>
                      <a:cxn ang="0">
                        <a:pos x="58" y="40"/>
                      </a:cxn>
                      <a:cxn ang="0">
                        <a:pos x="52" y="53"/>
                      </a:cxn>
                      <a:cxn ang="0">
                        <a:pos x="46" y="63"/>
                      </a:cxn>
                      <a:cxn ang="0">
                        <a:pos x="37" y="74"/>
                      </a:cxn>
                      <a:cxn ang="0">
                        <a:pos x="26" y="82"/>
                      </a:cxn>
                      <a:cxn ang="0">
                        <a:pos x="14" y="90"/>
                      </a:cxn>
                      <a:cxn ang="0">
                        <a:pos x="0" y="94"/>
                      </a:cxn>
                      <a:cxn ang="0">
                        <a:pos x="4" y="94"/>
                      </a:cxn>
                      <a:cxn ang="0">
                        <a:pos x="7" y="94"/>
                      </a:cxn>
                      <a:cxn ang="0">
                        <a:pos x="9" y="94"/>
                      </a:cxn>
                      <a:cxn ang="0">
                        <a:pos x="9" y="94"/>
                      </a:cxn>
                      <a:cxn ang="0">
                        <a:pos x="21" y="88"/>
                      </a:cxn>
                      <a:cxn ang="0">
                        <a:pos x="32" y="82"/>
                      </a:cxn>
                      <a:cxn ang="0">
                        <a:pos x="41" y="73"/>
                      </a:cxn>
                      <a:cxn ang="0">
                        <a:pos x="51" y="62"/>
                      </a:cxn>
                      <a:cxn ang="0">
                        <a:pos x="57" y="51"/>
                      </a:cxn>
                      <a:cxn ang="0">
                        <a:pos x="61" y="39"/>
                      </a:cxn>
                      <a:cxn ang="0">
                        <a:pos x="65" y="26"/>
                      </a:cxn>
                      <a:cxn ang="0">
                        <a:pos x="66" y="12"/>
                      </a:cxn>
                    </a:cxnLst>
                    <a:rect l="0" t="0" r="r" b="b"/>
                    <a:pathLst>
                      <a:path w="66" h="94">
                        <a:moveTo>
                          <a:pt x="66" y="12"/>
                        </a:moveTo>
                        <a:lnTo>
                          <a:pt x="66" y="9"/>
                        </a:lnTo>
                        <a:lnTo>
                          <a:pt x="66" y="6"/>
                        </a:lnTo>
                        <a:lnTo>
                          <a:pt x="65" y="3"/>
                        </a:lnTo>
                        <a:lnTo>
                          <a:pt x="63" y="0"/>
                        </a:lnTo>
                        <a:lnTo>
                          <a:pt x="63" y="6"/>
                        </a:lnTo>
                        <a:lnTo>
                          <a:pt x="63" y="12"/>
                        </a:lnTo>
                        <a:lnTo>
                          <a:pt x="61" y="26"/>
                        </a:lnTo>
                        <a:lnTo>
                          <a:pt x="58" y="40"/>
                        </a:lnTo>
                        <a:lnTo>
                          <a:pt x="52" y="53"/>
                        </a:lnTo>
                        <a:lnTo>
                          <a:pt x="46" y="63"/>
                        </a:lnTo>
                        <a:lnTo>
                          <a:pt x="37" y="74"/>
                        </a:lnTo>
                        <a:lnTo>
                          <a:pt x="26" y="82"/>
                        </a:lnTo>
                        <a:lnTo>
                          <a:pt x="14" y="90"/>
                        </a:lnTo>
                        <a:lnTo>
                          <a:pt x="0" y="94"/>
                        </a:lnTo>
                        <a:lnTo>
                          <a:pt x="4" y="94"/>
                        </a:lnTo>
                        <a:lnTo>
                          <a:pt x="7" y="94"/>
                        </a:lnTo>
                        <a:lnTo>
                          <a:pt x="9" y="94"/>
                        </a:lnTo>
                        <a:lnTo>
                          <a:pt x="9" y="94"/>
                        </a:lnTo>
                        <a:lnTo>
                          <a:pt x="21" y="88"/>
                        </a:lnTo>
                        <a:lnTo>
                          <a:pt x="32" y="82"/>
                        </a:lnTo>
                        <a:lnTo>
                          <a:pt x="41" y="73"/>
                        </a:lnTo>
                        <a:lnTo>
                          <a:pt x="51" y="62"/>
                        </a:lnTo>
                        <a:lnTo>
                          <a:pt x="57" y="51"/>
                        </a:lnTo>
                        <a:lnTo>
                          <a:pt x="61" y="39"/>
                        </a:lnTo>
                        <a:lnTo>
                          <a:pt x="65" y="26"/>
                        </a:lnTo>
                        <a:lnTo>
                          <a:pt x="66" y="12"/>
                        </a:lnTo>
                        <a:close/>
                      </a:path>
                    </a:pathLst>
                  </a:custGeom>
                  <a:solidFill>
                    <a:srgbClr val="3443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55" name="Freeform 623"/>
                  <p:cNvSpPr>
                    <a:spLocks/>
                  </p:cNvSpPr>
                  <p:nvPr/>
                </p:nvSpPr>
                <p:spPr bwMode="auto">
                  <a:xfrm>
                    <a:off x="5663" y="1340"/>
                    <a:ext cx="68" cy="97"/>
                  </a:xfrm>
                  <a:custGeom>
                    <a:avLst/>
                    <a:gdLst/>
                    <a:ahLst/>
                    <a:cxnLst>
                      <a:cxn ang="0">
                        <a:pos x="68" y="15"/>
                      </a:cxn>
                      <a:cxn ang="0">
                        <a:pos x="68" y="11"/>
                      </a:cxn>
                      <a:cxn ang="0">
                        <a:pos x="68" y="6"/>
                      </a:cxn>
                      <a:cxn ang="0">
                        <a:pos x="66" y="3"/>
                      </a:cxn>
                      <a:cxn ang="0">
                        <a:pos x="63" y="0"/>
                      </a:cxn>
                      <a:cxn ang="0">
                        <a:pos x="64" y="8"/>
                      </a:cxn>
                      <a:cxn ang="0">
                        <a:pos x="64" y="15"/>
                      </a:cxn>
                      <a:cxn ang="0">
                        <a:pos x="63" y="29"/>
                      </a:cxn>
                      <a:cxn ang="0">
                        <a:pos x="60" y="43"/>
                      </a:cxn>
                      <a:cxn ang="0">
                        <a:pos x="54" y="56"/>
                      </a:cxn>
                      <a:cxn ang="0">
                        <a:pos x="46" y="68"/>
                      </a:cxn>
                      <a:cxn ang="0">
                        <a:pos x="37" y="77"/>
                      </a:cxn>
                      <a:cxn ang="0">
                        <a:pos x="24" y="87"/>
                      </a:cxn>
                      <a:cxn ang="0">
                        <a:pos x="12" y="93"/>
                      </a:cxn>
                      <a:cxn ang="0">
                        <a:pos x="0" y="96"/>
                      </a:cxn>
                      <a:cxn ang="0">
                        <a:pos x="3" y="97"/>
                      </a:cxn>
                      <a:cxn ang="0">
                        <a:pos x="7" y="97"/>
                      </a:cxn>
                      <a:cxn ang="0">
                        <a:pos x="20" y="93"/>
                      </a:cxn>
                      <a:cxn ang="0">
                        <a:pos x="32" y="85"/>
                      </a:cxn>
                      <a:cxn ang="0">
                        <a:pos x="41" y="77"/>
                      </a:cxn>
                      <a:cxn ang="0">
                        <a:pos x="51" y="66"/>
                      </a:cxn>
                      <a:cxn ang="0">
                        <a:pos x="58" y="56"/>
                      </a:cxn>
                      <a:cxn ang="0">
                        <a:pos x="63" y="42"/>
                      </a:cxn>
                      <a:cxn ang="0">
                        <a:pos x="66" y="29"/>
                      </a:cxn>
                      <a:cxn ang="0">
                        <a:pos x="68" y="15"/>
                      </a:cxn>
                    </a:cxnLst>
                    <a:rect l="0" t="0" r="r" b="b"/>
                    <a:pathLst>
                      <a:path w="68" h="97">
                        <a:moveTo>
                          <a:pt x="68" y="15"/>
                        </a:moveTo>
                        <a:lnTo>
                          <a:pt x="68" y="11"/>
                        </a:lnTo>
                        <a:lnTo>
                          <a:pt x="68" y="6"/>
                        </a:lnTo>
                        <a:lnTo>
                          <a:pt x="66" y="3"/>
                        </a:lnTo>
                        <a:lnTo>
                          <a:pt x="63" y="0"/>
                        </a:lnTo>
                        <a:lnTo>
                          <a:pt x="64" y="8"/>
                        </a:lnTo>
                        <a:lnTo>
                          <a:pt x="64" y="15"/>
                        </a:lnTo>
                        <a:lnTo>
                          <a:pt x="63" y="29"/>
                        </a:lnTo>
                        <a:lnTo>
                          <a:pt x="60" y="43"/>
                        </a:lnTo>
                        <a:lnTo>
                          <a:pt x="54" y="56"/>
                        </a:lnTo>
                        <a:lnTo>
                          <a:pt x="46" y="68"/>
                        </a:lnTo>
                        <a:lnTo>
                          <a:pt x="37" y="77"/>
                        </a:lnTo>
                        <a:lnTo>
                          <a:pt x="24" y="87"/>
                        </a:lnTo>
                        <a:lnTo>
                          <a:pt x="12" y="93"/>
                        </a:lnTo>
                        <a:lnTo>
                          <a:pt x="0" y="96"/>
                        </a:lnTo>
                        <a:lnTo>
                          <a:pt x="3" y="97"/>
                        </a:lnTo>
                        <a:lnTo>
                          <a:pt x="7" y="97"/>
                        </a:lnTo>
                        <a:lnTo>
                          <a:pt x="20" y="93"/>
                        </a:lnTo>
                        <a:lnTo>
                          <a:pt x="32" y="85"/>
                        </a:lnTo>
                        <a:lnTo>
                          <a:pt x="41" y="77"/>
                        </a:lnTo>
                        <a:lnTo>
                          <a:pt x="51" y="66"/>
                        </a:lnTo>
                        <a:lnTo>
                          <a:pt x="58" y="56"/>
                        </a:lnTo>
                        <a:lnTo>
                          <a:pt x="63" y="42"/>
                        </a:lnTo>
                        <a:lnTo>
                          <a:pt x="66" y="29"/>
                        </a:lnTo>
                        <a:lnTo>
                          <a:pt x="68" y="15"/>
                        </a:lnTo>
                        <a:close/>
                      </a:path>
                    </a:pathLst>
                  </a:custGeom>
                  <a:solidFill>
                    <a:srgbClr val="3444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56" name="Freeform 624"/>
                  <p:cNvSpPr>
                    <a:spLocks/>
                  </p:cNvSpPr>
                  <p:nvPr/>
                </p:nvSpPr>
                <p:spPr bwMode="auto">
                  <a:xfrm>
                    <a:off x="5658" y="1337"/>
                    <a:ext cx="71" cy="100"/>
                  </a:xfrm>
                  <a:custGeom>
                    <a:avLst/>
                    <a:gdLst/>
                    <a:ahLst/>
                    <a:cxnLst>
                      <a:cxn ang="0">
                        <a:pos x="71" y="18"/>
                      </a:cxn>
                      <a:cxn ang="0">
                        <a:pos x="71" y="12"/>
                      </a:cxn>
                      <a:cxn ang="0">
                        <a:pos x="71" y="6"/>
                      </a:cxn>
                      <a:cxn ang="0">
                        <a:pos x="68" y="3"/>
                      </a:cxn>
                      <a:cxn ang="0">
                        <a:pos x="66" y="0"/>
                      </a:cxn>
                      <a:cxn ang="0">
                        <a:pos x="68" y="9"/>
                      </a:cxn>
                      <a:cxn ang="0">
                        <a:pos x="68" y="18"/>
                      </a:cxn>
                      <a:cxn ang="0">
                        <a:pos x="66" y="32"/>
                      </a:cxn>
                      <a:cxn ang="0">
                        <a:pos x="63" y="46"/>
                      </a:cxn>
                      <a:cxn ang="0">
                        <a:pos x="57" y="60"/>
                      </a:cxn>
                      <a:cxn ang="0">
                        <a:pos x="48" y="71"/>
                      </a:cxn>
                      <a:cxn ang="0">
                        <a:pos x="39" y="80"/>
                      </a:cxn>
                      <a:cxn ang="0">
                        <a:pos x="28" y="90"/>
                      </a:cxn>
                      <a:cxn ang="0">
                        <a:pos x="14" y="94"/>
                      </a:cxn>
                      <a:cxn ang="0">
                        <a:pos x="0" y="99"/>
                      </a:cxn>
                      <a:cxn ang="0">
                        <a:pos x="5" y="99"/>
                      </a:cxn>
                      <a:cxn ang="0">
                        <a:pos x="8" y="100"/>
                      </a:cxn>
                      <a:cxn ang="0">
                        <a:pos x="22" y="96"/>
                      </a:cxn>
                      <a:cxn ang="0">
                        <a:pos x="34" y="88"/>
                      </a:cxn>
                      <a:cxn ang="0">
                        <a:pos x="45" y="80"/>
                      </a:cxn>
                      <a:cxn ang="0">
                        <a:pos x="54" y="69"/>
                      </a:cxn>
                      <a:cxn ang="0">
                        <a:pos x="60" y="59"/>
                      </a:cxn>
                      <a:cxn ang="0">
                        <a:pos x="66" y="46"/>
                      </a:cxn>
                      <a:cxn ang="0">
                        <a:pos x="69" y="32"/>
                      </a:cxn>
                      <a:cxn ang="0">
                        <a:pos x="71" y="18"/>
                      </a:cxn>
                    </a:cxnLst>
                    <a:rect l="0" t="0" r="r" b="b"/>
                    <a:pathLst>
                      <a:path w="71" h="100">
                        <a:moveTo>
                          <a:pt x="71" y="18"/>
                        </a:moveTo>
                        <a:lnTo>
                          <a:pt x="71" y="12"/>
                        </a:lnTo>
                        <a:lnTo>
                          <a:pt x="71" y="6"/>
                        </a:lnTo>
                        <a:lnTo>
                          <a:pt x="68" y="3"/>
                        </a:lnTo>
                        <a:lnTo>
                          <a:pt x="66" y="0"/>
                        </a:lnTo>
                        <a:lnTo>
                          <a:pt x="68" y="9"/>
                        </a:lnTo>
                        <a:lnTo>
                          <a:pt x="68" y="18"/>
                        </a:lnTo>
                        <a:lnTo>
                          <a:pt x="66" y="32"/>
                        </a:lnTo>
                        <a:lnTo>
                          <a:pt x="63" y="46"/>
                        </a:lnTo>
                        <a:lnTo>
                          <a:pt x="57" y="60"/>
                        </a:lnTo>
                        <a:lnTo>
                          <a:pt x="48" y="71"/>
                        </a:lnTo>
                        <a:lnTo>
                          <a:pt x="39" y="80"/>
                        </a:lnTo>
                        <a:lnTo>
                          <a:pt x="28" y="90"/>
                        </a:lnTo>
                        <a:lnTo>
                          <a:pt x="14" y="94"/>
                        </a:lnTo>
                        <a:lnTo>
                          <a:pt x="0" y="99"/>
                        </a:lnTo>
                        <a:lnTo>
                          <a:pt x="5" y="99"/>
                        </a:lnTo>
                        <a:lnTo>
                          <a:pt x="8" y="100"/>
                        </a:lnTo>
                        <a:lnTo>
                          <a:pt x="22" y="96"/>
                        </a:lnTo>
                        <a:lnTo>
                          <a:pt x="34" y="88"/>
                        </a:lnTo>
                        <a:lnTo>
                          <a:pt x="45" y="80"/>
                        </a:lnTo>
                        <a:lnTo>
                          <a:pt x="54" y="69"/>
                        </a:lnTo>
                        <a:lnTo>
                          <a:pt x="60" y="59"/>
                        </a:lnTo>
                        <a:lnTo>
                          <a:pt x="66" y="46"/>
                        </a:lnTo>
                        <a:lnTo>
                          <a:pt x="69" y="32"/>
                        </a:lnTo>
                        <a:lnTo>
                          <a:pt x="71" y="18"/>
                        </a:lnTo>
                        <a:close/>
                      </a:path>
                    </a:pathLst>
                  </a:custGeom>
                  <a:solidFill>
                    <a:srgbClr val="34478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57" name="Freeform 625"/>
                  <p:cNvSpPr>
                    <a:spLocks/>
                  </p:cNvSpPr>
                  <p:nvPr/>
                </p:nvSpPr>
                <p:spPr bwMode="auto">
                  <a:xfrm>
                    <a:off x="5655" y="1335"/>
                    <a:ext cx="72" cy="101"/>
                  </a:xfrm>
                  <a:custGeom>
                    <a:avLst/>
                    <a:gdLst/>
                    <a:ahLst/>
                    <a:cxnLst>
                      <a:cxn ang="0">
                        <a:pos x="72" y="20"/>
                      </a:cxn>
                      <a:cxn ang="0">
                        <a:pos x="72" y="13"/>
                      </a:cxn>
                      <a:cxn ang="0">
                        <a:pos x="71" y="5"/>
                      </a:cxn>
                      <a:cxn ang="0">
                        <a:pos x="69" y="2"/>
                      </a:cxn>
                      <a:cxn ang="0">
                        <a:pos x="68" y="0"/>
                      </a:cxn>
                      <a:cxn ang="0">
                        <a:pos x="69" y="10"/>
                      </a:cxn>
                      <a:cxn ang="0">
                        <a:pos x="69" y="20"/>
                      </a:cxn>
                      <a:cxn ang="0">
                        <a:pos x="68" y="34"/>
                      </a:cxn>
                      <a:cxn ang="0">
                        <a:pos x="65" y="48"/>
                      </a:cxn>
                      <a:cxn ang="0">
                        <a:pos x="59" y="62"/>
                      </a:cxn>
                      <a:cxn ang="0">
                        <a:pos x="49" y="73"/>
                      </a:cxn>
                      <a:cxn ang="0">
                        <a:pos x="38" y="82"/>
                      </a:cxn>
                      <a:cxn ang="0">
                        <a:pos x="28" y="90"/>
                      </a:cxn>
                      <a:cxn ang="0">
                        <a:pos x="14" y="96"/>
                      </a:cxn>
                      <a:cxn ang="0">
                        <a:pos x="0" y="99"/>
                      </a:cxn>
                      <a:cxn ang="0">
                        <a:pos x="3" y="101"/>
                      </a:cxn>
                      <a:cxn ang="0">
                        <a:pos x="8" y="101"/>
                      </a:cxn>
                      <a:cxn ang="0">
                        <a:pos x="20" y="98"/>
                      </a:cxn>
                      <a:cxn ang="0">
                        <a:pos x="32" y="92"/>
                      </a:cxn>
                      <a:cxn ang="0">
                        <a:pos x="45" y="82"/>
                      </a:cxn>
                      <a:cxn ang="0">
                        <a:pos x="54" y="73"/>
                      </a:cxn>
                      <a:cxn ang="0">
                        <a:pos x="62" y="61"/>
                      </a:cxn>
                      <a:cxn ang="0">
                        <a:pos x="68" y="48"/>
                      </a:cxn>
                      <a:cxn ang="0">
                        <a:pos x="71" y="34"/>
                      </a:cxn>
                      <a:cxn ang="0">
                        <a:pos x="72" y="20"/>
                      </a:cxn>
                    </a:cxnLst>
                    <a:rect l="0" t="0" r="r" b="b"/>
                    <a:pathLst>
                      <a:path w="72" h="101">
                        <a:moveTo>
                          <a:pt x="72" y="20"/>
                        </a:moveTo>
                        <a:lnTo>
                          <a:pt x="72" y="13"/>
                        </a:lnTo>
                        <a:lnTo>
                          <a:pt x="71" y="5"/>
                        </a:lnTo>
                        <a:lnTo>
                          <a:pt x="69" y="2"/>
                        </a:lnTo>
                        <a:lnTo>
                          <a:pt x="68" y="0"/>
                        </a:lnTo>
                        <a:lnTo>
                          <a:pt x="69" y="10"/>
                        </a:lnTo>
                        <a:lnTo>
                          <a:pt x="69" y="20"/>
                        </a:lnTo>
                        <a:lnTo>
                          <a:pt x="68" y="34"/>
                        </a:lnTo>
                        <a:lnTo>
                          <a:pt x="65" y="48"/>
                        </a:lnTo>
                        <a:lnTo>
                          <a:pt x="59" y="62"/>
                        </a:lnTo>
                        <a:lnTo>
                          <a:pt x="49" y="73"/>
                        </a:lnTo>
                        <a:lnTo>
                          <a:pt x="38" y="82"/>
                        </a:lnTo>
                        <a:lnTo>
                          <a:pt x="28" y="90"/>
                        </a:lnTo>
                        <a:lnTo>
                          <a:pt x="14" y="96"/>
                        </a:lnTo>
                        <a:lnTo>
                          <a:pt x="0" y="99"/>
                        </a:lnTo>
                        <a:lnTo>
                          <a:pt x="3" y="101"/>
                        </a:lnTo>
                        <a:lnTo>
                          <a:pt x="8" y="101"/>
                        </a:lnTo>
                        <a:lnTo>
                          <a:pt x="20" y="98"/>
                        </a:lnTo>
                        <a:lnTo>
                          <a:pt x="32" y="92"/>
                        </a:lnTo>
                        <a:lnTo>
                          <a:pt x="45" y="82"/>
                        </a:lnTo>
                        <a:lnTo>
                          <a:pt x="54" y="73"/>
                        </a:lnTo>
                        <a:lnTo>
                          <a:pt x="62" y="61"/>
                        </a:lnTo>
                        <a:lnTo>
                          <a:pt x="68" y="48"/>
                        </a:lnTo>
                        <a:lnTo>
                          <a:pt x="71" y="34"/>
                        </a:lnTo>
                        <a:lnTo>
                          <a:pt x="72" y="20"/>
                        </a:lnTo>
                        <a:close/>
                      </a:path>
                    </a:pathLst>
                  </a:custGeom>
                  <a:solidFill>
                    <a:srgbClr val="3448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58" name="Freeform 626"/>
                  <p:cNvSpPr>
                    <a:spLocks/>
                  </p:cNvSpPr>
                  <p:nvPr/>
                </p:nvSpPr>
                <p:spPr bwMode="auto">
                  <a:xfrm>
                    <a:off x="5650" y="1332"/>
                    <a:ext cx="76" cy="104"/>
                  </a:xfrm>
                  <a:custGeom>
                    <a:avLst/>
                    <a:gdLst/>
                    <a:ahLst/>
                    <a:cxnLst>
                      <a:cxn ang="0">
                        <a:pos x="76" y="23"/>
                      </a:cxn>
                      <a:cxn ang="0">
                        <a:pos x="76" y="14"/>
                      </a:cxn>
                      <a:cxn ang="0">
                        <a:pos x="74" y="5"/>
                      </a:cxn>
                      <a:cxn ang="0">
                        <a:pos x="73" y="3"/>
                      </a:cxn>
                      <a:cxn ang="0">
                        <a:pos x="70" y="0"/>
                      </a:cxn>
                      <a:cxn ang="0">
                        <a:pos x="73" y="11"/>
                      </a:cxn>
                      <a:cxn ang="0">
                        <a:pos x="73" y="23"/>
                      </a:cxn>
                      <a:cxn ang="0">
                        <a:pos x="71" y="37"/>
                      </a:cxn>
                      <a:cxn ang="0">
                        <a:pos x="68" y="51"/>
                      </a:cxn>
                      <a:cxn ang="0">
                        <a:pos x="60" y="65"/>
                      </a:cxn>
                      <a:cxn ang="0">
                        <a:pos x="53" y="76"/>
                      </a:cxn>
                      <a:cxn ang="0">
                        <a:pos x="42" y="85"/>
                      </a:cxn>
                      <a:cxn ang="0">
                        <a:pos x="30" y="93"/>
                      </a:cxn>
                      <a:cxn ang="0">
                        <a:pos x="16" y="99"/>
                      </a:cxn>
                      <a:cxn ang="0">
                        <a:pos x="0" y="101"/>
                      </a:cxn>
                      <a:cxn ang="0">
                        <a:pos x="5" y="102"/>
                      </a:cxn>
                      <a:cxn ang="0">
                        <a:pos x="8" y="104"/>
                      </a:cxn>
                      <a:cxn ang="0">
                        <a:pos x="22" y="99"/>
                      </a:cxn>
                      <a:cxn ang="0">
                        <a:pos x="36" y="95"/>
                      </a:cxn>
                      <a:cxn ang="0">
                        <a:pos x="47" y="85"/>
                      </a:cxn>
                      <a:cxn ang="0">
                        <a:pos x="56" y="76"/>
                      </a:cxn>
                      <a:cxn ang="0">
                        <a:pos x="65" y="65"/>
                      </a:cxn>
                      <a:cxn ang="0">
                        <a:pos x="71" y="51"/>
                      </a:cxn>
                      <a:cxn ang="0">
                        <a:pos x="74" y="37"/>
                      </a:cxn>
                      <a:cxn ang="0">
                        <a:pos x="76" y="23"/>
                      </a:cxn>
                    </a:cxnLst>
                    <a:rect l="0" t="0" r="r" b="b"/>
                    <a:pathLst>
                      <a:path w="76" h="104">
                        <a:moveTo>
                          <a:pt x="76" y="23"/>
                        </a:moveTo>
                        <a:lnTo>
                          <a:pt x="76" y="14"/>
                        </a:lnTo>
                        <a:lnTo>
                          <a:pt x="74" y="5"/>
                        </a:lnTo>
                        <a:lnTo>
                          <a:pt x="73" y="3"/>
                        </a:lnTo>
                        <a:lnTo>
                          <a:pt x="70" y="0"/>
                        </a:lnTo>
                        <a:lnTo>
                          <a:pt x="73" y="11"/>
                        </a:lnTo>
                        <a:lnTo>
                          <a:pt x="73" y="23"/>
                        </a:lnTo>
                        <a:lnTo>
                          <a:pt x="71" y="37"/>
                        </a:lnTo>
                        <a:lnTo>
                          <a:pt x="68" y="51"/>
                        </a:lnTo>
                        <a:lnTo>
                          <a:pt x="60" y="65"/>
                        </a:lnTo>
                        <a:lnTo>
                          <a:pt x="53" y="76"/>
                        </a:lnTo>
                        <a:lnTo>
                          <a:pt x="42" y="85"/>
                        </a:lnTo>
                        <a:lnTo>
                          <a:pt x="30" y="93"/>
                        </a:lnTo>
                        <a:lnTo>
                          <a:pt x="16" y="99"/>
                        </a:lnTo>
                        <a:lnTo>
                          <a:pt x="0" y="101"/>
                        </a:lnTo>
                        <a:lnTo>
                          <a:pt x="5" y="102"/>
                        </a:lnTo>
                        <a:lnTo>
                          <a:pt x="8" y="104"/>
                        </a:lnTo>
                        <a:lnTo>
                          <a:pt x="22" y="99"/>
                        </a:lnTo>
                        <a:lnTo>
                          <a:pt x="36" y="95"/>
                        </a:lnTo>
                        <a:lnTo>
                          <a:pt x="47" y="85"/>
                        </a:lnTo>
                        <a:lnTo>
                          <a:pt x="56" y="76"/>
                        </a:lnTo>
                        <a:lnTo>
                          <a:pt x="65" y="65"/>
                        </a:lnTo>
                        <a:lnTo>
                          <a:pt x="71" y="51"/>
                        </a:lnTo>
                        <a:lnTo>
                          <a:pt x="74" y="37"/>
                        </a:lnTo>
                        <a:lnTo>
                          <a:pt x="76" y="23"/>
                        </a:lnTo>
                        <a:close/>
                      </a:path>
                    </a:pathLst>
                  </a:custGeom>
                  <a:solidFill>
                    <a:srgbClr val="3449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59" name="Freeform 627"/>
                  <p:cNvSpPr>
                    <a:spLocks/>
                  </p:cNvSpPr>
                  <p:nvPr/>
                </p:nvSpPr>
                <p:spPr bwMode="auto">
                  <a:xfrm>
                    <a:off x="5647" y="1331"/>
                    <a:ext cx="77" cy="103"/>
                  </a:xfrm>
                  <a:custGeom>
                    <a:avLst/>
                    <a:gdLst/>
                    <a:ahLst/>
                    <a:cxnLst>
                      <a:cxn ang="0">
                        <a:pos x="77" y="24"/>
                      </a:cxn>
                      <a:cxn ang="0">
                        <a:pos x="77" y="14"/>
                      </a:cxn>
                      <a:cxn ang="0">
                        <a:pos x="76" y="4"/>
                      </a:cxn>
                      <a:cxn ang="0">
                        <a:pos x="73" y="1"/>
                      </a:cxn>
                      <a:cxn ang="0">
                        <a:pos x="71" y="0"/>
                      </a:cxn>
                      <a:cxn ang="0">
                        <a:pos x="74" y="12"/>
                      </a:cxn>
                      <a:cxn ang="0">
                        <a:pos x="74" y="24"/>
                      </a:cxn>
                      <a:cxn ang="0">
                        <a:pos x="73" y="38"/>
                      </a:cxn>
                      <a:cxn ang="0">
                        <a:pos x="68" y="54"/>
                      </a:cxn>
                      <a:cxn ang="0">
                        <a:pos x="62" y="66"/>
                      </a:cxn>
                      <a:cxn ang="0">
                        <a:pos x="53" y="77"/>
                      </a:cxn>
                      <a:cxn ang="0">
                        <a:pos x="42" y="86"/>
                      </a:cxn>
                      <a:cxn ang="0">
                        <a:pos x="29" y="94"/>
                      </a:cxn>
                      <a:cxn ang="0">
                        <a:pos x="16" y="99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8" y="103"/>
                      </a:cxn>
                      <a:cxn ang="0">
                        <a:pos x="22" y="100"/>
                      </a:cxn>
                      <a:cxn ang="0">
                        <a:pos x="36" y="94"/>
                      </a:cxn>
                      <a:cxn ang="0">
                        <a:pos x="46" y="86"/>
                      </a:cxn>
                      <a:cxn ang="0">
                        <a:pos x="57" y="77"/>
                      </a:cxn>
                      <a:cxn ang="0">
                        <a:pos x="67" y="66"/>
                      </a:cxn>
                      <a:cxn ang="0">
                        <a:pos x="73" y="52"/>
                      </a:cxn>
                      <a:cxn ang="0">
                        <a:pos x="76" y="38"/>
                      </a:cxn>
                      <a:cxn ang="0">
                        <a:pos x="77" y="24"/>
                      </a:cxn>
                    </a:cxnLst>
                    <a:rect l="0" t="0" r="r" b="b"/>
                    <a:pathLst>
                      <a:path w="77" h="103">
                        <a:moveTo>
                          <a:pt x="77" y="24"/>
                        </a:moveTo>
                        <a:lnTo>
                          <a:pt x="77" y="14"/>
                        </a:lnTo>
                        <a:lnTo>
                          <a:pt x="76" y="4"/>
                        </a:lnTo>
                        <a:lnTo>
                          <a:pt x="73" y="1"/>
                        </a:lnTo>
                        <a:lnTo>
                          <a:pt x="71" y="0"/>
                        </a:lnTo>
                        <a:lnTo>
                          <a:pt x="74" y="12"/>
                        </a:lnTo>
                        <a:lnTo>
                          <a:pt x="74" y="24"/>
                        </a:lnTo>
                        <a:lnTo>
                          <a:pt x="73" y="38"/>
                        </a:lnTo>
                        <a:lnTo>
                          <a:pt x="68" y="54"/>
                        </a:lnTo>
                        <a:lnTo>
                          <a:pt x="62" y="66"/>
                        </a:lnTo>
                        <a:lnTo>
                          <a:pt x="53" y="77"/>
                        </a:lnTo>
                        <a:lnTo>
                          <a:pt x="42" y="86"/>
                        </a:lnTo>
                        <a:lnTo>
                          <a:pt x="29" y="94"/>
                        </a:lnTo>
                        <a:lnTo>
                          <a:pt x="16" y="99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8" y="103"/>
                        </a:lnTo>
                        <a:lnTo>
                          <a:pt x="22" y="100"/>
                        </a:lnTo>
                        <a:lnTo>
                          <a:pt x="36" y="94"/>
                        </a:lnTo>
                        <a:lnTo>
                          <a:pt x="46" y="86"/>
                        </a:lnTo>
                        <a:lnTo>
                          <a:pt x="57" y="77"/>
                        </a:lnTo>
                        <a:lnTo>
                          <a:pt x="67" y="66"/>
                        </a:lnTo>
                        <a:lnTo>
                          <a:pt x="73" y="52"/>
                        </a:lnTo>
                        <a:lnTo>
                          <a:pt x="76" y="38"/>
                        </a:lnTo>
                        <a:lnTo>
                          <a:pt x="77" y="24"/>
                        </a:lnTo>
                        <a:close/>
                      </a:path>
                    </a:pathLst>
                  </a:custGeom>
                  <a:solidFill>
                    <a:srgbClr val="354A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60" name="Freeform 628"/>
                  <p:cNvSpPr>
                    <a:spLocks/>
                  </p:cNvSpPr>
                  <p:nvPr/>
                </p:nvSpPr>
                <p:spPr bwMode="auto">
                  <a:xfrm>
                    <a:off x="5644" y="1329"/>
                    <a:ext cx="79" cy="104"/>
                  </a:xfrm>
                  <a:custGeom>
                    <a:avLst/>
                    <a:gdLst/>
                    <a:ahLst/>
                    <a:cxnLst>
                      <a:cxn ang="0">
                        <a:pos x="79" y="26"/>
                      </a:cxn>
                      <a:cxn ang="0">
                        <a:pos x="79" y="14"/>
                      </a:cxn>
                      <a:cxn ang="0">
                        <a:pos x="76" y="3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4" y="12"/>
                      </a:cxn>
                      <a:cxn ang="0">
                        <a:pos x="76" y="26"/>
                      </a:cxn>
                      <a:cxn ang="0">
                        <a:pos x="74" y="40"/>
                      </a:cxn>
                      <a:cxn ang="0">
                        <a:pos x="70" y="56"/>
                      </a:cxn>
                      <a:cxn ang="0">
                        <a:pos x="63" y="68"/>
                      </a:cxn>
                      <a:cxn ang="0">
                        <a:pos x="54" y="79"/>
                      </a:cxn>
                      <a:cxn ang="0">
                        <a:pos x="43" y="88"/>
                      </a:cxn>
                      <a:cxn ang="0">
                        <a:pos x="29" y="96"/>
                      </a:cxn>
                      <a:cxn ang="0">
                        <a:pos x="15" y="101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3" y="102"/>
                      </a:cxn>
                      <a:cxn ang="0">
                        <a:pos x="6" y="104"/>
                      </a:cxn>
                      <a:cxn ang="0">
                        <a:pos x="22" y="102"/>
                      </a:cxn>
                      <a:cxn ang="0">
                        <a:pos x="36" y="96"/>
                      </a:cxn>
                      <a:cxn ang="0">
                        <a:pos x="48" y="88"/>
                      </a:cxn>
                      <a:cxn ang="0">
                        <a:pos x="59" y="79"/>
                      </a:cxn>
                      <a:cxn ang="0">
                        <a:pos x="66" y="68"/>
                      </a:cxn>
                      <a:cxn ang="0">
                        <a:pos x="74" y="54"/>
                      </a:cxn>
                      <a:cxn ang="0">
                        <a:pos x="77" y="40"/>
                      </a:cxn>
                      <a:cxn ang="0">
                        <a:pos x="79" y="26"/>
                      </a:cxn>
                    </a:cxnLst>
                    <a:rect l="0" t="0" r="r" b="b"/>
                    <a:pathLst>
                      <a:path w="79" h="104">
                        <a:moveTo>
                          <a:pt x="79" y="26"/>
                        </a:moveTo>
                        <a:lnTo>
                          <a:pt x="79" y="14"/>
                        </a:lnTo>
                        <a:lnTo>
                          <a:pt x="76" y="3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4" y="12"/>
                        </a:lnTo>
                        <a:lnTo>
                          <a:pt x="76" y="26"/>
                        </a:lnTo>
                        <a:lnTo>
                          <a:pt x="74" y="40"/>
                        </a:lnTo>
                        <a:lnTo>
                          <a:pt x="70" y="56"/>
                        </a:lnTo>
                        <a:lnTo>
                          <a:pt x="63" y="68"/>
                        </a:lnTo>
                        <a:lnTo>
                          <a:pt x="54" y="79"/>
                        </a:lnTo>
                        <a:lnTo>
                          <a:pt x="43" y="88"/>
                        </a:lnTo>
                        <a:lnTo>
                          <a:pt x="29" y="96"/>
                        </a:lnTo>
                        <a:lnTo>
                          <a:pt x="15" y="101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3" y="102"/>
                        </a:lnTo>
                        <a:lnTo>
                          <a:pt x="6" y="104"/>
                        </a:lnTo>
                        <a:lnTo>
                          <a:pt x="22" y="102"/>
                        </a:lnTo>
                        <a:lnTo>
                          <a:pt x="36" y="96"/>
                        </a:lnTo>
                        <a:lnTo>
                          <a:pt x="48" y="88"/>
                        </a:lnTo>
                        <a:lnTo>
                          <a:pt x="59" y="79"/>
                        </a:lnTo>
                        <a:lnTo>
                          <a:pt x="66" y="68"/>
                        </a:lnTo>
                        <a:lnTo>
                          <a:pt x="74" y="54"/>
                        </a:lnTo>
                        <a:lnTo>
                          <a:pt x="77" y="40"/>
                        </a:lnTo>
                        <a:lnTo>
                          <a:pt x="79" y="26"/>
                        </a:lnTo>
                        <a:close/>
                      </a:path>
                    </a:pathLst>
                  </a:custGeom>
                  <a:solidFill>
                    <a:srgbClr val="364B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61" name="Freeform 629"/>
                  <p:cNvSpPr>
                    <a:spLocks/>
                  </p:cNvSpPr>
                  <p:nvPr/>
                </p:nvSpPr>
                <p:spPr bwMode="auto">
                  <a:xfrm>
                    <a:off x="5641" y="1326"/>
                    <a:ext cx="80" cy="105"/>
                  </a:xfrm>
                  <a:custGeom>
                    <a:avLst/>
                    <a:gdLst/>
                    <a:ahLst/>
                    <a:cxnLst>
                      <a:cxn ang="0">
                        <a:pos x="80" y="29"/>
                      </a:cxn>
                      <a:cxn ang="0">
                        <a:pos x="80" y="17"/>
                      </a:cxn>
                      <a:cxn ang="0">
                        <a:pos x="77" y="5"/>
                      </a:cxn>
                      <a:cxn ang="0">
                        <a:pos x="74" y="3"/>
                      </a:cxn>
                      <a:cxn ang="0">
                        <a:pos x="73" y="0"/>
                      </a:cxn>
                      <a:cxn ang="0">
                        <a:pos x="76" y="14"/>
                      </a:cxn>
                      <a:cxn ang="0">
                        <a:pos x="77" y="29"/>
                      </a:cxn>
                      <a:cxn ang="0">
                        <a:pos x="76" y="43"/>
                      </a:cxn>
                      <a:cxn ang="0">
                        <a:pos x="71" y="57"/>
                      </a:cxn>
                      <a:cxn ang="0">
                        <a:pos x="65" y="70"/>
                      </a:cxn>
                      <a:cxn ang="0">
                        <a:pos x="56" y="80"/>
                      </a:cxn>
                      <a:cxn ang="0">
                        <a:pos x="45" y="90"/>
                      </a:cxn>
                      <a:cxn ang="0">
                        <a:pos x="32" y="97"/>
                      </a:cxn>
                      <a:cxn ang="0">
                        <a:pos x="18" y="102"/>
                      </a:cxn>
                      <a:cxn ang="0">
                        <a:pos x="3" y="104"/>
                      </a:cxn>
                      <a:cxn ang="0">
                        <a:pos x="2" y="104"/>
                      </a:cxn>
                      <a:cxn ang="0">
                        <a:pos x="0" y="102"/>
                      </a:cxn>
                      <a:cxn ang="0">
                        <a:pos x="3" y="105"/>
                      </a:cxn>
                      <a:cxn ang="0">
                        <a:pos x="6" y="105"/>
                      </a:cxn>
                      <a:cxn ang="0">
                        <a:pos x="22" y="104"/>
                      </a:cxn>
                      <a:cxn ang="0">
                        <a:pos x="35" y="99"/>
                      </a:cxn>
                      <a:cxn ang="0">
                        <a:pos x="48" y="91"/>
                      </a:cxn>
                      <a:cxn ang="0">
                        <a:pos x="59" y="82"/>
                      </a:cxn>
                      <a:cxn ang="0">
                        <a:pos x="68" y="71"/>
                      </a:cxn>
                      <a:cxn ang="0">
                        <a:pos x="74" y="59"/>
                      </a:cxn>
                      <a:cxn ang="0">
                        <a:pos x="79" y="43"/>
                      </a:cxn>
                      <a:cxn ang="0">
                        <a:pos x="80" y="29"/>
                      </a:cxn>
                    </a:cxnLst>
                    <a:rect l="0" t="0" r="r" b="b"/>
                    <a:pathLst>
                      <a:path w="80" h="105">
                        <a:moveTo>
                          <a:pt x="80" y="29"/>
                        </a:moveTo>
                        <a:lnTo>
                          <a:pt x="80" y="17"/>
                        </a:lnTo>
                        <a:lnTo>
                          <a:pt x="77" y="5"/>
                        </a:lnTo>
                        <a:lnTo>
                          <a:pt x="74" y="3"/>
                        </a:lnTo>
                        <a:lnTo>
                          <a:pt x="73" y="0"/>
                        </a:lnTo>
                        <a:lnTo>
                          <a:pt x="76" y="14"/>
                        </a:lnTo>
                        <a:lnTo>
                          <a:pt x="77" y="29"/>
                        </a:lnTo>
                        <a:lnTo>
                          <a:pt x="76" y="43"/>
                        </a:lnTo>
                        <a:lnTo>
                          <a:pt x="71" y="57"/>
                        </a:lnTo>
                        <a:lnTo>
                          <a:pt x="65" y="70"/>
                        </a:lnTo>
                        <a:lnTo>
                          <a:pt x="56" y="80"/>
                        </a:lnTo>
                        <a:lnTo>
                          <a:pt x="45" y="90"/>
                        </a:lnTo>
                        <a:lnTo>
                          <a:pt x="32" y="97"/>
                        </a:lnTo>
                        <a:lnTo>
                          <a:pt x="18" y="102"/>
                        </a:lnTo>
                        <a:lnTo>
                          <a:pt x="3" y="104"/>
                        </a:lnTo>
                        <a:lnTo>
                          <a:pt x="2" y="104"/>
                        </a:lnTo>
                        <a:lnTo>
                          <a:pt x="0" y="102"/>
                        </a:lnTo>
                        <a:lnTo>
                          <a:pt x="3" y="105"/>
                        </a:lnTo>
                        <a:lnTo>
                          <a:pt x="6" y="105"/>
                        </a:lnTo>
                        <a:lnTo>
                          <a:pt x="22" y="104"/>
                        </a:lnTo>
                        <a:lnTo>
                          <a:pt x="35" y="99"/>
                        </a:lnTo>
                        <a:lnTo>
                          <a:pt x="48" y="91"/>
                        </a:lnTo>
                        <a:lnTo>
                          <a:pt x="59" y="82"/>
                        </a:lnTo>
                        <a:lnTo>
                          <a:pt x="68" y="71"/>
                        </a:lnTo>
                        <a:lnTo>
                          <a:pt x="74" y="59"/>
                        </a:lnTo>
                        <a:lnTo>
                          <a:pt x="79" y="43"/>
                        </a:lnTo>
                        <a:lnTo>
                          <a:pt x="80" y="29"/>
                        </a:lnTo>
                        <a:close/>
                      </a:path>
                    </a:pathLst>
                  </a:custGeom>
                  <a:solidFill>
                    <a:srgbClr val="374C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62" name="Freeform 630"/>
                  <p:cNvSpPr>
                    <a:spLocks/>
                  </p:cNvSpPr>
                  <p:nvPr/>
                </p:nvSpPr>
                <p:spPr bwMode="auto">
                  <a:xfrm>
                    <a:off x="5638" y="1324"/>
                    <a:ext cx="82" cy="107"/>
                  </a:xfrm>
                  <a:custGeom>
                    <a:avLst/>
                    <a:gdLst/>
                    <a:ahLst/>
                    <a:cxnLst>
                      <a:cxn ang="0">
                        <a:pos x="82" y="31"/>
                      </a:cxn>
                      <a:cxn ang="0">
                        <a:pos x="80" y="17"/>
                      </a:cxn>
                      <a:cxn ang="0">
                        <a:pos x="77" y="5"/>
                      </a:cxn>
                      <a:cxn ang="0">
                        <a:pos x="76" y="4"/>
                      </a:cxn>
                      <a:cxn ang="0">
                        <a:pos x="72" y="0"/>
                      </a:cxn>
                      <a:cxn ang="0">
                        <a:pos x="76" y="8"/>
                      </a:cxn>
                      <a:cxn ang="0">
                        <a:pos x="77" y="16"/>
                      </a:cxn>
                      <a:cxn ang="0">
                        <a:pos x="79" y="24"/>
                      </a:cxn>
                      <a:cxn ang="0">
                        <a:pos x="79" y="31"/>
                      </a:cxn>
                      <a:cxn ang="0">
                        <a:pos x="77" y="45"/>
                      </a:cxn>
                      <a:cxn ang="0">
                        <a:pos x="72" y="59"/>
                      </a:cxn>
                      <a:cxn ang="0">
                        <a:pos x="66" y="72"/>
                      </a:cxn>
                      <a:cxn ang="0">
                        <a:pos x="57" y="82"/>
                      </a:cxn>
                      <a:cxn ang="0">
                        <a:pos x="46" y="92"/>
                      </a:cxn>
                      <a:cxn ang="0">
                        <a:pos x="34" y="98"/>
                      </a:cxn>
                      <a:cxn ang="0">
                        <a:pos x="21" y="103"/>
                      </a:cxn>
                      <a:cxn ang="0">
                        <a:pos x="6" y="104"/>
                      </a:cxn>
                      <a:cxn ang="0">
                        <a:pos x="3" y="103"/>
                      </a:cxn>
                      <a:cxn ang="0">
                        <a:pos x="0" y="103"/>
                      </a:cxn>
                      <a:cxn ang="0">
                        <a:pos x="3" y="106"/>
                      </a:cxn>
                      <a:cxn ang="0">
                        <a:pos x="6" y="107"/>
                      </a:cxn>
                      <a:cxn ang="0">
                        <a:pos x="6" y="107"/>
                      </a:cxn>
                      <a:cxn ang="0">
                        <a:pos x="6" y="107"/>
                      </a:cxn>
                      <a:cxn ang="0">
                        <a:pos x="21" y="106"/>
                      </a:cxn>
                      <a:cxn ang="0">
                        <a:pos x="35" y="101"/>
                      </a:cxn>
                      <a:cxn ang="0">
                        <a:pos x="49" y="93"/>
                      </a:cxn>
                      <a:cxn ang="0">
                        <a:pos x="60" y="84"/>
                      </a:cxn>
                      <a:cxn ang="0">
                        <a:pos x="69" y="73"/>
                      </a:cxn>
                      <a:cxn ang="0">
                        <a:pos x="76" y="61"/>
                      </a:cxn>
                      <a:cxn ang="0">
                        <a:pos x="80" y="45"/>
                      </a:cxn>
                      <a:cxn ang="0">
                        <a:pos x="82" y="31"/>
                      </a:cxn>
                    </a:cxnLst>
                    <a:rect l="0" t="0" r="r" b="b"/>
                    <a:pathLst>
                      <a:path w="82" h="107">
                        <a:moveTo>
                          <a:pt x="82" y="31"/>
                        </a:moveTo>
                        <a:lnTo>
                          <a:pt x="80" y="17"/>
                        </a:lnTo>
                        <a:lnTo>
                          <a:pt x="77" y="5"/>
                        </a:lnTo>
                        <a:lnTo>
                          <a:pt x="76" y="4"/>
                        </a:lnTo>
                        <a:lnTo>
                          <a:pt x="72" y="0"/>
                        </a:lnTo>
                        <a:lnTo>
                          <a:pt x="76" y="8"/>
                        </a:lnTo>
                        <a:lnTo>
                          <a:pt x="77" y="16"/>
                        </a:lnTo>
                        <a:lnTo>
                          <a:pt x="79" y="24"/>
                        </a:lnTo>
                        <a:lnTo>
                          <a:pt x="79" y="31"/>
                        </a:lnTo>
                        <a:lnTo>
                          <a:pt x="77" y="45"/>
                        </a:lnTo>
                        <a:lnTo>
                          <a:pt x="72" y="59"/>
                        </a:lnTo>
                        <a:lnTo>
                          <a:pt x="66" y="72"/>
                        </a:lnTo>
                        <a:lnTo>
                          <a:pt x="57" y="82"/>
                        </a:lnTo>
                        <a:lnTo>
                          <a:pt x="46" y="92"/>
                        </a:lnTo>
                        <a:lnTo>
                          <a:pt x="34" y="98"/>
                        </a:lnTo>
                        <a:lnTo>
                          <a:pt x="21" y="103"/>
                        </a:lnTo>
                        <a:lnTo>
                          <a:pt x="6" y="104"/>
                        </a:lnTo>
                        <a:lnTo>
                          <a:pt x="3" y="103"/>
                        </a:lnTo>
                        <a:lnTo>
                          <a:pt x="0" y="103"/>
                        </a:lnTo>
                        <a:lnTo>
                          <a:pt x="3" y="106"/>
                        </a:lnTo>
                        <a:lnTo>
                          <a:pt x="6" y="107"/>
                        </a:lnTo>
                        <a:lnTo>
                          <a:pt x="6" y="107"/>
                        </a:lnTo>
                        <a:lnTo>
                          <a:pt x="6" y="107"/>
                        </a:lnTo>
                        <a:lnTo>
                          <a:pt x="21" y="106"/>
                        </a:lnTo>
                        <a:lnTo>
                          <a:pt x="35" y="101"/>
                        </a:lnTo>
                        <a:lnTo>
                          <a:pt x="49" y="93"/>
                        </a:lnTo>
                        <a:lnTo>
                          <a:pt x="60" y="84"/>
                        </a:lnTo>
                        <a:lnTo>
                          <a:pt x="69" y="73"/>
                        </a:lnTo>
                        <a:lnTo>
                          <a:pt x="76" y="61"/>
                        </a:lnTo>
                        <a:lnTo>
                          <a:pt x="80" y="45"/>
                        </a:lnTo>
                        <a:lnTo>
                          <a:pt x="82" y="31"/>
                        </a:lnTo>
                        <a:close/>
                      </a:path>
                    </a:pathLst>
                  </a:custGeom>
                  <a:solidFill>
                    <a:srgbClr val="384D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63" name="Freeform 631"/>
                  <p:cNvSpPr>
                    <a:spLocks/>
                  </p:cNvSpPr>
                  <p:nvPr/>
                </p:nvSpPr>
                <p:spPr bwMode="auto">
                  <a:xfrm>
                    <a:off x="5636" y="1323"/>
                    <a:ext cx="82" cy="107"/>
                  </a:xfrm>
                  <a:custGeom>
                    <a:avLst/>
                    <a:gdLst/>
                    <a:ahLst/>
                    <a:cxnLst>
                      <a:cxn ang="0">
                        <a:pos x="82" y="32"/>
                      </a:cxn>
                      <a:cxn ang="0">
                        <a:pos x="81" y="17"/>
                      </a:cxn>
                      <a:cxn ang="0">
                        <a:pos x="78" y="3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4" y="8"/>
                      </a:cxn>
                      <a:cxn ang="0">
                        <a:pos x="78" y="15"/>
                      </a:cxn>
                      <a:cxn ang="0">
                        <a:pos x="79" y="23"/>
                      </a:cxn>
                      <a:cxn ang="0">
                        <a:pos x="79" y="32"/>
                      </a:cxn>
                      <a:cxn ang="0">
                        <a:pos x="78" y="46"/>
                      </a:cxn>
                      <a:cxn ang="0">
                        <a:pos x="74" y="59"/>
                      </a:cxn>
                      <a:cxn ang="0">
                        <a:pos x="67" y="71"/>
                      </a:cxn>
                      <a:cxn ang="0">
                        <a:pos x="59" y="82"/>
                      </a:cxn>
                      <a:cxn ang="0">
                        <a:pos x="48" y="91"/>
                      </a:cxn>
                      <a:cxn ang="0">
                        <a:pos x="36" y="97"/>
                      </a:cxn>
                      <a:cxn ang="0">
                        <a:pos x="22" y="102"/>
                      </a:cxn>
                      <a:cxn ang="0">
                        <a:pos x="8" y="104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2" y="104"/>
                      </a:cxn>
                      <a:cxn ang="0">
                        <a:pos x="5" y="105"/>
                      </a:cxn>
                      <a:cxn ang="0">
                        <a:pos x="7" y="107"/>
                      </a:cxn>
                      <a:cxn ang="0">
                        <a:pos x="8" y="107"/>
                      </a:cxn>
                      <a:cxn ang="0">
                        <a:pos x="23" y="105"/>
                      </a:cxn>
                      <a:cxn ang="0">
                        <a:pos x="37" y="100"/>
                      </a:cxn>
                      <a:cxn ang="0">
                        <a:pos x="50" y="93"/>
                      </a:cxn>
                      <a:cxn ang="0">
                        <a:pos x="61" y="83"/>
                      </a:cxn>
                      <a:cxn ang="0">
                        <a:pos x="70" y="73"/>
                      </a:cxn>
                      <a:cxn ang="0">
                        <a:pos x="76" y="60"/>
                      </a:cxn>
                      <a:cxn ang="0">
                        <a:pos x="81" y="46"/>
                      </a:cxn>
                      <a:cxn ang="0">
                        <a:pos x="82" y="32"/>
                      </a:cxn>
                    </a:cxnLst>
                    <a:rect l="0" t="0" r="r" b="b"/>
                    <a:pathLst>
                      <a:path w="82" h="107">
                        <a:moveTo>
                          <a:pt x="82" y="32"/>
                        </a:moveTo>
                        <a:lnTo>
                          <a:pt x="81" y="17"/>
                        </a:lnTo>
                        <a:lnTo>
                          <a:pt x="78" y="3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4" y="8"/>
                        </a:lnTo>
                        <a:lnTo>
                          <a:pt x="78" y="15"/>
                        </a:lnTo>
                        <a:lnTo>
                          <a:pt x="79" y="23"/>
                        </a:lnTo>
                        <a:lnTo>
                          <a:pt x="79" y="32"/>
                        </a:lnTo>
                        <a:lnTo>
                          <a:pt x="78" y="46"/>
                        </a:lnTo>
                        <a:lnTo>
                          <a:pt x="74" y="59"/>
                        </a:lnTo>
                        <a:lnTo>
                          <a:pt x="67" y="71"/>
                        </a:lnTo>
                        <a:lnTo>
                          <a:pt x="59" y="82"/>
                        </a:lnTo>
                        <a:lnTo>
                          <a:pt x="48" y="91"/>
                        </a:lnTo>
                        <a:lnTo>
                          <a:pt x="36" y="97"/>
                        </a:lnTo>
                        <a:lnTo>
                          <a:pt x="22" y="102"/>
                        </a:lnTo>
                        <a:lnTo>
                          <a:pt x="8" y="104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2" y="104"/>
                        </a:lnTo>
                        <a:lnTo>
                          <a:pt x="5" y="105"/>
                        </a:lnTo>
                        <a:lnTo>
                          <a:pt x="7" y="107"/>
                        </a:lnTo>
                        <a:lnTo>
                          <a:pt x="8" y="107"/>
                        </a:lnTo>
                        <a:lnTo>
                          <a:pt x="23" y="105"/>
                        </a:lnTo>
                        <a:lnTo>
                          <a:pt x="37" y="100"/>
                        </a:lnTo>
                        <a:lnTo>
                          <a:pt x="50" y="93"/>
                        </a:lnTo>
                        <a:lnTo>
                          <a:pt x="61" y="83"/>
                        </a:lnTo>
                        <a:lnTo>
                          <a:pt x="70" y="73"/>
                        </a:lnTo>
                        <a:lnTo>
                          <a:pt x="76" y="60"/>
                        </a:lnTo>
                        <a:lnTo>
                          <a:pt x="81" y="46"/>
                        </a:lnTo>
                        <a:lnTo>
                          <a:pt x="82" y="32"/>
                        </a:lnTo>
                        <a:close/>
                      </a:path>
                    </a:pathLst>
                  </a:custGeom>
                  <a:solidFill>
                    <a:srgbClr val="3A4E9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64" name="Freeform 632"/>
                  <p:cNvSpPr>
                    <a:spLocks/>
                  </p:cNvSpPr>
                  <p:nvPr/>
                </p:nvSpPr>
                <p:spPr bwMode="auto">
                  <a:xfrm>
                    <a:off x="5633" y="1321"/>
                    <a:ext cx="84" cy="107"/>
                  </a:xfrm>
                  <a:custGeom>
                    <a:avLst/>
                    <a:gdLst/>
                    <a:ahLst/>
                    <a:cxnLst>
                      <a:cxn ang="0">
                        <a:pos x="84" y="34"/>
                      </a:cxn>
                      <a:cxn ang="0">
                        <a:pos x="84" y="27"/>
                      </a:cxn>
                      <a:cxn ang="0">
                        <a:pos x="82" y="19"/>
                      </a:cxn>
                      <a:cxn ang="0">
                        <a:pos x="81" y="11"/>
                      </a:cxn>
                      <a:cxn ang="0">
                        <a:pos x="77" y="3"/>
                      </a:cxn>
                      <a:cxn ang="0">
                        <a:pos x="76" y="2"/>
                      </a:cxn>
                      <a:cxn ang="0">
                        <a:pos x="73" y="0"/>
                      </a:cxn>
                      <a:cxn ang="0">
                        <a:pos x="76" y="8"/>
                      </a:cxn>
                      <a:cxn ang="0">
                        <a:pos x="79" y="17"/>
                      </a:cxn>
                      <a:cxn ang="0">
                        <a:pos x="81" y="25"/>
                      </a:cxn>
                      <a:cxn ang="0">
                        <a:pos x="81" y="34"/>
                      </a:cxn>
                      <a:cxn ang="0">
                        <a:pos x="79" y="48"/>
                      </a:cxn>
                      <a:cxn ang="0">
                        <a:pos x="76" y="61"/>
                      </a:cxn>
                      <a:cxn ang="0">
                        <a:pos x="68" y="73"/>
                      </a:cxn>
                      <a:cxn ang="0">
                        <a:pos x="60" y="82"/>
                      </a:cxn>
                      <a:cxn ang="0">
                        <a:pos x="50" y="92"/>
                      </a:cxn>
                      <a:cxn ang="0">
                        <a:pos x="39" y="98"/>
                      </a:cxn>
                      <a:cxn ang="0">
                        <a:pos x="25" y="102"/>
                      </a:cxn>
                      <a:cxn ang="0">
                        <a:pos x="11" y="104"/>
                      </a:cxn>
                      <a:cxn ang="0">
                        <a:pos x="6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5" y="106"/>
                      </a:cxn>
                      <a:cxn ang="0">
                        <a:pos x="8" y="106"/>
                      </a:cxn>
                      <a:cxn ang="0">
                        <a:pos x="11" y="107"/>
                      </a:cxn>
                      <a:cxn ang="0">
                        <a:pos x="26" y="106"/>
                      </a:cxn>
                      <a:cxn ang="0">
                        <a:pos x="39" y="101"/>
                      </a:cxn>
                      <a:cxn ang="0">
                        <a:pos x="51" y="95"/>
                      </a:cxn>
                      <a:cxn ang="0">
                        <a:pos x="62" y="85"/>
                      </a:cxn>
                      <a:cxn ang="0">
                        <a:pos x="71" y="75"/>
                      </a:cxn>
                      <a:cxn ang="0">
                        <a:pos x="77" y="62"/>
                      </a:cxn>
                      <a:cxn ang="0">
                        <a:pos x="82" y="48"/>
                      </a:cxn>
                      <a:cxn ang="0">
                        <a:pos x="84" y="34"/>
                      </a:cxn>
                    </a:cxnLst>
                    <a:rect l="0" t="0" r="r" b="b"/>
                    <a:pathLst>
                      <a:path w="84" h="107">
                        <a:moveTo>
                          <a:pt x="84" y="34"/>
                        </a:moveTo>
                        <a:lnTo>
                          <a:pt x="84" y="27"/>
                        </a:lnTo>
                        <a:lnTo>
                          <a:pt x="82" y="19"/>
                        </a:lnTo>
                        <a:lnTo>
                          <a:pt x="81" y="11"/>
                        </a:lnTo>
                        <a:lnTo>
                          <a:pt x="77" y="3"/>
                        </a:lnTo>
                        <a:lnTo>
                          <a:pt x="76" y="2"/>
                        </a:lnTo>
                        <a:lnTo>
                          <a:pt x="73" y="0"/>
                        </a:lnTo>
                        <a:lnTo>
                          <a:pt x="76" y="8"/>
                        </a:lnTo>
                        <a:lnTo>
                          <a:pt x="79" y="17"/>
                        </a:lnTo>
                        <a:lnTo>
                          <a:pt x="81" y="25"/>
                        </a:lnTo>
                        <a:lnTo>
                          <a:pt x="81" y="34"/>
                        </a:lnTo>
                        <a:lnTo>
                          <a:pt x="79" y="48"/>
                        </a:lnTo>
                        <a:lnTo>
                          <a:pt x="76" y="61"/>
                        </a:lnTo>
                        <a:lnTo>
                          <a:pt x="68" y="73"/>
                        </a:lnTo>
                        <a:lnTo>
                          <a:pt x="60" y="82"/>
                        </a:lnTo>
                        <a:lnTo>
                          <a:pt x="50" y="92"/>
                        </a:lnTo>
                        <a:lnTo>
                          <a:pt x="39" y="98"/>
                        </a:lnTo>
                        <a:lnTo>
                          <a:pt x="25" y="102"/>
                        </a:lnTo>
                        <a:lnTo>
                          <a:pt x="11" y="104"/>
                        </a:lnTo>
                        <a:lnTo>
                          <a:pt x="6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5" y="106"/>
                        </a:lnTo>
                        <a:lnTo>
                          <a:pt x="8" y="106"/>
                        </a:lnTo>
                        <a:lnTo>
                          <a:pt x="11" y="107"/>
                        </a:lnTo>
                        <a:lnTo>
                          <a:pt x="26" y="106"/>
                        </a:lnTo>
                        <a:lnTo>
                          <a:pt x="39" y="101"/>
                        </a:lnTo>
                        <a:lnTo>
                          <a:pt x="51" y="95"/>
                        </a:lnTo>
                        <a:lnTo>
                          <a:pt x="62" y="85"/>
                        </a:lnTo>
                        <a:lnTo>
                          <a:pt x="71" y="75"/>
                        </a:lnTo>
                        <a:lnTo>
                          <a:pt x="77" y="62"/>
                        </a:lnTo>
                        <a:lnTo>
                          <a:pt x="82" y="48"/>
                        </a:lnTo>
                        <a:lnTo>
                          <a:pt x="84" y="34"/>
                        </a:lnTo>
                        <a:close/>
                      </a:path>
                    </a:pathLst>
                  </a:custGeom>
                  <a:solidFill>
                    <a:srgbClr val="3B4F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65" name="Freeform 633"/>
                  <p:cNvSpPr>
                    <a:spLocks/>
                  </p:cNvSpPr>
                  <p:nvPr/>
                </p:nvSpPr>
                <p:spPr bwMode="auto">
                  <a:xfrm>
                    <a:off x="5630" y="1321"/>
                    <a:ext cx="85" cy="106"/>
                  </a:xfrm>
                  <a:custGeom>
                    <a:avLst/>
                    <a:gdLst/>
                    <a:ahLst/>
                    <a:cxnLst>
                      <a:cxn ang="0">
                        <a:pos x="85" y="34"/>
                      </a:cxn>
                      <a:cxn ang="0">
                        <a:pos x="85" y="25"/>
                      </a:cxn>
                      <a:cxn ang="0">
                        <a:pos x="84" y="17"/>
                      </a:cxn>
                      <a:cxn ang="0">
                        <a:pos x="80" y="10"/>
                      </a:cxn>
                      <a:cxn ang="0">
                        <a:pos x="77" y="2"/>
                      </a:cxn>
                      <a:cxn ang="0">
                        <a:pos x="76" y="0"/>
                      </a:cxn>
                      <a:cxn ang="0">
                        <a:pos x="73" y="0"/>
                      </a:cxn>
                      <a:cxn ang="0">
                        <a:pos x="77" y="8"/>
                      </a:cxn>
                      <a:cxn ang="0">
                        <a:pos x="80" y="16"/>
                      </a:cxn>
                      <a:cxn ang="0">
                        <a:pos x="82" y="25"/>
                      </a:cxn>
                      <a:cxn ang="0">
                        <a:pos x="82" y="34"/>
                      </a:cxn>
                      <a:cxn ang="0">
                        <a:pos x="80" y="47"/>
                      </a:cxn>
                      <a:cxn ang="0">
                        <a:pos x="77" y="61"/>
                      </a:cxn>
                      <a:cxn ang="0">
                        <a:pos x="71" y="72"/>
                      </a:cxn>
                      <a:cxn ang="0">
                        <a:pos x="62" y="82"/>
                      </a:cxn>
                      <a:cxn ang="0">
                        <a:pos x="53" y="90"/>
                      </a:cxn>
                      <a:cxn ang="0">
                        <a:pos x="40" y="96"/>
                      </a:cxn>
                      <a:cxn ang="0">
                        <a:pos x="28" y="101"/>
                      </a:cxn>
                      <a:cxn ang="0">
                        <a:pos x="14" y="102"/>
                      </a:cxn>
                      <a:cxn ang="0">
                        <a:pos x="8" y="101"/>
                      </a:cxn>
                      <a:cxn ang="0">
                        <a:pos x="0" y="101"/>
                      </a:cxn>
                      <a:cxn ang="0">
                        <a:pos x="3" y="102"/>
                      </a:cxn>
                      <a:cxn ang="0">
                        <a:pos x="6" y="104"/>
                      </a:cxn>
                      <a:cxn ang="0">
                        <a:pos x="9" y="104"/>
                      </a:cxn>
                      <a:cxn ang="0">
                        <a:pos x="14" y="106"/>
                      </a:cxn>
                      <a:cxn ang="0">
                        <a:pos x="28" y="104"/>
                      </a:cxn>
                      <a:cxn ang="0">
                        <a:pos x="42" y="99"/>
                      </a:cxn>
                      <a:cxn ang="0">
                        <a:pos x="54" y="93"/>
                      </a:cxn>
                      <a:cxn ang="0">
                        <a:pos x="65" y="84"/>
                      </a:cxn>
                      <a:cxn ang="0">
                        <a:pos x="73" y="73"/>
                      </a:cxn>
                      <a:cxn ang="0">
                        <a:pos x="80" y="61"/>
                      </a:cxn>
                      <a:cxn ang="0">
                        <a:pos x="84" y="48"/>
                      </a:cxn>
                      <a:cxn ang="0">
                        <a:pos x="85" y="34"/>
                      </a:cxn>
                    </a:cxnLst>
                    <a:rect l="0" t="0" r="r" b="b"/>
                    <a:pathLst>
                      <a:path w="85" h="106">
                        <a:moveTo>
                          <a:pt x="85" y="34"/>
                        </a:moveTo>
                        <a:lnTo>
                          <a:pt x="85" y="25"/>
                        </a:lnTo>
                        <a:lnTo>
                          <a:pt x="84" y="17"/>
                        </a:lnTo>
                        <a:lnTo>
                          <a:pt x="80" y="10"/>
                        </a:lnTo>
                        <a:lnTo>
                          <a:pt x="77" y="2"/>
                        </a:lnTo>
                        <a:lnTo>
                          <a:pt x="76" y="0"/>
                        </a:lnTo>
                        <a:lnTo>
                          <a:pt x="73" y="0"/>
                        </a:lnTo>
                        <a:lnTo>
                          <a:pt x="77" y="8"/>
                        </a:lnTo>
                        <a:lnTo>
                          <a:pt x="80" y="16"/>
                        </a:lnTo>
                        <a:lnTo>
                          <a:pt x="82" y="25"/>
                        </a:lnTo>
                        <a:lnTo>
                          <a:pt x="82" y="34"/>
                        </a:lnTo>
                        <a:lnTo>
                          <a:pt x="80" y="47"/>
                        </a:lnTo>
                        <a:lnTo>
                          <a:pt x="77" y="61"/>
                        </a:lnTo>
                        <a:lnTo>
                          <a:pt x="71" y="72"/>
                        </a:lnTo>
                        <a:lnTo>
                          <a:pt x="62" y="82"/>
                        </a:lnTo>
                        <a:lnTo>
                          <a:pt x="53" y="90"/>
                        </a:lnTo>
                        <a:lnTo>
                          <a:pt x="40" y="96"/>
                        </a:lnTo>
                        <a:lnTo>
                          <a:pt x="28" y="101"/>
                        </a:lnTo>
                        <a:lnTo>
                          <a:pt x="14" y="102"/>
                        </a:lnTo>
                        <a:lnTo>
                          <a:pt x="8" y="101"/>
                        </a:lnTo>
                        <a:lnTo>
                          <a:pt x="0" y="101"/>
                        </a:lnTo>
                        <a:lnTo>
                          <a:pt x="3" y="102"/>
                        </a:lnTo>
                        <a:lnTo>
                          <a:pt x="6" y="104"/>
                        </a:lnTo>
                        <a:lnTo>
                          <a:pt x="9" y="104"/>
                        </a:lnTo>
                        <a:lnTo>
                          <a:pt x="14" y="106"/>
                        </a:lnTo>
                        <a:lnTo>
                          <a:pt x="28" y="104"/>
                        </a:lnTo>
                        <a:lnTo>
                          <a:pt x="42" y="99"/>
                        </a:lnTo>
                        <a:lnTo>
                          <a:pt x="54" y="93"/>
                        </a:lnTo>
                        <a:lnTo>
                          <a:pt x="65" y="84"/>
                        </a:lnTo>
                        <a:lnTo>
                          <a:pt x="73" y="73"/>
                        </a:lnTo>
                        <a:lnTo>
                          <a:pt x="80" y="61"/>
                        </a:lnTo>
                        <a:lnTo>
                          <a:pt x="84" y="48"/>
                        </a:lnTo>
                        <a:lnTo>
                          <a:pt x="85" y="34"/>
                        </a:lnTo>
                        <a:close/>
                      </a:path>
                    </a:pathLst>
                  </a:custGeom>
                  <a:solidFill>
                    <a:srgbClr val="3D52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66" name="Freeform 634"/>
                  <p:cNvSpPr>
                    <a:spLocks/>
                  </p:cNvSpPr>
                  <p:nvPr/>
                </p:nvSpPr>
                <p:spPr bwMode="auto">
                  <a:xfrm>
                    <a:off x="5629" y="1320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5"/>
                      </a:cxn>
                      <a:cxn ang="0">
                        <a:pos x="85" y="26"/>
                      </a:cxn>
                      <a:cxn ang="0">
                        <a:pos x="83" y="18"/>
                      </a:cxn>
                      <a:cxn ang="0">
                        <a:pos x="80" y="9"/>
                      </a:cxn>
                      <a:cxn ang="0">
                        <a:pos x="77" y="1"/>
                      </a:cxn>
                      <a:cxn ang="0">
                        <a:pos x="74" y="1"/>
                      </a:cxn>
                      <a:cxn ang="0">
                        <a:pos x="72" y="0"/>
                      </a:cxn>
                      <a:cxn ang="0">
                        <a:pos x="75" y="8"/>
                      </a:cxn>
                      <a:cxn ang="0">
                        <a:pos x="78" y="17"/>
                      </a:cxn>
                      <a:cxn ang="0">
                        <a:pos x="81" y="25"/>
                      </a:cxn>
                      <a:cxn ang="0">
                        <a:pos x="81" y="35"/>
                      </a:cxn>
                      <a:cxn ang="0">
                        <a:pos x="80" y="48"/>
                      </a:cxn>
                      <a:cxn ang="0">
                        <a:pos x="77" y="60"/>
                      </a:cxn>
                      <a:cxn ang="0">
                        <a:pos x="71" y="73"/>
                      </a:cxn>
                      <a:cxn ang="0">
                        <a:pos x="63" y="82"/>
                      </a:cxn>
                      <a:cxn ang="0">
                        <a:pos x="52" y="90"/>
                      </a:cxn>
                      <a:cxn ang="0">
                        <a:pos x="41" y="96"/>
                      </a:cxn>
                      <a:cxn ang="0">
                        <a:pos x="29" y="100"/>
                      </a:cxn>
                      <a:cxn ang="0">
                        <a:pos x="15" y="102"/>
                      </a:cxn>
                      <a:cxn ang="0">
                        <a:pos x="7" y="100"/>
                      </a:cxn>
                      <a:cxn ang="0">
                        <a:pos x="0" y="99"/>
                      </a:cxn>
                      <a:cxn ang="0">
                        <a:pos x="1" y="102"/>
                      </a:cxn>
                      <a:cxn ang="0">
                        <a:pos x="4" y="103"/>
                      </a:cxn>
                      <a:cxn ang="0">
                        <a:pos x="10" y="103"/>
                      </a:cxn>
                      <a:cxn ang="0">
                        <a:pos x="15" y="105"/>
                      </a:cxn>
                      <a:cxn ang="0">
                        <a:pos x="29" y="103"/>
                      </a:cxn>
                      <a:cxn ang="0">
                        <a:pos x="43" y="99"/>
                      </a:cxn>
                      <a:cxn ang="0">
                        <a:pos x="54" y="93"/>
                      </a:cxn>
                      <a:cxn ang="0">
                        <a:pos x="64" y="83"/>
                      </a:cxn>
                      <a:cxn ang="0">
                        <a:pos x="72" y="74"/>
                      </a:cxn>
                      <a:cxn ang="0">
                        <a:pos x="80" y="62"/>
                      </a:cxn>
                      <a:cxn ang="0">
                        <a:pos x="83" y="49"/>
                      </a:cxn>
                      <a:cxn ang="0">
                        <a:pos x="85" y="35"/>
                      </a:cxn>
                    </a:cxnLst>
                    <a:rect l="0" t="0" r="r" b="b"/>
                    <a:pathLst>
                      <a:path w="85" h="105">
                        <a:moveTo>
                          <a:pt x="85" y="35"/>
                        </a:moveTo>
                        <a:lnTo>
                          <a:pt x="85" y="26"/>
                        </a:lnTo>
                        <a:lnTo>
                          <a:pt x="83" y="18"/>
                        </a:lnTo>
                        <a:lnTo>
                          <a:pt x="80" y="9"/>
                        </a:lnTo>
                        <a:lnTo>
                          <a:pt x="77" y="1"/>
                        </a:lnTo>
                        <a:lnTo>
                          <a:pt x="74" y="1"/>
                        </a:lnTo>
                        <a:lnTo>
                          <a:pt x="72" y="0"/>
                        </a:lnTo>
                        <a:lnTo>
                          <a:pt x="75" y="8"/>
                        </a:lnTo>
                        <a:lnTo>
                          <a:pt x="78" y="17"/>
                        </a:lnTo>
                        <a:lnTo>
                          <a:pt x="81" y="25"/>
                        </a:lnTo>
                        <a:lnTo>
                          <a:pt x="81" y="35"/>
                        </a:lnTo>
                        <a:lnTo>
                          <a:pt x="80" y="48"/>
                        </a:lnTo>
                        <a:lnTo>
                          <a:pt x="77" y="60"/>
                        </a:lnTo>
                        <a:lnTo>
                          <a:pt x="71" y="73"/>
                        </a:lnTo>
                        <a:lnTo>
                          <a:pt x="63" y="82"/>
                        </a:lnTo>
                        <a:lnTo>
                          <a:pt x="52" y="90"/>
                        </a:lnTo>
                        <a:lnTo>
                          <a:pt x="41" y="96"/>
                        </a:lnTo>
                        <a:lnTo>
                          <a:pt x="29" y="100"/>
                        </a:lnTo>
                        <a:lnTo>
                          <a:pt x="15" y="102"/>
                        </a:lnTo>
                        <a:lnTo>
                          <a:pt x="7" y="100"/>
                        </a:lnTo>
                        <a:lnTo>
                          <a:pt x="0" y="99"/>
                        </a:lnTo>
                        <a:lnTo>
                          <a:pt x="1" y="102"/>
                        </a:lnTo>
                        <a:lnTo>
                          <a:pt x="4" y="103"/>
                        </a:lnTo>
                        <a:lnTo>
                          <a:pt x="10" y="103"/>
                        </a:lnTo>
                        <a:lnTo>
                          <a:pt x="15" y="105"/>
                        </a:lnTo>
                        <a:lnTo>
                          <a:pt x="29" y="103"/>
                        </a:lnTo>
                        <a:lnTo>
                          <a:pt x="43" y="99"/>
                        </a:lnTo>
                        <a:lnTo>
                          <a:pt x="54" y="93"/>
                        </a:lnTo>
                        <a:lnTo>
                          <a:pt x="64" y="83"/>
                        </a:lnTo>
                        <a:lnTo>
                          <a:pt x="72" y="74"/>
                        </a:lnTo>
                        <a:lnTo>
                          <a:pt x="80" y="62"/>
                        </a:lnTo>
                        <a:lnTo>
                          <a:pt x="83" y="49"/>
                        </a:lnTo>
                        <a:lnTo>
                          <a:pt x="85" y="35"/>
                        </a:lnTo>
                        <a:close/>
                      </a:path>
                    </a:pathLst>
                  </a:custGeom>
                  <a:solidFill>
                    <a:srgbClr val="3F539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67" name="Freeform 635"/>
                  <p:cNvSpPr>
                    <a:spLocks/>
                  </p:cNvSpPr>
                  <p:nvPr/>
                </p:nvSpPr>
                <p:spPr bwMode="auto">
                  <a:xfrm>
                    <a:off x="5627" y="1318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7"/>
                      </a:cxn>
                      <a:cxn ang="0">
                        <a:pos x="85" y="28"/>
                      </a:cxn>
                      <a:cxn ang="0">
                        <a:pos x="83" y="19"/>
                      </a:cxn>
                      <a:cxn ang="0">
                        <a:pos x="80" y="11"/>
                      </a:cxn>
                      <a:cxn ang="0">
                        <a:pos x="76" y="3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6" y="8"/>
                      </a:cxn>
                      <a:cxn ang="0">
                        <a:pos x="79" y="17"/>
                      </a:cxn>
                      <a:cxn ang="0">
                        <a:pos x="82" y="27"/>
                      </a:cxn>
                      <a:cxn ang="0">
                        <a:pos x="82" y="37"/>
                      </a:cxn>
                      <a:cxn ang="0">
                        <a:pos x="80" y="50"/>
                      </a:cxn>
                      <a:cxn ang="0">
                        <a:pos x="77" y="62"/>
                      </a:cxn>
                      <a:cxn ang="0">
                        <a:pos x="71" y="73"/>
                      </a:cxn>
                      <a:cxn ang="0">
                        <a:pos x="63" y="82"/>
                      </a:cxn>
                      <a:cxn ang="0">
                        <a:pos x="54" y="90"/>
                      </a:cxn>
                      <a:cxn ang="0">
                        <a:pos x="43" y="96"/>
                      </a:cxn>
                      <a:cxn ang="0">
                        <a:pos x="31" y="101"/>
                      </a:cxn>
                      <a:cxn ang="0">
                        <a:pos x="17" y="102"/>
                      </a:cxn>
                      <a:cxn ang="0">
                        <a:pos x="8" y="101"/>
                      </a:cxn>
                      <a:cxn ang="0">
                        <a:pos x="0" y="99"/>
                      </a:cxn>
                      <a:cxn ang="0">
                        <a:pos x="2" y="101"/>
                      </a:cxn>
                      <a:cxn ang="0">
                        <a:pos x="3" y="104"/>
                      </a:cxn>
                      <a:cxn ang="0">
                        <a:pos x="11" y="104"/>
                      </a:cxn>
                      <a:cxn ang="0">
                        <a:pos x="17" y="105"/>
                      </a:cxn>
                      <a:cxn ang="0">
                        <a:pos x="31" y="104"/>
                      </a:cxn>
                      <a:cxn ang="0">
                        <a:pos x="43" y="99"/>
                      </a:cxn>
                      <a:cxn ang="0">
                        <a:pos x="56" y="93"/>
                      </a:cxn>
                      <a:cxn ang="0">
                        <a:pos x="65" y="85"/>
                      </a:cxn>
                      <a:cxn ang="0">
                        <a:pos x="74" y="75"/>
                      </a:cxn>
                      <a:cxn ang="0">
                        <a:pos x="80" y="64"/>
                      </a:cxn>
                      <a:cxn ang="0">
                        <a:pos x="83" y="50"/>
                      </a:cxn>
                      <a:cxn ang="0">
                        <a:pos x="85" y="37"/>
                      </a:cxn>
                    </a:cxnLst>
                    <a:rect l="0" t="0" r="r" b="b"/>
                    <a:pathLst>
                      <a:path w="85" h="105">
                        <a:moveTo>
                          <a:pt x="85" y="37"/>
                        </a:moveTo>
                        <a:lnTo>
                          <a:pt x="85" y="28"/>
                        </a:lnTo>
                        <a:lnTo>
                          <a:pt x="83" y="19"/>
                        </a:lnTo>
                        <a:lnTo>
                          <a:pt x="80" y="11"/>
                        </a:lnTo>
                        <a:lnTo>
                          <a:pt x="76" y="3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6" y="8"/>
                        </a:lnTo>
                        <a:lnTo>
                          <a:pt x="79" y="17"/>
                        </a:lnTo>
                        <a:lnTo>
                          <a:pt x="82" y="27"/>
                        </a:lnTo>
                        <a:lnTo>
                          <a:pt x="82" y="37"/>
                        </a:lnTo>
                        <a:lnTo>
                          <a:pt x="80" y="50"/>
                        </a:lnTo>
                        <a:lnTo>
                          <a:pt x="77" y="62"/>
                        </a:lnTo>
                        <a:lnTo>
                          <a:pt x="71" y="73"/>
                        </a:lnTo>
                        <a:lnTo>
                          <a:pt x="63" y="82"/>
                        </a:lnTo>
                        <a:lnTo>
                          <a:pt x="54" y="90"/>
                        </a:lnTo>
                        <a:lnTo>
                          <a:pt x="43" y="96"/>
                        </a:lnTo>
                        <a:lnTo>
                          <a:pt x="31" y="101"/>
                        </a:lnTo>
                        <a:lnTo>
                          <a:pt x="17" y="102"/>
                        </a:lnTo>
                        <a:lnTo>
                          <a:pt x="8" y="101"/>
                        </a:lnTo>
                        <a:lnTo>
                          <a:pt x="0" y="99"/>
                        </a:lnTo>
                        <a:lnTo>
                          <a:pt x="2" y="101"/>
                        </a:lnTo>
                        <a:lnTo>
                          <a:pt x="3" y="104"/>
                        </a:lnTo>
                        <a:lnTo>
                          <a:pt x="11" y="104"/>
                        </a:lnTo>
                        <a:lnTo>
                          <a:pt x="17" y="105"/>
                        </a:lnTo>
                        <a:lnTo>
                          <a:pt x="31" y="104"/>
                        </a:lnTo>
                        <a:lnTo>
                          <a:pt x="43" y="99"/>
                        </a:lnTo>
                        <a:lnTo>
                          <a:pt x="56" y="93"/>
                        </a:lnTo>
                        <a:lnTo>
                          <a:pt x="65" y="85"/>
                        </a:lnTo>
                        <a:lnTo>
                          <a:pt x="74" y="75"/>
                        </a:lnTo>
                        <a:lnTo>
                          <a:pt x="80" y="64"/>
                        </a:lnTo>
                        <a:lnTo>
                          <a:pt x="83" y="50"/>
                        </a:lnTo>
                        <a:lnTo>
                          <a:pt x="85" y="37"/>
                        </a:lnTo>
                        <a:close/>
                      </a:path>
                    </a:pathLst>
                  </a:custGeom>
                  <a:solidFill>
                    <a:srgbClr val="405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68" name="Freeform 636"/>
                  <p:cNvSpPr>
                    <a:spLocks/>
                  </p:cNvSpPr>
                  <p:nvPr/>
                </p:nvSpPr>
                <p:spPr bwMode="auto">
                  <a:xfrm>
                    <a:off x="5624" y="1318"/>
                    <a:ext cx="86" cy="104"/>
                  </a:xfrm>
                  <a:custGeom>
                    <a:avLst/>
                    <a:gdLst/>
                    <a:ahLst/>
                    <a:cxnLst>
                      <a:cxn ang="0">
                        <a:pos x="86" y="37"/>
                      </a:cxn>
                      <a:cxn ang="0">
                        <a:pos x="86" y="27"/>
                      </a:cxn>
                      <a:cxn ang="0">
                        <a:pos x="83" y="19"/>
                      </a:cxn>
                      <a:cxn ang="0">
                        <a:pos x="80" y="10"/>
                      </a:cxn>
                      <a:cxn ang="0">
                        <a:pos x="77" y="2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7" y="8"/>
                      </a:cxn>
                      <a:cxn ang="0">
                        <a:pos x="80" y="17"/>
                      </a:cxn>
                      <a:cxn ang="0">
                        <a:pos x="83" y="27"/>
                      </a:cxn>
                      <a:cxn ang="0">
                        <a:pos x="83" y="37"/>
                      </a:cxn>
                      <a:cxn ang="0">
                        <a:pos x="82" y="50"/>
                      </a:cxn>
                      <a:cxn ang="0">
                        <a:pos x="79" y="62"/>
                      </a:cxn>
                      <a:cxn ang="0">
                        <a:pos x="73" y="71"/>
                      </a:cxn>
                      <a:cxn ang="0">
                        <a:pos x="65" y="82"/>
                      </a:cxn>
                      <a:cxn ang="0">
                        <a:pos x="56" y="90"/>
                      </a:cxn>
                      <a:cxn ang="0">
                        <a:pos x="45" y="95"/>
                      </a:cxn>
                      <a:cxn ang="0">
                        <a:pos x="32" y="99"/>
                      </a:cxn>
                      <a:cxn ang="0">
                        <a:pos x="20" y="101"/>
                      </a:cxn>
                      <a:cxn ang="0">
                        <a:pos x="11" y="99"/>
                      </a:cxn>
                      <a:cxn ang="0">
                        <a:pos x="0" y="96"/>
                      </a:cxn>
                      <a:cxn ang="0">
                        <a:pos x="3" y="99"/>
                      </a:cxn>
                      <a:cxn ang="0">
                        <a:pos x="5" y="101"/>
                      </a:cxn>
                      <a:cxn ang="0">
                        <a:pos x="12" y="102"/>
                      </a:cxn>
                      <a:cxn ang="0">
                        <a:pos x="20" y="104"/>
                      </a:cxn>
                      <a:cxn ang="0">
                        <a:pos x="34" y="102"/>
                      </a:cxn>
                      <a:cxn ang="0">
                        <a:pos x="46" y="98"/>
                      </a:cxn>
                      <a:cxn ang="0">
                        <a:pos x="57" y="92"/>
                      </a:cxn>
                      <a:cxn ang="0">
                        <a:pos x="68" y="84"/>
                      </a:cxn>
                      <a:cxn ang="0">
                        <a:pos x="76" y="75"/>
                      </a:cxn>
                      <a:cxn ang="0">
                        <a:pos x="82" y="62"/>
                      </a:cxn>
                      <a:cxn ang="0">
                        <a:pos x="85" y="50"/>
                      </a:cxn>
                      <a:cxn ang="0">
                        <a:pos x="86" y="37"/>
                      </a:cxn>
                    </a:cxnLst>
                    <a:rect l="0" t="0" r="r" b="b"/>
                    <a:pathLst>
                      <a:path w="86" h="104">
                        <a:moveTo>
                          <a:pt x="86" y="37"/>
                        </a:moveTo>
                        <a:lnTo>
                          <a:pt x="86" y="27"/>
                        </a:lnTo>
                        <a:lnTo>
                          <a:pt x="83" y="19"/>
                        </a:lnTo>
                        <a:lnTo>
                          <a:pt x="80" y="10"/>
                        </a:lnTo>
                        <a:lnTo>
                          <a:pt x="77" y="2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7" y="8"/>
                        </a:lnTo>
                        <a:lnTo>
                          <a:pt x="80" y="17"/>
                        </a:lnTo>
                        <a:lnTo>
                          <a:pt x="83" y="27"/>
                        </a:lnTo>
                        <a:lnTo>
                          <a:pt x="83" y="37"/>
                        </a:lnTo>
                        <a:lnTo>
                          <a:pt x="82" y="50"/>
                        </a:lnTo>
                        <a:lnTo>
                          <a:pt x="79" y="62"/>
                        </a:lnTo>
                        <a:lnTo>
                          <a:pt x="73" y="71"/>
                        </a:lnTo>
                        <a:lnTo>
                          <a:pt x="65" y="82"/>
                        </a:lnTo>
                        <a:lnTo>
                          <a:pt x="56" y="90"/>
                        </a:lnTo>
                        <a:lnTo>
                          <a:pt x="45" y="95"/>
                        </a:lnTo>
                        <a:lnTo>
                          <a:pt x="32" y="99"/>
                        </a:lnTo>
                        <a:lnTo>
                          <a:pt x="20" y="101"/>
                        </a:lnTo>
                        <a:lnTo>
                          <a:pt x="11" y="99"/>
                        </a:lnTo>
                        <a:lnTo>
                          <a:pt x="0" y="96"/>
                        </a:lnTo>
                        <a:lnTo>
                          <a:pt x="3" y="99"/>
                        </a:lnTo>
                        <a:lnTo>
                          <a:pt x="5" y="101"/>
                        </a:lnTo>
                        <a:lnTo>
                          <a:pt x="12" y="102"/>
                        </a:lnTo>
                        <a:lnTo>
                          <a:pt x="20" y="104"/>
                        </a:lnTo>
                        <a:lnTo>
                          <a:pt x="34" y="102"/>
                        </a:lnTo>
                        <a:lnTo>
                          <a:pt x="46" y="98"/>
                        </a:lnTo>
                        <a:lnTo>
                          <a:pt x="57" y="92"/>
                        </a:lnTo>
                        <a:lnTo>
                          <a:pt x="68" y="84"/>
                        </a:lnTo>
                        <a:lnTo>
                          <a:pt x="76" y="75"/>
                        </a:lnTo>
                        <a:lnTo>
                          <a:pt x="82" y="62"/>
                        </a:lnTo>
                        <a:lnTo>
                          <a:pt x="85" y="50"/>
                        </a:lnTo>
                        <a:lnTo>
                          <a:pt x="86" y="37"/>
                        </a:lnTo>
                        <a:close/>
                      </a:path>
                    </a:pathLst>
                  </a:custGeom>
                  <a:solidFill>
                    <a:srgbClr val="42569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69" name="Freeform 637"/>
                  <p:cNvSpPr>
                    <a:spLocks/>
                  </p:cNvSpPr>
                  <p:nvPr/>
                </p:nvSpPr>
                <p:spPr bwMode="auto">
                  <a:xfrm>
                    <a:off x="5622" y="1317"/>
                    <a:ext cx="87" cy="103"/>
                  </a:xfrm>
                  <a:custGeom>
                    <a:avLst/>
                    <a:gdLst/>
                    <a:ahLst/>
                    <a:cxnLst>
                      <a:cxn ang="0">
                        <a:pos x="87" y="38"/>
                      </a:cxn>
                      <a:cxn ang="0">
                        <a:pos x="87" y="28"/>
                      </a:cxn>
                      <a:cxn ang="0">
                        <a:pos x="84" y="18"/>
                      </a:cxn>
                      <a:cxn ang="0">
                        <a:pos x="81" y="9"/>
                      </a:cxn>
                      <a:cxn ang="0">
                        <a:pos x="76" y="1"/>
                      </a:cxn>
                      <a:cxn ang="0">
                        <a:pos x="73" y="1"/>
                      </a:cxn>
                      <a:cxn ang="0">
                        <a:pos x="71" y="0"/>
                      </a:cxn>
                      <a:cxn ang="0">
                        <a:pos x="76" y="7"/>
                      </a:cxn>
                      <a:cxn ang="0">
                        <a:pos x="81" y="17"/>
                      </a:cxn>
                      <a:cxn ang="0">
                        <a:pos x="84" y="28"/>
                      </a:cxn>
                      <a:cxn ang="0">
                        <a:pos x="84" y="38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3" y="72"/>
                      </a:cxn>
                      <a:cxn ang="0">
                        <a:pos x="65" y="82"/>
                      </a:cxn>
                      <a:cxn ang="0">
                        <a:pos x="58" y="89"/>
                      </a:cxn>
                      <a:cxn ang="0">
                        <a:pos x="47" y="94"/>
                      </a:cxn>
                      <a:cxn ang="0">
                        <a:pos x="34" y="99"/>
                      </a:cxn>
                      <a:cxn ang="0">
                        <a:pos x="22" y="100"/>
                      </a:cxn>
                      <a:cxn ang="0">
                        <a:pos x="11" y="99"/>
                      </a:cxn>
                      <a:cxn ang="0">
                        <a:pos x="0" y="96"/>
                      </a:cxn>
                      <a:cxn ang="0">
                        <a:pos x="2" y="97"/>
                      </a:cxn>
                      <a:cxn ang="0">
                        <a:pos x="5" y="100"/>
                      </a:cxn>
                      <a:cxn ang="0">
                        <a:pos x="13" y="102"/>
                      </a:cxn>
                      <a:cxn ang="0">
                        <a:pos x="22" y="103"/>
                      </a:cxn>
                      <a:cxn ang="0">
                        <a:pos x="36" y="102"/>
                      </a:cxn>
                      <a:cxn ang="0">
                        <a:pos x="48" y="97"/>
                      </a:cxn>
                      <a:cxn ang="0">
                        <a:pos x="59" y="91"/>
                      </a:cxn>
                      <a:cxn ang="0">
                        <a:pos x="68" y="83"/>
                      </a:cxn>
                      <a:cxn ang="0">
                        <a:pos x="76" y="74"/>
                      </a:cxn>
                      <a:cxn ang="0">
                        <a:pos x="82" y="63"/>
                      </a:cxn>
                      <a:cxn ang="0">
                        <a:pos x="85" y="51"/>
                      </a:cxn>
                      <a:cxn ang="0">
                        <a:pos x="87" y="38"/>
                      </a:cxn>
                    </a:cxnLst>
                    <a:rect l="0" t="0" r="r" b="b"/>
                    <a:pathLst>
                      <a:path w="87" h="103">
                        <a:moveTo>
                          <a:pt x="87" y="38"/>
                        </a:moveTo>
                        <a:lnTo>
                          <a:pt x="87" y="28"/>
                        </a:lnTo>
                        <a:lnTo>
                          <a:pt x="84" y="18"/>
                        </a:lnTo>
                        <a:lnTo>
                          <a:pt x="81" y="9"/>
                        </a:lnTo>
                        <a:lnTo>
                          <a:pt x="76" y="1"/>
                        </a:lnTo>
                        <a:lnTo>
                          <a:pt x="73" y="1"/>
                        </a:lnTo>
                        <a:lnTo>
                          <a:pt x="71" y="0"/>
                        </a:lnTo>
                        <a:lnTo>
                          <a:pt x="76" y="7"/>
                        </a:lnTo>
                        <a:lnTo>
                          <a:pt x="81" y="17"/>
                        </a:lnTo>
                        <a:lnTo>
                          <a:pt x="84" y="28"/>
                        </a:lnTo>
                        <a:lnTo>
                          <a:pt x="84" y="38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3" y="72"/>
                        </a:lnTo>
                        <a:lnTo>
                          <a:pt x="65" y="82"/>
                        </a:lnTo>
                        <a:lnTo>
                          <a:pt x="58" y="89"/>
                        </a:lnTo>
                        <a:lnTo>
                          <a:pt x="47" y="94"/>
                        </a:lnTo>
                        <a:lnTo>
                          <a:pt x="34" y="99"/>
                        </a:lnTo>
                        <a:lnTo>
                          <a:pt x="22" y="100"/>
                        </a:lnTo>
                        <a:lnTo>
                          <a:pt x="11" y="99"/>
                        </a:lnTo>
                        <a:lnTo>
                          <a:pt x="0" y="96"/>
                        </a:lnTo>
                        <a:lnTo>
                          <a:pt x="2" y="97"/>
                        </a:lnTo>
                        <a:lnTo>
                          <a:pt x="5" y="100"/>
                        </a:lnTo>
                        <a:lnTo>
                          <a:pt x="13" y="102"/>
                        </a:lnTo>
                        <a:lnTo>
                          <a:pt x="22" y="103"/>
                        </a:lnTo>
                        <a:lnTo>
                          <a:pt x="36" y="102"/>
                        </a:lnTo>
                        <a:lnTo>
                          <a:pt x="48" y="97"/>
                        </a:lnTo>
                        <a:lnTo>
                          <a:pt x="59" y="91"/>
                        </a:lnTo>
                        <a:lnTo>
                          <a:pt x="68" y="83"/>
                        </a:lnTo>
                        <a:lnTo>
                          <a:pt x="76" y="74"/>
                        </a:lnTo>
                        <a:lnTo>
                          <a:pt x="82" y="63"/>
                        </a:lnTo>
                        <a:lnTo>
                          <a:pt x="85" y="51"/>
                        </a:lnTo>
                        <a:lnTo>
                          <a:pt x="87" y="38"/>
                        </a:lnTo>
                        <a:close/>
                      </a:path>
                    </a:pathLst>
                  </a:custGeom>
                  <a:solidFill>
                    <a:srgbClr val="465A9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70" name="Freeform 638"/>
                  <p:cNvSpPr>
                    <a:spLocks/>
                  </p:cNvSpPr>
                  <p:nvPr/>
                </p:nvSpPr>
                <p:spPr bwMode="auto">
                  <a:xfrm>
                    <a:off x="5621" y="1317"/>
                    <a:ext cx="86" cy="102"/>
                  </a:xfrm>
                  <a:custGeom>
                    <a:avLst/>
                    <a:gdLst/>
                    <a:ahLst/>
                    <a:cxnLst>
                      <a:cxn ang="0">
                        <a:pos x="86" y="38"/>
                      </a:cxn>
                      <a:cxn ang="0">
                        <a:pos x="86" y="28"/>
                      </a:cxn>
                      <a:cxn ang="0">
                        <a:pos x="83" y="18"/>
                      </a:cxn>
                      <a:cxn ang="0">
                        <a:pos x="80" y="9"/>
                      </a:cxn>
                      <a:cxn ang="0">
                        <a:pos x="74" y="1"/>
                      </a:cxn>
                      <a:cxn ang="0">
                        <a:pos x="72" y="0"/>
                      </a:cxn>
                      <a:cxn ang="0">
                        <a:pos x="69" y="0"/>
                      </a:cxn>
                      <a:cxn ang="0">
                        <a:pos x="76" y="7"/>
                      </a:cxn>
                      <a:cxn ang="0">
                        <a:pos x="80" y="17"/>
                      </a:cxn>
                      <a:cxn ang="0">
                        <a:pos x="83" y="28"/>
                      </a:cxn>
                      <a:cxn ang="0">
                        <a:pos x="83" y="38"/>
                      </a:cxn>
                      <a:cxn ang="0">
                        <a:pos x="82" y="49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6" y="80"/>
                      </a:cxn>
                      <a:cxn ang="0">
                        <a:pos x="57" y="88"/>
                      </a:cxn>
                      <a:cxn ang="0">
                        <a:pos x="46" y="93"/>
                      </a:cxn>
                      <a:cxn ang="0">
                        <a:pos x="35" y="97"/>
                      </a:cxn>
                      <a:cxn ang="0">
                        <a:pos x="23" y="99"/>
                      </a:cxn>
                      <a:cxn ang="0">
                        <a:pos x="11" y="97"/>
                      </a:cxn>
                      <a:cxn ang="0">
                        <a:pos x="0" y="93"/>
                      </a:cxn>
                      <a:cxn ang="0">
                        <a:pos x="1" y="96"/>
                      </a:cxn>
                      <a:cxn ang="0">
                        <a:pos x="3" y="97"/>
                      </a:cxn>
                      <a:cxn ang="0">
                        <a:pos x="14" y="100"/>
                      </a:cxn>
                      <a:cxn ang="0">
                        <a:pos x="23" y="102"/>
                      </a:cxn>
                      <a:cxn ang="0">
                        <a:pos x="35" y="100"/>
                      </a:cxn>
                      <a:cxn ang="0">
                        <a:pos x="48" y="96"/>
                      </a:cxn>
                      <a:cxn ang="0">
                        <a:pos x="59" y="91"/>
                      </a:cxn>
                      <a:cxn ang="0">
                        <a:pos x="68" y="83"/>
                      </a:cxn>
                      <a:cxn ang="0">
                        <a:pos x="76" y="72"/>
                      </a:cxn>
                      <a:cxn ang="0">
                        <a:pos x="82" y="63"/>
                      </a:cxn>
                      <a:cxn ang="0">
                        <a:pos x="85" y="51"/>
                      </a:cxn>
                      <a:cxn ang="0">
                        <a:pos x="86" y="38"/>
                      </a:cxn>
                    </a:cxnLst>
                    <a:rect l="0" t="0" r="r" b="b"/>
                    <a:pathLst>
                      <a:path w="86" h="102">
                        <a:moveTo>
                          <a:pt x="86" y="38"/>
                        </a:moveTo>
                        <a:lnTo>
                          <a:pt x="86" y="28"/>
                        </a:lnTo>
                        <a:lnTo>
                          <a:pt x="83" y="18"/>
                        </a:lnTo>
                        <a:lnTo>
                          <a:pt x="80" y="9"/>
                        </a:lnTo>
                        <a:lnTo>
                          <a:pt x="74" y="1"/>
                        </a:lnTo>
                        <a:lnTo>
                          <a:pt x="72" y="0"/>
                        </a:lnTo>
                        <a:lnTo>
                          <a:pt x="69" y="0"/>
                        </a:lnTo>
                        <a:lnTo>
                          <a:pt x="76" y="7"/>
                        </a:lnTo>
                        <a:lnTo>
                          <a:pt x="80" y="17"/>
                        </a:lnTo>
                        <a:lnTo>
                          <a:pt x="83" y="28"/>
                        </a:lnTo>
                        <a:lnTo>
                          <a:pt x="83" y="38"/>
                        </a:lnTo>
                        <a:lnTo>
                          <a:pt x="82" y="49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6" y="80"/>
                        </a:lnTo>
                        <a:lnTo>
                          <a:pt x="57" y="88"/>
                        </a:lnTo>
                        <a:lnTo>
                          <a:pt x="46" y="93"/>
                        </a:lnTo>
                        <a:lnTo>
                          <a:pt x="35" y="97"/>
                        </a:lnTo>
                        <a:lnTo>
                          <a:pt x="23" y="99"/>
                        </a:lnTo>
                        <a:lnTo>
                          <a:pt x="11" y="97"/>
                        </a:lnTo>
                        <a:lnTo>
                          <a:pt x="0" y="93"/>
                        </a:lnTo>
                        <a:lnTo>
                          <a:pt x="1" y="96"/>
                        </a:lnTo>
                        <a:lnTo>
                          <a:pt x="3" y="97"/>
                        </a:lnTo>
                        <a:lnTo>
                          <a:pt x="14" y="100"/>
                        </a:lnTo>
                        <a:lnTo>
                          <a:pt x="23" y="102"/>
                        </a:lnTo>
                        <a:lnTo>
                          <a:pt x="35" y="100"/>
                        </a:lnTo>
                        <a:lnTo>
                          <a:pt x="48" y="96"/>
                        </a:lnTo>
                        <a:lnTo>
                          <a:pt x="59" y="91"/>
                        </a:lnTo>
                        <a:lnTo>
                          <a:pt x="68" y="83"/>
                        </a:lnTo>
                        <a:lnTo>
                          <a:pt x="76" y="72"/>
                        </a:lnTo>
                        <a:lnTo>
                          <a:pt x="82" y="63"/>
                        </a:lnTo>
                        <a:lnTo>
                          <a:pt x="85" y="51"/>
                        </a:lnTo>
                        <a:lnTo>
                          <a:pt x="86" y="38"/>
                        </a:lnTo>
                        <a:close/>
                      </a:path>
                    </a:pathLst>
                  </a:custGeom>
                  <a:solidFill>
                    <a:srgbClr val="485D9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71" name="Freeform 639"/>
                  <p:cNvSpPr>
                    <a:spLocks/>
                  </p:cNvSpPr>
                  <p:nvPr/>
                </p:nvSpPr>
                <p:spPr bwMode="auto">
                  <a:xfrm>
                    <a:off x="5619" y="1315"/>
                    <a:ext cx="87" cy="102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7" y="30"/>
                      </a:cxn>
                      <a:cxn ang="0">
                        <a:pos x="84" y="19"/>
                      </a:cxn>
                      <a:cxn ang="0">
                        <a:pos x="79" y="9"/>
                      </a:cxn>
                      <a:cxn ang="0">
                        <a:pos x="74" y="2"/>
                      </a:cxn>
                      <a:cxn ang="0">
                        <a:pos x="71" y="2"/>
                      </a:cxn>
                      <a:cxn ang="0">
                        <a:pos x="68" y="0"/>
                      </a:cxn>
                      <a:cxn ang="0">
                        <a:pos x="76" y="9"/>
                      </a:cxn>
                      <a:cxn ang="0">
                        <a:pos x="81" y="19"/>
                      </a:cxn>
                      <a:cxn ang="0">
                        <a:pos x="82" y="28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4" y="73"/>
                      </a:cxn>
                      <a:cxn ang="0">
                        <a:pos x="67" y="81"/>
                      </a:cxn>
                      <a:cxn ang="0">
                        <a:pos x="57" y="88"/>
                      </a:cxn>
                      <a:cxn ang="0">
                        <a:pos x="48" y="95"/>
                      </a:cxn>
                      <a:cxn ang="0">
                        <a:pos x="37" y="98"/>
                      </a:cxn>
                      <a:cxn ang="0">
                        <a:pos x="25" y="99"/>
                      </a:cxn>
                      <a:cxn ang="0">
                        <a:pos x="13" y="98"/>
                      </a:cxn>
                      <a:cxn ang="0">
                        <a:pos x="0" y="93"/>
                      </a:cxn>
                      <a:cxn ang="0">
                        <a:pos x="2" y="95"/>
                      </a:cxn>
                      <a:cxn ang="0">
                        <a:pos x="3" y="98"/>
                      </a:cxn>
                      <a:cxn ang="0">
                        <a:pos x="14" y="101"/>
                      </a:cxn>
                      <a:cxn ang="0">
                        <a:pos x="25" y="102"/>
                      </a:cxn>
                      <a:cxn ang="0">
                        <a:pos x="37" y="101"/>
                      </a:cxn>
                      <a:cxn ang="0">
                        <a:pos x="50" y="96"/>
                      </a:cxn>
                      <a:cxn ang="0">
                        <a:pos x="61" y="91"/>
                      </a:cxn>
                      <a:cxn ang="0">
                        <a:pos x="68" y="84"/>
                      </a:cxn>
                      <a:cxn ang="0">
                        <a:pos x="76" y="74"/>
                      </a:cxn>
                      <a:cxn ang="0">
                        <a:pos x="82" y="64"/>
                      </a:cxn>
                      <a:cxn ang="0">
                        <a:pos x="85" y="53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102">
                        <a:moveTo>
                          <a:pt x="87" y="40"/>
                        </a:moveTo>
                        <a:lnTo>
                          <a:pt x="87" y="30"/>
                        </a:lnTo>
                        <a:lnTo>
                          <a:pt x="84" y="19"/>
                        </a:lnTo>
                        <a:lnTo>
                          <a:pt x="79" y="9"/>
                        </a:lnTo>
                        <a:lnTo>
                          <a:pt x="74" y="2"/>
                        </a:lnTo>
                        <a:lnTo>
                          <a:pt x="71" y="2"/>
                        </a:lnTo>
                        <a:lnTo>
                          <a:pt x="68" y="0"/>
                        </a:lnTo>
                        <a:lnTo>
                          <a:pt x="76" y="9"/>
                        </a:lnTo>
                        <a:lnTo>
                          <a:pt x="81" y="19"/>
                        </a:lnTo>
                        <a:lnTo>
                          <a:pt x="82" y="28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4" y="73"/>
                        </a:lnTo>
                        <a:lnTo>
                          <a:pt x="67" y="81"/>
                        </a:lnTo>
                        <a:lnTo>
                          <a:pt x="57" y="88"/>
                        </a:lnTo>
                        <a:lnTo>
                          <a:pt x="48" y="95"/>
                        </a:lnTo>
                        <a:lnTo>
                          <a:pt x="37" y="98"/>
                        </a:lnTo>
                        <a:lnTo>
                          <a:pt x="25" y="99"/>
                        </a:lnTo>
                        <a:lnTo>
                          <a:pt x="13" y="98"/>
                        </a:lnTo>
                        <a:lnTo>
                          <a:pt x="0" y="93"/>
                        </a:lnTo>
                        <a:lnTo>
                          <a:pt x="2" y="95"/>
                        </a:lnTo>
                        <a:lnTo>
                          <a:pt x="3" y="98"/>
                        </a:lnTo>
                        <a:lnTo>
                          <a:pt x="14" y="101"/>
                        </a:lnTo>
                        <a:lnTo>
                          <a:pt x="25" y="102"/>
                        </a:lnTo>
                        <a:lnTo>
                          <a:pt x="37" y="101"/>
                        </a:lnTo>
                        <a:lnTo>
                          <a:pt x="50" y="96"/>
                        </a:lnTo>
                        <a:lnTo>
                          <a:pt x="61" y="91"/>
                        </a:lnTo>
                        <a:lnTo>
                          <a:pt x="68" y="84"/>
                        </a:lnTo>
                        <a:lnTo>
                          <a:pt x="76" y="74"/>
                        </a:lnTo>
                        <a:lnTo>
                          <a:pt x="82" y="64"/>
                        </a:lnTo>
                        <a:lnTo>
                          <a:pt x="85" y="53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4A5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72" name="Freeform 640"/>
                  <p:cNvSpPr>
                    <a:spLocks/>
                  </p:cNvSpPr>
                  <p:nvPr/>
                </p:nvSpPr>
                <p:spPr bwMode="auto">
                  <a:xfrm>
                    <a:off x="5618" y="1315"/>
                    <a:ext cx="86" cy="101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6" y="30"/>
                      </a:cxn>
                      <a:cxn ang="0">
                        <a:pos x="83" y="19"/>
                      </a:cxn>
                      <a:cxn ang="0">
                        <a:pos x="79" y="9"/>
                      </a:cxn>
                      <a:cxn ang="0">
                        <a:pos x="72" y="2"/>
                      </a:cxn>
                      <a:cxn ang="0">
                        <a:pos x="69" y="0"/>
                      </a:cxn>
                      <a:cxn ang="0">
                        <a:pos x="68" y="0"/>
                      </a:cxn>
                      <a:cxn ang="0">
                        <a:pos x="74" y="8"/>
                      </a:cxn>
                      <a:cxn ang="0">
                        <a:pos x="79" y="17"/>
                      </a:cxn>
                      <a:cxn ang="0">
                        <a:pos x="82" y="28"/>
                      </a:cxn>
                      <a:cxn ang="0">
                        <a:pos x="83" y="40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6" y="81"/>
                      </a:cxn>
                      <a:cxn ang="0">
                        <a:pos x="58" y="87"/>
                      </a:cxn>
                      <a:cxn ang="0">
                        <a:pos x="49" y="93"/>
                      </a:cxn>
                      <a:cxn ang="0">
                        <a:pos x="38" y="96"/>
                      </a:cxn>
                      <a:cxn ang="0">
                        <a:pos x="26" y="98"/>
                      </a:cxn>
                      <a:cxn ang="0">
                        <a:pos x="20" y="96"/>
                      </a:cxn>
                      <a:cxn ang="0">
                        <a:pos x="12" y="95"/>
                      </a:cxn>
                      <a:cxn ang="0">
                        <a:pos x="6" y="93"/>
                      </a:cxn>
                      <a:cxn ang="0">
                        <a:pos x="0" y="90"/>
                      </a:cxn>
                      <a:cxn ang="0">
                        <a:pos x="1" y="93"/>
                      </a:cxn>
                      <a:cxn ang="0">
                        <a:pos x="3" y="95"/>
                      </a:cxn>
                      <a:cxn ang="0">
                        <a:pos x="14" y="99"/>
                      </a:cxn>
                      <a:cxn ang="0">
                        <a:pos x="26" y="101"/>
                      </a:cxn>
                      <a:cxn ang="0">
                        <a:pos x="38" y="99"/>
                      </a:cxn>
                      <a:cxn ang="0">
                        <a:pos x="49" y="95"/>
                      </a:cxn>
                      <a:cxn ang="0">
                        <a:pos x="60" y="90"/>
                      </a:cxn>
                      <a:cxn ang="0">
                        <a:pos x="69" y="82"/>
                      </a:cxn>
                      <a:cxn ang="0">
                        <a:pos x="77" y="73"/>
                      </a:cxn>
                      <a:cxn ang="0">
                        <a:pos x="82" y="64"/>
                      </a:cxn>
                      <a:cxn ang="0">
                        <a:pos x="85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101">
                        <a:moveTo>
                          <a:pt x="86" y="40"/>
                        </a:moveTo>
                        <a:lnTo>
                          <a:pt x="86" y="30"/>
                        </a:lnTo>
                        <a:lnTo>
                          <a:pt x="83" y="19"/>
                        </a:lnTo>
                        <a:lnTo>
                          <a:pt x="79" y="9"/>
                        </a:lnTo>
                        <a:lnTo>
                          <a:pt x="72" y="2"/>
                        </a:lnTo>
                        <a:lnTo>
                          <a:pt x="69" y="0"/>
                        </a:lnTo>
                        <a:lnTo>
                          <a:pt x="68" y="0"/>
                        </a:lnTo>
                        <a:lnTo>
                          <a:pt x="74" y="8"/>
                        </a:lnTo>
                        <a:lnTo>
                          <a:pt x="79" y="17"/>
                        </a:lnTo>
                        <a:lnTo>
                          <a:pt x="82" y="28"/>
                        </a:lnTo>
                        <a:lnTo>
                          <a:pt x="83" y="40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6" y="81"/>
                        </a:lnTo>
                        <a:lnTo>
                          <a:pt x="58" y="87"/>
                        </a:lnTo>
                        <a:lnTo>
                          <a:pt x="49" y="93"/>
                        </a:lnTo>
                        <a:lnTo>
                          <a:pt x="38" y="96"/>
                        </a:lnTo>
                        <a:lnTo>
                          <a:pt x="26" y="98"/>
                        </a:lnTo>
                        <a:lnTo>
                          <a:pt x="20" y="96"/>
                        </a:lnTo>
                        <a:lnTo>
                          <a:pt x="12" y="95"/>
                        </a:lnTo>
                        <a:lnTo>
                          <a:pt x="6" y="93"/>
                        </a:lnTo>
                        <a:lnTo>
                          <a:pt x="0" y="90"/>
                        </a:lnTo>
                        <a:lnTo>
                          <a:pt x="1" y="93"/>
                        </a:lnTo>
                        <a:lnTo>
                          <a:pt x="3" y="95"/>
                        </a:lnTo>
                        <a:lnTo>
                          <a:pt x="14" y="99"/>
                        </a:lnTo>
                        <a:lnTo>
                          <a:pt x="26" y="101"/>
                        </a:lnTo>
                        <a:lnTo>
                          <a:pt x="38" y="99"/>
                        </a:lnTo>
                        <a:lnTo>
                          <a:pt x="49" y="95"/>
                        </a:lnTo>
                        <a:lnTo>
                          <a:pt x="60" y="90"/>
                        </a:lnTo>
                        <a:lnTo>
                          <a:pt x="69" y="82"/>
                        </a:lnTo>
                        <a:lnTo>
                          <a:pt x="77" y="73"/>
                        </a:lnTo>
                        <a:lnTo>
                          <a:pt x="82" y="64"/>
                        </a:lnTo>
                        <a:lnTo>
                          <a:pt x="85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4D61A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73" name="Freeform 641"/>
                  <p:cNvSpPr>
                    <a:spLocks/>
                  </p:cNvSpPr>
                  <p:nvPr/>
                </p:nvSpPr>
                <p:spPr bwMode="auto">
                  <a:xfrm>
                    <a:off x="5616" y="1315"/>
                    <a:ext cx="87" cy="99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28"/>
                      </a:cxn>
                      <a:cxn ang="0">
                        <a:pos x="84" y="19"/>
                      </a:cxn>
                      <a:cxn ang="0">
                        <a:pos x="79" y="9"/>
                      </a:cxn>
                      <a:cxn ang="0">
                        <a:pos x="71" y="0"/>
                      </a:cxn>
                      <a:cxn ang="0">
                        <a:pos x="70" y="0"/>
                      </a:cxn>
                      <a:cxn ang="0">
                        <a:pos x="67" y="0"/>
                      </a:cxn>
                      <a:cxn ang="0">
                        <a:pos x="74" y="8"/>
                      </a:cxn>
                      <a:cxn ang="0">
                        <a:pos x="79" y="17"/>
                      </a:cxn>
                      <a:cxn ang="0">
                        <a:pos x="82" y="28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59" y="85"/>
                      </a:cxn>
                      <a:cxn ang="0">
                        <a:pos x="50" y="91"/>
                      </a:cxn>
                      <a:cxn ang="0">
                        <a:pos x="39" y="95"/>
                      </a:cxn>
                      <a:cxn ang="0">
                        <a:pos x="28" y="96"/>
                      </a:cxn>
                      <a:cxn ang="0">
                        <a:pos x="20" y="95"/>
                      </a:cxn>
                      <a:cxn ang="0">
                        <a:pos x="14" y="93"/>
                      </a:cxn>
                      <a:cxn ang="0">
                        <a:pos x="6" y="91"/>
                      </a:cxn>
                      <a:cxn ang="0">
                        <a:pos x="0" y="88"/>
                      </a:cxn>
                      <a:cxn ang="0">
                        <a:pos x="2" y="90"/>
                      </a:cxn>
                      <a:cxn ang="0">
                        <a:pos x="3" y="93"/>
                      </a:cxn>
                      <a:cxn ang="0">
                        <a:pos x="16" y="98"/>
                      </a:cxn>
                      <a:cxn ang="0">
                        <a:pos x="28" y="99"/>
                      </a:cxn>
                      <a:cxn ang="0">
                        <a:pos x="40" y="98"/>
                      </a:cxn>
                      <a:cxn ang="0">
                        <a:pos x="51" y="95"/>
                      </a:cxn>
                      <a:cxn ang="0">
                        <a:pos x="60" y="88"/>
                      </a:cxn>
                      <a:cxn ang="0">
                        <a:pos x="70" y="81"/>
                      </a:cxn>
                      <a:cxn ang="0">
                        <a:pos x="77" y="73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9">
                        <a:moveTo>
                          <a:pt x="87" y="40"/>
                        </a:moveTo>
                        <a:lnTo>
                          <a:pt x="85" y="28"/>
                        </a:lnTo>
                        <a:lnTo>
                          <a:pt x="84" y="19"/>
                        </a:lnTo>
                        <a:lnTo>
                          <a:pt x="79" y="9"/>
                        </a:lnTo>
                        <a:lnTo>
                          <a:pt x="71" y="0"/>
                        </a:lnTo>
                        <a:lnTo>
                          <a:pt x="70" y="0"/>
                        </a:lnTo>
                        <a:lnTo>
                          <a:pt x="67" y="0"/>
                        </a:lnTo>
                        <a:lnTo>
                          <a:pt x="74" y="8"/>
                        </a:lnTo>
                        <a:lnTo>
                          <a:pt x="79" y="17"/>
                        </a:lnTo>
                        <a:lnTo>
                          <a:pt x="82" y="28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59" y="85"/>
                        </a:lnTo>
                        <a:lnTo>
                          <a:pt x="50" y="91"/>
                        </a:lnTo>
                        <a:lnTo>
                          <a:pt x="39" y="95"/>
                        </a:lnTo>
                        <a:lnTo>
                          <a:pt x="28" y="96"/>
                        </a:lnTo>
                        <a:lnTo>
                          <a:pt x="20" y="95"/>
                        </a:lnTo>
                        <a:lnTo>
                          <a:pt x="14" y="93"/>
                        </a:lnTo>
                        <a:lnTo>
                          <a:pt x="6" y="91"/>
                        </a:lnTo>
                        <a:lnTo>
                          <a:pt x="0" y="88"/>
                        </a:lnTo>
                        <a:lnTo>
                          <a:pt x="2" y="90"/>
                        </a:lnTo>
                        <a:lnTo>
                          <a:pt x="3" y="93"/>
                        </a:lnTo>
                        <a:lnTo>
                          <a:pt x="16" y="98"/>
                        </a:lnTo>
                        <a:lnTo>
                          <a:pt x="28" y="99"/>
                        </a:lnTo>
                        <a:lnTo>
                          <a:pt x="40" y="98"/>
                        </a:lnTo>
                        <a:lnTo>
                          <a:pt x="51" y="95"/>
                        </a:lnTo>
                        <a:lnTo>
                          <a:pt x="60" y="88"/>
                        </a:lnTo>
                        <a:lnTo>
                          <a:pt x="70" y="81"/>
                        </a:lnTo>
                        <a:lnTo>
                          <a:pt x="77" y="73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5265A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74" name="Freeform 642"/>
                  <p:cNvSpPr>
                    <a:spLocks/>
                  </p:cNvSpPr>
                  <p:nvPr/>
                </p:nvSpPr>
                <p:spPr bwMode="auto">
                  <a:xfrm>
                    <a:off x="5615" y="1314"/>
                    <a:ext cx="86" cy="99"/>
                  </a:xfrm>
                  <a:custGeom>
                    <a:avLst/>
                    <a:gdLst/>
                    <a:ahLst/>
                    <a:cxnLst>
                      <a:cxn ang="0">
                        <a:pos x="86" y="41"/>
                      </a:cxn>
                      <a:cxn ang="0">
                        <a:pos x="85" y="29"/>
                      </a:cxn>
                      <a:cxn ang="0">
                        <a:pos x="82" y="18"/>
                      </a:cxn>
                      <a:cxn ang="0">
                        <a:pos x="77" y="9"/>
                      </a:cxn>
                      <a:cxn ang="0">
                        <a:pos x="71" y="1"/>
                      </a:cxn>
                      <a:cxn ang="0">
                        <a:pos x="68" y="1"/>
                      </a:cxn>
                      <a:cxn ang="0">
                        <a:pos x="65" y="0"/>
                      </a:cxn>
                      <a:cxn ang="0">
                        <a:pos x="72" y="9"/>
                      </a:cxn>
                      <a:cxn ang="0">
                        <a:pos x="78" y="18"/>
                      </a:cxn>
                      <a:cxn ang="0">
                        <a:pos x="82" y="29"/>
                      </a:cxn>
                      <a:cxn ang="0">
                        <a:pos x="83" y="41"/>
                      </a:cxn>
                      <a:cxn ang="0">
                        <a:pos x="82" y="52"/>
                      </a:cxn>
                      <a:cxn ang="0">
                        <a:pos x="78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60" y="86"/>
                      </a:cxn>
                      <a:cxn ang="0">
                        <a:pos x="51" y="91"/>
                      </a:cxn>
                      <a:cxn ang="0">
                        <a:pos x="40" y="94"/>
                      </a:cxn>
                      <a:cxn ang="0">
                        <a:pos x="29" y="96"/>
                      </a:cxn>
                      <a:cxn ang="0">
                        <a:pos x="21" y="94"/>
                      </a:cxn>
                      <a:cxn ang="0">
                        <a:pos x="14" y="92"/>
                      </a:cxn>
                      <a:cxn ang="0">
                        <a:pos x="6" y="89"/>
                      </a:cxn>
                      <a:cxn ang="0">
                        <a:pos x="0" y="86"/>
                      </a:cxn>
                      <a:cxn ang="0">
                        <a:pos x="1" y="89"/>
                      </a:cxn>
                      <a:cxn ang="0">
                        <a:pos x="3" y="91"/>
                      </a:cxn>
                      <a:cxn ang="0">
                        <a:pos x="9" y="94"/>
                      </a:cxn>
                      <a:cxn ang="0">
                        <a:pos x="15" y="96"/>
                      </a:cxn>
                      <a:cxn ang="0">
                        <a:pos x="23" y="97"/>
                      </a:cxn>
                      <a:cxn ang="0">
                        <a:pos x="29" y="99"/>
                      </a:cxn>
                      <a:cxn ang="0">
                        <a:pos x="41" y="97"/>
                      </a:cxn>
                      <a:cxn ang="0">
                        <a:pos x="52" y="94"/>
                      </a:cxn>
                      <a:cxn ang="0">
                        <a:pos x="61" y="88"/>
                      </a:cxn>
                      <a:cxn ang="0">
                        <a:pos x="69" y="82"/>
                      </a:cxn>
                      <a:cxn ang="0">
                        <a:pos x="77" y="72"/>
                      </a:cxn>
                      <a:cxn ang="0">
                        <a:pos x="82" y="63"/>
                      </a:cxn>
                      <a:cxn ang="0">
                        <a:pos x="85" y="52"/>
                      </a:cxn>
                      <a:cxn ang="0">
                        <a:pos x="86" y="41"/>
                      </a:cxn>
                    </a:cxnLst>
                    <a:rect l="0" t="0" r="r" b="b"/>
                    <a:pathLst>
                      <a:path w="86" h="99">
                        <a:moveTo>
                          <a:pt x="86" y="41"/>
                        </a:moveTo>
                        <a:lnTo>
                          <a:pt x="85" y="29"/>
                        </a:lnTo>
                        <a:lnTo>
                          <a:pt x="82" y="18"/>
                        </a:lnTo>
                        <a:lnTo>
                          <a:pt x="77" y="9"/>
                        </a:lnTo>
                        <a:lnTo>
                          <a:pt x="71" y="1"/>
                        </a:lnTo>
                        <a:lnTo>
                          <a:pt x="68" y="1"/>
                        </a:lnTo>
                        <a:lnTo>
                          <a:pt x="65" y="0"/>
                        </a:lnTo>
                        <a:lnTo>
                          <a:pt x="72" y="9"/>
                        </a:lnTo>
                        <a:lnTo>
                          <a:pt x="78" y="18"/>
                        </a:lnTo>
                        <a:lnTo>
                          <a:pt x="82" y="29"/>
                        </a:lnTo>
                        <a:lnTo>
                          <a:pt x="83" y="41"/>
                        </a:lnTo>
                        <a:lnTo>
                          <a:pt x="82" y="52"/>
                        </a:lnTo>
                        <a:lnTo>
                          <a:pt x="78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60" y="86"/>
                        </a:lnTo>
                        <a:lnTo>
                          <a:pt x="51" y="91"/>
                        </a:lnTo>
                        <a:lnTo>
                          <a:pt x="40" y="94"/>
                        </a:lnTo>
                        <a:lnTo>
                          <a:pt x="29" y="96"/>
                        </a:lnTo>
                        <a:lnTo>
                          <a:pt x="21" y="94"/>
                        </a:lnTo>
                        <a:lnTo>
                          <a:pt x="14" y="92"/>
                        </a:lnTo>
                        <a:lnTo>
                          <a:pt x="6" y="89"/>
                        </a:lnTo>
                        <a:lnTo>
                          <a:pt x="0" y="86"/>
                        </a:lnTo>
                        <a:lnTo>
                          <a:pt x="1" y="89"/>
                        </a:lnTo>
                        <a:lnTo>
                          <a:pt x="3" y="91"/>
                        </a:lnTo>
                        <a:lnTo>
                          <a:pt x="9" y="94"/>
                        </a:lnTo>
                        <a:lnTo>
                          <a:pt x="15" y="96"/>
                        </a:lnTo>
                        <a:lnTo>
                          <a:pt x="23" y="97"/>
                        </a:lnTo>
                        <a:lnTo>
                          <a:pt x="29" y="99"/>
                        </a:lnTo>
                        <a:lnTo>
                          <a:pt x="41" y="97"/>
                        </a:lnTo>
                        <a:lnTo>
                          <a:pt x="52" y="94"/>
                        </a:lnTo>
                        <a:lnTo>
                          <a:pt x="61" y="88"/>
                        </a:lnTo>
                        <a:lnTo>
                          <a:pt x="69" y="82"/>
                        </a:lnTo>
                        <a:lnTo>
                          <a:pt x="77" y="72"/>
                        </a:lnTo>
                        <a:lnTo>
                          <a:pt x="82" y="63"/>
                        </a:lnTo>
                        <a:lnTo>
                          <a:pt x="85" y="52"/>
                        </a:lnTo>
                        <a:lnTo>
                          <a:pt x="86" y="41"/>
                        </a:lnTo>
                        <a:close/>
                      </a:path>
                    </a:pathLst>
                  </a:custGeom>
                  <a:solidFill>
                    <a:srgbClr val="5567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75" name="Freeform 643"/>
                  <p:cNvSpPr>
                    <a:spLocks/>
                  </p:cNvSpPr>
                  <p:nvPr/>
                </p:nvSpPr>
                <p:spPr bwMode="auto">
                  <a:xfrm>
                    <a:off x="5613" y="1314"/>
                    <a:ext cx="87" cy="97"/>
                  </a:xfrm>
                  <a:custGeom>
                    <a:avLst/>
                    <a:gdLst/>
                    <a:ahLst/>
                    <a:cxnLst>
                      <a:cxn ang="0">
                        <a:pos x="87" y="41"/>
                      </a:cxn>
                      <a:cxn ang="0">
                        <a:pos x="85" y="29"/>
                      </a:cxn>
                      <a:cxn ang="0">
                        <a:pos x="82" y="18"/>
                      </a:cxn>
                      <a:cxn ang="0">
                        <a:pos x="77" y="9"/>
                      </a:cxn>
                      <a:cxn ang="0">
                        <a:pos x="70" y="1"/>
                      </a:cxn>
                      <a:cxn ang="0">
                        <a:pos x="67" y="0"/>
                      </a:cxn>
                      <a:cxn ang="0">
                        <a:pos x="65" y="0"/>
                      </a:cxn>
                      <a:cxn ang="0">
                        <a:pos x="73" y="9"/>
                      </a:cxn>
                      <a:cxn ang="0">
                        <a:pos x="79" y="18"/>
                      </a:cxn>
                      <a:cxn ang="0">
                        <a:pos x="82" y="29"/>
                      </a:cxn>
                      <a:cxn ang="0">
                        <a:pos x="84" y="41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60" y="85"/>
                      </a:cxn>
                      <a:cxn ang="0">
                        <a:pos x="51" y="89"/>
                      </a:cxn>
                      <a:cxn ang="0">
                        <a:pos x="42" y="92"/>
                      </a:cxn>
                      <a:cxn ang="0">
                        <a:pos x="31" y="94"/>
                      </a:cxn>
                      <a:cxn ang="0">
                        <a:pos x="23" y="92"/>
                      </a:cxn>
                      <a:cxn ang="0">
                        <a:pos x="16" y="91"/>
                      </a:cxn>
                      <a:cxn ang="0">
                        <a:pos x="8" y="88"/>
                      </a:cxn>
                      <a:cxn ang="0">
                        <a:pos x="0" y="83"/>
                      </a:cxn>
                      <a:cxn ang="0">
                        <a:pos x="2" y="86"/>
                      </a:cxn>
                      <a:cxn ang="0">
                        <a:pos x="3" y="89"/>
                      </a:cxn>
                      <a:cxn ang="0">
                        <a:pos x="9" y="92"/>
                      </a:cxn>
                      <a:cxn ang="0">
                        <a:pos x="17" y="94"/>
                      </a:cxn>
                      <a:cxn ang="0">
                        <a:pos x="23" y="96"/>
                      </a:cxn>
                      <a:cxn ang="0">
                        <a:pos x="31" y="97"/>
                      </a:cxn>
                      <a:cxn ang="0">
                        <a:pos x="42" y="96"/>
                      </a:cxn>
                      <a:cxn ang="0">
                        <a:pos x="53" y="92"/>
                      </a:cxn>
                      <a:cxn ang="0">
                        <a:pos x="62" y="86"/>
                      </a:cxn>
                      <a:cxn ang="0">
                        <a:pos x="71" y="80"/>
                      </a:cxn>
                      <a:cxn ang="0">
                        <a:pos x="77" y="72"/>
                      </a:cxn>
                      <a:cxn ang="0">
                        <a:pos x="82" y="63"/>
                      </a:cxn>
                      <a:cxn ang="0">
                        <a:pos x="85" y="52"/>
                      </a:cxn>
                      <a:cxn ang="0">
                        <a:pos x="87" y="41"/>
                      </a:cxn>
                    </a:cxnLst>
                    <a:rect l="0" t="0" r="r" b="b"/>
                    <a:pathLst>
                      <a:path w="87" h="97">
                        <a:moveTo>
                          <a:pt x="87" y="41"/>
                        </a:moveTo>
                        <a:lnTo>
                          <a:pt x="85" y="29"/>
                        </a:lnTo>
                        <a:lnTo>
                          <a:pt x="82" y="18"/>
                        </a:lnTo>
                        <a:lnTo>
                          <a:pt x="77" y="9"/>
                        </a:lnTo>
                        <a:lnTo>
                          <a:pt x="70" y="1"/>
                        </a:lnTo>
                        <a:lnTo>
                          <a:pt x="67" y="0"/>
                        </a:lnTo>
                        <a:lnTo>
                          <a:pt x="65" y="0"/>
                        </a:lnTo>
                        <a:lnTo>
                          <a:pt x="73" y="9"/>
                        </a:lnTo>
                        <a:lnTo>
                          <a:pt x="79" y="18"/>
                        </a:lnTo>
                        <a:lnTo>
                          <a:pt x="82" y="29"/>
                        </a:lnTo>
                        <a:lnTo>
                          <a:pt x="84" y="41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60" y="85"/>
                        </a:lnTo>
                        <a:lnTo>
                          <a:pt x="51" y="89"/>
                        </a:lnTo>
                        <a:lnTo>
                          <a:pt x="42" y="92"/>
                        </a:lnTo>
                        <a:lnTo>
                          <a:pt x="31" y="94"/>
                        </a:lnTo>
                        <a:lnTo>
                          <a:pt x="23" y="92"/>
                        </a:lnTo>
                        <a:lnTo>
                          <a:pt x="16" y="91"/>
                        </a:lnTo>
                        <a:lnTo>
                          <a:pt x="8" y="88"/>
                        </a:lnTo>
                        <a:lnTo>
                          <a:pt x="0" y="83"/>
                        </a:lnTo>
                        <a:lnTo>
                          <a:pt x="2" y="86"/>
                        </a:lnTo>
                        <a:lnTo>
                          <a:pt x="3" y="89"/>
                        </a:lnTo>
                        <a:lnTo>
                          <a:pt x="9" y="92"/>
                        </a:lnTo>
                        <a:lnTo>
                          <a:pt x="17" y="94"/>
                        </a:lnTo>
                        <a:lnTo>
                          <a:pt x="23" y="96"/>
                        </a:lnTo>
                        <a:lnTo>
                          <a:pt x="31" y="97"/>
                        </a:lnTo>
                        <a:lnTo>
                          <a:pt x="42" y="96"/>
                        </a:lnTo>
                        <a:lnTo>
                          <a:pt x="53" y="92"/>
                        </a:lnTo>
                        <a:lnTo>
                          <a:pt x="62" y="86"/>
                        </a:lnTo>
                        <a:lnTo>
                          <a:pt x="71" y="80"/>
                        </a:lnTo>
                        <a:lnTo>
                          <a:pt x="77" y="72"/>
                        </a:lnTo>
                        <a:lnTo>
                          <a:pt x="82" y="63"/>
                        </a:lnTo>
                        <a:lnTo>
                          <a:pt x="85" y="52"/>
                        </a:lnTo>
                        <a:lnTo>
                          <a:pt x="87" y="41"/>
                        </a:lnTo>
                        <a:close/>
                      </a:path>
                    </a:pathLst>
                  </a:custGeom>
                  <a:solidFill>
                    <a:srgbClr val="586AA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76" name="Freeform 644"/>
                  <p:cNvSpPr>
                    <a:spLocks/>
                  </p:cNvSpPr>
                  <p:nvPr/>
                </p:nvSpPr>
                <p:spPr bwMode="auto">
                  <a:xfrm>
                    <a:off x="5613" y="1314"/>
                    <a:ext cx="85" cy="96"/>
                  </a:xfrm>
                  <a:custGeom>
                    <a:avLst/>
                    <a:gdLst/>
                    <a:ahLst/>
                    <a:cxnLst>
                      <a:cxn ang="0">
                        <a:pos x="85" y="41"/>
                      </a:cxn>
                      <a:cxn ang="0">
                        <a:pos x="84" y="29"/>
                      </a:cxn>
                      <a:cxn ang="0">
                        <a:pos x="80" y="18"/>
                      </a:cxn>
                      <a:cxn ang="0">
                        <a:pos x="74" y="9"/>
                      </a:cxn>
                      <a:cxn ang="0">
                        <a:pos x="67" y="0"/>
                      </a:cxn>
                      <a:cxn ang="0">
                        <a:pos x="65" y="0"/>
                      </a:cxn>
                      <a:cxn ang="0">
                        <a:pos x="62" y="0"/>
                      </a:cxn>
                      <a:cxn ang="0">
                        <a:pos x="70" y="7"/>
                      </a:cxn>
                      <a:cxn ang="0">
                        <a:pos x="77" y="18"/>
                      </a:cxn>
                      <a:cxn ang="0">
                        <a:pos x="80" y="29"/>
                      </a:cxn>
                      <a:cxn ang="0">
                        <a:pos x="82" y="41"/>
                      </a:cxn>
                      <a:cxn ang="0">
                        <a:pos x="80" y="51"/>
                      </a:cxn>
                      <a:cxn ang="0">
                        <a:pos x="79" y="60"/>
                      </a:cxn>
                      <a:cxn ang="0">
                        <a:pos x="74" y="69"/>
                      </a:cxn>
                      <a:cxn ang="0">
                        <a:pos x="68" y="77"/>
                      </a:cxn>
                      <a:cxn ang="0">
                        <a:pos x="60" y="83"/>
                      </a:cxn>
                      <a:cxn ang="0">
                        <a:pos x="51" y="88"/>
                      </a:cxn>
                      <a:cxn ang="0">
                        <a:pos x="42" y="91"/>
                      </a:cxn>
                      <a:cxn ang="0">
                        <a:pos x="31" y="92"/>
                      </a:cxn>
                      <a:cxn ang="0">
                        <a:pos x="23" y="91"/>
                      </a:cxn>
                      <a:cxn ang="0">
                        <a:pos x="14" y="89"/>
                      </a:cxn>
                      <a:cxn ang="0">
                        <a:pos x="6" y="85"/>
                      </a:cxn>
                      <a:cxn ang="0">
                        <a:pos x="0" y="80"/>
                      </a:cxn>
                      <a:cxn ang="0">
                        <a:pos x="0" y="83"/>
                      </a:cxn>
                      <a:cxn ang="0">
                        <a:pos x="2" y="86"/>
                      </a:cxn>
                      <a:cxn ang="0">
                        <a:pos x="8" y="89"/>
                      </a:cxn>
                      <a:cxn ang="0">
                        <a:pos x="16" y="92"/>
                      </a:cxn>
                      <a:cxn ang="0">
                        <a:pos x="23" y="94"/>
                      </a:cxn>
                      <a:cxn ang="0">
                        <a:pos x="31" y="96"/>
                      </a:cxn>
                      <a:cxn ang="0">
                        <a:pos x="42" y="94"/>
                      </a:cxn>
                      <a:cxn ang="0">
                        <a:pos x="53" y="91"/>
                      </a:cxn>
                      <a:cxn ang="0">
                        <a:pos x="62" y="86"/>
                      </a:cxn>
                      <a:cxn ang="0">
                        <a:pos x="70" y="79"/>
                      </a:cxn>
                      <a:cxn ang="0">
                        <a:pos x="76" y="71"/>
                      </a:cxn>
                      <a:cxn ang="0">
                        <a:pos x="80" y="62"/>
                      </a:cxn>
                      <a:cxn ang="0">
                        <a:pos x="84" y="52"/>
                      </a:cxn>
                      <a:cxn ang="0">
                        <a:pos x="85" y="41"/>
                      </a:cxn>
                    </a:cxnLst>
                    <a:rect l="0" t="0" r="r" b="b"/>
                    <a:pathLst>
                      <a:path w="85" h="96">
                        <a:moveTo>
                          <a:pt x="85" y="41"/>
                        </a:moveTo>
                        <a:lnTo>
                          <a:pt x="84" y="29"/>
                        </a:lnTo>
                        <a:lnTo>
                          <a:pt x="80" y="18"/>
                        </a:lnTo>
                        <a:lnTo>
                          <a:pt x="74" y="9"/>
                        </a:lnTo>
                        <a:lnTo>
                          <a:pt x="67" y="0"/>
                        </a:lnTo>
                        <a:lnTo>
                          <a:pt x="65" y="0"/>
                        </a:lnTo>
                        <a:lnTo>
                          <a:pt x="62" y="0"/>
                        </a:lnTo>
                        <a:lnTo>
                          <a:pt x="70" y="7"/>
                        </a:lnTo>
                        <a:lnTo>
                          <a:pt x="77" y="18"/>
                        </a:lnTo>
                        <a:lnTo>
                          <a:pt x="80" y="29"/>
                        </a:lnTo>
                        <a:lnTo>
                          <a:pt x="82" y="41"/>
                        </a:lnTo>
                        <a:lnTo>
                          <a:pt x="80" y="51"/>
                        </a:lnTo>
                        <a:lnTo>
                          <a:pt x="79" y="60"/>
                        </a:lnTo>
                        <a:lnTo>
                          <a:pt x="74" y="69"/>
                        </a:lnTo>
                        <a:lnTo>
                          <a:pt x="68" y="77"/>
                        </a:lnTo>
                        <a:lnTo>
                          <a:pt x="60" y="83"/>
                        </a:lnTo>
                        <a:lnTo>
                          <a:pt x="51" y="88"/>
                        </a:lnTo>
                        <a:lnTo>
                          <a:pt x="42" y="91"/>
                        </a:lnTo>
                        <a:lnTo>
                          <a:pt x="31" y="92"/>
                        </a:lnTo>
                        <a:lnTo>
                          <a:pt x="23" y="91"/>
                        </a:lnTo>
                        <a:lnTo>
                          <a:pt x="14" y="89"/>
                        </a:lnTo>
                        <a:lnTo>
                          <a:pt x="6" y="85"/>
                        </a:lnTo>
                        <a:lnTo>
                          <a:pt x="0" y="80"/>
                        </a:lnTo>
                        <a:lnTo>
                          <a:pt x="0" y="83"/>
                        </a:lnTo>
                        <a:lnTo>
                          <a:pt x="2" y="86"/>
                        </a:lnTo>
                        <a:lnTo>
                          <a:pt x="8" y="89"/>
                        </a:lnTo>
                        <a:lnTo>
                          <a:pt x="16" y="92"/>
                        </a:lnTo>
                        <a:lnTo>
                          <a:pt x="23" y="94"/>
                        </a:lnTo>
                        <a:lnTo>
                          <a:pt x="31" y="96"/>
                        </a:lnTo>
                        <a:lnTo>
                          <a:pt x="42" y="94"/>
                        </a:lnTo>
                        <a:lnTo>
                          <a:pt x="53" y="91"/>
                        </a:lnTo>
                        <a:lnTo>
                          <a:pt x="62" y="86"/>
                        </a:lnTo>
                        <a:lnTo>
                          <a:pt x="70" y="79"/>
                        </a:lnTo>
                        <a:lnTo>
                          <a:pt x="76" y="71"/>
                        </a:lnTo>
                        <a:lnTo>
                          <a:pt x="80" y="62"/>
                        </a:lnTo>
                        <a:lnTo>
                          <a:pt x="84" y="52"/>
                        </a:lnTo>
                        <a:lnTo>
                          <a:pt x="85" y="41"/>
                        </a:lnTo>
                        <a:close/>
                      </a:path>
                    </a:pathLst>
                  </a:custGeom>
                  <a:solidFill>
                    <a:srgbClr val="5A6C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77" name="Freeform 645"/>
                  <p:cNvSpPr>
                    <a:spLocks/>
                  </p:cNvSpPr>
                  <p:nvPr/>
                </p:nvSpPr>
                <p:spPr bwMode="auto">
                  <a:xfrm>
                    <a:off x="5612" y="1314"/>
                    <a:ext cx="85" cy="94"/>
                  </a:xfrm>
                  <a:custGeom>
                    <a:avLst/>
                    <a:gdLst/>
                    <a:ahLst/>
                    <a:cxnLst>
                      <a:cxn ang="0">
                        <a:pos x="85" y="41"/>
                      </a:cxn>
                      <a:cxn ang="0">
                        <a:pos x="83" y="29"/>
                      </a:cxn>
                      <a:cxn ang="0">
                        <a:pos x="80" y="18"/>
                      </a:cxn>
                      <a:cxn ang="0">
                        <a:pos x="74" y="9"/>
                      </a:cxn>
                      <a:cxn ang="0">
                        <a:pos x="66" y="0"/>
                      </a:cxn>
                      <a:cxn ang="0">
                        <a:pos x="64" y="0"/>
                      </a:cxn>
                      <a:cxn ang="0">
                        <a:pos x="61" y="0"/>
                      </a:cxn>
                      <a:cxn ang="0">
                        <a:pos x="61" y="0"/>
                      </a:cxn>
                      <a:cxn ang="0">
                        <a:pos x="60" y="0"/>
                      </a:cxn>
                      <a:cxn ang="0">
                        <a:pos x="69" y="7"/>
                      </a:cxn>
                      <a:cxn ang="0">
                        <a:pos x="75" y="17"/>
                      </a:cxn>
                      <a:cxn ang="0">
                        <a:pos x="80" y="29"/>
                      </a:cxn>
                      <a:cxn ang="0">
                        <a:pos x="81" y="41"/>
                      </a:cxn>
                      <a:cxn ang="0">
                        <a:pos x="81" y="51"/>
                      </a:cxn>
                      <a:cxn ang="0">
                        <a:pos x="78" y="60"/>
                      </a:cxn>
                      <a:cxn ang="0">
                        <a:pos x="74" y="68"/>
                      </a:cxn>
                      <a:cxn ang="0">
                        <a:pos x="68" y="75"/>
                      </a:cxn>
                      <a:cxn ang="0">
                        <a:pos x="60" y="82"/>
                      </a:cxn>
                      <a:cxn ang="0">
                        <a:pos x="52" y="86"/>
                      </a:cxn>
                      <a:cxn ang="0">
                        <a:pos x="43" y="89"/>
                      </a:cxn>
                      <a:cxn ang="0">
                        <a:pos x="32" y="91"/>
                      </a:cxn>
                      <a:cxn ang="0">
                        <a:pos x="23" y="89"/>
                      </a:cxn>
                      <a:cxn ang="0">
                        <a:pos x="15" y="86"/>
                      </a:cxn>
                      <a:cxn ang="0">
                        <a:pos x="7" y="83"/>
                      </a:cxn>
                      <a:cxn ang="0">
                        <a:pos x="0" y="79"/>
                      </a:cxn>
                      <a:cxn ang="0">
                        <a:pos x="1" y="80"/>
                      </a:cxn>
                      <a:cxn ang="0">
                        <a:pos x="1" y="83"/>
                      </a:cxn>
                      <a:cxn ang="0">
                        <a:pos x="9" y="88"/>
                      </a:cxn>
                      <a:cxn ang="0">
                        <a:pos x="17" y="91"/>
                      </a:cxn>
                      <a:cxn ang="0">
                        <a:pos x="24" y="92"/>
                      </a:cxn>
                      <a:cxn ang="0">
                        <a:pos x="32" y="94"/>
                      </a:cxn>
                      <a:cxn ang="0">
                        <a:pos x="43" y="92"/>
                      </a:cxn>
                      <a:cxn ang="0">
                        <a:pos x="52" y="89"/>
                      </a:cxn>
                      <a:cxn ang="0">
                        <a:pos x="61" y="85"/>
                      </a:cxn>
                      <a:cxn ang="0">
                        <a:pos x="69" y="79"/>
                      </a:cxn>
                      <a:cxn ang="0">
                        <a:pos x="75" y="71"/>
                      </a:cxn>
                      <a:cxn ang="0">
                        <a:pos x="80" y="62"/>
                      </a:cxn>
                      <a:cxn ang="0">
                        <a:pos x="83" y="51"/>
                      </a:cxn>
                      <a:cxn ang="0">
                        <a:pos x="85" y="41"/>
                      </a:cxn>
                    </a:cxnLst>
                    <a:rect l="0" t="0" r="r" b="b"/>
                    <a:pathLst>
                      <a:path w="85" h="94">
                        <a:moveTo>
                          <a:pt x="85" y="41"/>
                        </a:moveTo>
                        <a:lnTo>
                          <a:pt x="83" y="29"/>
                        </a:lnTo>
                        <a:lnTo>
                          <a:pt x="80" y="18"/>
                        </a:lnTo>
                        <a:lnTo>
                          <a:pt x="74" y="9"/>
                        </a:lnTo>
                        <a:lnTo>
                          <a:pt x="66" y="0"/>
                        </a:lnTo>
                        <a:lnTo>
                          <a:pt x="64" y="0"/>
                        </a:lnTo>
                        <a:lnTo>
                          <a:pt x="61" y="0"/>
                        </a:lnTo>
                        <a:lnTo>
                          <a:pt x="61" y="0"/>
                        </a:lnTo>
                        <a:lnTo>
                          <a:pt x="60" y="0"/>
                        </a:lnTo>
                        <a:lnTo>
                          <a:pt x="69" y="7"/>
                        </a:lnTo>
                        <a:lnTo>
                          <a:pt x="75" y="17"/>
                        </a:lnTo>
                        <a:lnTo>
                          <a:pt x="80" y="29"/>
                        </a:lnTo>
                        <a:lnTo>
                          <a:pt x="81" y="41"/>
                        </a:lnTo>
                        <a:lnTo>
                          <a:pt x="81" y="51"/>
                        </a:lnTo>
                        <a:lnTo>
                          <a:pt x="78" y="60"/>
                        </a:lnTo>
                        <a:lnTo>
                          <a:pt x="74" y="68"/>
                        </a:lnTo>
                        <a:lnTo>
                          <a:pt x="68" y="75"/>
                        </a:lnTo>
                        <a:lnTo>
                          <a:pt x="60" y="82"/>
                        </a:lnTo>
                        <a:lnTo>
                          <a:pt x="52" y="86"/>
                        </a:lnTo>
                        <a:lnTo>
                          <a:pt x="43" y="89"/>
                        </a:lnTo>
                        <a:lnTo>
                          <a:pt x="32" y="91"/>
                        </a:lnTo>
                        <a:lnTo>
                          <a:pt x="23" y="89"/>
                        </a:lnTo>
                        <a:lnTo>
                          <a:pt x="15" y="86"/>
                        </a:lnTo>
                        <a:lnTo>
                          <a:pt x="7" y="83"/>
                        </a:lnTo>
                        <a:lnTo>
                          <a:pt x="0" y="79"/>
                        </a:lnTo>
                        <a:lnTo>
                          <a:pt x="1" y="80"/>
                        </a:lnTo>
                        <a:lnTo>
                          <a:pt x="1" y="83"/>
                        </a:lnTo>
                        <a:lnTo>
                          <a:pt x="9" y="88"/>
                        </a:lnTo>
                        <a:lnTo>
                          <a:pt x="17" y="91"/>
                        </a:lnTo>
                        <a:lnTo>
                          <a:pt x="24" y="92"/>
                        </a:lnTo>
                        <a:lnTo>
                          <a:pt x="32" y="94"/>
                        </a:lnTo>
                        <a:lnTo>
                          <a:pt x="43" y="92"/>
                        </a:lnTo>
                        <a:lnTo>
                          <a:pt x="52" y="89"/>
                        </a:lnTo>
                        <a:lnTo>
                          <a:pt x="61" y="85"/>
                        </a:lnTo>
                        <a:lnTo>
                          <a:pt x="69" y="79"/>
                        </a:lnTo>
                        <a:lnTo>
                          <a:pt x="75" y="71"/>
                        </a:lnTo>
                        <a:lnTo>
                          <a:pt x="80" y="62"/>
                        </a:lnTo>
                        <a:lnTo>
                          <a:pt x="83" y="51"/>
                        </a:lnTo>
                        <a:lnTo>
                          <a:pt x="85" y="41"/>
                        </a:lnTo>
                        <a:close/>
                      </a:path>
                    </a:pathLst>
                  </a:custGeom>
                  <a:solidFill>
                    <a:srgbClr val="5F70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78" name="Freeform 646"/>
                  <p:cNvSpPr>
                    <a:spLocks/>
                  </p:cNvSpPr>
                  <p:nvPr/>
                </p:nvSpPr>
                <p:spPr bwMode="auto">
                  <a:xfrm>
                    <a:off x="5612" y="1314"/>
                    <a:ext cx="83" cy="92"/>
                  </a:xfrm>
                  <a:custGeom>
                    <a:avLst/>
                    <a:gdLst/>
                    <a:ahLst/>
                    <a:cxnLst>
                      <a:cxn ang="0">
                        <a:pos x="83" y="41"/>
                      </a:cxn>
                      <a:cxn ang="0">
                        <a:pos x="81" y="29"/>
                      </a:cxn>
                      <a:cxn ang="0">
                        <a:pos x="78" y="18"/>
                      </a:cxn>
                      <a:cxn ang="0">
                        <a:pos x="71" y="7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1" y="0"/>
                      </a:cxn>
                      <a:cxn ang="0">
                        <a:pos x="60" y="0"/>
                      </a:cxn>
                      <a:cxn ang="0">
                        <a:pos x="58" y="0"/>
                      </a:cxn>
                      <a:cxn ang="0">
                        <a:pos x="68" y="7"/>
                      </a:cxn>
                      <a:cxn ang="0">
                        <a:pos x="74" y="17"/>
                      </a:cxn>
                      <a:cxn ang="0">
                        <a:pos x="77" y="23"/>
                      </a:cxn>
                      <a:cxn ang="0">
                        <a:pos x="78" y="29"/>
                      </a:cxn>
                      <a:cxn ang="0">
                        <a:pos x="80" y="35"/>
                      </a:cxn>
                      <a:cxn ang="0">
                        <a:pos x="80" y="41"/>
                      </a:cxn>
                      <a:cxn ang="0">
                        <a:pos x="80" y="51"/>
                      </a:cxn>
                      <a:cxn ang="0">
                        <a:pos x="77" y="60"/>
                      </a:cxn>
                      <a:cxn ang="0">
                        <a:pos x="72" y="68"/>
                      </a:cxn>
                      <a:cxn ang="0">
                        <a:pos x="66" y="74"/>
                      </a:cxn>
                      <a:cxn ang="0">
                        <a:pos x="60" y="80"/>
                      </a:cxn>
                      <a:cxn ang="0">
                        <a:pos x="51" y="85"/>
                      </a:cxn>
                      <a:cxn ang="0">
                        <a:pos x="41" y="88"/>
                      </a:cxn>
                      <a:cxn ang="0">
                        <a:pos x="32" y="89"/>
                      </a:cxn>
                      <a:cxn ang="0">
                        <a:pos x="23" y="88"/>
                      </a:cxn>
                      <a:cxn ang="0">
                        <a:pos x="14" y="85"/>
                      </a:cxn>
                      <a:cxn ang="0">
                        <a:pos x="6" y="82"/>
                      </a:cxn>
                      <a:cxn ang="0">
                        <a:pos x="0" y="75"/>
                      </a:cxn>
                      <a:cxn ang="0">
                        <a:pos x="0" y="79"/>
                      </a:cxn>
                      <a:cxn ang="0">
                        <a:pos x="1" y="80"/>
                      </a:cxn>
                      <a:cxn ang="0">
                        <a:pos x="7" y="85"/>
                      </a:cxn>
                      <a:cxn ang="0">
                        <a:pos x="15" y="89"/>
                      </a:cxn>
                      <a:cxn ang="0">
                        <a:pos x="24" y="91"/>
                      </a:cxn>
                      <a:cxn ang="0">
                        <a:pos x="32" y="92"/>
                      </a:cxn>
                      <a:cxn ang="0">
                        <a:pos x="43" y="91"/>
                      </a:cxn>
                      <a:cxn ang="0">
                        <a:pos x="52" y="88"/>
                      </a:cxn>
                      <a:cxn ang="0">
                        <a:pos x="61" y="83"/>
                      </a:cxn>
                      <a:cxn ang="0">
                        <a:pos x="69" y="77"/>
                      </a:cxn>
                      <a:cxn ang="0">
                        <a:pos x="75" y="69"/>
                      </a:cxn>
                      <a:cxn ang="0">
                        <a:pos x="80" y="60"/>
                      </a:cxn>
                      <a:cxn ang="0">
                        <a:pos x="81" y="51"/>
                      </a:cxn>
                      <a:cxn ang="0">
                        <a:pos x="83" y="41"/>
                      </a:cxn>
                    </a:cxnLst>
                    <a:rect l="0" t="0" r="r" b="b"/>
                    <a:pathLst>
                      <a:path w="83" h="92">
                        <a:moveTo>
                          <a:pt x="83" y="41"/>
                        </a:moveTo>
                        <a:lnTo>
                          <a:pt x="81" y="29"/>
                        </a:lnTo>
                        <a:lnTo>
                          <a:pt x="78" y="18"/>
                        </a:lnTo>
                        <a:lnTo>
                          <a:pt x="71" y="7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1" y="0"/>
                        </a:lnTo>
                        <a:lnTo>
                          <a:pt x="60" y="0"/>
                        </a:lnTo>
                        <a:lnTo>
                          <a:pt x="58" y="0"/>
                        </a:lnTo>
                        <a:lnTo>
                          <a:pt x="68" y="7"/>
                        </a:lnTo>
                        <a:lnTo>
                          <a:pt x="74" y="17"/>
                        </a:lnTo>
                        <a:lnTo>
                          <a:pt x="77" y="23"/>
                        </a:lnTo>
                        <a:lnTo>
                          <a:pt x="78" y="29"/>
                        </a:lnTo>
                        <a:lnTo>
                          <a:pt x="80" y="35"/>
                        </a:lnTo>
                        <a:lnTo>
                          <a:pt x="80" y="41"/>
                        </a:lnTo>
                        <a:lnTo>
                          <a:pt x="80" y="51"/>
                        </a:lnTo>
                        <a:lnTo>
                          <a:pt x="77" y="60"/>
                        </a:lnTo>
                        <a:lnTo>
                          <a:pt x="72" y="68"/>
                        </a:lnTo>
                        <a:lnTo>
                          <a:pt x="66" y="74"/>
                        </a:lnTo>
                        <a:lnTo>
                          <a:pt x="60" y="80"/>
                        </a:lnTo>
                        <a:lnTo>
                          <a:pt x="51" y="85"/>
                        </a:lnTo>
                        <a:lnTo>
                          <a:pt x="41" y="88"/>
                        </a:lnTo>
                        <a:lnTo>
                          <a:pt x="32" y="89"/>
                        </a:lnTo>
                        <a:lnTo>
                          <a:pt x="23" y="88"/>
                        </a:lnTo>
                        <a:lnTo>
                          <a:pt x="14" y="85"/>
                        </a:lnTo>
                        <a:lnTo>
                          <a:pt x="6" y="82"/>
                        </a:lnTo>
                        <a:lnTo>
                          <a:pt x="0" y="75"/>
                        </a:lnTo>
                        <a:lnTo>
                          <a:pt x="0" y="79"/>
                        </a:lnTo>
                        <a:lnTo>
                          <a:pt x="1" y="80"/>
                        </a:lnTo>
                        <a:lnTo>
                          <a:pt x="7" y="85"/>
                        </a:lnTo>
                        <a:lnTo>
                          <a:pt x="15" y="89"/>
                        </a:lnTo>
                        <a:lnTo>
                          <a:pt x="24" y="91"/>
                        </a:lnTo>
                        <a:lnTo>
                          <a:pt x="32" y="92"/>
                        </a:lnTo>
                        <a:lnTo>
                          <a:pt x="43" y="91"/>
                        </a:lnTo>
                        <a:lnTo>
                          <a:pt x="52" y="88"/>
                        </a:lnTo>
                        <a:lnTo>
                          <a:pt x="61" y="83"/>
                        </a:lnTo>
                        <a:lnTo>
                          <a:pt x="69" y="77"/>
                        </a:lnTo>
                        <a:lnTo>
                          <a:pt x="75" y="69"/>
                        </a:lnTo>
                        <a:lnTo>
                          <a:pt x="80" y="60"/>
                        </a:lnTo>
                        <a:lnTo>
                          <a:pt x="81" y="51"/>
                        </a:lnTo>
                        <a:lnTo>
                          <a:pt x="83" y="41"/>
                        </a:lnTo>
                        <a:close/>
                      </a:path>
                    </a:pathLst>
                  </a:custGeom>
                  <a:solidFill>
                    <a:srgbClr val="6272A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79" name="Freeform 647"/>
                  <p:cNvSpPr>
                    <a:spLocks/>
                  </p:cNvSpPr>
                  <p:nvPr/>
                </p:nvSpPr>
                <p:spPr bwMode="auto">
                  <a:xfrm>
                    <a:off x="5610" y="1314"/>
                    <a:ext cx="83" cy="91"/>
                  </a:xfrm>
                  <a:custGeom>
                    <a:avLst/>
                    <a:gdLst/>
                    <a:ahLst/>
                    <a:cxnLst>
                      <a:cxn ang="0">
                        <a:pos x="83" y="41"/>
                      </a:cxn>
                      <a:cxn ang="0">
                        <a:pos x="82" y="29"/>
                      </a:cxn>
                      <a:cxn ang="0">
                        <a:pos x="77" y="17"/>
                      </a:cxn>
                      <a:cxn ang="0">
                        <a:pos x="71" y="7"/>
                      </a:cxn>
                      <a:cxn ang="0">
                        <a:pos x="62" y="0"/>
                      </a:cxn>
                      <a:cxn ang="0">
                        <a:pos x="60" y="0"/>
                      </a:cxn>
                      <a:cxn ang="0">
                        <a:pos x="57" y="0"/>
                      </a:cxn>
                      <a:cxn ang="0">
                        <a:pos x="62" y="4"/>
                      </a:cxn>
                      <a:cxn ang="0">
                        <a:pos x="66" y="7"/>
                      </a:cxn>
                      <a:cxn ang="0">
                        <a:pos x="71" y="12"/>
                      </a:cxn>
                      <a:cxn ang="0">
                        <a:pos x="74" y="17"/>
                      </a:cxn>
                      <a:cxn ang="0">
                        <a:pos x="77" y="23"/>
                      </a:cxn>
                      <a:cxn ang="0">
                        <a:pos x="79" y="29"/>
                      </a:cxn>
                      <a:cxn ang="0">
                        <a:pos x="80" y="34"/>
                      </a:cxn>
                      <a:cxn ang="0">
                        <a:pos x="80" y="41"/>
                      </a:cxn>
                      <a:cxn ang="0">
                        <a:pos x="80" y="51"/>
                      </a:cxn>
                      <a:cxn ang="0">
                        <a:pos x="77" y="58"/>
                      </a:cxn>
                      <a:cxn ang="0">
                        <a:pos x="73" y="66"/>
                      </a:cxn>
                      <a:cxn ang="0">
                        <a:pos x="66" y="74"/>
                      </a:cxn>
                      <a:cxn ang="0">
                        <a:pos x="60" y="79"/>
                      </a:cxn>
                      <a:cxn ang="0">
                        <a:pos x="53" y="83"/>
                      </a:cxn>
                      <a:cxn ang="0">
                        <a:pos x="43" y="86"/>
                      </a:cxn>
                      <a:cxn ang="0">
                        <a:pos x="34" y="88"/>
                      </a:cxn>
                      <a:cxn ang="0">
                        <a:pos x="25" y="86"/>
                      </a:cxn>
                      <a:cxn ang="0">
                        <a:pos x="16" y="83"/>
                      </a:cxn>
                      <a:cxn ang="0">
                        <a:pos x="8" y="79"/>
                      </a:cxn>
                      <a:cxn ang="0">
                        <a:pos x="0" y="72"/>
                      </a:cxn>
                      <a:cxn ang="0">
                        <a:pos x="2" y="75"/>
                      </a:cxn>
                      <a:cxn ang="0">
                        <a:pos x="2" y="79"/>
                      </a:cxn>
                      <a:cxn ang="0">
                        <a:pos x="9" y="83"/>
                      </a:cxn>
                      <a:cxn ang="0">
                        <a:pos x="17" y="86"/>
                      </a:cxn>
                      <a:cxn ang="0">
                        <a:pos x="25" y="89"/>
                      </a:cxn>
                      <a:cxn ang="0">
                        <a:pos x="34" y="91"/>
                      </a:cxn>
                      <a:cxn ang="0">
                        <a:pos x="45" y="89"/>
                      </a:cxn>
                      <a:cxn ang="0">
                        <a:pos x="54" y="86"/>
                      </a:cxn>
                      <a:cxn ang="0">
                        <a:pos x="62" y="82"/>
                      </a:cxn>
                      <a:cxn ang="0">
                        <a:pos x="70" y="75"/>
                      </a:cxn>
                      <a:cxn ang="0">
                        <a:pos x="76" y="68"/>
                      </a:cxn>
                      <a:cxn ang="0">
                        <a:pos x="80" y="60"/>
                      </a:cxn>
                      <a:cxn ang="0">
                        <a:pos x="83" y="51"/>
                      </a:cxn>
                      <a:cxn ang="0">
                        <a:pos x="83" y="41"/>
                      </a:cxn>
                    </a:cxnLst>
                    <a:rect l="0" t="0" r="r" b="b"/>
                    <a:pathLst>
                      <a:path w="83" h="91">
                        <a:moveTo>
                          <a:pt x="83" y="41"/>
                        </a:moveTo>
                        <a:lnTo>
                          <a:pt x="82" y="29"/>
                        </a:lnTo>
                        <a:lnTo>
                          <a:pt x="77" y="17"/>
                        </a:lnTo>
                        <a:lnTo>
                          <a:pt x="71" y="7"/>
                        </a:lnTo>
                        <a:lnTo>
                          <a:pt x="62" y="0"/>
                        </a:lnTo>
                        <a:lnTo>
                          <a:pt x="60" y="0"/>
                        </a:lnTo>
                        <a:lnTo>
                          <a:pt x="57" y="0"/>
                        </a:lnTo>
                        <a:lnTo>
                          <a:pt x="62" y="4"/>
                        </a:lnTo>
                        <a:lnTo>
                          <a:pt x="66" y="7"/>
                        </a:lnTo>
                        <a:lnTo>
                          <a:pt x="71" y="12"/>
                        </a:lnTo>
                        <a:lnTo>
                          <a:pt x="74" y="17"/>
                        </a:lnTo>
                        <a:lnTo>
                          <a:pt x="77" y="23"/>
                        </a:lnTo>
                        <a:lnTo>
                          <a:pt x="79" y="29"/>
                        </a:lnTo>
                        <a:lnTo>
                          <a:pt x="80" y="34"/>
                        </a:lnTo>
                        <a:lnTo>
                          <a:pt x="80" y="41"/>
                        </a:lnTo>
                        <a:lnTo>
                          <a:pt x="80" y="51"/>
                        </a:lnTo>
                        <a:lnTo>
                          <a:pt x="77" y="58"/>
                        </a:lnTo>
                        <a:lnTo>
                          <a:pt x="73" y="66"/>
                        </a:lnTo>
                        <a:lnTo>
                          <a:pt x="66" y="74"/>
                        </a:lnTo>
                        <a:lnTo>
                          <a:pt x="60" y="79"/>
                        </a:lnTo>
                        <a:lnTo>
                          <a:pt x="53" y="83"/>
                        </a:lnTo>
                        <a:lnTo>
                          <a:pt x="43" y="86"/>
                        </a:lnTo>
                        <a:lnTo>
                          <a:pt x="34" y="88"/>
                        </a:lnTo>
                        <a:lnTo>
                          <a:pt x="25" y="86"/>
                        </a:lnTo>
                        <a:lnTo>
                          <a:pt x="16" y="83"/>
                        </a:lnTo>
                        <a:lnTo>
                          <a:pt x="8" y="79"/>
                        </a:lnTo>
                        <a:lnTo>
                          <a:pt x="0" y="72"/>
                        </a:lnTo>
                        <a:lnTo>
                          <a:pt x="2" y="75"/>
                        </a:lnTo>
                        <a:lnTo>
                          <a:pt x="2" y="79"/>
                        </a:lnTo>
                        <a:lnTo>
                          <a:pt x="9" y="83"/>
                        </a:lnTo>
                        <a:lnTo>
                          <a:pt x="17" y="86"/>
                        </a:lnTo>
                        <a:lnTo>
                          <a:pt x="25" y="89"/>
                        </a:lnTo>
                        <a:lnTo>
                          <a:pt x="34" y="91"/>
                        </a:lnTo>
                        <a:lnTo>
                          <a:pt x="45" y="89"/>
                        </a:lnTo>
                        <a:lnTo>
                          <a:pt x="54" y="86"/>
                        </a:lnTo>
                        <a:lnTo>
                          <a:pt x="62" y="82"/>
                        </a:lnTo>
                        <a:lnTo>
                          <a:pt x="70" y="75"/>
                        </a:lnTo>
                        <a:lnTo>
                          <a:pt x="76" y="68"/>
                        </a:lnTo>
                        <a:lnTo>
                          <a:pt x="80" y="60"/>
                        </a:lnTo>
                        <a:lnTo>
                          <a:pt x="83" y="51"/>
                        </a:lnTo>
                        <a:lnTo>
                          <a:pt x="83" y="41"/>
                        </a:lnTo>
                        <a:close/>
                      </a:path>
                    </a:pathLst>
                  </a:custGeom>
                  <a:solidFill>
                    <a:srgbClr val="6574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80" name="Freeform 648"/>
                  <p:cNvSpPr>
                    <a:spLocks/>
                  </p:cNvSpPr>
                  <p:nvPr/>
                </p:nvSpPr>
                <p:spPr bwMode="auto">
                  <a:xfrm>
                    <a:off x="5610" y="1314"/>
                    <a:ext cx="82" cy="89"/>
                  </a:xfrm>
                  <a:custGeom>
                    <a:avLst/>
                    <a:gdLst/>
                    <a:ahLst/>
                    <a:cxnLst>
                      <a:cxn ang="0">
                        <a:pos x="82" y="41"/>
                      </a:cxn>
                      <a:cxn ang="0">
                        <a:pos x="82" y="35"/>
                      </a:cxn>
                      <a:cxn ang="0">
                        <a:pos x="80" y="29"/>
                      </a:cxn>
                      <a:cxn ang="0">
                        <a:pos x="79" y="23"/>
                      </a:cxn>
                      <a:cxn ang="0">
                        <a:pos x="76" y="17"/>
                      </a:cxn>
                      <a:cxn ang="0">
                        <a:pos x="70" y="7"/>
                      </a:cxn>
                      <a:cxn ang="0">
                        <a:pos x="60" y="0"/>
                      </a:cxn>
                      <a:cxn ang="0">
                        <a:pos x="57" y="0"/>
                      </a:cxn>
                      <a:cxn ang="0">
                        <a:pos x="54" y="1"/>
                      </a:cxn>
                      <a:cxn ang="0">
                        <a:pos x="60" y="4"/>
                      </a:cxn>
                      <a:cxn ang="0">
                        <a:pos x="65" y="7"/>
                      </a:cxn>
                      <a:cxn ang="0">
                        <a:pos x="68" y="12"/>
                      </a:cxn>
                      <a:cxn ang="0">
                        <a:pos x="73" y="17"/>
                      </a:cxn>
                      <a:cxn ang="0">
                        <a:pos x="76" y="23"/>
                      </a:cxn>
                      <a:cxn ang="0">
                        <a:pos x="77" y="27"/>
                      </a:cxn>
                      <a:cxn ang="0">
                        <a:pos x="79" y="34"/>
                      </a:cxn>
                      <a:cxn ang="0">
                        <a:pos x="79" y="41"/>
                      </a:cxn>
                      <a:cxn ang="0">
                        <a:pos x="79" y="49"/>
                      </a:cxn>
                      <a:cxn ang="0">
                        <a:pos x="76" y="58"/>
                      </a:cxn>
                      <a:cxn ang="0">
                        <a:pos x="71" y="66"/>
                      </a:cxn>
                      <a:cxn ang="0">
                        <a:pos x="66" y="72"/>
                      </a:cxn>
                      <a:cxn ang="0">
                        <a:pos x="59" y="79"/>
                      </a:cxn>
                      <a:cxn ang="0">
                        <a:pos x="51" y="82"/>
                      </a:cxn>
                      <a:cxn ang="0">
                        <a:pos x="43" y="85"/>
                      </a:cxn>
                      <a:cxn ang="0">
                        <a:pos x="34" y="86"/>
                      </a:cxn>
                      <a:cxn ang="0">
                        <a:pos x="25" y="85"/>
                      </a:cxn>
                      <a:cxn ang="0">
                        <a:pos x="16" y="82"/>
                      </a:cxn>
                      <a:cxn ang="0">
                        <a:pos x="8" y="77"/>
                      </a:cxn>
                      <a:cxn ang="0">
                        <a:pos x="0" y="69"/>
                      </a:cxn>
                      <a:cxn ang="0">
                        <a:pos x="0" y="72"/>
                      </a:cxn>
                      <a:cxn ang="0">
                        <a:pos x="2" y="75"/>
                      </a:cxn>
                      <a:cxn ang="0">
                        <a:pos x="8" y="82"/>
                      </a:cxn>
                      <a:cxn ang="0">
                        <a:pos x="16" y="85"/>
                      </a:cxn>
                      <a:cxn ang="0">
                        <a:pos x="25" y="88"/>
                      </a:cxn>
                      <a:cxn ang="0">
                        <a:pos x="34" y="89"/>
                      </a:cxn>
                      <a:cxn ang="0">
                        <a:pos x="43" y="88"/>
                      </a:cxn>
                      <a:cxn ang="0">
                        <a:pos x="53" y="85"/>
                      </a:cxn>
                      <a:cxn ang="0">
                        <a:pos x="62" y="80"/>
                      </a:cxn>
                      <a:cxn ang="0">
                        <a:pos x="68" y="74"/>
                      </a:cxn>
                      <a:cxn ang="0">
                        <a:pos x="74" y="68"/>
                      </a:cxn>
                      <a:cxn ang="0">
                        <a:pos x="79" y="60"/>
                      </a:cxn>
                      <a:cxn ang="0">
                        <a:pos x="82" y="51"/>
                      </a:cxn>
                      <a:cxn ang="0">
                        <a:pos x="82" y="41"/>
                      </a:cxn>
                    </a:cxnLst>
                    <a:rect l="0" t="0" r="r" b="b"/>
                    <a:pathLst>
                      <a:path w="82" h="89">
                        <a:moveTo>
                          <a:pt x="82" y="41"/>
                        </a:moveTo>
                        <a:lnTo>
                          <a:pt x="82" y="35"/>
                        </a:lnTo>
                        <a:lnTo>
                          <a:pt x="80" y="29"/>
                        </a:lnTo>
                        <a:lnTo>
                          <a:pt x="79" y="23"/>
                        </a:lnTo>
                        <a:lnTo>
                          <a:pt x="76" y="17"/>
                        </a:lnTo>
                        <a:lnTo>
                          <a:pt x="70" y="7"/>
                        </a:lnTo>
                        <a:lnTo>
                          <a:pt x="60" y="0"/>
                        </a:lnTo>
                        <a:lnTo>
                          <a:pt x="57" y="0"/>
                        </a:lnTo>
                        <a:lnTo>
                          <a:pt x="54" y="1"/>
                        </a:lnTo>
                        <a:lnTo>
                          <a:pt x="60" y="4"/>
                        </a:lnTo>
                        <a:lnTo>
                          <a:pt x="65" y="7"/>
                        </a:lnTo>
                        <a:lnTo>
                          <a:pt x="68" y="12"/>
                        </a:lnTo>
                        <a:lnTo>
                          <a:pt x="73" y="17"/>
                        </a:lnTo>
                        <a:lnTo>
                          <a:pt x="76" y="23"/>
                        </a:lnTo>
                        <a:lnTo>
                          <a:pt x="77" y="27"/>
                        </a:lnTo>
                        <a:lnTo>
                          <a:pt x="79" y="34"/>
                        </a:lnTo>
                        <a:lnTo>
                          <a:pt x="79" y="41"/>
                        </a:lnTo>
                        <a:lnTo>
                          <a:pt x="79" y="49"/>
                        </a:lnTo>
                        <a:lnTo>
                          <a:pt x="76" y="58"/>
                        </a:lnTo>
                        <a:lnTo>
                          <a:pt x="71" y="66"/>
                        </a:lnTo>
                        <a:lnTo>
                          <a:pt x="66" y="72"/>
                        </a:lnTo>
                        <a:lnTo>
                          <a:pt x="59" y="79"/>
                        </a:lnTo>
                        <a:lnTo>
                          <a:pt x="51" y="82"/>
                        </a:lnTo>
                        <a:lnTo>
                          <a:pt x="43" y="85"/>
                        </a:lnTo>
                        <a:lnTo>
                          <a:pt x="34" y="86"/>
                        </a:lnTo>
                        <a:lnTo>
                          <a:pt x="25" y="85"/>
                        </a:lnTo>
                        <a:lnTo>
                          <a:pt x="16" y="82"/>
                        </a:lnTo>
                        <a:lnTo>
                          <a:pt x="8" y="77"/>
                        </a:lnTo>
                        <a:lnTo>
                          <a:pt x="0" y="69"/>
                        </a:lnTo>
                        <a:lnTo>
                          <a:pt x="0" y="72"/>
                        </a:lnTo>
                        <a:lnTo>
                          <a:pt x="2" y="75"/>
                        </a:lnTo>
                        <a:lnTo>
                          <a:pt x="8" y="82"/>
                        </a:lnTo>
                        <a:lnTo>
                          <a:pt x="16" y="85"/>
                        </a:lnTo>
                        <a:lnTo>
                          <a:pt x="25" y="88"/>
                        </a:lnTo>
                        <a:lnTo>
                          <a:pt x="34" y="89"/>
                        </a:lnTo>
                        <a:lnTo>
                          <a:pt x="43" y="88"/>
                        </a:lnTo>
                        <a:lnTo>
                          <a:pt x="53" y="85"/>
                        </a:lnTo>
                        <a:lnTo>
                          <a:pt x="62" y="80"/>
                        </a:lnTo>
                        <a:lnTo>
                          <a:pt x="68" y="74"/>
                        </a:lnTo>
                        <a:lnTo>
                          <a:pt x="74" y="68"/>
                        </a:lnTo>
                        <a:lnTo>
                          <a:pt x="79" y="60"/>
                        </a:lnTo>
                        <a:lnTo>
                          <a:pt x="82" y="51"/>
                        </a:lnTo>
                        <a:lnTo>
                          <a:pt x="82" y="41"/>
                        </a:lnTo>
                        <a:close/>
                      </a:path>
                    </a:pathLst>
                  </a:custGeom>
                  <a:solidFill>
                    <a:srgbClr val="6776B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81" name="Freeform 649"/>
                  <p:cNvSpPr>
                    <a:spLocks/>
                  </p:cNvSpPr>
                  <p:nvPr/>
                </p:nvSpPr>
                <p:spPr bwMode="auto">
                  <a:xfrm>
                    <a:off x="5610" y="1314"/>
                    <a:ext cx="80" cy="88"/>
                  </a:xfrm>
                  <a:custGeom>
                    <a:avLst/>
                    <a:gdLst/>
                    <a:ahLst/>
                    <a:cxnLst>
                      <a:cxn ang="0">
                        <a:pos x="80" y="41"/>
                      </a:cxn>
                      <a:cxn ang="0">
                        <a:pos x="80" y="34"/>
                      </a:cxn>
                      <a:cxn ang="0">
                        <a:pos x="79" y="29"/>
                      </a:cxn>
                      <a:cxn ang="0">
                        <a:pos x="77" y="23"/>
                      </a:cxn>
                      <a:cxn ang="0">
                        <a:pos x="74" y="17"/>
                      </a:cxn>
                      <a:cxn ang="0">
                        <a:pos x="71" y="12"/>
                      </a:cxn>
                      <a:cxn ang="0">
                        <a:pos x="66" y="7"/>
                      </a:cxn>
                      <a:cxn ang="0">
                        <a:pos x="62" y="4"/>
                      </a:cxn>
                      <a:cxn ang="0">
                        <a:pos x="57" y="0"/>
                      </a:cxn>
                      <a:cxn ang="0">
                        <a:pos x="54" y="1"/>
                      </a:cxn>
                      <a:cxn ang="0">
                        <a:pos x="51" y="1"/>
                      </a:cxn>
                      <a:cxn ang="0">
                        <a:pos x="57" y="4"/>
                      </a:cxn>
                      <a:cxn ang="0">
                        <a:pos x="62" y="7"/>
                      </a:cxn>
                      <a:cxn ang="0">
                        <a:pos x="66" y="12"/>
                      </a:cxn>
                      <a:cxn ang="0">
                        <a:pos x="71" y="17"/>
                      </a:cxn>
                      <a:cxn ang="0">
                        <a:pos x="73" y="23"/>
                      </a:cxn>
                      <a:cxn ang="0">
                        <a:pos x="76" y="27"/>
                      </a:cxn>
                      <a:cxn ang="0">
                        <a:pos x="77" y="34"/>
                      </a:cxn>
                      <a:cxn ang="0">
                        <a:pos x="77" y="41"/>
                      </a:cxn>
                      <a:cxn ang="0">
                        <a:pos x="77" y="49"/>
                      </a:cxn>
                      <a:cxn ang="0">
                        <a:pos x="74" y="57"/>
                      </a:cxn>
                      <a:cxn ang="0">
                        <a:pos x="70" y="65"/>
                      </a:cxn>
                      <a:cxn ang="0">
                        <a:pos x="65" y="71"/>
                      </a:cxn>
                      <a:cxn ang="0">
                        <a:pos x="59" y="77"/>
                      </a:cxn>
                      <a:cxn ang="0">
                        <a:pos x="51" y="80"/>
                      </a:cxn>
                      <a:cxn ang="0">
                        <a:pos x="43" y="83"/>
                      </a:cxn>
                      <a:cxn ang="0">
                        <a:pos x="34" y="85"/>
                      </a:cxn>
                      <a:cxn ang="0">
                        <a:pos x="25" y="83"/>
                      </a:cxn>
                      <a:cxn ang="0">
                        <a:pos x="16" y="80"/>
                      </a:cxn>
                      <a:cxn ang="0">
                        <a:pos x="6" y="74"/>
                      </a:cxn>
                      <a:cxn ang="0">
                        <a:pos x="0" y="66"/>
                      </a:cxn>
                      <a:cxn ang="0">
                        <a:pos x="0" y="69"/>
                      </a:cxn>
                      <a:cxn ang="0">
                        <a:pos x="0" y="72"/>
                      </a:cxn>
                      <a:cxn ang="0">
                        <a:pos x="8" y="79"/>
                      </a:cxn>
                      <a:cxn ang="0">
                        <a:pos x="16" y="83"/>
                      </a:cxn>
                      <a:cxn ang="0">
                        <a:pos x="25" y="86"/>
                      </a:cxn>
                      <a:cxn ang="0">
                        <a:pos x="34" y="88"/>
                      </a:cxn>
                      <a:cxn ang="0">
                        <a:pos x="43" y="86"/>
                      </a:cxn>
                      <a:cxn ang="0">
                        <a:pos x="53" y="83"/>
                      </a:cxn>
                      <a:cxn ang="0">
                        <a:pos x="60" y="79"/>
                      </a:cxn>
                      <a:cxn ang="0">
                        <a:pos x="66" y="74"/>
                      </a:cxn>
                      <a:cxn ang="0">
                        <a:pos x="73" y="66"/>
                      </a:cxn>
                      <a:cxn ang="0">
                        <a:pos x="77" y="58"/>
                      </a:cxn>
                      <a:cxn ang="0">
                        <a:pos x="80" y="51"/>
                      </a:cxn>
                      <a:cxn ang="0">
                        <a:pos x="80" y="41"/>
                      </a:cxn>
                    </a:cxnLst>
                    <a:rect l="0" t="0" r="r" b="b"/>
                    <a:pathLst>
                      <a:path w="80" h="88">
                        <a:moveTo>
                          <a:pt x="80" y="41"/>
                        </a:moveTo>
                        <a:lnTo>
                          <a:pt x="80" y="34"/>
                        </a:lnTo>
                        <a:lnTo>
                          <a:pt x="79" y="29"/>
                        </a:lnTo>
                        <a:lnTo>
                          <a:pt x="77" y="23"/>
                        </a:lnTo>
                        <a:lnTo>
                          <a:pt x="74" y="17"/>
                        </a:lnTo>
                        <a:lnTo>
                          <a:pt x="71" y="12"/>
                        </a:lnTo>
                        <a:lnTo>
                          <a:pt x="66" y="7"/>
                        </a:lnTo>
                        <a:lnTo>
                          <a:pt x="62" y="4"/>
                        </a:lnTo>
                        <a:lnTo>
                          <a:pt x="57" y="0"/>
                        </a:lnTo>
                        <a:lnTo>
                          <a:pt x="54" y="1"/>
                        </a:lnTo>
                        <a:lnTo>
                          <a:pt x="51" y="1"/>
                        </a:lnTo>
                        <a:lnTo>
                          <a:pt x="57" y="4"/>
                        </a:lnTo>
                        <a:lnTo>
                          <a:pt x="62" y="7"/>
                        </a:lnTo>
                        <a:lnTo>
                          <a:pt x="66" y="12"/>
                        </a:lnTo>
                        <a:lnTo>
                          <a:pt x="71" y="17"/>
                        </a:lnTo>
                        <a:lnTo>
                          <a:pt x="73" y="23"/>
                        </a:lnTo>
                        <a:lnTo>
                          <a:pt x="76" y="27"/>
                        </a:lnTo>
                        <a:lnTo>
                          <a:pt x="77" y="34"/>
                        </a:lnTo>
                        <a:lnTo>
                          <a:pt x="77" y="41"/>
                        </a:lnTo>
                        <a:lnTo>
                          <a:pt x="77" y="49"/>
                        </a:lnTo>
                        <a:lnTo>
                          <a:pt x="74" y="57"/>
                        </a:lnTo>
                        <a:lnTo>
                          <a:pt x="70" y="65"/>
                        </a:lnTo>
                        <a:lnTo>
                          <a:pt x="65" y="71"/>
                        </a:lnTo>
                        <a:lnTo>
                          <a:pt x="59" y="77"/>
                        </a:lnTo>
                        <a:lnTo>
                          <a:pt x="51" y="80"/>
                        </a:lnTo>
                        <a:lnTo>
                          <a:pt x="43" y="83"/>
                        </a:lnTo>
                        <a:lnTo>
                          <a:pt x="34" y="85"/>
                        </a:lnTo>
                        <a:lnTo>
                          <a:pt x="25" y="83"/>
                        </a:lnTo>
                        <a:lnTo>
                          <a:pt x="16" y="80"/>
                        </a:lnTo>
                        <a:lnTo>
                          <a:pt x="6" y="74"/>
                        </a:lnTo>
                        <a:lnTo>
                          <a:pt x="0" y="66"/>
                        </a:lnTo>
                        <a:lnTo>
                          <a:pt x="0" y="69"/>
                        </a:lnTo>
                        <a:lnTo>
                          <a:pt x="0" y="72"/>
                        </a:lnTo>
                        <a:lnTo>
                          <a:pt x="8" y="79"/>
                        </a:lnTo>
                        <a:lnTo>
                          <a:pt x="16" y="83"/>
                        </a:lnTo>
                        <a:lnTo>
                          <a:pt x="25" y="86"/>
                        </a:lnTo>
                        <a:lnTo>
                          <a:pt x="34" y="88"/>
                        </a:lnTo>
                        <a:lnTo>
                          <a:pt x="43" y="86"/>
                        </a:lnTo>
                        <a:lnTo>
                          <a:pt x="53" y="83"/>
                        </a:lnTo>
                        <a:lnTo>
                          <a:pt x="60" y="79"/>
                        </a:lnTo>
                        <a:lnTo>
                          <a:pt x="66" y="74"/>
                        </a:lnTo>
                        <a:lnTo>
                          <a:pt x="73" y="66"/>
                        </a:lnTo>
                        <a:lnTo>
                          <a:pt x="77" y="58"/>
                        </a:lnTo>
                        <a:lnTo>
                          <a:pt x="80" y="51"/>
                        </a:lnTo>
                        <a:lnTo>
                          <a:pt x="80" y="41"/>
                        </a:lnTo>
                        <a:close/>
                      </a:path>
                    </a:pathLst>
                  </a:custGeom>
                  <a:solidFill>
                    <a:srgbClr val="6A79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82" name="Freeform 650"/>
                  <p:cNvSpPr>
                    <a:spLocks/>
                  </p:cNvSpPr>
                  <p:nvPr/>
                </p:nvSpPr>
                <p:spPr bwMode="auto">
                  <a:xfrm>
                    <a:off x="5610" y="1315"/>
                    <a:ext cx="79" cy="85"/>
                  </a:xfrm>
                  <a:custGeom>
                    <a:avLst/>
                    <a:gdLst/>
                    <a:ahLst/>
                    <a:cxnLst>
                      <a:cxn ang="0">
                        <a:pos x="79" y="40"/>
                      </a:cxn>
                      <a:cxn ang="0">
                        <a:pos x="79" y="33"/>
                      </a:cxn>
                      <a:cxn ang="0">
                        <a:pos x="77" y="26"/>
                      </a:cxn>
                      <a:cxn ang="0">
                        <a:pos x="76" y="22"/>
                      </a:cxn>
                      <a:cxn ang="0">
                        <a:pos x="73" y="16"/>
                      </a:cxn>
                      <a:cxn ang="0">
                        <a:pos x="68" y="11"/>
                      </a:cxn>
                      <a:cxn ang="0">
                        <a:pos x="65" y="6"/>
                      </a:cxn>
                      <a:cxn ang="0">
                        <a:pos x="60" y="3"/>
                      </a:cxn>
                      <a:cxn ang="0">
                        <a:pos x="54" y="0"/>
                      </a:cxn>
                      <a:cxn ang="0">
                        <a:pos x="51" y="0"/>
                      </a:cxn>
                      <a:cxn ang="0">
                        <a:pos x="49" y="0"/>
                      </a:cxn>
                      <a:cxn ang="0">
                        <a:pos x="54" y="3"/>
                      </a:cxn>
                      <a:cxn ang="0">
                        <a:pos x="60" y="6"/>
                      </a:cxn>
                      <a:cxn ang="0">
                        <a:pos x="65" y="11"/>
                      </a:cxn>
                      <a:cxn ang="0">
                        <a:pos x="68" y="16"/>
                      </a:cxn>
                      <a:cxn ang="0">
                        <a:pos x="71" y="22"/>
                      </a:cxn>
                      <a:cxn ang="0">
                        <a:pos x="74" y="26"/>
                      </a:cxn>
                      <a:cxn ang="0">
                        <a:pos x="76" y="33"/>
                      </a:cxn>
                      <a:cxn ang="0">
                        <a:pos x="76" y="40"/>
                      </a:cxn>
                      <a:cxn ang="0">
                        <a:pos x="76" y="48"/>
                      </a:cxn>
                      <a:cxn ang="0">
                        <a:pos x="73" y="56"/>
                      </a:cxn>
                      <a:cxn ang="0">
                        <a:pos x="70" y="64"/>
                      </a:cxn>
                      <a:cxn ang="0">
                        <a:pos x="63" y="70"/>
                      </a:cxn>
                      <a:cxn ang="0">
                        <a:pos x="57" y="74"/>
                      </a:cxn>
                      <a:cxn ang="0">
                        <a:pos x="51" y="78"/>
                      </a:cxn>
                      <a:cxn ang="0">
                        <a:pos x="43" y="81"/>
                      </a:cxn>
                      <a:cxn ang="0">
                        <a:pos x="34" y="82"/>
                      </a:cxn>
                      <a:cxn ang="0">
                        <a:pos x="23" y="81"/>
                      </a:cxn>
                      <a:cxn ang="0">
                        <a:pos x="14" y="76"/>
                      </a:cxn>
                      <a:cxn ang="0">
                        <a:pos x="6" y="70"/>
                      </a:cxn>
                      <a:cxn ang="0">
                        <a:pos x="0" y="64"/>
                      </a:cxn>
                      <a:cxn ang="0">
                        <a:pos x="0" y="65"/>
                      </a:cxn>
                      <a:cxn ang="0">
                        <a:pos x="0" y="68"/>
                      </a:cxn>
                      <a:cxn ang="0">
                        <a:pos x="8" y="76"/>
                      </a:cxn>
                      <a:cxn ang="0">
                        <a:pos x="16" y="81"/>
                      </a:cxn>
                      <a:cxn ang="0">
                        <a:pos x="25" y="84"/>
                      </a:cxn>
                      <a:cxn ang="0">
                        <a:pos x="34" y="85"/>
                      </a:cxn>
                      <a:cxn ang="0">
                        <a:pos x="43" y="84"/>
                      </a:cxn>
                      <a:cxn ang="0">
                        <a:pos x="51" y="81"/>
                      </a:cxn>
                      <a:cxn ang="0">
                        <a:pos x="59" y="78"/>
                      </a:cxn>
                      <a:cxn ang="0">
                        <a:pos x="66" y="71"/>
                      </a:cxn>
                      <a:cxn ang="0">
                        <a:pos x="71" y="65"/>
                      </a:cxn>
                      <a:cxn ang="0">
                        <a:pos x="76" y="57"/>
                      </a:cxn>
                      <a:cxn ang="0">
                        <a:pos x="79" y="48"/>
                      </a:cxn>
                      <a:cxn ang="0">
                        <a:pos x="79" y="40"/>
                      </a:cxn>
                    </a:cxnLst>
                    <a:rect l="0" t="0" r="r" b="b"/>
                    <a:pathLst>
                      <a:path w="79" h="85">
                        <a:moveTo>
                          <a:pt x="79" y="40"/>
                        </a:moveTo>
                        <a:lnTo>
                          <a:pt x="79" y="33"/>
                        </a:lnTo>
                        <a:lnTo>
                          <a:pt x="77" y="26"/>
                        </a:lnTo>
                        <a:lnTo>
                          <a:pt x="76" y="22"/>
                        </a:lnTo>
                        <a:lnTo>
                          <a:pt x="73" y="16"/>
                        </a:lnTo>
                        <a:lnTo>
                          <a:pt x="68" y="11"/>
                        </a:lnTo>
                        <a:lnTo>
                          <a:pt x="65" y="6"/>
                        </a:lnTo>
                        <a:lnTo>
                          <a:pt x="60" y="3"/>
                        </a:lnTo>
                        <a:lnTo>
                          <a:pt x="54" y="0"/>
                        </a:lnTo>
                        <a:lnTo>
                          <a:pt x="51" y="0"/>
                        </a:lnTo>
                        <a:lnTo>
                          <a:pt x="49" y="0"/>
                        </a:lnTo>
                        <a:lnTo>
                          <a:pt x="54" y="3"/>
                        </a:lnTo>
                        <a:lnTo>
                          <a:pt x="60" y="6"/>
                        </a:lnTo>
                        <a:lnTo>
                          <a:pt x="65" y="11"/>
                        </a:lnTo>
                        <a:lnTo>
                          <a:pt x="68" y="16"/>
                        </a:lnTo>
                        <a:lnTo>
                          <a:pt x="71" y="22"/>
                        </a:lnTo>
                        <a:lnTo>
                          <a:pt x="74" y="26"/>
                        </a:lnTo>
                        <a:lnTo>
                          <a:pt x="76" y="33"/>
                        </a:lnTo>
                        <a:lnTo>
                          <a:pt x="76" y="40"/>
                        </a:lnTo>
                        <a:lnTo>
                          <a:pt x="76" y="48"/>
                        </a:lnTo>
                        <a:lnTo>
                          <a:pt x="73" y="56"/>
                        </a:lnTo>
                        <a:lnTo>
                          <a:pt x="70" y="64"/>
                        </a:lnTo>
                        <a:lnTo>
                          <a:pt x="63" y="70"/>
                        </a:lnTo>
                        <a:lnTo>
                          <a:pt x="57" y="74"/>
                        </a:lnTo>
                        <a:lnTo>
                          <a:pt x="51" y="78"/>
                        </a:lnTo>
                        <a:lnTo>
                          <a:pt x="43" y="81"/>
                        </a:lnTo>
                        <a:lnTo>
                          <a:pt x="34" y="82"/>
                        </a:lnTo>
                        <a:lnTo>
                          <a:pt x="23" y="81"/>
                        </a:lnTo>
                        <a:lnTo>
                          <a:pt x="14" y="76"/>
                        </a:lnTo>
                        <a:lnTo>
                          <a:pt x="6" y="70"/>
                        </a:lnTo>
                        <a:lnTo>
                          <a:pt x="0" y="64"/>
                        </a:lnTo>
                        <a:lnTo>
                          <a:pt x="0" y="65"/>
                        </a:lnTo>
                        <a:lnTo>
                          <a:pt x="0" y="68"/>
                        </a:lnTo>
                        <a:lnTo>
                          <a:pt x="8" y="76"/>
                        </a:lnTo>
                        <a:lnTo>
                          <a:pt x="16" y="81"/>
                        </a:lnTo>
                        <a:lnTo>
                          <a:pt x="25" y="84"/>
                        </a:lnTo>
                        <a:lnTo>
                          <a:pt x="34" y="85"/>
                        </a:lnTo>
                        <a:lnTo>
                          <a:pt x="43" y="84"/>
                        </a:lnTo>
                        <a:lnTo>
                          <a:pt x="51" y="81"/>
                        </a:lnTo>
                        <a:lnTo>
                          <a:pt x="59" y="78"/>
                        </a:lnTo>
                        <a:lnTo>
                          <a:pt x="66" y="71"/>
                        </a:lnTo>
                        <a:lnTo>
                          <a:pt x="71" y="65"/>
                        </a:lnTo>
                        <a:lnTo>
                          <a:pt x="76" y="57"/>
                        </a:lnTo>
                        <a:lnTo>
                          <a:pt x="79" y="48"/>
                        </a:lnTo>
                        <a:lnTo>
                          <a:pt x="79" y="40"/>
                        </a:lnTo>
                        <a:close/>
                      </a:path>
                    </a:pathLst>
                  </a:custGeom>
                  <a:solidFill>
                    <a:srgbClr val="717F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83" name="Freeform 651"/>
                  <p:cNvSpPr>
                    <a:spLocks/>
                  </p:cNvSpPr>
                  <p:nvPr/>
                </p:nvSpPr>
                <p:spPr bwMode="auto">
                  <a:xfrm>
                    <a:off x="5610" y="1315"/>
                    <a:ext cx="77" cy="84"/>
                  </a:xfrm>
                  <a:custGeom>
                    <a:avLst/>
                    <a:gdLst/>
                    <a:ahLst/>
                    <a:cxnLst>
                      <a:cxn ang="0">
                        <a:pos x="77" y="40"/>
                      </a:cxn>
                      <a:cxn ang="0">
                        <a:pos x="77" y="33"/>
                      </a:cxn>
                      <a:cxn ang="0">
                        <a:pos x="76" y="26"/>
                      </a:cxn>
                      <a:cxn ang="0">
                        <a:pos x="73" y="22"/>
                      </a:cxn>
                      <a:cxn ang="0">
                        <a:pos x="71" y="16"/>
                      </a:cxn>
                      <a:cxn ang="0">
                        <a:pos x="66" y="11"/>
                      </a:cxn>
                      <a:cxn ang="0">
                        <a:pos x="62" y="6"/>
                      </a:cxn>
                      <a:cxn ang="0">
                        <a:pos x="57" y="3"/>
                      </a:cxn>
                      <a:cxn ang="0">
                        <a:pos x="51" y="0"/>
                      </a:cxn>
                      <a:cxn ang="0">
                        <a:pos x="49" y="0"/>
                      </a:cxn>
                      <a:cxn ang="0">
                        <a:pos x="46" y="2"/>
                      </a:cxn>
                      <a:cxn ang="0">
                        <a:pos x="53" y="3"/>
                      </a:cxn>
                      <a:cxn ang="0">
                        <a:pos x="57" y="6"/>
                      </a:cxn>
                      <a:cxn ang="0">
                        <a:pos x="62" y="11"/>
                      </a:cxn>
                      <a:cxn ang="0">
                        <a:pos x="66" y="16"/>
                      </a:cxn>
                      <a:cxn ang="0">
                        <a:pos x="70" y="20"/>
                      </a:cxn>
                      <a:cxn ang="0">
                        <a:pos x="73" y="26"/>
                      </a:cxn>
                      <a:cxn ang="0">
                        <a:pos x="74" y="33"/>
                      </a:cxn>
                      <a:cxn ang="0">
                        <a:pos x="74" y="40"/>
                      </a:cxn>
                      <a:cxn ang="0">
                        <a:pos x="74" y="48"/>
                      </a:cxn>
                      <a:cxn ang="0">
                        <a:pos x="71" y="56"/>
                      </a:cxn>
                      <a:cxn ang="0">
                        <a:pos x="68" y="62"/>
                      </a:cxn>
                      <a:cxn ang="0">
                        <a:pos x="63" y="68"/>
                      </a:cxn>
                      <a:cxn ang="0">
                        <a:pos x="57" y="73"/>
                      </a:cxn>
                      <a:cxn ang="0">
                        <a:pos x="49" y="78"/>
                      </a:cxn>
                      <a:cxn ang="0">
                        <a:pos x="42" y="79"/>
                      </a:cxn>
                      <a:cxn ang="0">
                        <a:pos x="34" y="81"/>
                      </a:cxn>
                      <a:cxn ang="0">
                        <a:pos x="23" y="79"/>
                      </a:cxn>
                      <a:cxn ang="0">
                        <a:pos x="14" y="74"/>
                      </a:cxn>
                      <a:cxn ang="0">
                        <a:pos x="6" y="68"/>
                      </a:cxn>
                      <a:cxn ang="0">
                        <a:pos x="0" y="61"/>
                      </a:cxn>
                      <a:cxn ang="0">
                        <a:pos x="0" y="61"/>
                      </a:cxn>
                      <a:cxn ang="0">
                        <a:pos x="0" y="61"/>
                      </a:cxn>
                      <a:cxn ang="0">
                        <a:pos x="0" y="64"/>
                      </a:cxn>
                      <a:cxn ang="0">
                        <a:pos x="0" y="65"/>
                      </a:cxn>
                      <a:cxn ang="0">
                        <a:pos x="6" y="73"/>
                      </a:cxn>
                      <a:cxn ang="0">
                        <a:pos x="16" y="79"/>
                      </a:cxn>
                      <a:cxn ang="0">
                        <a:pos x="25" y="82"/>
                      </a:cxn>
                      <a:cxn ang="0">
                        <a:pos x="34" y="84"/>
                      </a:cxn>
                      <a:cxn ang="0">
                        <a:pos x="43" y="82"/>
                      </a:cxn>
                      <a:cxn ang="0">
                        <a:pos x="51" y="79"/>
                      </a:cxn>
                      <a:cxn ang="0">
                        <a:pos x="59" y="76"/>
                      </a:cxn>
                      <a:cxn ang="0">
                        <a:pos x="65" y="70"/>
                      </a:cxn>
                      <a:cxn ang="0">
                        <a:pos x="70" y="64"/>
                      </a:cxn>
                      <a:cxn ang="0">
                        <a:pos x="74" y="56"/>
                      </a:cxn>
                      <a:cxn ang="0">
                        <a:pos x="77" y="48"/>
                      </a:cxn>
                      <a:cxn ang="0">
                        <a:pos x="77" y="40"/>
                      </a:cxn>
                    </a:cxnLst>
                    <a:rect l="0" t="0" r="r" b="b"/>
                    <a:pathLst>
                      <a:path w="77" h="84">
                        <a:moveTo>
                          <a:pt x="77" y="40"/>
                        </a:moveTo>
                        <a:lnTo>
                          <a:pt x="77" y="33"/>
                        </a:lnTo>
                        <a:lnTo>
                          <a:pt x="76" y="26"/>
                        </a:lnTo>
                        <a:lnTo>
                          <a:pt x="73" y="22"/>
                        </a:lnTo>
                        <a:lnTo>
                          <a:pt x="71" y="16"/>
                        </a:lnTo>
                        <a:lnTo>
                          <a:pt x="66" y="11"/>
                        </a:lnTo>
                        <a:lnTo>
                          <a:pt x="62" y="6"/>
                        </a:lnTo>
                        <a:lnTo>
                          <a:pt x="57" y="3"/>
                        </a:lnTo>
                        <a:lnTo>
                          <a:pt x="51" y="0"/>
                        </a:lnTo>
                        <a:lnTo>
                          <a:pt x="49" y="0"/>
                        </a:lnTo>
                        <a:lnTo>
                          <a:pt x="46" y="2"/>
                        </a:lnTo>
                        <a:lnTo>
                          <a:pt x="53" y="3"/>
                        </a:lnTo>
                        <a:lnTo>
                          <a:pt x="57" y="6"/>
                        </a:lnTo>
                        <a:lnTo>
                          <a:pt x="62" y="11"/>
                        </a:lnTo>
                        <a:lnTo>
                          <a:pt x="66" y="16"/>
                        </a:lnTo>
                        <a:lnTo>
                          <a:pt x="70" y="20"/>
                        </a:lnTo>
                        <a:lnTo>
                          <a:pt x="73" y="26"/>
                        </a:lnTo>
                        <a:lnTo>
                          <a:pt x="74" y="33"/>
                        </a:lnTo>
                        <a:lnTo>
                          <a:pt x="74" y="40"/>
                        </a:lnTo>
                        <a:lnTo>
                          <a:pt x="74" y="48"/>
                        </a:lnTo>
                        <a:lnTo>
                          <a:pt x="71" y="56"/>
                        </a:lnTo>
                        <a:lnTo>
                          <a:pt x="68" y="62"/>
                        </a:lnTo>
                        <a:lnTo>
                          <a:pt x="63" y="68"/>
                        </a:lnTo>
                        <a:lnTo>
                          <a:pt x="57" y="73"/>
                        </a:lnTo>
                        <a:lnTo>
                          <a:pt x="49" y="78"/>
                        </a:lnTo>
                        <a:lnTo>
                          <a:pt x="42" y="79"/>
                        </a:lnTo>
                        <a:lnTo>
                          <a:pt x="34" y="81"/>
                        </a:lnTo>
                        <a:lnTo>
                          <a:pt x="23" y="79"/>
                        </a:lnTo>
                        <a:lnTo>
                          <a:pt x="14" y="74"/>
                        </a:lnTo>
                        <a:lnTo>
                          <a:pt x="6" y="68"/>
                        </a:lnTo>
                        <a:lnTo>
                          <a:pt x="0" y="61"/>
                        </a:lnTo>
                        <a:lnTo>
                          <a:pt x="0" y="61"/>
                        </a:lnTo>
                        <a:lnTo>
                          <a:pt x="0" y="61"/>
                        </a:lnTo>
                        <a:lnTo>
                          <a:pt x="0" y="64"/>
                        </a:lnTo>
                        <a:lnTo>
                          <a:pt x="0" y="65"/>
                        </a:lnTo>
                        <a:lnTo>
                          <a:pt x="6" y="73"/>
                        </a:lnTo>
                        <a:lnTo>
                          <a:pt x="16" y="79"/>
                        </a:lnTo>
                        <a:lnTo>
                          <a:pt x="25" y="82"/>
                        </a:lnTo>
                        <a:lnTo>
                          <a:pt x="34" y="84"/>
                        </a:lnTo>
                        <a:lnTo>
                          <a:pt x="43" y="82"/>
                        </a:lnTo>
                        <a:lnTo>
                          <a:pt x="51" y="79"/>
                        </a:lnTo>
                        <a:lnTo>
                          <a:pt x="59" y="76"/>
                        </a:lnTo>
                        <a:lnTo>
                          <a:pt x="65" y="70"/>
                        </a:lnTo>
                        <a:lnTo>
                          <a:pt x="70" y="64"/>
                        </a:lnTo>
                        <a:lnTo>
                          <a:pt x="74" y="56"/>
                        </a:lnTo>
                        <a:lnTo>
                          <a:pt x="77" y="48"/>
                        </a:lnTo>
                        <a:lnTo>
                          <a:pt x="77" y="40"/>
                        </a:lnTo>
                        <a:close/>
                      </a:path>
                    </a:pathLst>
                  </a:custGeom>
                  <a:solidFill>
                    <a:srgbClr val="7582B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84" name="Freeform 652"/>
                  <p:cNvSpPr>
                    <a:spLocks/>
                  </p:cNvSpPr>
                  <p:nvPr/>
                </p:nvSpPr>
                <p:spPr bwMode="auto">
                  <a:xfrm>
                    <a:off x="5610" y="1315"/>
                    <a:ext cx="76" cy="82"/>
                  </a:xfrm>
                  <a:custGeom>
                    <a:avLst/>
                    <a:gdLst/>
                    <a:ahLst/>
                    <a:cxnLst>
                      <a:cxn ang="0">
                        <a:pos x="76" y="40"/>
                      </a:cxn>
                      <a:cxn ang="0">
                        <a:pos x="76" y="33"/>
                      </a:cxn>
                      <a:cxn ang="0">
                        <a:pos x="74" y="26"/>
                      </a:cxn>
                      <a:cxn ang="0">
                        <a:pos x="71" y="22"/>
                      </a:cxn>
                      <a:cxn ang="0">
                        <a:pos x="68" y="16"/>
                      </a:cxn>
                      <a:cxn ang="0">
                        <a:pos x="65" y="11"/>
                      </a:cxn>
                      <a:cxn ang="0">
                        <a:pos x="60" y="6"/>
                      </a:cxn>
                      <a:cxn ang="0">
                        <a:pos x="54" y="3"/>
                      </a:cxn>
                      <a:cxn ang="0">
                        <a:pos x="49" y="0"/>
                      </a:cxn>
                      <a:cxn ang="0">
                        <a:pos x="46" y="2"/>
                      </a:cxn>
                      <a:cxn ang="0">
                        <a:pos x="43" y="2"/>
                      </a:cxn>
                      <a:cxn ang="0">
                        <a:pos x="49" y="5"/>
                      </a:cxn>
                      <a:cxn ang="0">
                        <a:pos x="56" y="8"/>
                      </a:cxn>
                      <a:cxn ang="0">
                        <a:pos x="60" y="11"/>
                      </a:cxn>
                      <a:cxn ang="0">
                        <a:pos x="65" y="16"/>
                      </a:cxn>
                      <a:cxn ang="0">
                        <a:pos x="68" y="20"/>
                      </a:cxn>
                      <a:cxn ang="0">
                        <a:pos x="71" y="26"/>
                      </a:cxn>
                      <a:cxn ang="0">
                        <a:pos x="73" y="33"/>
                      </a:cxn>
                      <a:cxn ang="0">
                        <a:pos x="73" y="40"/>
                      </a:cxn>
                      <a:cxn ang="0">
                        <a:pos x="73" y="48"/>
                      </a:cxn>
                      <a:cxn ang="0">
                        <a:pos x="70" y="54"/>
                      </a:cxn>
                      <a:cxn ang="0">
                        <a:pos x="66" y="62"/>
                      </a:cxn>
                      <a:cxn ang="0">
                        <a:pos x="62" y="67"/>
                      </a:cxn>
                      <a:cxn ang="0">
                        <a:pos x="56" y="71"/>
                      </a:cxn>
                      <a:cxn ang="0">
                        <a:pos x="49" y="76"/>
                      </a:cxn>
                      <a:cxn ang="0">
                        <a:pos x="42" y="78"/>
                      </a:cxn>
                      <a:cxn ang="0">
                        <a:pos x="34" y="79"/>
                      </a:cxn>
                      <a:cxn ang="0">
                        <a:pos x="23" y="78"/>
                      </a:cxn>
                      <a:cxn ang="0">
                        <a:pos x="14" y="73"/>
                      </a:cxn>
                      <a:cxn ang="0">
                        <a:pos x="6" y="65"/>
                      </a:cxn>
                      <a:cxn ang="0">
                        <a:pos x="0" y="57"/>
                      </a:cxn>
                      <a:cxn ang="0">
                        <a:pos x="0" y="59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0" y="64"/>
                      </a:cxn>
                      <a:cxn ang="0">
                        <a:pos x="6" y="70"/>
                      </a:cxn>
                      <a:cxn ang="0">
                        <a:pos x="14" y="76"/>
                      </a:cxn>
                      <a:cxn ang="0">
                        <a:pos x="23" y="81"/>
                      </a:cxn>
                      <a:cxn ang="0">
                        <a:pos x="34" y="82"/>
                      </a:cxn>
                      <a:cxn ang="0">
                        <a:pos x="43" y="81"/>
                      </a:cxn>
                      <a:cxn ang="0">
                        <a:pos x="51" y="78"/>
                      </a:cxn>
                      <a:cxn ang="0">
                        <a:pos x="57" y="74"/>
                      </a:cxn>
                      <a:cxn ang="0">
                        <a:pos x="63" y="70"/>
                      </a:cxn>
                      <a:cxn ang="0">
                        <a:pos x="70" y="64"/>
                      </a:cxn>
                      <a:cxn ang="0">
                        <a:pos x="73" y="56"/>
                      </a:cxn>
                      <a:cxn ang="0">
                        <a:pos x="76" y="48"/>
                      </a:cxn>
                      <a:cxn ang="0">
                        <a:pos x="76" y="40"/>
                      </a:cxn>
                    </a:cxnLst>
                    <a:rect l="0" t="0" r="r" b="b"/>
                    <a:pathLst>
                      <a:path w="76" h="82">
                        <a:moveTo>
                          <a:pt x="76" y="40"/>
                        </a:moveTo>
                        <a:lnTo>
                          <a:pt x="76" y="33"/>
                        </a:lnTo>
                        <a:lnTo>
                          <a:pt x="74" y="26"/>
                        </a:lnTo>
                        <a:lnTo>
                          <a:pt x="71" y="22"/>
                        </a:lnTo>
                        <a:lnTo>
                          <a:pt x="68" y="16"/>
                        </a:lnTo>
                        <a:lnTo>
                          <a:pt x="65" y="11"/>
                        </a:lnTo>
                        <a:lnTo>
                          <a:pt x="60" y="6"/>
                        </a:lnTo>
                        <a:lnTo>
                          <a:pt x="54" y="3"/>
                        </a:lnTo>
                        <a:lnTo>
                          <a:pt x="49" y="0"/>
                        </a:lnTo>
                        <a:lnTo>
                          <a:pt x="46" y="2"/>
                        </a:lnTo>
                        <a:lnTo>
                          <a:pt x="43" y="2"/>
                        </a:lnTo>
                        <a:lnTo>
                          <a:pt x="49" y="5"/>
                        </a:lnTo>
                        <a:lnTo>
                          <a:pt x="56" y="8"/>
                        </a:lnTo>
                        <a:lnTo>
                          <a:pt x="60" y="11"/>
                        </a:lnTo>
                        <a:lnTo>
                          <a:pt x="65" y="16"/>
                        </a:lnTo>
                        <a:lnTo>
                          <a:pt x="68" y="20"/>
                        </a:lnTo>
                        <a:lnTo>
                          <a:pt x="71" y="26"/>
                        </a:lnTo>
                        <a:lnTo>
                          <a:pt x="73" y="33"/>
                        </a:lnTo>
                        <a:lnTo>
                          <a:pt x="73" y="40"/>
                        </a:lnTo>
                        <a:lnTo>
                          <a:pt x="73" y="48"/>
                        </a:lnTo>
                        <a:lnTo>
                          <a:pt x="70" y="54"/>
                        </a:lnTo>
                        <a:lnTo>
                          <a:pt x="66" y="62"/>
                        </a:lnTo>
                        <a:lnTo>
                          <a:pt x="62" y="67"/>
                        </a:lnTo>
                        <a:lnTo>
                          <a:pt x="56" y="71"/>
                        </a:lnTo>
                        <a:lnTo>
                          <a:pt x="49" y="76"/>
                        </a:lnTo>
                        <a:lnTo>
                          <a:pt x="42" y="78"/>
                        </a:lnTo>
                        <a:lnTo>
                          <a:pt x="34" y="79"/>
                        </a:lnTo>
                        <a:lnTo>
                          <a:pt x="23" y="78"/>
                        </a:lnTo>
                        <a:lnTo>
                          <a:pt x="14" y="73"/>
                        </a:lnTo>
                        <a:lnTo>
                          <a:pt x="6" y="65"/>
                        </a:lnTo>
                        <a:lnTo>
                          <a:pt x="0" y="57"/>
                        </a:lnTo>
                        <a:lnTo>
                          <a:pt x="0" y="59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0" y="64"/>
                        </a:lnTo>
                        <a:lnTo>
                          <a:pt x="6" y="70"/>
                        </a:lnTo>
                        <a:lnTo>
                          <a:pt x="14" y="76"/>
                        </a:lnTo>
                        <a:lnTo>
                          <a:pt x="23" y="81"/>
                        </a:lnTo>
                        <a:lnTo>
                          <a:pt x="34" y="82"/>
                        </a:lnTo>
                        <a:lnTo>
                          <a:pt x="43" y="81"/>
                        </a:lnTo>
                        <a:lnTo>
                          <a:pt x="51" y="78"/>
                        </a:lnTo>
                        <a:lnTo>
                          <a:pt x="57" y="74"/>
                        </a:lnTo>
                        <a:lnTo>
                          <a:pt x="63" y="70"/>
                        </a:lnTo>
                        <a:lnTo>
                          <a:pt x="70" y="64"/>
                        </a:lnTo>
                        <a:lnTo>
                          <a:pt x="73" y="56"/>
                        </a:lnTo>
                        <a:lnTo>
                          <a:pt x="76" y="48"/>
                        </a:lnTo>
                        <a:lnTo>
                          <a:pt x="76" y="40"/>
                        </a:lnTo>
                        <a:close/>
                      </a:path>
                    </a:pathLst>
                  </a:custGeom>
                  <a:solidFill>
                    <a:srgbClr val="7986B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85" name="Freeform 653"/>
                  <p:cNvSpPr>
                    <a:spLocks/>
                  </p:cNvSpPr>
                  <p:nvPr/>
                </p:nvSpPr>
                <p:spPr bwMode="auto">
                  <a:xfrm>
                    <a:off x="5610" y="1317"/>
                    <a:ext cx="74" cy="79"/>
                  </a:xfrm>
                  <a:custGeom>
                    <a:avLst/>
                    <a:gdLst/>
                    <a:ahLst/>
                    <a:cxnLst>
                      <a:cxn ang="0">
                        <a:pos x="74" y="38"/>
                      </a:cxn>
                      <a:cxn ang="0">
                        <a:pos x="74" y="31"/>
                      </a:cxn>
                      <a:cxn ang="0">
                        <a:pos x="73" y="24"/>
                      </a:cxn>
                      <a:cxn ang="0">
                        <a:pos x="70" y="18"/>
                      </a:cxn>
                      <a:cxn ang="0">
                        <a:pos x="66" y="14"/>
                      </a:cxn>
                      <a:cxn ang="0">
                        <a:pos x="62" y="9"/>
                      </a:cxn>
                      <a:cxn ang="0">
                        <a:pos x="57" y="4"/>
                      </a:cxn>
                      <a:cxn ang="0">
                        <a:pos x="53" y="1"/>
                      </a:cxn>
                      <a:cxn ang="0">
                        <a:pos x="46" y="0"/>
                      </a:cxn>
                      <a:cxn ang="0">
                        <a:pos x="43" y="0"/>
                      </a:cxn>
                      <a:cxn ang="0">
                        <a:pos x="40" y="1"/>
                      </a:cxn>
                      <a:cxn ang="0">
                        <a:pos x="46" y="3"/>
                      </a:cxn>
                      <a:cxn ang="0">
                        <a:pos x="53" y="6"/>
                      </a:cxn>
                      <a:cxn ang="0">
                        <a:pos x="59" y="9"/>
                      </a:cxn>
                      <a:cxn ang="0">
                        <a:pos x="62" y="14"/>
                      </a:cxn>
                      <a:cxn ang="0">
                        <a:pos x="66" y="18"/>
                      </a:cxn>
                      <a:cxn ang="0">
                        <a:pos x="70" y="24"/>
                      </a:cxn>
                      <a:cxn ang="0">
                        <a:pos x="71" y="31"/>
                      </a:cxn>
                      <a:cxn ang="0">
                        <a:pos x="71" y="38"/>
                      </a:cxn>
                      <a:cxn ang="0">
                        <a:pos x="71" y="45"/>
                      </a:cxn>
                      <a:cxn ang="0">
                        <a:pos x="68" y="52"/>
                      </a:cxn>
                      <a:cxn ang="0">
                        <a:pos x="65" y="59"/>
                      </a:cxn>
                      <a:cxn ang="0">
                        <a:pos x="60" y="65"/>
                      </a:cxn>
                      <a:cxn ang="0">
                        <a:pos x="56" y="68"/>
                      </a:cxn>
                      <a:cxn ang="0">
                        <a:pos x="49" y="72"/>
                      </a:cxn>
                      <a:cxn ang="0">
                        <a:pos x="42" y="74"/>
                      </a:cxn>
                      <a:cxn ang="0">
                        <a:pos x="34" y="76"/>
                      </a:cxn>
                      <a:cxn ang="0">
                        <a:pos x="29" y="74"/>
                      </a:cxn>
                      <a:cxn ang="0">
                        <a:pos x="23" y="72"/>
                      </a:cxn>
                      <a:cxn ang="0">
                        <a:pos x="19" y="71"/>
                      </a:cxn>
                      <a:cxn ang="0">
                        <a:pos x="14" y="68"/>
                      </a:cxn>
                      <a:cxn ang="0">
                        <a:pos x="9" y="65"/>
                      </a:cxn>
                      <a:cxn ang="0">
                        <a:pos x="6" y="62"/>
                      </a:cxn>
                      <a:cxn ang="0">
                        <a:pos x="3" y="57"/>
                      </a:cxn>
                      <a:cxn ang="0">
                        <a:pos x="0" y="52"/>
                      </a:cxn>
                      <a:cxn ang="0">
                        <a:pos x="0" y="55"/>
                      </a:cxn>
                      <a:cxn ang="0">
                        <a:pos x="0" y="59"/>
                      </a:cxn>
                      <a:cxn ang="0">
                        <a:pos x="6" y="66"/>
                      </a:cxn>
                      <a:cxn ang="0">
                        <a:pos x="14" y="72"/>
                      </a:cxn>
                      <a:cxn ang="0">
                        <a:pos x="23" y="77"/>
                      </a:cxn>
                      <a:cxn ang="0">
                        <a:pos x="34" y="79"/>
                      </a:cxn>
                      <a:cxn ang="0">
                        <a:pos x="42" y="77"/>
                      </a:cxn>
                      <a:cxn ang="0">
                        <a:pos x="49" y="76"/>
                      </a:cxn>
                      <a:cxn ang="0">
                        <a:pos x="57" y="71"/>
                      </a:cxn>
                      <a:cxn ang="0">
                        <a:pos x="63" y="66"/>
                      </a:cxn>
                      <a:cxn ang="0">
                        <a:pos x="68" y="60"/>
                      </a:cxn>
                      <a:cxn ang="0">
                        <a:pos x="71" y="54"/>
                      </a:cxn>
                      <a:cxn ang="0">
                        <a:pos x="74" y="46"/>
                      </a:cxn>
                      <a:cxn ang="0">
                        <a:pos x="74" y="38"/>
                      </a:cxn>
                    </a:cxnLst>
                    <a:rect l="0" t="0" r="r" b="b"/>
                    <a:pathLst>
                      <a:path w="74" h="79">
                        <a:moveTo>
                          <a:pt x="74" y="38"/>
                        </a:moveTo>
                        <a:lnTo>
                          <a:pt x="74" y="31"/>
                        </a:lnTo>
                        <a:lnTo>
                          <a:pt x="73" y="24"/>
                        </a:lnTo>
                        <a:lnTo>
                          <a:pt x="70" y="18"/>
                        </a:lnTo>
                        <a:lnTo>
                          <a:pt x="66" y="14"/>
                        </a:lnTo>
                        <a:lnTo>
                          <a:pt x="62" y="9"/>
                        </a:lnTo>
                        <a:lnTo>
                          <a:pt x="57" y="4"/>
                        </a:lnTo>
                        <a:lnTo>
                          <a:pt x="53" y="1"/>
                        </a:lnTo>
                        <a:lnTo>
                          <a:pt x="46" y="0"/>
                        </a:lnTo>
                        <a:lnTo>
                          <a:pt x="43" y="0"/>
                        </a:lnTo>
                        <a:lnTo>
                          <a:pt x="40" y="1"/>
                        </a:lnTo>
                        <a:lnTo>
                          <a:pt x="46" y="3"/>
                        </a:lnTo>
                        <a:lnTo>
                          <a:pt x="53" y="6"/>
                        </a:lnTo>
                        <a:lnTo>
                          <a:pt x="59" y="9"/>
                        </a:lnTo>
                        <a:lnTo>
                          <a:pt x="62" y="14"/>
                        </a:lnTo>
                        <a:lnTo>
                          <a:pt x="66" y="18"/>
                        </a:lnTo>
                        <a:lnTo>
                          <a:pt x="70" y="24"/>
                        </a:lnTo>
                        <a:lnTo>
                          <a:pt x="71" y="31"/>
                        </a:lnTo>
                        <a:lnTo>
                          <a:pt x="71" y="38"/>
                        </a:lnTo>
                        <a:lnTo>
                          <a:pt x="71" y="45"/>
                        </a:lnTo>
                        <a:lnTo>
                          <a:pt x="68" y="52"/>
                        </a:lnTo>
                        <a:lnTo>
                          <a:pt x="65" y="59"/>
                        </a:lnTo>
                        <a:lnTo>
                          <a:pt x="60" y="65"/>
                        </a:lnTo>
                        <a:lnTo>
                          <a:pt x="56" y="68"/>
                        </a:lnTo>
                        <a:lnTo>
                          <a:pt x="49" y="72"/>
                        </a:lnTo>
                        <a:lnTo>
                          <a:pt x="42" y="74"/>
                        </a:lnTo>
                        <a:lnTo>
                          <a:pt x="34" y="76"/>
                        </a:lnTo>
                        <a:lnTo>
                          <a:pt x="29" y="74"/>
                        </a:lnTo>
                        <a:lnTo>
                          <a:pt x="23" y="72"/>
                        </a:lnTo>
                        <a:lnTo>
                          <a:pt x="19" y="71"/>
                        </a:lnTo>
                        <a:lnTo>
                          <a:pt x="14" y="68"/>
                        </a:lnTo>
                        <a:lnTo>
                          <a:pt x="9" y="65"/>
                        </a:lnTo>
                        <a:lnTo>
                          <a:pt x="6" y="62"/>
                        </a:lnTo>
                        <a:lnTo>
                          <a:pt x="3" y="57"/>
                        </a:lnTo>
                        <a:lnTo>
                          <a:pt x="0" y="52"/>
                        </a:lnTo>
                        <a:lnTo>
                          <a:pt x="0" y="55"/>
                        </a:lnTo>
                        <a:lnTo>
                          <a:pt x="0" y="59"/>
                        </a:lnTo>
                        <a:lnTo>
                          <a:pt x="6" y="66"/>
                        </a:lnTo>
                        <a:lnTo>
                          <a:pt x="14" y="72"/>
                        </a:lnTo>
                        <a:lnTo>
                          <a:pt x="23" y="77"/>
                        </a:lnTo>
                        <a:lnTo>
                          <a:pt x="34" y="79"/>
                        </a:lnTo>
                        <a:lnTo>
                          <a:pt x="42" y="77"/>
                        </a:lnTo>
                        <a:lnTo>
                          <a:pt x="49" y="76"/>
                        </a:lnTo>
                        <a:lnTo>
                          <a:pt x="57" y="71"/>
                        </a:lnTo>
                        <a:lnTo>
                          <a:pt x="63" y="66"/>
                        </a:lnTo>
                        <a:lnTo>
                          <a:pt x="68" y="60"/>
                        </a:lnTo>
                        <a:lnTo>
                          <a:pt x="71" y="54"/>
                        </a:lnTo>
                        <a:lnTo>
                          <a:pt x="74" y="46"/>
                        </a:lnTo>
                        <a:lnTo>
                          <a:pt x="74" y="38"/>
                        </a:lnTo>
                        <a:close/>
                      </a:path>
                    </a:pathLst>
                  </a:custGeom>
                  <a:solidFill>
                    <a:srgbClr val="7D89B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86" name="Freeform 654"/>
                  <p:cNvSpPr>
                    <a:spLocks/>
                  </p:cNvSpPr>
                  <p:nvPr/>
                </p:nvSpPr>
                <p:spPr bwMode="auto">
                  <a:xfrm>
                    <a:off x="5610" y="1317"/>
                    <a:ext cx="73" cy="77"/>
                  </a:xfrm>
                  <a:custGeom>
                    <a:avLst/>
                    <a:gdLst/>
                    <a:ahLst/>
                    <a:cxnLst>
                      <a:cxn ang="0">
                        <a:pos x="73" y="38"/>
                      </a:cxn>
                      <a:cxn ang="0">
                        <a:pos x="73" y="31"/>
                      </a:cxn>
                      <a:cxn ang="0">
                        <a:pos x="71" y="24"/>
                      </a:cxn>
                      <a:cxn ang="0">
                        <a:pos x="68" y="18"/>
                      </a:cxn>
                      <a:cxn ang="0">
                        <a:pos x="65" y="14"/>
                      </a:cxn>
                      <a:cxn ang="0">
                        <a:pos x="60" y="9"/>
                      </a:cxn>
                      <a:cxn ang="0">
                        <a:pos x="56" y="6"/>
                      </a:cxn>
                      <a:cxn ang="0">
                        <a:pos x="49" y="3"/>
                      </a:cxn>
                      <a:cxn ang="0">
                        <a:pos x="43" y="0"/>
                      </a:cxn>
                      <a:cxn ang="0">
                        <a:pos x="40" y="1"/>
                      </a:cxn>
                      <a:cxn ang="0">
                        <a:pos x="37" y="3"/>
                      </a:cxn>
                      <a:cxn ang="0">
                        <a:pos x="45" y="4"/>
                      </a:cxn>
                      <a:cxn ang="0">
                        <a:pos x="51" y="6"/>
                      </a:cxn>
                      <a:cxn ang="0">
                        <a:pos x="56" y="9"/>
                      </a:cxn>
                      <a:cxn ang="0">
                        <a:pos x="60" y="14"/>
                      </a:cxn>
                      <a:cxn ang="0">
                        <a:pos x="65" y="18"/>
                      </a:cxn>
                      <a:cxn ang="0">
                        <a:pos x="68" y="24"/>
                      </a:cxn>
                      <a:cxn ang="0">
                        <a:pos x="70" y="31"/>
                      </a:cxn>
                      <a:cxn ang="0">
                        <a:pos x="70" y="38"/>
                      </a:cxn>
                      <a:cxn ang="0">
                        <a:pos x="70" y="45"/>
                      </a:cxn>
                      <a:cxn ang="0">
                        <a:pos x="66" y="52"/>
                      </a:cxn>
                      <a:cxn ang="0">
                        <a:pos x="63" y="57"/>
                      </a:cxn>
                      <a:cxn ang="0">
                        <a:pos x="59" y="63"/>
                      </a:cxn>
                      <a:cxn ang="0">
                        <a:pos x="54" y="68"/>
                      </a:cxn>
                      <a:cxn ang="0">
                        <a:pos x="48" y="71"/>
                      </a:cxn>
                      <a:cxn ang="0">
                        <a:pos x="42" y="72"/>
                      </a:cxn>
                      <a:cxn ang="0">
                        <a:pos x="34" y="74"/>
                      </a:cxn>
                      <a:cxn ang="0">
                        <a:pos x="28" y="72"/>
                      </a:cxn>
                      <a:cxn ang="0">
                        <a:pos x="23" y="71"/>
                      </a:cxn>
                      <a:cxn ang="0">
                        <a:pos x="19" y="69"/>
                      </a:cxn>
                      <a:cxn ang="0">
                        <a:pos x="14" y="66"/>
                      </a:cxn>
                      <a:cxn ang="0">
                        <a:pos x="9" y="63"/>
                      </a:cxn>
                      <a:cxn ang="0">
                        <a:pos x="6" y="59"/>
                      </a:cxn>
                      <a:cxn ang="0">
                        <a:pos x="3" y="54"/>
                      </a:cxn>
                      <a:cxn ang="0">
                        <a:pos x="0" y="49"/>
                      </a:cxn>
                      <a:cxn ang="0">
                        <a:pos x="0" y="52"/>
                      </a:cxn>
                      <a:cxn ang="0">
                        <a:pos x="0" y="55"/>
                      </a:cxn>
                      <a:cxn ang="0">
                        <a:pos x="6" y="63"/>
                      </a:cxn>
                      <a:cxn ang="0">
                        <a:pos x="14" y="71"/>
                      </a:cxn>
                      <a:cxn ang="0">
                        <a:pos x="23" y="76"/>
                      </a:cxn>
                      <a:cxn ang="0">
                        <a:pos x="34" y="77"/>
                      </a:cxn>
                      <a:cxn ang="0">
                        <a:pos x="42" y="76"/>
                      </a:cxn>
                      <a:cxn ang="0">
                        <a:pos x="49" y="74"/>
                      </a:cxn>
                      <a:cxn ang="0">
                        <a:pos x="56" y="69"/>
                      </a:cxn>
                      <a:cxn ang="0">
                        <a:pos x="62" y="65"/>
                      </a:cxn>
                      <a:cxn ang="0">
                        <a:pos x="66" y="60"/>
                      </a:cxn>
                      <a:cxn ang="0">
                        <a:pos x="70" y="52"/>
                      </a:cxn>
                      <a:cxn ang="0">
                        <a:pos x="73" y="46"/>
                      </a:cxn>
                      <a:cxn ang="0">
                        <a:pos x="73" y="38"/>
                      </a:cxn>
                    </a:cxnLst>
                    <a:rect l="0" t="0" r="r" b="b"/>
                    <a:pathLst>
                      <a:path w="73" h="77">
                        <a:moveTo>
                          <a:pt x="73" y="38"/>
                        </a:moveTo>
                        <a:lnTo>
                          <a:pt x="73" y="31"/>
                        </a:lnTo>
                        <a:lnTo>
                          <a:pt x="71" y="24"/>
                        </a:lnTo>
                        <a:lnTo>
                          <a:pt x="68" y="18"/>
                        </a:lnTo>
                        <a:lnTo>
                          <a:pt x="65" y="14"/>
                        </a:lnTo>
                        <a:lnTo>
                          <a:pt x="60" y="9"/>
                        </a:lnTo>
                        <a:lnTo>
                          <a:pt x="56" y="6"/>
                        </a:lnTo>
                        <a:lnTo>
                          <a:pt x="49" y="3"/>
                        </a:lnTo>
                        <a:lnTo>
                          <a:pt x="43" y="0"/>
                        </a:lnTo>
                        <a:lnTo>
                          <a:pt x="40" y="1"/>
                        </a:lnTo>
                        <a:lnTo>
                          <a:pt x="37" y="3"/>
                        </a:lnTo>
                        <a:lnTo>
                          <a:pt x="45" y="4"/>
                        </a:lnTo>
                        <a:lnTo>
                          <a:pt x="51" y="6"/>
                        </a:lnTo>
                        <a:lnTo>
                          <a:pt x="56" y="9"/>
                        </a:lnTo>
                        <a:lnTo>
                          <a:pt x="60" y="14"/>
                        </a:lnTo>
                        <a:lnTo>
                          <a:pt x="65" y="18"/>
                        </a:lnTo>
                        <a:lnTo>
                          <a:pt x="68" y="24"/>
                        </a:lnTo>
                        <a:lnTo>
                          <a:pt x="70" y="31"/>
                        </a:lnTo>
                        <a:lnTo>
                          <a:pt x="70" y="38"/>
                        </a:lnTo>
                        <a:lnTo>
                          <a:pt x="70" y="45"/>
                        </a:lnTo>
                        <a:lnTo>
                          <a:pt x="66" y="52"/>
                        </a:lnTo>
                        <a:lnTo>
                          <a:pt x="63" y="57"/>
                        </a:lnTo>
                        <a:lnTo>
                          <a:pt x="59" y="63"/>
                        </a:lnTo>
                        <a:lnTo>
                          <a:pt x="54" y="68"/>
                        </a:lnTo>
                        <a:lnTo>
                          <a:pt x="48" y="71"/>
                        </a:lnTo>
                        <a:lnTo>
                          <a:pt x="42" y="72"/>
                        </a:lnTo>
                        <a:lnTo>
                          <a:pt x="34" y="74"/>
                        </a:lnTo>
                        <a:lnTo>
                          <a:pt x="28" y="72"/>
                        </a:lnTo>
                        <a:lnTo>
                          <a:pt x="23" y="71"/>
                        </a:lnTo>
                        <a:lnTo>
                          <a:pt x="19" y="69"/>
                        </a:lnTo>
                        <a:lnTo>
                          <a:pt x="14" y="66"/>
                        </a:lnTo>
                        <a:lnTo>
                          <a:pt x="9" y="63"/>
                        </a:lnTo>
                        <a:lnTo>
                          <a:pt x="6" y="59"/>
                        </a:lnTo>
                        <a:lnTo>
                          <a:pt x="3" y="54"/>
                        </a:lnTo>
                        <a:lnTo>
                          <a:pt x="0" y="49"/>
                        </a:lnTo>
                        <a:lnTo>
                          <a:pt x="0" y="52"/>
                        </a:lnTo>
                        <a:lnTo>
                          <a:pt x="0" y="55"/>
                        </a:lnTo>
                        <a:lnTo>
                          <a:pt x="6" y="63"/>
                        </a:lnTo>
                        <a:lnTo>
                          <a:pt x="14" y="71"/>
                        </a:lnTo>
                        <a:lnTo>
                          <a:pt x="23" y="76"/>
                        </a:lnTo>
                        <a:lnTo>
                          <a:pt x="34" y="77"/>
                        </a:lnTo>
                        <a:lnTo>
                          <a:pt x="42" y="76"/>
                        </a:lnTo>
                        <a:lnTo>
                          <a:pt x="49" y="74"/>
                        </a:lnTo>
                        <a:lnTo>
                          <a:pt x="56" y="69"/>
                        </a:lnTo>
                        <a:lnTo>
                          <a:pt x="62" y="65"/>
                        </a:lnTo>
                        <a:lnTo>
                          <a:pt x="66" y="60"/>
                        </a:lnTo>
                        <a:lnTo>
                          <a:pt x="70" y="52"/>
                        </a:lnTo>
                        <a:lnTo>
                          <a:pt x="73" y="46"/>
                        </a:lnTo>
                        <a:lnTo>
                          <a:pt x="73" y="38"/>
                        </a:lnTo>
                        <a:close/>
                      </a:path>
                    </a:pathLst>
                  </a:custGeom>
                  <a:solidFill>
                    <a:srgbClr val="8490C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87" name="Freeform 655"/>
                  <p:cNvSpPr>
                    <a:spLocks/>
                  </p:cNvSpPr>
                  <p:nvPr/>
                </p:nvSpPr>
                <p:spPr bwMode="auto">
                  <a:xfrm>
                    <a:off x="5610" y="1318"/>
                    <a:ext cx="71" cy="75"/>
                  </a:xfrm>
                  <a:custGeom>
                    <a:avLst/>
                    <a:gdLst/>
                    <a:ahLst/>
                    <a:cxnLst>
                      <a:cxn ang="0">
                        <a:pos x="71" y="37"/>
                      </a:cxn>
                      <a:cxn ang="0">
                        <a:pos x="71" y="30"/>
                      </a:cxn>
                      <a:cxn ang="0">
                        <a:pos x="70" y="23"/>
                      </a:cxn>
                      <a:cxn ang="0">
                        <a:pos x="66" y="17"/>
                      </a:cxn>
                      <a:cxn ang="0">
                        <a:pos x="62" y="13"/>
                      </a:cxn>
                      <a:cxn ang="0">
                        <a:pos x="59" y="8"/>
                      </a:cxn>
                      <a:cxn ang="0">
                        <a:pos x="53" y="5"/>
                      </a:cxn>
                      <a:cxn ang="0">
                        <a:pos x="46" y="2"/>
                      </a:cxn>
                      <a:cxn ang="0">
                        <a:pos x="40" y="0"/>
                      </a:cxn>
                      <a:cxn ang="0">
                        <a:pos x="37" y="2"/>
                      </a:cxn>
                      <a:cxn ang="0">
                        <a:pos x="34" y="3"/>
                      </a:cxn>
                      <a:cxn ang="0">
                        <a:pos x="42" y="3"/>
                      </a:cxn>
                      <a:cxn ang="0">
                        <a:pos x="48" y="5"/>
                      </a:cxn>
                      <a:cxn ang="0">
                        <a:pos x="54" y="8"/>
                      </a:cxn>
                      <a:cxn ang="0">
                        <a:pos x="59" y="13"/>
                      </a:cxn>
                      <a:cxn ang="0">
                        <a:pos x="62" y="17"/>
                      </a:cxn>
                      <a:cxn ang="0">
                        <a:pos x="65" y="23"/>
                      </a:cxn>
                      <a:cxn ang="0">
                        <a:pos x="68" y="30"/>
                      </a:cxn>
                      <a:cxn ang="0">
                        <a:pos x="68" y="37"/>
                      </a:cxn>
                      <a:cxn ang="0">
                        <a:pos x="68" y="44"/>
                      </a:cxn>
                      <a:cxn ang="0">
                        <a:pos x="65" y="50"/>
                      </a:cxn>
                      <a:cxn ang="0">
                        <a:pos x="62" y="56"/>
                      </a:cxn>
                      <a:cxn ang="0">
                        <a:pos x="59" y="61"/>
                      </a:cxn>
                      <a:cxn ang="0">
                        <a:pos x="53" y="65"/>
                      </a:cxn>
                      <a:cxn ang="0">
                        <a:pos x="48" y="68"/>
                      </a:cxn>
                      <a:cxn ang="0">
                        <a:pos x="42" y="70"/>
                      </a:cxn>
                      <a:cxn ang="0">
                        <a:pos x="34" y="71"/>
                      </a:cxn>
                      <a:cxn ang="0">
                        <a:pos x="28" y="70"/>
                      </a:cxn>
                      <a:cxn ang="0">
                        <a:pos x="23" y="68"/>
                      </a:cxn>
                      <a:cxn ang="0">
                        <a:pos x="17" y="67"/>
                      </a:cxn>
                      <a:cxn ang="0">
                        <a:pos x="12" y="64"/>
                      </a:cxn>
                      <a:cxn ang="0">
                        <a:pos x="9" y="59"/>
                      </a:cxn>
                      <a:cxn ang="0">
                        <a:pos x="6" y="54"/>
                      </a:cxn>
                      <a:cxn ang="0">
                        <a:pos x="3" y="50"/>
                      </a:cxn>
                      <a:cxn ang="0">
                        <a:pos x="2" y="44"/>
                      </a:cxn>
                      <a:cxn ang="0">
                        <a:pos x="0" y="47"/>
                      </a:cxn>
                      <a:cxn ang="0">
                        <a:pos x="0" y="51"/>
                      </a:cxn>
                      <a:cxn ang="0">
                        <a:pos x="3" y="56"/>
                      </a:cxn>
                      <a:cxn ang="0">
                        <a:pos x="6" y="61"/>
                      </a:cxn>
                      <a:cxn ang="0">
                        <a:pos x="9" y="64"/>
                      </a:cxn>
                      <a:cxn ang="0">
                        <a:pos x="14" y="67"/>
                      </a:cxn>
                      <a:cxn ang="0">
                        <a:pos x="19" y="70"/>
                      </a:cxn>
                      <a:cxn ang="0">
                        <a:pos x="23" y="71"/>
                      </a:cxn>
                      <a:cxn ang="0">
                        <a:pos x="29" y="73"/>
                      </a:cxn>
                      <a:cxn ang="0">
                        <a:pos x="34" y="75"/>
                      </a:cxn>
                      <a:cxn ang="0">
                        <a:pos x="42" y="73"/>
                      </a:cxn>
                      <a:cxn ang="0">
                        <a:pos x="49" y="71"/>
                      </a:cxn>
                      <a:cxn ang="0">
                        <a:pos x="56" y="67"/>
                      </a:cxn>
                      <a:cxn ang="0">
                        <a:pos x="60" y="64"/>
                      </a:cxn>
                      <a:cxn ang="0">
                        <a:pos x="65" y="58"/>
                      </a:cxn>
                      <a:cxn ang="0">
                        <a:pos x="68" y="51"/>
                      </a:cxn>
                      <a:cxn ang="0">
                        <a:pos x="71" y="44"/>
                      </a:cxn>
                      <a:cxn ang="0">
                        <a:pos x="71" y="37"/>
                      </a:cxn>
                    </a:cxnLst>
                    <a:rect l="0" t="0" r="r" b="b"/>
                    <a:pathLst>
                      <a:path w="71" h="75">
                        <a:moveTo>
                          <a:pt x="71" y="37"/>
                        </a:moveTo>
                        <a:lnTo>
                          <a:pt x="71" y="30"/>
                        </a:lnTo>
                        <a:lnTo>
                          <a:pt x="70" y="23"/>
                        </a:lnTo>
                        <a:lnTo>
                          <a:pt x="66" y="17"/>
                        </a:lnTo>
                        <a:lnTo>
                          <a:pt x="62" y="13"/>
                        </a:lnTo>
                        <a:lnTo>
                          <a:pt x="59" y="8"/>
                        </a:lnTo>
                        <a:lnTo>
                          <a:pt x="53" y="5"/>
                        </a:lnTo>
                        <a:lnTo>
                          <a:pt x="46" y="2"/>
                        </a:lnTo>
                        <a:lnTo>
                          <a:pt x="40" y="0"/>
                        </a:lnTo>
                        <a:lnTo>
                          <a:pt x="37" y="2"/>
                        </a:lnTo>
                        <a:lnTo>
                          <a:pt x="34" y="3"/>
                        </a:lnTo>
                        <a:lnTo>
                          <a:pt x="42" y="3"/>
                        </a:lnTo>
                        <a:lnTo>
                          <a:pt x="48" y="5"/>
                        </a:lnTo>
                        <a:lnTo>
                          <a:pt x="54" y="8"/>
                        </a:lnTo>
                        <a:lnTo>
                          <a:pt x="59" y="13"/>
                        </a:lnTo>
                        <a:lnTo>
                          <a:pt x="62" y="17"/>
                        </a:lnTo>
                        <a:lnTo>
                          <a:pt x="65" y="23"/>
                        </a:lnTo>
                        <a:lnTo>
                          <a:pt x="68" y="30"/>
                        </a:lnTo>
                        <a:lnTo>
                          <a:pt x="68" y="37"/>
                        </a:lnTo>
                        <a:lnTo>
                          <a:pt x="68" y="44"/>
                        </a:lnTo>
                        <a:lnTo>
                          <a:pt x="65" y="50"/>
                        </a:lnTo>
                        <a:lnTo>
                          <a:pt x="62" y="56"/>
                        </a:lnTo>
                        <a:lnTo>
                          <a:pt x="59" y="61"/>
                        </a:lnTo>
                        <a:lnTo>
                          <a:pt x="53" y="65"/>
                        </a:lnTo>
                        <a:lnTo>
                          <a:pt x="48" y="68"/>
                        </a:lnTo>
                        <a:lnTo>
                          <a:pt x="42" y="70"/>
                        </a:lnTo>
                        <a:lnTo>
                          <a:pt x="34" y="71"/>
                        </a:lnTo>
                        <a:lnTo>
                          <a:pt x="28" y="70"/>
                        </a:lnTo>
                        <a:lnTo>
                          <a:pt x="23" y="68"/>
                        </a:lnTo>
                        <a:lnTo>
                          <a:pt x="17" y="67"/>
                        </a:lnTo>
                        <a:lnTo>
                          <a:pt x="12" y="64"/>
                        </a:lnTo>
                        <a:lnTo>
                          <a:pt x="9" y="59"/>
                        </a:lnTo>
                        <a:lnTo>
                          <a:pt x="6" y="54"/>
                        </a:lnTo>
                        <a:lnTo>
                          <a:pt x="3" y="50"/>
                        </a:lnTo>
                        <a:lnTo>
                          <a:pt x="2" y="44"/>
                        </a:lnTo>
                        <a:lnTo>
                          <a:pt x="0" y="47"/>
                        </a:lnTo>
                        <a:lnTo>
                          <a:pt x="0" y="51"/>
                        </a:lnTo>
                        <a:lnTo>
                          <a:pt x="3" y="56"/>
                        </a:lnTo>
                        <a:lnTo>
                          <a:pt x="6" y="61"/>
                        </a:lnTo>
                        <a:lnTo>
                          <a:pt x="9" y="64"/>
                        </a:lnTo>
                        <a:lnTo>
                          <a:pt x="14" y="67"/>
                        </a:lnTo>
                        <a:lnTo>
                          <a:pt x="19" y="70"/>
                        </a:lnTo>
                        <a:lnTo>
                          <a:pt x="23" y="71"/>
                        </a:lnTo>
                        <a:lnTo>
                          <a:pt x="29" y="73"/>
                        </a:lnTo>
                        <a:lnTo>
                          <a:pt x="34" y="75"/>
                        </a:lnTo>
                        <a:lnTo>
                          <a:pt x="42" y="73"/>
                        </a:lnTo>
                        <a:lnTo>
                          <a:pt x="49" y="71"/>
                        </a:lnTo>
                        <a:lnTo>
                          <a:pt x="56" y="67"/>
                        </a:lnTo>
                        <a:lnTo>
                          <a:pt x="60" y="64"/>
                        </a:lnTo>
                        <a:lnTo>
                          <a:pt x="65" y="58"/>
                        </a:lnTo>
                        <a:lnTo>
                          <a:pt x="68" y="51"/>
                        </a:lnTo>
                        <a:lnTo>
                          <a:pt x="71" y="44"/>
                        </a:lnTo>
                        <a:lnTo>
                          <a:pt x="71" y="37"/>
                        </a:lnTo>
                        <a:close/>
                      </a:path>
                    </a:pathLst>
                  </a:custGeom>
                  <a:solidFill>
                    <a:srgbClr val="8894C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88" name="Freeform 656"/>
                  <p:cNvSpPr>
                    <a:spLocks/>
                  </p:cNvSpPr>
                  <p:nvPr/>
                </p:nvSpPr>
                <p:spPr bwMode="auto">
                  <a:xfrm>
                    <a:off x="5610" y="1320"/>
                    <a:ext cx="70" cy="71"/>
                  </a:xfrm>
                  <a:custGeom>
                    <a:avLst/>
                    <a:gdLst/>
                    <a:ahLst/>
                    <a:cxnLst>
                      <a:cxn ang="0">
                        <a:pos x="70" y="35"/>
                      </a:cxn>
                      <a:cxn ang="0">
                        <a:pos x="70" y="28"/>
                      </a:cxn>
                      <a:cxn ang="0">
                        <a:pos x="68" y="21"/>
                      </a:cxn>
                      <a:cxn ang="0">
                        <a:pos x="65" y="15"/>
                      </a:cxn>
                      <a:cxn ang="0">
                        <a:pos x="60" y="11"/>
                      </a:cxn>
                      <a:cxn ang="0">
                        <a:pos x="56" y="6"/>
                      </a:cxn>
                      <a:cxn ang="0">
                        <a:pos x="51" y="3"/>
                      </a:cxn>
                      <a:cxn ang="0">
                        <a:pos x="45" y="1"/>
                      </a:cxn>
                      <a:cxn ang="0">
                        <a:pos x="37" y="0"/>
                      </a:cxn>
                      <a:cxn ang="0">
                        <a:pos x="34" y="1"/>
                      </a:cxn>
                      <a:cxn ang="0">
                        <a:pos x="31" y="3"/>
                      </a:cxn>
                      <a:cxn ang="0">
                        <a:pos x="33" y="3"/>
                      </a:cxn>
                      <a:cxn ang="0">
                        <a:pos x="34" y="3"/>
                      </a:cxn>
                      <a:cxn ang="0">
                        <a:pos x="40" y="3"/>
                      </a:cxn>
                      <a:cxn ang="0">
                        <a:pos x="46" y="4"/>
                      </a:cxn>
                      <a:cxn ang="0">
                        <a:pos x="53" y="8"/>
                      </a:cxn>
                      <a:cxn ang="0">
                        <a:pos x="57" y="12"/>
                      </a:cxn>
                      <a:cxn ang="0">
                        <a:pos x="62" y="17"/>
                      </a:cxn>
                      <a:cxn ang="0">
                        <a:pos x="65" y="21"/>
                      </a:cxn>
                      <a:cxn ang="0">
                        <a:pos x="66" y="28"/>
                      </a:cxn>
                      <a:cxn ang="0">
                        <a:pos x="66" y="35"/>
                      </a:cxn>
                      <a:cxn ang="0">
                        <a:pos x="66" y="42"/>
                      </a:cxn>
                      <a:cxn ang="0">
                        <a:pos x="65" y="48"/>
                      </a:cxn>
                      <a:cxn ang="0">
                        <a:pos x="62" y="52"/>
                      </a:cxn>
                      <a:cxn ang="0">
                        <a:pos x="57" y="57"/>
                      </a:cxn>
                      <a:cxn ang="0">
                        <a:pos x="53" y="62"/>
                      </a:cxn>
                      <a:cxn ang="0">
                        <a:pos x="46" y="65"/>
                      </a:cxn>
                      <a:cxn ang="0">
                        <a:pos x="40" y="66"/>
                      </a:cxn>
                      <a:cxn ang="0">
                        <a:pos x="34" y="68"/>
                      </a:cxn>
                      <a:cxn ang="0">
                        <a:pos x="28" y="66"/>
                      </a:cxn>
                      <a:cxn ang="0">
                        <a:pos x="23" y="65"/>
                      </a:cxn>
                      <a:cxn ang="0">
                        <a:pos x="17" y="62"/>
                      </a:cxn>
                      <a:cxn ang="0">
                        <a:pos x="12" y="59"/>
                      </a:cxn>
                      <a:cxn ang="0">
                        <a:pos x="9" y="54"/>
                      </a:cxn>
                      <a:cxn ang="0">
                        <a:pos x="6" y="49"/>
                      </a:cxn>
                      <a:cxn ang="0">
                        <a:pos x="3" y="45"/>
                      </a:cxn>
                      <a:cxn ang="0">
                        <a:pos x="2" y="38"/>
                      </a:cxn>
                      <a:cxn ang="0">
                        <a:pos x="2" y="42"/>
                      </a:cxn>
                      <a:cxn ang="0">
                        <a:pos x="0" y="46"/>
                      </a:cxn>
                      <a:cxn ang="0">
                        <a:pos x="3" y="51"/>
                      </a:cxn>
                      <a:cxn ang="0">
                        <a:pos x="6" y="56"/>
                      </a:cxn>
                      <a:cxn ang="0">
                        <a:pos x="9" y="60"/>
                      </a:cxn>
                      <a:cxn ang="0">
                        <a:pos x="14" y="63"/>
                      </a:cxn>
                      <a:cxn ang="0">
                        <a:pos x="19" y="66"/>
                      </a:cxn>
                      <a:cxn ang="0">
                        <a:pos x="23" y="68"/>
                      </a:cxn>
                      <a:cxn ang="0">
                        <a:pos x="28" y="69"/>
                      </a:cxn>
                      <a:cxn ang="0">
                        <a:pos x="34" y="71"/>
                      </a:cxn>
                      <a:cxn ang="0">
                        <a:pos x="42" y="69"/>
                      </a:cxn>
                      <a:cxn ang="0">
                        <a:pos x="48" y="68"/>
                      </a:cxn>
                      <a:cxn ang="0">
                        <a:pos x="54" y="65"/>
                      </a:cxn>
                      <a:cxn ang="0">
                        <a:pos x="59" y="60"/>
                      </a:cxn>
                      <a:cxn ang="0">
                        <a:pos x="63" y="54"/>
                      </a:cxn>
                      <a:cxn ang="0">
                        <a:pos x="66" y="49"/>
                      </a:cxn>
                      <a:cxn ang="0">
                        <a:pos x="70" y="42"/>
                      </a:cxn>
                      <a:cxn ang="0">
                        <a:pos x="70" y="35"/>
                      </a:cxn>
                    </a:cxnLst>
                    <a:rect l="0" t="0" r="r" b="b"/>
                    <a:pathLst>
                      <a:path w="70" h="71">
                        <a:moveTo>
                          <a:pt x="70" y="35"/>
                        </a:moveTo>
                        <a:lnTo>
                          <a:pt x="70" y="28"/>
                        </a:lnTo>
                        <a:lnTo>
                          <a:pt x="68" y="21"/>
                        </a:lnTo>
                        <a:lnTo>
                          <a:pt x="65" y="15"/>
                        </a:lnTo>
                        <a:lnTo>
                          <a:pt x="60" y="11"/>
                        </a:lnTo>
                        <a:lnTo>
                          <a:pt x="56" y="6"/>
                        </a:lnTo>
                        <a:lnTo>
                          <a:pt x="51" y="3"/>
                        </a:lnTo>
                        <a:lnTo>
                          <a:pt x="45" y="1"/>
                        </a:lnTo>
                        <a:lnTo>
                          <a:pt x="37" y="0"/>
                        </a:lnTo>
                        <a:lnTo>
                          <a:pt x="34" y="1"/>
                        </a:lnTo>
                        <a:lnTo>
                          <a:pt x="31" y="3"/>
                        </a:lnTo>
                        <a:lnTo>
                          <a:pt x="33" y="3"/>
                        </a:lnTo>
                        <a:lnTo>
                          <a:pt x="34" y="3"/>
                        </a:lnTo>
                        <a:lnTo>
                          <a:pt x="40" y="3"/>
                        </a:lnTo>
                        <a:lnTo>
                          <a:pt x="46" y="4"/>
                        </a:lnTo>
                        <a:lnTo>
                          <a:pt x="53" y="8"/>
                        </a:lnTo>
                        <a:lnTo>
                          <a:pt x="57" y="12"/>
                        </a:lnTo>
                        <a:lnTo>
                          <a:pt x="62" y="17"/>
                        </a:lnTo>
                        <a:lnTo>
                          <a:pt x="65" y="21"/>
                        </a:lnTo>
                        <a:lnTo>
                          <a:pt x="66" y="28"/>
                        </a:lnTo>
                        <a:lnTo>
                          <a:pt x="66" y="35"/>
                        </a:lnTo>
                        <a:lnTo>
                          <a:pt x="66" y="42"/>
                        </a:lnTo>
                        <a:lnTo>
                          <a:pt x="65" y="48"/>
                        </a:lnTo>
                        <a:lnTo>
                          <a:pt x="62" y="52"/>
                        </a:lnTo>
                        <a:lnTo>
                          <a:pt x="57" y="57"/>
                        </a:lnTo>
                        <a:lnTo>
                          <a:pt x="53" y="62"/>
                        </a:lnTo>
                        <a:lnTo>
                          <a:pt x="46" y="65"/>
                        </a:lnTo>
                        <a:lnTo>
                          <a:pt x="40" y="66"/>
                        </a:lnTo>
                        <a:lnTo>
                          <a:pt x="34" y="68"/>
                        </a:lnTo>
                        <a:lnTo>
                          <a:pt x="28" y="66"/>
                        </a:lnTo>
                        <a:lnTo>
                          <a:pt x="23" y="65"/>
                        </a:lnTo>
                        <a:lnTo>
                          <a:pt x="17" y="62"/>
                        </a:lnTo>
                        <a:lnTo>
                          <a:pt x="12" y="59"/>
                        </a:lnTo>
                        <a:lnTo>
                          <a:pt x="9" y="54"/>
                        </a:lnTo>
                        <a:lnTo>
                          <a:pt x="6" y="49"/>
                        </a:lnTo>
                        <a:lnTo>
                          <a:pt x="3" y="45"/>
                        </a:lnTo>
                        <a:lnTo>
                          <a:pt x="2" y="38"/>
                        </a:lnTo>
                        <a:lnTo>
                          <a:pt x="2" y="42"/>
                        </a:lnTo>
                        <a:lnTo>
                          <a:pt x="0" y="46"/>
                        </a:lnTo>
                        <a:lnTo>
                          <a:pt x="3" y="51"/>
                        </a:lnTo>
                        <a:lnTo>
                          <a:pt x="6" y="56"/>
                        </a:lnTo>
                        <a:lnTo>
                          <a:pt x="9" y="60"/>
                        </a:lnTo>
                        <a:lnTo>
                          <a:pt x="14" y="63"/>
                        </a:lnTo>
                        <a:lnTo>
                          <a:pt x="19" y="66"/>
                        </a:lnTo>
                        <a:lnTo>
                          <a:pt x="23" y="68"/>
                        </a:lnTo>
                        <a:lnTo>
                          <a:pt x="28" y="69"/>
                        </a:lnTo>
                        <a:lnTo>
                          <a:pt x="34" y="71"/>
                        </a:lnTo>
                        <a:lnTo>
                          <a:pt x="42" y="69"/>
                        </a:lnTo>
                        <a:lnTo>
                          <a:pt x="48" y="68"/>
                        </a:lnTo>
                        <a:lnTo>
                          <a:pt x="54" y="65"/>
                        </a:lnTo>
                        <a:lnTo>
                          <a:pt x="59" y="60"/>
                        </a:lnTo>
                        <a:lnTo>
                          <a:pt x="63" y="54"/>
                        </a:lnTo>
                        <a:lnTo>
                          <a:pt x="66" y="49"/>
                        </a:lnTo>
                        <a:lnTo>
                          <a:pt x="70" y="42"/>
                        </a:lnTo>
                        <a:lnTo>
                          <a:pt x="70" y="35"/>
                        </a:lnTo>
                        <a:close/>
                      </a:path>
                    </a:pathLst>
                  </a:custGeom>
                  <a:solidFill>
                    <a:srgbClr val="8B97C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89" name="Freeform 657"/>
                  <p:cNvSpPr>
                    <a:spLocks/>
                  </p:cNvSpPr>
                  <p:nvPr/>
                </p:nvSpPr>
                <p:spPr bwMode="auto">
                  <a:xfrm>
                    <a:off x="5612" y="1321"/>
                    <a:ext cx="66" cy="68"/>
                  </a:xfrm>
                  <a:custGeom>
                    <a:avLst/>
                    <a:gdLst/>
                    <a:ahLst/>
                    <a:cxnLst>
                      <a:cxn ang="0">
                        <a:pos x="66" y="34"/>
                      </a:cxn>
                      <a:cxn ang="0">
                        <a:pos x="66" y="27"/>
                      </a:cxn>
                      <a:cxn ang="0">
                        <a:pos x="63" y="20"/>
                      </a:cxn>
                      <a:cxn ang="0">
                        <a:pos x="60" y="14"/>
                      </a:cxn>
                      <a:cxn ang="0">
                        <a:pos x="57" y="10"/>
                      </a:cxn>
                      <a:cxn ang="0">
                        <a:pos x="52" y="5"/>
                      </a:cxn>
                      <a:cxn ang="0">
                        <a:pos x="46" y="2"/>
                      </a:cxn>
                      <a:cxn ang="0">
                        <a:pos x="40" y="0"/>
                      </a:cxn>
                      <a:cxn ang="0">
                        <a:pos x="32" y="0"/>
                      </a:cxn>
                      <a:cxn ang="0">
                        <a:pos x="29" y="2"/>
                      </a:cxn>
                      <a:cxn ang="0">
                        <a:pos x="26" y="3"/>
                      </a:cxn>
                      <a:cxn ang="0">
                        <a:pos x="29" y="3"/>
                      </a:cxn>
                      <a:cxn ang="0">
                        <a:pos x="32" y="3"/>
                      </a:cxn>
                      <a:cxn ang="0">
                        <a:pos x="38" y="3"/>
                      </a:cxn>
                      <a:cxn ang="0">
                        <a:pos x="44" y="5"/>
                      </a:cxn>
                      <a:cxn ang="0">
                        <a:pos x="49" y="8"/>
                      </a:cxn>
                      <a:cxn ang="0">
                        <a:pos x="54" y="11"/>
                      </a:cxn>
                      <a:cxn ang="0">
                        <a:pos x="58" y="16"/>
                      </a:cxn>
                      <a:cxn ang="0">
                        <a:pos x="61" y="22"/>
                      </a:cxn>
                      <a:cxn ang="0">
                        <a:pos x="63" y="28"/>
                      </a:cxn>
                      <a:cxn ang="0">
                        <a:pos x="63" y="34"/>
                      </a:cxn>
                      <a:cxn ang="0">
                        <a:pos x="63" y="41"/>
                      </a:cxn>
                      <a:cxn ang="0">
                        <a:pos x="61" y="45"/>
                      </a:cxn>
                      <a:cxn ang="0">
                        <a:pos x="58" y="51"/>
                      </a:cxn>
                      <a:cxn ang="0">
                        <a:pos x="54" y="56"/>
                      </a:cxn>
                      <a:cxn ang="0">
                        <a:pos x="49" y="59"/>
                      </a:cxn>
                      <a:cxn ang="0">
                        <a:pos x="44" y="62"/>
                      </a:cxn>
                      <a:cxn ang="0">
                        <a:pos x="38" y="64"/>
                      </a:cxn>
                      <a:cxn ang="0">
                        <a:pos x="32" y="65"/>
                      </a:cxn>
                      <a:cxn ang="0">
                        <a:pos x="26" y="64"/>
                      </a:cxn>
                      <a:cxn ang="0">
                        <a:pos x="20" y="62"/>
                      </a:cxn>
                      <a:cxn ang="0">
                        <a:pos x="15" y="59"/>
                      </a:cxn>
                      <a:cxn ang="0">
                        <a:pos x="10" y="56"/>
                      </a:cxn>
                      <a:cxn ang="0">
                        <a:pos x="7" y="51"/>
                      </a:cxn>
                      <a:cxn ang="0">
                        <a:pos x="4" y="45"/>
                      </a:cxn>
                      <a:cxn ang="0">
                        <a:pos x="3" y="41"/>
                      </a:cxn>
                      <a:cxn ang="0">
                        <a:pos x="1" y="34"/>
                      </a:cxn>
                      <a:cxn ang="0">
                        <a:pos x="1" y="34"/>
                      </a:cxn>
                      <a:cxn ang="0">
                        <a:pos x="1" y="34"/>
                      </a:cxn>
                      <a:cxn ang="0">
                        <a:pos x="0" y="37"/>
                      </a:cxn>
                      <a:cxn ang="0">
                        <a:pos x="0" y="41"/>
                      </a:cxn>
                      <a:cxn ang="0">
                        <a:pos x="1" y="47"/>
                      </a:cxn>
                      <a:cxn ang="0">
                        <a:pos x="4" y="51"/>
                      </a:cxn>
                      <a:cxn ang="0">
                        <a:pos x="7" y="56"/>
                      </a:cxn>
                      <a:cxn ang="0">
                        <a:pos x="10" y="61"/>
                      </a:cxn>
                      <a:cxn ang="0">
                        <a:pos x="15" y="64"/>
                      </a:cxn>
                      <a:cxn ang="0">
                        <a:pos x="21" y="65"/>
                      </a:cxn>
                      <a:cxn ang="0">
                        <a:pos x="26" y="67"/>
                      </a:cxn>
                      <a:cxn ang="0">
                        <a:pos x="32" y="68"/>
                      </a:cxn>
                      <a:cxn ang="0">
                        <a:pos x="40" y="67"/>
                      </a:cxn>
                      <a:cxn ang="0">
                        <a:pos x="46" y="65"/>
                      </a:cxn>
                      <a:cxn ang="0">
                        <a:pos x="51" y="62"/>
                      </a:cxn>
                      <a:cxn ang="0">
                        <a:pos x="57" y="58"/>
                      </a:cxn>
                      <a:cxn ang="0">
                        <a:pos x="60" y="53"/>
                      </a:cxn>
                      <a:cxn ang="0">
                        <a:pos x="63" y="47"/>
                      </a:cxn>
                      <a:cxn ang="0">
                        <a:pos x="66" y="41"/>
                      </a:cxn>
                      <a:cxn ang="0">
                        <a:pos x="66" y="34"/>
                      </a:cxn>
                    </a:cxnLst>
                    <a:rect l="0" t="0" r="r" b="b"/>
                    <a:pathLst>
                      <a:path w="66" h="68">
                        <a:moveTo>
                          <a:pt x="66" y="34"/>
                        </a:moveTo>
                        <a:lnTo>
                          <a:pt x="66" y="27"/>
                        </a:lnTo>
                        <a:lnTo>
                          <a:pt x="63" y="20"/>
                        </a:lnTo>
                        <a:lnTo>
                          <a:pt x="60" y="14"/>
                        </a:lnTo>
                        <a:lnTo>
                          <a:pt x="57" y="10"/>
                        </a:lnTo>
                        <a:lnTo>
                          <a:pt x="52" y="5"/>
                        </a:lnTo>
                        <a:lnTo>
                          <a:pt x="46" y="2"/>
                        </a:lnTo>
                        <a:lnTo>
                          <a:pt x="40" y="0"/>
                        </a:lnTo>
                        <a:lnTo>
                          <a:pt x="32" y="0"/>
                        </a:lnTo>
                        <a:lnTo>
                          <a:pt x="29" y="2"/>
                        </a:lnTo>
                        <a:lnTo>
                          <a:pt x="26" y="3"/>
                        </a:lnTo>
                        <a:lnTo>
                          <a:pt x="29" y="3"/>
                        </a:lnTo>
                        <a:lnTo>
                          <a:pt x="32" y="3"/>
                        </a:lnTo>
                        <a:lnTo>
                          <a:pt x="38" y="3"/>
                        </a:lnTo>
                        <a:lnTo>
                          <a:pt x="44" y="5"/>
                        </a:lnTo>
                        <a:lnTo>
                          <a:pt x="49" y="8"/>
                        </a:lnTo>
                        <a:lnTo>
                          <a:pt x="54" y="11"/>
                        </a:lnTo>
                        <a:lnTo>
                          <a:pt x="58" y="16"/>
                        </a:lnTo>
                        <a:lnTo>
                          <a:pt x="61" y="22"/>
                        </a:lnTo>
                        <a:lnTo>
                          <a:pt x="63" y="28"/>
                        </a:lnTo>
                        <a:lnTo>
                          <a:pt x="63" y="34"/>
                        </a:lnTo>
                        <a:lnTo>
                          <a:pt x="63" y="41"/>
                        </a:lnTo>
                        <a:lnTo>
                          <a:pt x="61" y="45"/>
                        </a:lnTo>
                        <a:lnTo>
                          <a:pt x="58" y="51"/>
                        </a:lnTo>
                        <a:lnTo>
                          <a:pt x="54" y="56"/>
                        </a:lnTo>
                        <a:lnTo>
                          <a:pt x="49" y="59"/>
                        </a:lnTo>
                        <a:lnTo>
                          <a:pt x="44" y="62"/>
                        </a:lnTo>
                        <a:lnTo>
                          <a:pt x="38" y="64"/>
                        </a:lnTo>
                        <a:lnTo>
                          <a:pt x="32" y="65"/>
                        </a:lnTo>
                        <a:lnTo>
                          <a:pt x="26" y="64"/>
                        </a:lnTo>
                        <a:lnTo>
                          <a:pt x="20" y="62"/>
                        </a:lnTo>
                        <a:lnTo>
                          <a:pt x="15" y="59"/>
                        </a:lnTo>
                        <a:lnTo>
                          <a:pt x="10" y="56"/>
                        </a:lnTo>
                        <a:lnTo>
                          <a:pt x="7" y="51"/>
                        </a:lnTo>
                        <a:lnTo>
                          <a:pt x="4" y="45"/>
                        </a:lnTo>
                        <a:lnTo>
                          <a:pt x="3" y="41"/>
                        </a:lnTo>
                        <a:lnTo>
                          <a:pt x="1" y="34"/>
                        </a:lnTo>
                        <a:lnTo>
                          <a:pt x="1" y="34"/>
                        </a:lnTo>
                        <a:lnTo>
                          <a:pt x="1" y="34"/>
                        </a:lnTo>
                        <a:lnTo>
                          <a:pt x="0" y="37"/>
                        </a:lnTo>
                        <a:lnTo>
                          <a:pt x="0" y="41"/>
                        </a:lnTo>
                        <a:lnTo>
                          <a:pt x="1" y="47"/>
                        </a:lnTo>
                        <a:lnTo>
                          <a:pt x="4" y="51"/>
                        </a:lnTo>
                        <a:lnTo>
                          <a:pt x="7" y="56"/>
                        </a:lnTo>
                        <a:lnTo>
                          <a:pt x="10" y="61"/>
                        </a:lnTo>
                        <a:lnTo>
                          <a:pt x="15" y="64"/>
                        </a:lnTo>
                        <a:lnTo>
                          <a:pt x="21" y="65"/>
                        </a:lnTo>
                        <a:lnTo>
                          <a:pt x="26" y="67"/>
                        </a:lnTo>
                        <a:lnTo>
                          <a:pt x="32" y="68"/>
                        </a:lnTo>
                        <a:lnTo>
                          <a:pt x="40" y="67"/>
                        </a:lnTo>
                        <a:lnTo>
                          <a:pt x="46" y="65"/>
                        </a:lnTo>
                        <a:lnTo>
                          <a:pt x="51" y="62"/>
                        </a:lnTo>
                        <a:lnTo>
                          <a:pt x="57" y="58"/>
                        </a:lnTo>
                        <a:lnTo>
                          <a:pt x="60" y="53"/>
                        </a:lnTo>
                        <a:lnTo>
                          <a:pt x="63" y="47"/>
                        </a:lnTo>
                        <a:lnTo>
                          <a:pt x="66" y="41"/>
                        </a:lnTo>
                        <a:lnTo>
                          <a:pt x="66" y="34"/>
                        </a:lnTo>
                        <a:close/>
                      </a:path>
                    </a:pathLst>
                  </a:custGeom>
                  <a:solidFill>
                    <a:srgbClr val="909BC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90" name="Freeform 658"/>
                  <p:cNvSpPr>
                    <a:spLocks/>
                  </p:cNvSpPr>
                  <p:nvPr/>
                </p:nvSpPr>
                <p:spPr bwMode="auto">
                  <a:xfrm>
                    <a:off x="5612" y="1323"/>
                    <a:ext cx="64" cy="65"/>
                  </a:xfrm>
                  <a:custGeom>
                    <a:avLst/>
                    <a:gdLst/>
                    <a:ahLst/>
                    <a:cxnLst>
                      <a:cxn ang="0">
                        <a:pos x="64" y="32"/>
                      </a:cxn>
                      <a:cxn ang="0">
                        <a:pos x="64" y="25"/>
                      </a:cxn>
                      <a:cxn ang="0">
                        <a:pos x="63" y="18"/>
                      </a:cxn>
                      <a:cxn ang="0">
                        <a:pos x="60" y="14"/>
                      </a:cxn>
                      <a:cxn ang="0">
                        <a:pos x="55" y="9"/>
                      </a:cxn>
                      <a:cxn ang="0">
                        <a:pos x="51" y="5"/>
                      </a:cxn>
                      <a:cxn ang="0">
                        <a:pos x="44" y="1"/>
                      </a:cxn>
                      <a:cxn ang="0">
                        <a:pos x="38" y="0"/>
                      </a:cxn>
                      <a:cxn ang="0">
                        <a:pos x="32" y="0"/>
                      </a:cxn>
                      <a:cxn ang="0">
                        <a:pos x="31" y="0"/>
                      </a:cxn>
                      <a:cxn ang="0">
                        <a:pos x="29" y="0"/>
                      </a:cxn>
                      <a:cxn ang="0">
                        <a:pos x="26" y="1"/>
                      </a:cxn>
                      <a:cxn ang="0">
                        <a:pos x="23" y="5"/>
                      </a:cxn>
                      <a:cxn ang="0">
                        <a:pos x="27" y="3"/>
                      </a:cxn>
                      <a:cxn ang="0">
                        <a:pos x="32" y="3"/>
                      </a:cxn>
                      <a:cxn ang="0">
                        <a:pos x="38" y="3"/>
                      </a:cxn>
                      <a:cxn ang="0">
                        <a:pos x="44" y="5"/>
                      </a:cxn>
                      <a:cxn ang="0">
                        <a:pos x="49" y="8"/>
                      </a:cxn>
                      <a:cxn ang="0">
                        <a:pos x="54" y="11"/>
                      </a:cxn>
                      <a:cxn ang="0">
                        <a:pos x="57" y="15"/>
                      </a:cxn>
                      <a:cxn ang="0">
                        <a:pos x="60" y="20"/>
                      </a:cxn>
                      <a:cxn ang="0">
                        <a:pos x="61" y="26"/>
                      </a:cxn>
                      <a:cxn ang="0">
                        <a:pos x="61" y="32"/>
                      </a:cxn>
                      <a:cxn ang="0">
                        <a:pos x="61" y="37"/>
                      </a:cxn>
                      <a:cxn ang="0">
                        <a:pos x="60" y="43"/>
                      </a:cxn>
                      <a:cxn ang="0">
                        <a:pos x="57" y="48"/>
                      </a:cxn>
                      <a:cxn ang="0">
                        <a:pos x="54" y="53"/>
                      </a:cxn>
                      <a:cxn ang="0">
                        <a:pos x="49" y="56"/>
                      </a:cxn>
                      <a:cxn ang="0">
                        <a:pos x="44" y="59"/>
                      </a:cxn>
                      <a:cxn ang="0">
                        <a:pos x="38" y="60"/>
                      </a:cxn>
                      <a:cxn ang="0">
                        <a:pos x="32" y="62"/>
                      </a:cxn>
                      <a:cxn ang="0">
                        <a:pos x="26" y="60"/>
                      </a:cxn>
                      <a:cxn ang="0">
                        <a:pos x="21" y="59"/>
                      </a:cxn>
                      <a:cxn ang="0">
                        <a:pos x="17" y="56"/>
                      </a:cxn>
                      <a:cxn ang="0">
                        <a:pos x="12" y="53"/>
                      </a:cxn>
                      <a:cxn ang="0">
                        <a:pos x="7" y="48"/>
                      </a:cxn>
                      <a:cxn ang="0">
                        <a:pos x="6" y="43"/>
                      </a:cxn>
                      <a:cxn ang="0">
                        <a:pos x="4" y="37"/>
                      </a:cxn>
                      <a:cxn ang="0">
                        <a:pos x="3" y="32"/>
                      </a:cxn>
                      <a:cxn ang="0">
                        <a:pos x="3" y="29"/>
                      </a:cxn>
                      <a:cxn ang="0">
                        <a:pos x="3" y="28"/>
                      </a:cxn>
                      <a:cxn ang="0">
                        <a:pos x="1" y="31"/>
                      </a:cxn>
                      <a:cxn ang="0">
                        <a:pos x="0" y="35"/>
                      </a:cxn>
                      <a:cxn ang="0">
                        <a:pos x="1" y="42"/>
                      </a:cxn>
                      <a:cxn ang="0">
                        <a:pos x="4" y="46"/>
                      </a:cxn>
                      <a:cxn ang="0">
                        <a:pos x="7" y="51"/>
                      </a:cxn>
                      <a:cxn ang="0">
                        <a:pos x="10" y="56"/>
                      </a:cxn>
                      <a:cxn ang="0">
                        <a:pos x="15" y="59"/>
                      </a:cxn>
                      <a:cxn ang="0">
                        <a:pos x="21" y="62"/>
                      </a:cxn>
                      <a:cxn ang="0">
                        <a:pos x="26" y="63"/>
                      </a:cxn>
                      <a:cxn ang="0">
                        <a:pos x="32" y="65"/>
                      </a:cxn>
                      <a:cxn ang="0">
                        <a:pos x="38" y="63"/>
                      </a:cxn>
                      <a:cxn ang="0">
                        <a:pos x="44" y="62"/>
                      </a:cxn>
                      <a:cxn ang="0">
                        <a:pos x="51" y="59"/>
                      </a:cxn>
                      <a:cxn ang="0">
                        <a:pos x="55" y="54"/>
                      </a:cxn>
                      <a:cxn ang="0">
                        <a:pos x="60" y="49"/>
                      </a:cxn>
                      <a:cxn ang="0">
                        <a:pos x="63" y="45"/>
                      </a:cxn>
                      <a:cxn ang="0">
                        <a:pos x="64" y="39"/>
                      </a:cxn>
                      <a:cxn ang="0">
                        <a:pos x="64" y="32"/>
                      </a:cxn>
                    </a:cxnLst>
                    <a:rect l="0" t="0" r="r" b="b"/>
                    <a:pathLst>
                      <a:path w="64" h="65">
                        <a:moveTo>
                          <a:pt x="64" y="32"/>
                        </a:moveTo>
                        <a:lnTo>
                          <a:pt x="64" y="25"/>
                        </a:lnTo>
                        <a:lnTo>
                          <a:pt x="63" y="18"/>
                        </a:lnTo>
                        <a:lnTo>
                          <a:pt x="60" y="14"/>
                        </a:lnTo>
                        <a:lnTo>
                          <a:pt x="55" y="9"/>
                        </a:lnTo>
                        <a:lnTo>
                          <a:pt x="51" y="5"/>
                        </a:lnTo>
                        <a:lnTo>
                          <a:pt x="44" y="1"/>
                        </a:lnTo>
                        <a:lnTo>
                          <a:pt x="38" y="0"/>
                        </a:lnTo>
                        <a:lnTo>
                          <a:pt x="32" y="0"/>
                        </a:lnTo>
                        <a:lnTo>
                          <a:pt x="31" y="0"/>
                        </a:lnTo>
                        <a:lnTo>
                          <a:pt x="29" y="0"/>
                        </a:lnTo>
                        <a:lnTo>
                          <a:pt x="26" y="1"/>
                        </a:lnTo>
                        <a:lnTo>
                          <a:pt x="23" y="5"/>
                        </a:lnTo>
                        <a:lnTo>
                          <a:pt x="27" y="3"/>
                        </a:lnTo>
                        <a:lnTo>
                          <a:pt x="32" y="3"/>
                        </a:lnTo>
                        <a:lnTo>
                          <a:pt x="38" y="3"/>
                        </a:lnTo>
                        <a:lnTo>
                          <a:pt x="44" y="5"/>
                        </a:lnTo>
                        <a:lnTo>
                          <a:pt x="49" y="8"/>
                        </a:lnTo>
                        <a:lnTo>
                          <a:pt x="54" y="11"/>
                        </a:lnTo>
                        <a:lnTo>
                          <a:pt x="57" y="15"/>
                        </a:lnTo>
                        <a:lnTo>
                          <a:pt x="60" y="20"/>
                        </a:lnTo>
                        <a:lnTo>
                          <a:pt x="61" y="26"/>
                        </a:lnTo>
                        <a:lnTo>
                          <a:pt x="61" y="32"/>
                        </a:lnTo>
                        <a:lnTo>
                          <a:pt x="61" y="37"/>
                        </a:lnTo>
                        <a:lnTo>
                          <a:pt x="60" y="43"/>
                        </a:lnTo>
                        <a:lnTo>
                          <a:pt x="57" y="48"/>
                        </a:lnTo>
                        <a:lnTo>
                          <a:pt x="54" y="53"/>
                        </a:lnTo>
                        <a:lnTo>
                          <a:pt x="49" y="56"/>
                        </a:lnTo>
                        <a:lnTo>
                          <a:pt x="44" y="59"/>
                        </a:lnTo>
                        <a:lnTo>
                          <a:pt x="38" y="60"/>
                        </a:lnTo>
                        <a:lnTo>
                          <a:pt x="32" y="62"/>
                        </a:lnTo>
                        <a:lnTo>
                          <a:pt x="26" y="60"/>
                        </a:lnTo>
                        <a:lnTo>
                          <a:pt x="21" y="59"/>
                        </a:lnTo>
                        <a:lnTo>
                          <a:pt x="17" y="56"/>
                        </a:lnTo>
                        <a:lnTo>
                          <a:pt x="12" y="53"/>
                        </a:lnTo>
                        <a:lnTo>
                          <a:pt x="7" y="48"/>
                        </a:lnTo>
                        <a:lnTo>
                          <a:pt x="6" y="43"/>
                        </a:lnTo>
                        <a:lnTo>
                          <a:pt x="4" y="37"/>
                        </a:lnTo>
                        <a:lnTo>
                          <a:pt x="3" y="32"/>
                        </a:lnTo>
                        <a:lnTo>
                          <a:pt x="3" y="29"/>
                        </a:lnTo>
                        <a:lnTo>
                          <a:pt x="3" y="28"/>
                        </a:lnTo>
                        <a:lnTo>
                          <a:pt x="1" y="31"/>
                        </a:lnTo>
                        <a:lnTo>
                          <a:pt x="0" y="35"/>
                        </a:lnTo>
                        <a:lnTo>
                          <a:pt x="1" y="42"/>
                        </a:lnTo>
                        <a:lnTo>
                          <a:pt x="4" y="46"/>
                        </a:lnTo>
                        <a:lnTo>
                          <a:pt x="7" y="51"/>
                        </a:lnTo>
                        <a:lnTo>
                          <a:pt x="10" y="56"/>
                        </a:lnTo>
                        <a:lnTo>
                          <a:pt x="15" y="59"/>
                        </a:lnTo>
                        <a:lnTo>
                          <a:pt x="21" y="62"/>
                        </a:lnTo>
                        <a:lnTo>
                          <a:pt x="26" y="63"/>
                        </a:lnTo>
                        <a:lnTo>
                          <a:pt x="32" y="65"/>
                        </a:lnTo>
                        <a:lnTo>
                          <a:pt x="38" y="63"/>
                        </a:lnTo>
                        <a:lnTo>
                          <a:pt x="44" y="62"/>
                        </a:lnTo>
                        <a:lnTo>
                          <a:pt x="51" y="59"/>
                        </a:lnTo>
                        <a:lnTo>
                          <a:pt x="55" y="54"/>
                        </a:lnTo>
                        <a:lnTo>
                          <a:pt x="60" y="49"/>
                        </a:lnTo>
                        <a:lnTo>
                          <a:pt x="63" y="45"/>
                        </a:lnTo>
                        <a:lnTo>
                          <a:pt x="64" y="39"/>
                        </a:lnTo>
                        <a:lnTo>
                          <a:pt x="64" y="32"/>
                        </a:lnTo>
                        <a:close/>
                      </a:path>
                    </a:pathLst>
                  </a:custGeom>
                  <a:solidFill>
                    <a:srgbClr val="98A2C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91" name="Freeform 659"/>
                  <p:cNvSpPr>
                    <a:spLocks/>
                  </p:cNvSpPr>
                  <p:nvPr/>
                </p:nvSpPr>
                <p:spPr bwMode="auto">
                  <a:xfrm>
                    <a:off x="5613" y="1324"/>
                    <a:ext cx="62" cy="62"/>
                  </a:xfrm>
                  <a:custGeom>
                    <a:avLst/>
                    <a:gdLst/>
                    <a:ahLst/>
                    <a:cxnLst>
                      <a:cxn ang="0">
                        <a:pos x="62" y="31"/>
                      </a:cxn>
                      <a:cxn ang="0">
                        <a:pos x="62" y="25"/>
                      </a:cxn>
                      <a:cxn ang="0">
                        <a:pos x="60" y="19"/>
                      </a:cxn>
                      <a:cxn ang="0">
                        <a:pos x="57" y="13"/>
                      </a:cxn>
                      <a:cxn ang="0">
                        <a:pos x="53" y="8"/>
                      </a:cxn>
                      <a:cxn ang="0">
                        <a:pos x="48" y="5"/>
                      </a:cxn>
                      <a:cxn ang="0">
                        <a:pos x="43" y="2"/>
                      </a:cxn>
                      <a:cxn ang="0">
                        <a:pos x="37" y="0"/>
                      </a:cxn>
                      <a:cxn ang="0">
                        <a:pos x="31" y="0"/>
                      </a:cxn>
                      <a:cxn ang="0">
                        <a:pos x="28" y="0"/>
                      </a:cxn>
                      <a:cxn ang="0">
                        <a:pos x="25" y="0"/>
                      </a:cxn>
                      <a:cxn ang="0">
                        <a:pos x="20" y="4"/>
                      </a:cxn>
                      <a:cxn ang="0">
                        <a:pos x="16" y="7"/>
                      </a:cxn>
                      <a:cxn ang="0">
                        <a:pos x="23" y="4"/>
                      </a:cxn>
                      <a:cxn ang="0">
                        <a:pos x="31" y="4"/>
                      </a:cxn>
                      <a:cxn ang="0">
                        <a:pos x="37" y="4"/>
                      </a:cxn>
                      <a:cxn ang="0">
                        <a:pos x="42" y="5"/>
                      </a:cxn>
                      <a:cxn ang="0">
                        <a:pos x="46" y="8"/>
                      </a:cxn>
                      <a:cxn ang="0">
                        <a:pos x="51" y="11"/>
                      </a:cxn>
                      <a:cxn ang="0">
                        <a:pos x="54" y="16"/>
                      </a:cxn>
                      <a:cxn ang="0">
                        <a:pos x="57" y="21"/>
                      </a:cxn>
                      <a:cxn ang="0">
                        <a:pos x="59" y="25"/>
                      </a:cxn>
                      <a:cxn ang="0">
                        <a:pos x="59" y="31"/>
                      </a:cxn>
                      <a:cxn ang="0">
                        <a:pos x="59" y="36"/>
                      </a:cxn>
                      <a:cxn ang="0">
                        <a:pos x="57" y="42"/>
                      </a:cxn>
                      <a:cxn ang="0">
                        <a:pos x="54" y="47"/>
                      </a:cxn>
                      <a:cxn ang="0">
                        <a:pos x="51" y="50"/>
                      </a:cxn>
                      <a:cxn ang="0">
                        <a:pos x="46" y="53"/>
                      </a:cxn>
                      <a:cxn ang="0">
                        <a:pos x="42" y="56"/>
                      </a:cxn>
                      <a:cxn ang="0">
                        <a:pos x="37" y="58"/>
                      </a:cxn>
                      <a:cxn ang="0">
                        <a:pos x="31" y="59"/>
                      </a:cxn>
                      <a:cxn ang="0">
                        <a:pos x="26" y="58"/>
                      </a:cxn>
                      <a:cxn ang="0">
                        <a:pos x="20" y="56"/>
                      </a:cxn>
                      <a:cxn ang="0">
                        <a:pos x="16" y="53"/>
                      </a:cxn>
                      <a:cxn ang="0">
                        <a:pos x="11" y="50"/>
                      </a:cxn>
                      <a:cxn ang="0">
                        <a:pos x="8" y="47"/>
                      </a:cxn>
                      <a:cxn ang="0">
                        <a:pos x="6" y="42"/>
                      </a:cxn>
                      <a:cxn ang="0">
                        <a:pos x="5" y="36"/>
                      </a:cxn>
                      <a:cxn ang="0">
                        <a:pos x="3" y="31"/>
                      </a:cxn>
                      <a:cxn ang="0">
                        <a:pos x="5" y="25"/>
                      </a:cxn>
                      <a:cxn ang="0">
                        <a:pos x="5" y="21"/>
                      </a:cxn>
                      <a:cxn ang="0">
                        <a:pos x="3" y="25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2" y="38"/>
                      </a:cxn>
                      <a:cxn ang="0">
                        <a:pos x="3" y="42"/>
                      </a:cxn>
                      <a:cxn ang="0">
                        <a:pos x="6" y="48"/>
                      </a:cxn>
                      <a:cxn ang="0">
                        <a:pos x="9" y="53"/>
                      </a:cxn>
                      <a:cxn ang="0">
                        <a:pos x="14" y="56"/>
                      </a:cxn>
                      <a:cxn ang="0">
                        <a:pos x="19" y="59"/>
                      </a:cxn>
                      <a:cxn ang="0">
                        <a:pos x="25" y="61"/>
                      </a:cxn>
                      <a:cxn ang="0">
                        <a:pos x="31" y="62"/>
                      </a:cxn>
                      <a:cxn ang="0">
                        <a:pos x="37" y="61"/>
                      </a:cxn>
                      <a:cxn ang="0">
                        <a:pos x="43" y="59"/>
                      </a:cxn>
                      <a:cxn ang="0">
                        <a:pos x="48" y="56"/>
                      </a:cxn>
                      <a:cxn ang="0">
                        <a:pos x="53" y="53"/>
                      </a:cxn>
                      <a:cxn ang="0">
                        <a:pos x="57" y="48"/>
                      </a:cxn>
                      <a:cxn ang="0">
                        <a:pos x="60" y="42"/>
                      </a:cxn>
                      <a:cxn ang="0">
                        <a:pos x="62" y="38"/>
                      </a:cxn>
                      <a:cxn ang="0">
                        <a:pos x="62" y="31"/>
                      </a:cxn>
                    </a:cxnLst>
                    <a:rect l="0" t="0" r="r" b="b"/>
                    <a:pathLst>
                      <a:path w="62" h="62">
                        <a:moveTo>
                          <a:pt x="62" y="31"/>
                        </a:moveTo>
                        <a:lnTo>
                          <a:pt x="62" y="25"/>
                        </a:lnTo>
                        <a:lnTo>
                          <a:pt x="60" y="19"/>
                        </a:lnTo>
                        <a:lnTo>
                          <a:pt x="57" y="13"/>
                        </a:lnTo>
                        <a:lnTo>
                          <a:pt x="53" y="8"/>
                        </a:lnTo>
                        <a:lnTo>
                          <a:pt x="48" y="5"/>
                        </a:lnTo>
                        <a:lnTo>
                          <a:pt x="43" y="2"/>
                        </a:lnTo>
                        <a:lnTo>
                          <a:pt x="37" y="0"/>
                        </a:lnTo>
                        <a:lnTo>
                          <a:pt x="31" y="0"/>
                        </a:lnTo>
                        <a:lnTo>
                          <a:pt x="28" y="0"/>
                        </a:lnTo>
                        <a:lnTo>
                          <a:pt x="25" y="0"/>
                        </a:lnTo>
                        <a:lnTo>
                          <a:pt x="20" y="4"/>
                        </a:lnTo>
                        <a:lnTo>
                          <a:pt x="16" y="7"/>
                        </a:lnTo>
                        <a:lnTo>
                          <a:pt x="23" y="4"/>
                        </a:lnTo>
                        <a:lnTo>
                          <a:pt x="31" y="4"/>
                        </a:lnTo>
                        <a:lnTo>
                          <a:pt x="37" y="4"/>
                        </a:lnTo>
                        <a:lnTo>
                          <a:pt x="42" y="5"/>
                        </a:lnTo>
                        <a:lnTo>
                          <a:pt x="46" y="8"/>
                        </a:lnTo>
                        <a:lnTo>
                          <a:pt x="51" y="11"/>
                        </a:lnTo>
                        <a:lnTo>
                          <a:pt x="54" y="16"/>
                        </a:lnTo>
                        <a:lnTo>
                          <a:pt x="57" y="21"/>
                        </a:lnTo>
                        <a:lnTo>
                          <a:pt x="59" y="25"/>
                        </a:lnTo>
                        <a:lnTo>
                          <a:pt x="59" y="31"/>
                        </a:lnTo>
                        <a:lnTo>
                          <a:pt x="59" y="36"/>
                        </a:lnTo>
                        <a:lnTo>
                          <a:pt x="57" y="42"/>
                        </a:lnTo>
                        <a:lnTo>
                          <a:pt x="54" y="47"/>
                        </a:lnTo>
                        <a:lnTo>
                          <a:pt x="51" y="50"/>
                        </a:lnTo>
                        <a:lnTo>
                          <a:pt x="46" y="53"/>
                        </a:lnTo>
                        <a:lnTo>
                          <a:pt x="42" y="56"/>
                        </a:lnTo>
                        <a:lnTo>
                          <a:pt x="37" y="58"/>
                        </a:lnTo>
                        <a:lnTo>
                          <a:pt x="31" y="59"/>
                        </a:lnTo>
                        <a:lnTo>
                          <a:pt x="26" y="58"/>
                        </a:lnTo>
                        <a:lnTo>
                          <a:pt x="20" y="56"/>
                        </a:lnTo>
                        <a:lnTo>
                          <a:pt x="16" y="53"/>
                        </a:lnTo>
                        <a:lnTo>
                          <a:pt x="11" y="50"/>
                        </a:lnTo>
                        <a:lnTo>
                          <a:pt x="8" y="47"/>
                        </a:lnTo>
                        <a:lnTo>
                          <a:pt x="6" y="42"/>
                        </a:lnTo>
                        <a:lnTo>
                          <a:pt x="5" y="36"/>
                        </a:lnTo>
                        <a:lnTo>
                          <a:pt x="3" y="31"/>
                        </a:lnTo>
                        <a:lnTo>
                          <a:pt x="5" y="25"/>
                        </a:lnTo>
                        <a:lnTo>
                          <a:pt x="5" y="21"/>
                        </a:lnTo>
                        <a:lnTo>
                          <a:pt x="3" y="25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2" y="38"/>
                        </a:lnTo>
                        <a:lnTo>
                          <a:pt x="3" y="42"/>
                        </a:lnTo>
                        <a:lnTo>
                          <a:pt x="6" y="48"/>
                        </a:lnTo>
                        <a:lnTo>
                          <a:pt x="9" y="53"/>
                        </a:lnTo>
                        <a:lnTo>
                          <a:pt x="14" y="56"/>
                        </a:lnTo>
                        <a:lnTo>
                          <a:pt x="19" y="59"/>
                        </a:lnTo>
                        <a:lnTo>
                          <a:pt x="25" y="61"/>
                        </a:lnTo>
                        <a:lnTo>
                          <a:pt x="31" y="62"/>
                        </a:lnTo>
                        <a:lnTo>
                          <a:pt x="37" y="61"/>
                        </a:lnTo>
                        <a:lnTo>
                          <a:pt x="43" y="59"/>
                        </a:lnTo>
                        <a:lnTo>
                          <a:pt x="48" y="56"/>
                        </a:lnTo>
                        <a:lnTo>
                          <a:pt x="53" y="53"/>
                        </a:lnTo>
                        <a:lnTo>
                          <a:pt x="57" y="48"/>
                        </a:lnTo>
                        <a:lnTo>
                          <a:pt x="60" y="42"/>
                        </a:lnTo>
                        <a:lnTo>
                          <a:pt x="62" y="38"/>
                        </a:lnTo>
                        <a:lnTo>
                          <a:pt x="62" y="31"/>
                        </a:lnTo>
                        <a:close/>
                      </a:path>
                    </a:pathLst>
                  </a:custGeom>
                  <a:solidFill>
                    <a:srgbClr val="9BA6D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92" name="Freeform 660"/>
                  <p:cNvSpPr>
                    <a:spLocks noEditPoints="1"/>
                  </p:cNvSpPr>
                  <p:nvPr/>
                </p:nvSpPr>
                <p:spPr bwMode="auto">
                  <a:xfrm>
                    <a:off x="5615" y="1326"/>
                    <a:ext cx="58" cy="59"/>
                  </a:xfrm>
                  <a:custGeom>
                    <a:avLst/>
                    <a:gdLst/>
                    <a:ahLst/>
                    <a:cxnLst>
                      <a:cxn ang="0">
                        <a:pos x="58" y="23"/>
                      </a:cxn>
                      <a:cxn ang="0">
                        <a:pos x="54" y="12"/>
                      </a:cxn>
                      <a:cxn ang="0">
                        <a:pos x="46" y="5"/>
                      </a:cxn>
                      <a:cxn ang="0">
                        <a:pos x="35" y="0"/>
                      </a:cxn>
                      <a:cxn ang="0">
                        <a:pos x="24" y="0"/>
                      </a:cxn>
                      <a:cxn ang="0">
                        <a:pos x="14" y="6"/>
                      </a:cxn>
                      <a:cxn ang="0">
                        <a:pos x="4" y="17"/>
                      </a:cxn>
                      <a:cxn ang="0">
                        <a:pos x="0" y="26"/>
                      </a:cxn>
                      <a:cxn ang="0">
                        <a:pos x="1" y="34"/>
                      </a:cxn>
                      <a:cxn ang="0">
                        <a:pos x="4" y="45"/>
                      </a:cxn>
                      <a:cxn ang="0">
                        <a:pos x="14" y="53"/>
                      </a:cxn>
                      <a:cxn ang="0">
                        <a:pos x="23" y="57"/>
                      </a:cxn>
                      <a:cxn ang="0">
                        <a:pos x="35" y="57"/>
                      </a:cxn>
                      <a:cxn ang="0">
                        <a:pos x="46" y="53"/>
                      </a:cxn>
                      <a:cxn ang="0">
                        <a:pos x="54" y="45"/>
                      </a:cxn>
                      <a:cxn ang="0">
                        <a:pos x="58" y="34"/>
                      </a:cxn>
                      <a:cxn ang="0">
                        <a:pos x="55" y="29"/>
                      </a:cxn>
                      <a:cxn ang="0">
                        <a:pos x="54" y="39"/>
                      </a:cxn>
                      <a:cxn ang="0">
                        <a:pos x="48" y="48"/>
                      </a:cxn>
                      <a:cxn ang="0">
                        <a:pos x="40" y="53"/>
                      </a:cxn>
                      <a:cxn ang="0">
                        <a:pos x="29" y="56"/>
                      </a:cxn>
                      <a:cxn ang="0">
                        <a:pos x="20" y="53"/>
                      </a:cxn>
                      <a:cxn ang="0">
                        <a:pos x="11" y="48"/>
                      </a:cxn>
                      <a:cxn ang="0">
                        <a:pos x="6" y="39"/>
                      </a:cxn>
                      <a:cxn ang="0">
                        <a:pos x="3" y="29"/>
                      </a:cxn>
                      <a:cxn ang="0">
                        <a:pos x="6" y="19"/>
                      </a:cxn>
                      <a:cxn ang="0">
                        <a:pos x="11" y="11"/>
                      </a:cxn>
                      <a:cxn ang="0">
                        <a:pos x="20" y="5"/>
                      </a:cxn>
                      <a:cxn ang="0">
                        <a:pos x="29" y="3"/>
                      </a:cxn>
                      <a:cxn ang="0">
                        <a:pos x="40" y="5"/>
                      </a:cxn>
                      <a:cxn ang="0">
                        <a:pos x="48" y="11"/>
                      </a:cxn>
                      <a:cxn ang="0">
                        <a:pos x="54" y="19"/>
                      </a:cxn>
                      <a:cxn ang="0">
                        <a:pos x="55" y="29"/>
                      </a:cxn>
                    </a:cxnLst>
                    <a:rect l="0" t="0" r="r" b="b"/>
                    <a:pathLst>
                      <a:path w="58" h="59">
                        <a:moveTo>
                          <a:pt x="58" y="29"/>
                        </a:moveTo>
                        <a:lnTo>
                          <a:pt x="58" y="23"/>
                        </a:lnTo>
                        <a:lnTo>
                          <a:pt x="57" y="17"/>
                        </a:lnTo>
                        <a:lnTo>
                          <a:pt x="54" y="12"/>
                        </a:lnTo>
                        <a:lnTo>
                          <a:pt x="51" y="8"/>
                        </a:lnTo>
                        <a:lnTo>
                          <a:pt x="46" y="5"/>
                        </a:lnTo>
                        <a:lnTo>
                          <a:pt x="41" y="2"/>
                        </a:lnTo>
                        <a:lnTo>
                          <a:pt x="35" y="0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0" y="2"/>
                        </a:lnTo>
                        <a:lnTo>
                          <a:pt x="14" y="6"/>
                        </a:lnTo>
                        <a:lnTo>
                          <a:pt x="9" y="11"/>
                        </a:lnTo>
                        <a:lnTo>
                          <a:pt x="4" y="17"/>
                        </a:lnTo>
                        <a:lnTo>
                          <a:pt x="0" y="25"/>
                        </a:lnTo>
                        <a:lnTo>
                          <a:pt x="0" y="26"/>
                        </a:lnTo>
                        <a:lnTo>
                          <a:pt x="0" y="29"/>
                        </a:lnTo>
                        <a:lnTo>
                          <a:pt x="1" y="34"/>
                        </a:lnTo>
                        <a:lnTo>
                          <a:pt x="3" y="40"/>
                        </a:lnTo>
                        <a:lnTo>
                          <a:pt x="4" y="45"/>
                        </a:lnTo>
                        <a:lnTo>
                          <a:pt x="9" y="50"/>
                        </a:lnTo>
                        <a:lnTo>
                          <a:pt x="14" y="53"/>
                        </a:lnTo>
                        <a:lnTo>
                          <a:pt x="18" y="56"/>
                        </a:lnTo>
                        <a:lnTo>
                          <a:pt x="23" y="57"/>
                        </a:lnTo>
                        <a:lnTo>
                          <a:pt x="29" y="59"/>
                        </a:lnTo>
                        <a:lnTo>
                          <a:pt x="35" y="57"/>
                        </a:lnTo>
                        <a:lnTo>
                          <a:pt x="41" y="56"/>
                        </a:lnTo>
                        <a:lnTo>
                          <a:pt x="46" y="53"/>
                        </a:lnTo>
                        <a:lnTo>
                          <a:pt x="51" y="50"/>
                        </a:lnTo>
                        <a:lnTo>
                          <a:pt x="54" y="45"/>
                        </a:lnTo>
                        <a:lnTo>
                          <a:pt x="57" y="40"/>
                        </a:lnTo>
                        <a:lnTo>
                          <a:pt x="58" y="34"/>
                        </a:lnTo>
                        <a:lnTo>
                          <a:pt x="58" y="29"/>
                        </a:lnTo>
                        <a:close/>
                        <a:moveTo>
                          <a:pt x="55" y="29"/>
                        </a:moveTo>
                        <a:lnTo>
                          <a:pt x="55" y="34"/>
                        </a:lnTo>
                        <a:lnTo>
                          <a:pt x="54" y="39"/>
                        </a:lnTo>
                        <a:lnTo>
                          <a:pt x="51" y="43"/>
                        </a:lnTo>
                        <a:lnTo>
                          <a:pt x="48" y="48"/>
                        </a:lnTo>
                        <a:lnTo>
                          <a:pt x="44" y="51"/>
                        </a:lnTo>
                        <a:lnTo>
                          <a:pt x="40" y="53"/>
                        </a:lnTo>
                        <a:lnTo>
                          <a:pt x="35" y="54"/>
                        </a:lnTo>
                        <a:lnTo>
                          <a:pt x="29" y="56"/>
                        </a:lnTo>
                        <a:lnTo>
                          <a:pt x="24" y="54"/>
                        </a:lnTo>
                        <a:lnTo>
                          <a:pt x="20" y="53"/>
                        </a:lnTo>
                        <a:lnTo>
                          <a:pt x="15" y="51"/>
                        </a:lnTo>
                        <a:lnTo>
                          <a:pt x="11" y="48"/>
                        </a:lnTo>
                        <a:lnTo>
                          <a:pt x="7" y="43"/>
                        </a:lnTo>
                        <a:lnTo>
                          <a:pt x="6" y="39"/>
                        </a:lnTo>
                        <a:lnTo>
                          <a:pt x="4" y="34"/>
                        </a:lnTo>
                        <a:lnTo>
                          <a:pt x="3" y="29"/>
                        </a:lnTo>
                        <a:lnTo>
                          <a:pt x="4" y="23"/>
                        </a:lnTo>
                        <a:lnTo>
                          <a:pt x="6" y="19"/>
                        </a:lnTo>
                        <a:lnTo>
                          <a:pt x="7" y="14"/>
                        </a:lnTo>
                        <a:lnTo>
                          <a:pt x="11" y="11"/>
                        </a:lnTo>
                        <a:lnTo>
                          <a:pt x="15" y="8"/>
                        </a:lnTo>
                        <a:lnTo>
                          <a:pt x="20" y="5"/>
                        </a:lnTo>
                        <a:lnTo>
                          <a:pt x="24" y="3"/>
                        </a:lnTo>
                        <a:lnTo>
                          <a:pt x="29" y="3"/>
                        </a:lnTo>
                        <a:lnTo>
                          <a:pt x="35" y="3"/>
                        </a:lnTo>
                        <a:lnTo>
                          <a:pt x="40" y="5"/>
                        </a:lnTo>
                        <a:lnTo>
                          <a:pt x="44" y="8"/>
                        </a:lnTo>
                        <a:lnTo>
                          <a:pt x="48" y="11"/>
                        </a:lnTo>
                        <a:lnTo>
                          <a:pt x="51" y="14"/>
                        </a:lnTo>
                        <a:lnTo>
                          <a:pt x="54" y="19"/>
                        </a:lnTo>
                        <a:lnTo>
                          <a:pt x="55" y="23"/>
                        </a:lnTo>
                        <a:lnTo>
                          <a:pt x="55" y="29"/>
                        </a:lnTo>
                        <a:close/>
                      </a:path>
                    </a:pathLst>
                  </a:custGeom>
                  <a:solidFill>
                    <a:srgbClr val="9EAAD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93" name="Freeform 661"/>
                  <p:cNvSpPr>
                    <a:spLocks noEditPoints="1"/>
                  </p:cNvSpPr>
                  <p:nvPr/>
                </p:nvSpPr>
                <p:spPr bwMode="auto">
                  <a:xfrm>
                    <a:off x="5616" y="1328"/>
                    <a:ext cx="56" cy="55"/>
                  </a:xfrm>
                  <a:custGeom>
                    <a:avLst/>
                    <a:gdLst/>
                    <a:ahLst/>
                    <a:cxnLst>
                      <a:cxn ang="0">
                        <a:pos x="56" y="21"/>
                      </a:cxn>
                      <a:cxn ang="0">
                        <a:pos x="51" y="12"/>
                      </a:cxn>
                      <a:cxn ang="0">
                        <a:pos x="43" y="4"/>
                      </a:cxn>
                      <a:cxn ang="0">
                        <a:pos x="34" y="0"/>
                      </a:cxn>
                      <a:cxn ang="0">
                        <a:pos x="20" y="0"/>
                      </a:cxn>
                      <a:cxn ang="0">
                        <a:pos x="8" y="9"/>
                      </a:cxn>
                      <a:cxn ang="0">
                        <a:pos x="2" y="21"/>
                      </a:cxn>
                      <a:cxn ang="0">
                        <a:pos x="2" y="32"/>
                      </a:cxn>
                      <a:cxn ang="0">
                        <a:pos x="5" y="43"/>
                      </a:cxn>
                      <a:cxn ang="0">
                        <a:pos x="13" y="49"/>
                      </a:cxn>
                      <a:cxn ang="0">
                        <a:pos x="23" y="54"/>
                      </a:cxn>
                      <a:cxn ang="0">
                        <a:pos x="34" y="54"/>
                      </a:cxn>
                      <a:cxn ang="0">
                        <a:pos x="43" y="49"/>
                      </a:cxn>
                      <a:cxn ang="0">
                        <a:pos x="51" y="43"/>
                      </a:cxn>
                      <a:cxn ang="0">
                        <a:pos x="56" y="32"/>
                      </a:cxn>
                      <a:cxn ang="0">
                        <a:pos x="53" y="27"/>
                      </a:cxn>
                      <a:cxn ang="0">
                        <a:pos x="51" y="37"/>
                      </a:cxn>
                      <a:cxn ang="0">
                        <a:pos x="45" y="44"/>
                      </a:cxn>
                      <a:cxn ang="0">
                        <a:pos x="37" y="49"/>
                      </a:cxn>
                      <a:cxn ang="0">
                        <a:pos x="28" y="52"/>
                      </a:cxn>
                      <a:cxn ang="0">
                        <a:pos x="19" y="49"/>
                      </a:cxn>
                      <a:cxn ang="0">
                        <a:pos x="11" y="44"/>
                      </a:cxn>
                      <a:cxn ang="0">
                        <a:pos x="5" y="37"/>
                      </a:cxn>
                      <a:cxn ang="0">
                        <a:pos x="3" y="27"/>
                      </a:cxn>
                      <a:cxn ang="0">
                        <a:pos x="5" y="17"/>
                      </a:cxn>
                      <a:cxn ang="0">
                        <a:pos x="11" y="9"/>
                      </a:cxn>
                      <a:cxn ang="0">
                        <a:pos x="19" y="4"/>
                      </a:cxn>
                      <a:cxn ang="0">
                        <a:pos x="28" y="3"/>
                      </a:cxn>
                      <a:cxn ang="0">
                        <a:pos x="37" y="4"/>
                      </a:cxn>
                      <a:cxn ang="0">
                        <a:pos x="45" y="9"/>
                      </a:cxn>
                      <a:cxn ang="0">
                        <a:pos x="51" y="17"/>
                      </a:cxn>
                      <a:cxn ang="0">
                        <a:pos x="53" y="27"/>
                      </a:cxn>
                    </a:cxnLst>
                    <a:rect l="0" t="0" r="r" b="b"/>
                    <a:pathLst>
                      <a:path w="56" h="55">
                        <a:moveTo>
                          <a:pt x="56" y="27"/>
                        </a:moveTo>
                        <a:lnTo>
                          <a:pt x="56" y="21"/>
                        </a:lnTo>
                        <a:lnTo>
                          <a:pt x="54" y="17"/>
                        </a:lnTo>
                        <a:lnTo>
                          <a:pt x="51" y="12"/>
                        </a:lnTo>
                        <a:lnTo>
                          <a:pt x="48" y="7"/>
                        </a:lnTo>
                        <a:lnTo>
                          <a:pt x="43" y="4"/>
                        </a:lnTo>
                        <a:lnTo>
                          <a:pt x="39" y="1"/>
                        </a:lnTo>
                        <a:lnTo>
                          <a:pt x="34" y="0"/>
                        </a:lnTo>
                        <a:lnTo>
                          <a:pt x="28" y="0"/>
                        </a:lnTo>
                        <a:lnTo>
                          <a:pt x="20" y="0"/>
                        </a:lnTo>
                        <a:lnTo>
                          <a:pt x="13" y="3"/>
                        </a:lnTo>
                        <a:lnTo>
                          <a:pt x="8" y="9"/>
                        </a:lnTo>
                        <a:lnTo>
                          <a:pt x="2" y="17"/>
                        </a:lnTo>
                        <a:lnTo>
                          <a:pt x="2" y="21"/>
                        </a:lnTo>
                        <a:lnTo>
                          <a:pt x="0" y="27"/>
                        </a:lnTo>
                        <a:lnTo>
                          <a:pt x="2" y="32"/>
                        </a:lnTo>
                        <a:lnTo>
                          <a:pt x="3" y="38"/>
                        </a:lnTo>
                        <a:lnTo>
                          <a:pt x="5" y="43"/>
                        </a:lnTo>
                        <a:lnTo>
                          <a:pt x="8" y="46"/>
                        </a:lnTo>
                        <a:lnTo>
                          <a:pt x="13" y="49"/>
                        </a:lnTo>
                        <a:lnTo>
                          <a:pt x="17" y="52"/>
                        </a:lnTo>
                        <a:lnTo>
                          <a:pt x="23" y="54"/>
                        </a:lnTo>
                        <a:lnTo>
                          <a:pt x="28" y="55"/>
                        </a:lnTo>
                        <a:lnTo>
                          <a:pt x="34" y="54"/>
                        </a:lnTo>
                        <a:lnTo>
                          <a:pt x="39" y="52"/>
                        </a:lnTo>
                        <a:lnTo>
                          <a:pt x="43" y="49"/>
                        </a:lnTo>
                        <a:lnTo>
                          <a:pt x="48" y="46"/>
                        </a:lnTo>
                        <a:lnTo>
                          <a:pt x="51" y="43"/>
                        </a:lnTo>
                        <a:lnTo>
                          <a:pt x="54" y="38"/>
                        </a:lnTo>
                        <a:lnTo>
                          <a:pt x="56" y="32"/>
                        </a:lnTo>
                        <a:lnTo>
                          <a:pt x="56" y="27"/>
                        </a:lnTo>
                        <a:close/>
                        <a:moveTo>
                          <a:pt x="53" y="27"/>
                        </a:moveTo>
                        <a:lnTo>
                          <a:pt x="53" y="32"/>
                        </a:lnTo>
                        <a:lnTo>
                          <a:pt x="51" y="37"/>
                        </a:lnTo>
                        <a:lnTo>
                          <a:pt x="48" y="41"/>
                        </a:lnTo>
                        <a:lnTo>
                          <a:pt x="45" y="44"/>
                        </a:lnTo>
                        <a:lnTo>
                          <a:pt x="42" y="48"/>
                        </a:lnTo>
                        <a:lnTo>
                          <a:pt x="37" y="49"/>
                        </a:lnTo>
                        <a:lnTo>
                          <a:pt x="33" y="51"/>
                        </a:lnTo>
                        <a:lnTo>
                          <a:pt x="28" y="52"/>
                        </a:lnTo>
                        <a:lnTo>
                          <a:pt x="23" y="51"/>
                        </a:lnTo>
                        <a:lnTo>
                          <a:pt x="19" y="49"/>
                        </a:lnTo>
                        <a:lnTo>
                          <a:pt x="14" y="48"/>
                        </a:lnTo>
                        <a:lnTo>
                          <a:pt x="11" y="44"/>
                        </a:lnTo>
                        <a:lnTo>
                          <a:pt x="8" y="41"/>
                        </a:lnTo>
                        <a:lnTo>
                          <a:pt x="5" y="37"/>
                        </a:lnTo>
                        <a:lnTo>
                          <a:pt x="5" y="32"/>
                        </a:lnTo>
                        <a:lnTo>
                          <a:pt x="3" y="27"/>
                        </a:lnTo>
                        <a:lnTo>
                          <a:pt x="5" y="21"/>
                        </a:lnTo>
                        <a:lnTo>
                          <a:pt x="5" y="17"/>
                        </a:lnTo>
                        <a:lnTo>
                          <a:pt x="8" y="13"/>
                        </a:lnTo>
                        <a:lnTo>
                          <a:pt x="11" y="9"/>
                        </a:lnTo>
                        <a:lnTo>
                          <a:pt x="14" y="6"/>
                        </a:lnTo>
                        <a:lnTo>
                          <a:pt x="19" y="4"/>
                        </a:lnTo>
                        <a:lnTo>
                          <a:pt x="23" y="3"/>
                        </a:lnTo>
                        <a:lnTo>
                          <a:pt x="28" y="3"/>
                        </a:lnTo>
                        <a:lnTo>
                          <a:pt x="33" y="3"/>
                        </a:lnTo>
                        <a:lnTo>
                          <a:pt x="37" y="4"/>
                        </a:lnTo>
                        <a:lnTo>
                          <a:pt x="42" y="6"/>
                        </a:lnTo>
                        <a:lnTo>
                          <a:pt x="45" y="9"/>
                        </a:lnTo>
                        <a:lnTo>
                          <a:pt x="48" y="13"/>
                        </a:lnTo>
                        <a:lnTo>
                          <a:pt x="51" y="17"/>
                        </a:lnTo>
                        <a:lnTo>
                          <a:pt x="53" y="21"/>
                        </a:lnTo>
                        <a:lnTo>
                          <a:pt x="53" y="27"/>
                        </a:lnTo>
                        <a:close/>
                      </a:path>
                    </a:pathLst>
                  </a:custGeom>
                  <a:solidFill>
                    <a:srgbClr val="A2ADD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94" name="Freeform 662"/>
                  <p:cNvSpPr>
                    <a:spLocks noEditPoints="1"/>
                  </p:cNvSpPr>
                  <p:nvPr/>
                </p:nvSpPr>
                <p:spPr bwMode="auto">
                  <a:xfrm>
                    <a:off x="5618" y="1329"/>
                    <a:ext cx="52" cy="53"/>
                  </a:xfrm>
                  <a:custGeom>
                    <a:avLst/>
                    <a:gdLst/>
                    <a:ahLst/>
                    <a:cxnLst>
                      <a:cxn ang="0">
                        <a:pos x="52" y="20"/>
                      </a:cxn>
                      <a:cxn ang="0">
                        <a:pos x="48" y="11"/>
                      </a:cxn>
                      <a:cxn ang="0">
                        <a:pos x="41" y="5"/>
                      </a:cxn>
                      <a:cxn ang="0">
                        <a:pos x="32" y="0"/>
                      </a:cxn>
                      <a:cxn ang="0">
                        <a:pos x="21" y="0"/>
                      </a:cxn>
                      <a:cxn ang="0">
                        <a:pos x="12" y="5"/>
                      </a:cxn>
                      <a:cxn ang="0">
                        <a:pos x="4" y="11"/>
                      </a:cxn>
                      <a:cxn ang="0">
                        <a:pos x="1" y="20"/>
                      </a:cxn>
                      <a:cxn ang="0">
                        <a:pos x="1" y="31"/>
                      </a:cxn>
                      <a:cxn ang="0">
                        <a:pos x="4" y="40"/>
                      </a:cxn>
                      <a:cxn ang="0">
                        <a:pos x="12" y="48"/>
                      </a:cxn>
                      <a:cxn ang="0">
                        <a:pos x="21" y="51"/>
                      </a:cxn>
                      <a:cxn ang="0">
                        <a:pos x="32" y="51"/>
                      </a:cxn>
                      <a:cxn ang="0">
                        <a:pos x="41" y="48"/>
                      </a:cxn>
                      <a:cxn ang="0">
                        <a:pos x="48" y="40"/>
                      </a:cxn>
                      <a:cxn ang="0">
                        <a:pos x="52" y="31"/>
                      </a:cxn>
                      <a:cxn ang="0">
                        <a:pos x="49" y="26"/>
                      </a:cxn>
                      <a:cxn ang="0">
                        <a:pos x="48" y="34"/>
                      </a:cxn>
                      <a:cxn ang="0">
                        <a:pos x="43" y="42"/>
                      </a:cxn>
                      <a:cxn ang="0">
                        <a:pos x="35" y="47"/>
                      </a:cxn>
                      <a:cxn ang="0">
                        <a:pos x="26" y="50"/>
                      </a:cxn>
                      <a:cxn ang="0">
                        <a:pos x="17" y="47"/>
                      </a:cxn>
                      <a:cxn ang="0">
                        <a:pos x="11" y="42"/>
                      </a:cxn>
                      <a:cxn ang="0">
                        <a:pos x="4" y="34"/>
                      </a:cxn>
                      <a:cxn ang="0">
                        <a:pos x="3" y="26"/>
                      </a:cxn>
                      <a:cxn ang="0">
                        <a:pos x="4" y="17"/>
                      </a:cxn>
                      <a:cxn ang="0">
                        <a:pos x="11" y="9"/>
                      </a:cxn>
                      <a:cxn ang="0">
                        <a:pos x="17" y="5"/>
                      </a:cxn>
                      <a:cxn ang="0">
                        <a:pos x="26" y="3"/>
                      </a:cxn>
                      <a:cxn ang="0">
                        <a:pos x="35" y="5"/>
                      </a:cxn>
                      <a:cxn ang="0">
                        <a:pos x="43" y="9"/>
                      </a:cxn>
                      <a:cxn ang="0">
                        <a:pos x="48" y="17"/>
                      </a:cxn>
                      <a:cxn ang="0">
                        <a:pos x="49" y="26"/>
                      </a:cxn>
                    </a:cxnLst>
                    <a:rect l="0" t="0" r="r" b="b"/>
                    <a:pathLst>
                      <a:path w="52" h="53">
                        <a:moveTo>
                          <a:pt x="52" y="26"/>
                        </a:moveTo>
                        <a:lnTo>
                          <a:pt x="52" y="20"/>
                        </a:lnTo>
                        <a:lnTo>
                          <a:pt x="51" y="16"/>
                        </a:lnTo>
                        <a:lnTo>
                          <a:pt x="48" y="11"/>
                        </a:lnTo>
                        <a:lnTo>
                          <a:pt x="45" y="8"/>
                        </a:lnTo>
                        <a:lnTo>
                          <a:pt x="41" y="5"/>
                        </a:lnTo>
                        <a:lnTo>
                          <a:pt x="37" y="2"/>
                        </a:lnTo>
                        <a:lnTo>
                          <a:pt x="32" y="0"/>
                        </a:lnTo>
                        <a:lnTo>
                          <a:pt x="26" y="0"/>
                        </a:lnTo>
                        <a:lnTo>
                          <a:pt x="21" y="0"/>
                        </a:lnTo>
                        <a:lnTo>
                          <a:pt x="17" y="2"/>
                        </a:lnTo>
                        <a:lnTo>
                          <a:pt x="12" y="5"/>
                        </a:lnTo>
                        <a:lnTo>
                          <a:pt x="8" y="8"/>
                        </a:lnTo>
                        <a:lnTo>
                          <a:pt x="4" y="11"/>
                        </a:lnTo>
                        <a:lnTo>
                          <a:pt x="3" y="16"/>
                        </a:lnTo>
                        <a:lnTo>
                          <a:pt x="1" y="20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3" y="36"/>
                        </a:lnTo>
                        <a:lnTo>
                          <a:pt x="4" y="40"/>
                        </a:lnTo>
                        <a:lnTo>
                          <a:pt x="8" y="45"/>
                        </a:lnTo>
                        <a:lnTo>
                          <a:pt x="12" y="48"/>
                        </a:lnTo>
                        <a:lnTo>
                          <a:pt x="17" y="50"/>
                        </a:lnTo>
                        <a:lnTo>
                          <a:pt x="21" y="51"/>
                        </a:lnTo>
                        <a:lnTo>
                          <a:pt x="26" y="53"/>
                        </a:lnTo>
                        <a:lnTo>
                          <a:pt x="32" y="51"/>
                        </a:lnTo>
                        <a:lnTo>
                          <a:pt x="37" y="50"/>
                        </a:lnTo>
                        <a:lnTo>
                          <a:pt x="41" y="48"/>
                        </a:lnTo>
                        <a:lnTo>
                          <a:pt x="45" y="45"/>
                        </a:lnTo>
                        <a:lnTo>
                          <a:pt x="48" y="40"/>
                        </a:lnTo>
                        <a:lnTo>
                          <a:pt x="51" y="36"/>
                        </a:lnTo>
                        <a:lnTo>
                          <a:pt x="52" y="31"/>
                        </a:lnTo>
                        <a:lnTo>
                          <a:pt x="52" y="26"/>
                        </a:lnTo>
                        <a:close/>
                        <a:moveTo>
                          <a:pt x="49" y="26"/>
                        </a:moveTo>
                        <a:lnTo>
                          <a:pt x="49" y="31"/>
                        </a:lnTo>
                        <a:lnTo>
                          <a:pt x="48" y="34"/>
                        </a:lnTo>
                        <a:lnTo>
                          <a:pt x="46" y="39"/>
                        </a:lnTo>
                        <a:lnTo>
                          <a:pt x="43" y="42"/>
                        </a:lnTo>
                        <a:lnTo>
                          <a:pt x="40" y="45"/>
                        </a:lnTo>
                        <a:lnTo>
                          <a:pt x="35" y="47"/>
                        </a:lnTo>
                        <a:lnTo>
                          <a:pt x="31" y="48"/>
                        </a:lnTo>
                        <a:lnTo>
                          <a:pt x="26" y="50"/>
                        </a:lnTo>
                        <a:lnTo>
                          <a:pt x="21" y="48"/>
                        </a:lnTo>
                        <a:lnTo>
                          <a:pt x="17" y="47"/>
                        </a:lnTo>
                        <a:lnTo>
                          <a:pt x="14" y="45"/>
                        </a:lnTo>
                        <a:lnTo>
                          <a:pt x="11" y="42"/>
                        </a:lnTo>
                        <a:lnTo>
                          <a:pt x="8" y="39"/>
                        </a:lnTo>
                        <a:lnTo>
                          <a:pt x="4" y="34"/>
                        </a:lnTo>
                        <a:lnTo>
                          <a:pt x="4" y="31"/>
                        </a:lnTo>
                        <a:lnTo>
                          <a:pt x="3" y="26"/>
                        </a:lnTo>
                        <a:lnTo>
                          <a:pt x="4" y="22"/>
                        </a:lnTo>
                        <a:lnTo>
                          <a:pt x="4" y="17"/>
                        </a:lnTo>
                        <a:lnTo>
                          <a:pt x="8" y="12"/>
                        </a:lnTo>
                        <a:lnTo>
                          <a:pt x="11" y="9"/>
                        </a:lnTo>
                        <a:lnTo>
                          <a:pt x="14" y="6"/>
                        </a:lnTo>
                        <a:lnTo>
                          <a:pt x="17" y="5"/>
                        </a:lnTo>
                        <a:lnTo>
                          <a:pt x="21" y="3"/>
                        </a:lnTo>
                        <a:lnTo>
                          <a:pt x="26" y="3"/>
                        </a:lnTo>
                        <a:lnTo>
                          <a:pt x="31" y="3"/>
                        </a:lnTo>
                        <a:lnTo>
                          <a:pt x="35" y="5"/>
                        </a:lnTo>
                        <a:lnTo>
                          <a:pt x="40" y="6"/>
                        </a:lnTo>
                        <a:lnTo>
                          <a:pt x="43" y="9"/>
                        </a:lnTo>
                        <a:lnTo>
                          <a:pt x="46" y="12"/>
                        </a:lnTo>
                        <a:lnTo>
                          <a:pt x="48" y="17"/>
                        </a:lnTo>
                        <a:lnTo>
                          <a:pt x="49" y="22"/>
                        </a:lnTo>
                        <a:lnTo>
                          <a:pt x="49" y="26"/>
                        </a:lnTo>
                        <a:close/>
                      </a:path>
                    </a:pathLst>
                  </a:custGeom>
                  <a:solidFill>
                    <a:srgbClr val="AAB4D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95" name="Freeform 663"/>
                  <p:cNvSpPr>
                    <a:spLocks noEditPoints="1"/>
                  </p:cNvSpPr>
                  <p:nvPr/>
                </p:nvSpPr>
                <p:spPr bwMode="auto">
                  <a:xfrm>
                    <a:off x="5619" y="1331"/>
                    <a:ext cx="50" cy="49"/>
                  </a:xfrm>
                  <a:custGeom>
                    <a:avLst/>
                    <a:gdLst/>
                    <a:ahLst/>
                    <a:cxnLst>
                      <a:cxn ang="0">
                        <a:pos x="50" y="18"/>
                      </a:cxn>
                      <a:cxn ang="0">
                        <a:pos x="45" y="10"/>
                      </a:cxn>
                      <a:cxn ang="0">
                        <a:pos x="39" y="3"/>
                      </a:cxn>
                      <a:cxn ang="0">
                        <a:pos x="30" y="0"/>
                      </a:cxn>
                      <a:cxn ang="0">
                        <a:pos x="20" y="0"/>
                      </a:cxn>
                      <a:cxn ang="0">
                        <a:pos x="11" y="3"/>
                      </a:cxn>
                      <a:cxn ang="0">
                        <a:pos x="5" y="10"/>
                      </a:cxn>
                      <a:cxn ang="0">
                        <a:pos x="2" y="18"/>
                      </a:cxn>
                      <a:cxn ang="0">
                        <a:pos x="2" y="29"/>
                      </a:cxn>
                      <a:cxn ang="0">
                        <a:pos x="5" y="38"/>
                      </a:cxn>
                      <a:cxn ang="0">
                        <a:pos x="11" y="45"/>
                      </a:cxn>
                      <a:cxn ang="0">
                        <a:pos x="20" y="48"/>
                      </a:cxn>
                      <a:cxn ang="0">
                        <a:pos x="30" y="48"/>
                      </a:cxn>
                      <a:cxn ang="0">
                        <a:pos x="39" y="45"/>
                      </a:cxn>
                      <a:cxn ang="0">
                        <a:pos x="45" y="38"/>
                      </a:cxn>
                      <a:cxn ang="0">
                        <a:pos x="50" y="29"/>
                      </a:cxn>
                      <a:cxn ang="0">
                        <a:pos x="47" y="24"/>
                      </a:cxn>
                      <a:cxn ang="0">
                        <a:pos x="45" y="32"/>
                      </a:cxn>
                      <a:cxn ang="0">
                        <a:pos x="40" y="38"/>
                      </a:cxn>
                      <a:cxn ang="0">
                        <a:pos x="34" y="43"/>
                      </a:cxn>
                      <a:cxn ang="0">
                        <a:pos x="25" y="46"/>
                      </a:cxn>
                      <a:cxn ang="0">
                        <a:pos x="17" y="43"/>
                      </a:cxn>
                      <a:cxn ang="0">
                        <a:pos x="10" y="38"/>
                      </a:cxn>
                      <a:cxn ang="0">
                        <a:pos x="5" y="32"/>
                      </a:cxn>
                      <a:cxn ang="0">
                        <a:pos x="3" y="24"/>
                      </a:cxn>
                      <a:cxn ang="0">
                        <a:pos x="5" y="15"/>
                      </a:cxn>
                      <a:cxn ang="0">
                        <a:pos x="10" y="9"/>
                      </a:cxn>
                      <a:cxn ang="0">
                        <a:pos x="17" y="4"/>
                      </a:cxn>
                      <a:cxn ang="0">
                        <a:pos x="25" y="3"/>
                      </a:cxn>
                      <a:cxn ang="0">
                        <a:pos x="34" y="4"/>
                      </a:cxn>
                      <a:cxn ang="0">
                        <a:pos x="40" y="9"/>
                      </a:cxn>
                      <a:cxn ang="0">
                        <a:pos x="45" y="15"/>
                      </a:cxn>
                      <a:cxn ang="0">
                        <a:pos x="47" y="24"/>
                      </a:cxn>
                    </a:cxnLst>
                    <a:rect l="0" t="0" r="r" b="b"/>
                    <a:pathLst>
                      <a:path w="50" h="49">
                        <a:moveTo>
                          <a:pt x="50" y="24"/>
                        </a:moveTo>
                        <a:lnTo>
                          <a:pt x="50" y="18"/>
                        </a:lnTo>
                        <a:lnTo>
                          <a:pt x="48" y="14"/>
                        </a:lnTo>
                        <a:lnTo>
                          <a:pt x="45" y="10"/>
                        </a:lnTo>
                        <a:lnTo>
                          <a:pt x="42" y="6"/>
                        </a:lnTo>
                        <a:lnTo>
                          <a:pt x="39" y="3"/>
                        </a:lnTo>
                        <a:lnTo>
                          <a:pt x="34" y="1"/>
                        </a:lnTo>
                        <a:lnTo>
                          <a:pt x="30" y="0"/>
                        </a:lnTo>
                        <a:lnTo>
                          <a:pt x="25" y="0"/>
                        </a:lnTo>
                        <a:lnTo>
                          <a:pt x="20" y="0"/>
                        </a:lnTo>
                        <a:lnTo>
                          <a:pt x="16" y="1"/>
                        </a:lnTo>
                        <a:lnTo>
                          <a:pt x="11" y="3"/>
                        </a:lnTo>
                        <a:lnTo>
                          <a:pt x="8" y="6"/>
                        </a:lnTo>
                        <a:lnTo>
                          <a:pt x="5" y="10"/>
                        </a:lnTo>
                        <a:lnTo>
                          <a:pt x="2" y="14"/>
                        </a:lnTo>
                        <a:lnTo>
                          <a:pt x="2" y="18"/>
                        </a:lnTo>
                        <a:lnTo>
                          <a:pt x="0" y="24"/>
                        </a:lnTo>
                        <a:lnTo>
                          <a:pt x="2" y="29"/>
                        </a:lnTo>
                        <a:lnTo>
                          <a:pt x="2" y="34"/>
                        </a:lnTo>
                        <a:lnTo>
                          <a:pt x="5" y="38"/>
                        </a:lnTo>
                        <a:lnTo>
                          <a:pt x="8" y="41"/>
                        </a:lnTo>
                        <a:lnTo>
                          <a:pt x="11" y="45"/>
                        </a:lnTo>
                        <a:lnTo>
                          <a:pt x="16" y="46"/>
                        </a:lnTo>
                        <a:lnTo>
                          <a:pt x="20" y="48"/>
                        </a:lnTo>
                        <a:lnTo>
                          <a:pt x="25" y="49"/>
                        </a:lnTo>
                        <a:lnTo>
                          <a:pt x="30" y="48"/>
                        </a:lnTo>
                        <a:lnTo>
                          <a:pt x="34" y="46"/>
                        </a:lnTo>
                        <a:lnTo>
                          <a:pt x="39" y="45"/>
                        </a:lnTo>
                        <a:lnTo>
                          <a:pt x="42" y="41"/>
                        </a:lnTo>
                        <a:lnTo>
                          <a:pt x="45" y="38"/>
                        </a:lnTo>
                        <a:lnTo>
                          <a:pt x="48" y="34"/>
                        </a:lnTo>
                        <a:lnTo>
                          <a:pt x="50" y="29"/>
                        </a:lnTo>
                        <a:lnTo>
                          <a:pt x="50" y="24"/>
                        </a:lnTo>
                        <a:close/>
                        <a:moveTo>
                          <a:pt x="47" y="24"/>
                        </a:moveTo>
                        <a:lnTo>
                          <a:pt x="47" y="27"/>
                        </a:lnTo>
                        <a:lnTo>
                          <a:pt x="45" y="32"/>
                        </a:lnTo>
                        <a:lnTo>
                          <a:pt x="44" y="35"/>
                        </a:lnTo>
                        <a:lnTo>
                          <a:pt x="40" y="38"/>
                        </a:lnTo>
                        <a:lnTo>
                          <a:pt x="37" y="41"/>
                        </a:lnTo>
                        <a:lnTo>
                          <a:pt x="34" y="43"/>
                        </a:lnTo>
                        <a:lnTo>
                          <a:pt x="30" y="45"/>
                        </a:lnTo>
                        <a:lnTo>
                          <a:pt x="25" y="46"/>
                        </a:lnTo>
                        <a:lnTo>
                          <a:pt x="20" y="45"/>
                        </a:lnTo>
                        <a:lnTo>
                          <a:pt x="17" y="43"/>
                        </a:lnTo>
                        <a:lnTo>
                          <a:pt x="13" y="41"/>
                        </a:lnTo>
                        <a:lnTo>
                          <a:pt x="10" y="38"/>
                        </a:lnTo>
                        <a:lnTo>
                          <a:pt x="8" y="35"/>
                        </a:lnTo>
                        <a:lnTo>
                          <a:pt x="5" y="32"/>
                        </a:lnTo>
                        <a:lnTo>
                          <a:pt x="3" y="27"/>
                        </a:lnTo>
                        <a:lnTo>
                          <a:pt x="3" y="24"/>
                        </a:lnTo>
                        <a:lnTo>
                          <a:pt x="3" y="20"/>
                        </a:lnTo>
                        <a:lnTo>
                          <a:pt x="5" y="15"/>
                        </a:lnTo>
                        <a:lnTo>
                          <a:pt x="8" y="12"/>
                        </a:lnTo>
                        <a:lnTo>
                          <a:pt x="10" y="9"/>
                        </a:lnTo>
                        <a:lnTo>
                          <a:pt x="13" y="6"/>
                        </a:lnTo>
                        <a:lnTo>
                          <a:pt x="17" y="4"/>
                        </a:lnTo>
                        <a:lnTo>
                          <a:pt x="20" y="3"/>
                        </a:lnTo>
                        <a:lnTo>
                          <a:pt x="25" y="3"/>
                        </a:lnTo>
                        <a:lnTo>
                          <a:pt x="30" y="3"/>
                        </a:lnTo>
                        <a:lnTo>
                          <a:pt x="34" y="4"/>
                        </a:lnTo>
                        <a:lnTo>
                          <a:pt x="37" y="6"/>
                        </a:lnTo>
                        <a:lnTo>
                          <a:pt x="40" y="9"/>
                        </a:lnTo>
                        <a:lnTo>
                          <a:pt x="44" y="12"/>
                        </a:lnTo>
                        <a:lnTo>
                          <a:pt x="45" y="15"/>
                        </a:lnTo>
                        <a:lnTo>
                          <a:pt x="47" y="20"/>
                        </a:lnTo>
                        <a:lnTo>
                          <a:pt x="47" y="24"/>
                        </a:lnTo>
                        <a:close/>
                      </a:path>
                    </a:pathLst>
                  </a:custGeom>
                  <a:solidFill>
                    <a:srgbClr val="ADB8D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96" name="Freeform 664"/>
                  <p:cNvSpPr>
                    <a:spLocks noEditPoints="1"/>
                  </p:cNvSpPr>
                  <p:nvPr/>
                </p:nvSpPr>
                <p:spPr bwMode="auto">
                  <a:xfrm>
                    <a:off x="5621" y="1332"/>
                    <a:ext cx="46" cy="47"/>
                  </a:xfrm>
                  <a:custGeom>
                    <a:avLst/>
                    <a:gdLst/>
                    <a:ahLst/>
                    <a:cxnLst>
                      <a:cxn ang="0">
                        <a:pos x="46" y="23"/>
                      </a:cxn>
                      <a:cxn ang="0">
                        <a:pos x="46" y="19"/>
                      </a:cxn>
                      <a:cxn ang="0">
                        <a:pos x="45" y="14"/>
                      </a:cxn>
                      <a:cxn ang="0">
                        <a:pos x="43" y="9"/>
                      </a:cxn>
                      <a:cxn ang="0">
                        <a:pos x="40" y="6"/>
                      </a:cxn>
                      <a:cxn ang="0">
                        <a:pos x="37" y="3"/>
                      </a:cxn>
                      <a:cxn ang="0">
                        <a:pos x="32" y="2"/>
                      </a:cxn>
                      <a:cxn ang="0">
                        <a:pos x="28" y="0"/>
                      </a:cxn>
                      <a:cxn ang="0">
                        <a:pos x="23" y="0"/>
                      </a:cxn>
                      <a:cxn ang="0">
                        <a:pos x="18" y="0"/>
                      </a:cxn>
                      <a:cxn ang="0">
                        <a:pos x="14" y="2"/>
                      </a:cxn>
                      <a:cxn ang="0">
                        <a:pos x="11" y="3"/>
                      </a:cxn>
                      <a:cxn ang="0">
                        <a:pos x="8" y="6"/>
                      </a:cxn>
                      <a:cxn ang="0">
                        <a:pos x="5" y="9"/>
                      </a:cxn>
                      <a:cxn ang="0">
                        <a:pos x="1" y="14"/>
                      </a:cxn>
                      <a:cxn ang="0">
                        <a:pos x="1" y="19"/>
                      </a:cxn>
                      <a:cxn ang="0">
                        <a:pos x="0" y="23"/>
                      </a:cxn>
                      <a:cxn ang="0">
                        <a:pos x="1" y="28"/>
                      </a:cxn>
                      <a:cxn ang="0">
                        <a:pos x="1" y="31"/>
                      </a:cxn>
                      <a:cxn ang="0">
                        <a:pos x="5" y="36"/>
                      </a:cxn>
                      <a:cxn ang="0">
                        <a:pos x="8" y="39"/>
                      </a:cxn>
                      <a:cxn ang="0">
                        <a:pos x="11" y="42"/>
                      </a:cxn>
                      <a:cxn ang="0">
                        <a:pos x="14" y="44"/>
                      </a:cxn>
                      <a:cxn ang="0">
                        <a:pos x="18" y="45"/>
                      </a:cxn>
                      <a:cxn ang="0">
                        <a:pos x="23" y="47"/>
                      </a:cxn>
                      <a:cxn ang="0">
                        <a:pos x="28" y="45"/>
                      </a:cxn>
                      <a:cxn ang="0">
                        <a:pos x="32" y="44"/>
                      </a:cxn>
                      <a:cxn ang="0">
                        <a:pos x="37" y="42"/>
                      </a:cxn>
                      <a:cxn ang="0">
                        <a:pos x="40" y="39"/>
                      </a:cxn>
                      <a:cxn ang="0">
                        <a:pos x="43" y="36"/>
                      </a:cxn>
                      <a:cxn ang="0">
                        <a:pos x="45" y="31"/>
                      </a:cxn>
                      <a:cxn ang="0">
                        <a:pos x="46" y="28"/>
                      </a:cxn>
                      <a:cxn ang="0">
                        <a:pos x="46" y="23"/>
                      </a:cxn>
                      <a:cxn ang="0">
                        <a:pos x="43" y="23"/>
                      </a:cxn>
                      <a:cxn ang="0">
                        <a:pos x="42" y="31"/>
                      </a:cxn>
                      <a:cxn ang="0">
                        <a:pos x="37" y="37"/>
                      </a:cxn>
                      <a:cxn ang="0">
                        <a:pos x="31" y="42"/>
                      </a:cxn>
                      <a:cxn ang="0">
                        <a:pos x="23" y="44"/>
                      </a:cxn>
                      <a:cxn ang="0">
                        <a:pos x="15" y="42"/>
                      </a:cxn>
                      <a:cxn ang="0">
                        <a:pos x="9" y="37"/>
                      </a:cxn>
                      <a:cxn ang="0">
                        <a:pos x="5" y="31"/>
                      </a:cxn>
                      <a:cxn ang="0">
                        <a:pos x="3" y="23"/>
                      </a:cxn>
                      <a:cxn ang="0">
                        <a:pos x="5" y="16"/>
                      </a:cxn>
                      <a:cxn ang="0">
                        <a:pos x="9" y="8"/>
                      </a:cxn>
                      <a:cxn ang="0">
                        <a:pos x="15" y="5"/>
                      </a:cxn>
                      <a:cxn ang="0">
                        <a:pos x="23" y="3"/>
                      </a:cxn>
                      <a:cxn ang="0">
                        <a:pos x="31" y="5"/>
                      </a:cxn>
                      <a:cxn ang="0">
                        <a:pos x="37" y="8"/>
                      </a:cxn>
                      <a:cxn ang="0">
                        <a:pos x="42" y="16"/>
                      </a:cxn>
                      <a:cxn ang="0">
                        <a:pos x="43" y="23"/>
                      </a:cxn>
                    </a:cxnLst>
                    <a:rect l="0" t="0" r="r" b="b"/>
                    <a:pathLst>
                      <a:path w="46" h="47">
                        <a:moveTo>
                          <a:pt x="46" y="23"/>
                        </a:moveTo>
                        <a:lnTo>
                          <a:pt x="46" y="19"/>
                        </a:lnTo>
                        <a:lnTo>
                          <a:pt x="45" y="14"/>
                        </a:lnTo>
                        <a:lnTo>
                          <a:pt x="43" y="9"/>
                        </a:lnTo>
                        <a:lnTo>
                          <a:pt x="40" y="6"/>
                        </a:lnTo>
                        <a:lnTo>
                          <a:pt x="37" y="3"/>
                        </a:lnTo>
                        <a:lnTo>
                          <a:pt x="32" y="2"/>
                        </a:lnTo>
                        <a:lnTo>
                          <a:pt x="28" y="0"/>
                        </a:lnTo>
                        <a:lnTo>
                          <a:pt x="23" y="0"/>
                        </a:lnTo>
                        <a:lnTo>
                          <a:pt x="18" y="0"/>
                        </a:lnTo>
                        <a:lnTo>
                          <a:pt x="14" y="2"/>
                        </a:lnTo>
                        <a:lnTo>
                          <a:pt x="11" y="3"/>
                        </a:lnTo>
                        <a:lnTo>
                          <a:pt x="8" y="6"/>
                        </a:lnTo>
                        <a:lnTo>
                          <a:pt x="5" y="9"/>
                        </a:lnTo>
                        <a:lnTo>
                          <a:pt x="1" y="14"/>
                        </a:lnTo>
                        <a:lnTo>
                          <a:pt x="1" y="19"/>
                        </a:lnTo>
                        <a:lnTo>
                          <a:pt x="0" y="23"/>
                        </a:lnTo>
                        <a:lnTo>
                          <a:pt x="1" y="28"/>
                        </a:lnTo>
                        <a:lnTo>
                          <a:pt x="1" y="31"/>
                        </a:lnTo>
                        <a:lnTo>
                          <a:pt x="5" y="36"/>
                        </a:lnTo>
                        <a:lnTo>
                          <a:pt x="8" y="39"/>
                        </a:lnTo>
                        <a:lnTo>
                          <a:pt x="11" y="42"/>
                        </a:lnTo>
                        <a:lnTo>
                          <a:pt x="14" y="44"/>
                        </a:lnTo>
                        <a:lnTo>
                          <a:pt x="18" y="45"/>
                        </a:lnTo>
                        <a:lnTo>
                          <a:pt x="23" y="47"/>
                        </a:lnTo>
                        <a:lnTo>
                          <a:pt x="28" y="45"/>
                        </a:lnTo>
                        <a:lnTo>
                          <a:pt x="32" y="44"/>
                        </a:lnTo>
                        <a:lnTo>
                          <a:pt x="37" y="42"/>
                        </a:lnTo>
                        <a:lnTo>
                          <a:pt x="40" y="39"/>
                        </a:lnTo>
                        <a:lnTo>
                          <a:pt x="43" y="36"/>
                        </a:lnTo>
                        <a:lnTo>
                          <a:pt x="45" y="31"/>
                        </a:lnTo>
                        <a:lnTo>
                          <a:pt x="46" y="28"/>
                        </a:lnTo>
                        <a:lnTo>
                          <a:pt x="46" y="23"/>
                        </a:lnTo>
                        <a:close/>
                        <a:moveTo>
                          <a:pt x="43" y="23"/>
                        </a:moveTo>
                        <a:lnTo>
                          <a:pt x="42" y="31"/>
                        </a:lnTo>
                        <a:lnTo>
                          <a:pt x="37" y="37"/>
                        </a:lnTo>
                        <a:lnTo>
                          <a:pt x="31" y="42"/>
                        </a:lnTo>
                        <a:lnTo>
                          <a:pt x="23" y="44"/>
                        </a:lnTo>
                        <a:lnTo>
                          <a:pt x="15" y="42"/>
                        </a:lnTo>
                        <a:lnTo>
                          <a:pt x="9" y="37"/>
                        </a:lnTo>
                        <a:lnTo>
                          <a:pt x="5" y="31"/>
                        </a:lnTo>
                        <a:lnTo>
                          <a:pt x="3" y="23"/>
                        </a:lnTo>
                        <a:lnTo>
                          <a:pt x="5" y="16"/>
                        </a:lnTo>
                        <a:lnTo>
                          <a:pt x="9" y="8"/>
                        </a:lnTo>
                        <a:lnTo>
                          <a:pt x="15" y="5"/>
                        </a:lnTo>
                        <a:lnTo>
                          <a:pt x="23" y="3"/>
                        </a:lnTo>
                        <a:lnTo>
                          <a:pt x="31" y="5"/>
                        </a:lnTo>
                        <a:lnTo>
                          <a:pt x="37" y="8"/>
                        </a:lnTo>
                        <a:lnTo>
                          <a:pt x="42" y="16"/>
                        </a:lnTo>
                        <a:lnTo>
                          <a:pt x="43" y="23"/>
                        </a:lnTo>
                        <a:close/>
                      </a:path>
                    </a:pathLst>
                  </a:custGeom>
                  <a:solidFill>
                    <a:srgbClr val="B1BBD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97" name="Freeform 665"/>
                  <p:cNvSpPr>
                    <a:spLocks noEditPoints="1"/>
                  </p:cNvSpPr>
                  <p:nvPr/>
                </p:nvSpPr>
                <p:spPr bwMode="auto">
                  <a:xfrm>
                    <a:off x="5622" y="1334"/>
                    <a:ext cx="44" cy="43"/>
                  </a:xfrm>
                  <a:custGeom>
                    <a:avLst/>
                    <a:gdLst/>
                    <a:ahLst/>
                    <a:cxnLst>
                      <a:cxn ang="0">
                        <a:pos x="44" y="21"/>
                      </a:cxn>
                      <a:cxn ang="0">
                        <a:pos x="44" y="17"/>
                      </a:cxn>
                      <a:cxn ang="0">
                        <a:pos x="42" y="12"/>
                      </a:cxn>
                      <a:cxn ang="0">
                        <a:pos x="41" y="9"/>
                      </a:cxn>
                      <a:cxn ang="0">
                        <a:pos x="37" y="6"/>
                      </a:cxn>
                      <a:cxn ang="0">
                        <a:pos x="34" y="3"/>
                      </a:cxn>
                      <a:cxn ang="0">
                        <a:pos x="31" y="1"/>
                      </a:cxn>
                      <a:cxn ang="0">
                        <a:pos x="27" y="0"/>
                      </a:cxn>
                      <a:cxn ang="0">
                        <a:pos x="22" y="0"/>
                      </a:cxn>
                      <a:cxn ang="0">
                        <a:pos x="17" y="0"/>
                      </a:cxn>
                      <a:cxn ang="0">
                        <a:pos x="14" y="1"/>
                      </a:cxn>
                      <a:cxn ang="0">
                        <a:pos x="10" y="3"/>
                      </a:cxn>
                      <a:cxn ang="0">
                        <a:pos x="7" y="6"/>
                      </a:cxn>
                      <a:cxn ang="0">
                        <a:pos x="5" y="9"/>
                      </a:cxn>
                      <a:cxn ang="0">
                        <a:pos x="2" y="12"/>
                      </a:cxn>
                      <a:cxn ang="0">
                        <a:pos x="0" y="17"/>
                      </a:cxn>
                      <a:cxn ang="0">
                        <a:pos x="0" y="21"/>
                      </a:cxn>
                      <a:cxn ang="0">
                        <a:pos x="0" y="24"/>
                      </a:cxn>
                      <a:cxn ang="0">
                        <a:pos x="2" y="29"/>
                      </a:cxn>
                      <a:cxn ang="0">
                        <a:pos x="5" y="32"/>
                      </a:cxn>
                      <a:cxn ang="0">
                        <a:pos x="7" y="35"/>
                      </a:cxn>
                      <a:cxn ang="0">
                        <a:pos x="10" y="38"/>
                      </a:cxn>
                      <a:cxn ang="0">
                        <a:pos x="14" y="40"/>
                      </a:cxn>
                      <a:cxn ang="0">
                        <a:pos x="17" y="42"/>
                      </a:cxn>
                      <a:cxn ang="0">
                        <a:pos x="22" y="43"/>
                      </a:cxn>
                      <a:cxn ang="0">
                        <a:pos x="27" y="42"/>
                      </a:cxn>
                      <a:cxn ang="0">
                        <a:pos x="31" y="40"/>
                      </a:cxn>
                      <a:cxn ang="0">
                        <a:pos x="34" y="38"/>
                      </a:cxn>
                      <a:cxn ang="0">
                        <a:pos x="37" y="35"/>
                      </a:cxn>
                      <a:cxn ang="0">
                        <a:pos x="41" y="32"/>
                      </a:cxn>
                      <a:cxn ang="0">
                        <a:pos x="42" y="29"/>
                      </a:cxn>
                      <a:cxn ang="0">
                        <a:pos x="44" y="24"/>
                      </a:cxn>
                      <a:cxn ang="0">
                        <a:pos x="44" y="21"/>
                      </a:cxn>
                      <a:cxn ang="0">
                        <a:pos x="41" y="21"/>
                      </a:cxn>
                      <a:cxn ang="0">
                        <a:pos x="39" y="28"/>
                      </a:cxn>
                      <a:cxn ang="0">
                        <a:pos x="36" y="34"/>
                      </a:cxn>
                      <a:cxn ang="0">
                        <a:pos x="30" y="38"/>
                      </a:cxn>
                      <a:cxn ang="0">
                        <a:pos x="22" y="40"/>
                      </a:cxn>
                      <a:cxn ang="0">
                        <a:pos x="16" y="38"/>
                      </a:cxn>
                      <a:cxn ang="0">
                        <a:pos x="10" y="34"/>
                      </a:cxn>
                      <a:cxn ang="0">
                        <a:pos x="5" y="28"/>
                      </a:cxn>
                      <a:cxn ang="0">
                        <a:pos x="4" y="21"/>
                      </a:cxn>
                      <a:cxn ang="0">
                        <a:pos x="5" y="14"/>
                      </a:cxn>
                      <a:cxn ang="0">
                        <a:pos x="10" y="7"/>
                      </a:cxn>
                      <a:cxn ang="0">
                        <a:pos x="16" y="4"/>
                      </a:cxn>
                      <a:cxn ang="0">
                        <a:pos x="22" y="3"/>
                      </a:cxn>
                      <a:cxn ang="0">
                        <a:pos x="30" y="4"/>
                      </a:cxn>
                      <a:cxn ang="0">
                        <a:pos x="36" y="7"/>
                      </a:cxn>
                      <a:cxn ang="0">
                        <a:pos x="39" y="14"/>
                      </a:cxn>
                      <a:cxn ang="0">
                        <a:pos x="41" y="21"/>
                      </a:cxn>
                    </a:cxnLst>
                    <a:rect l="0" t="0" r="r" b="b"/>
                    <a:pathLst>
                      <a:path w="44" h="43">
                        <a:moveTo>
                          <a:pt x="44" y="21"/>
                        </a:moveTo>
                        <a:lnTo>
                          <a:pt x="44" y="17"/>
                        </a:lnTo>
                        <a:lnTo>
                          <a:pt x="42" y="12"/>
                        </a:lnTo>
                        <a:lnTo>
                          <a:pt x="41" y="9"/>
                        </a:lnTo>
                        <a:lnTo>
                          <a:pt x="37" y="6"/>
                        </a:lnTo>
                        <a:lnTo>
                          <a:pt x="34" y="3"/>
                        </a:lnTo>
                        <a:lnTo>
                          <a:pt x="31" y="1"/>
                        </a:lnTo>
                        <a:lnTo>
                          <a:pt x="27" y="0"/>
                        </a:lnTo>
                        <a:lnTo>
                          <a:pt x="22" y="0"/>
                        </a:lnTo>
                        <a:lnTo>
                          <a:pt x="17" y="0"/>
                        </a:lnTo>
                        <a:lnTo>
                          <a:pt x="14" y="1"/>
                        </a:lnTo>
                        <a:lnTo>
                          <a:pt x="10" y="3"/>
                        </a:lnTo>
                        <a:lnTo>
                          <a:pt x="7" y="6"/>
                        </a:lnTo>
                        <a:lnTo>
                          <a:pt x="5" y="9"/>
                        </a:lnTo>
                        <a:lnTo>
                          <a:pt x="2" y="12"/>
                        </a:lnTo>
                        <a:lnTo>
                          <a:pt x="0" y="17"/>
                        </a:lnTo>
                        <a:lnTo>
                          <a:pt x="0" y="21"/>
                        </a:lnTo>
                        <a:lnTo>
                          <a:pt x="0" y="24"/>
                        </a:lnTo>
                        <a:lnTo>
                          <a:pt x="2" y="29"/>
                        </a:lnTo>
                        <a:lnTo>
                          <a:pt x="5" y="32"/>
                        </a:lnTo>
                        <a:lnTo>
                          <a:pt x="7" y="35"/>
                        </a:lnTo>
                        <a:lnTo>
                          <a:pt x="10" y="38"/>
                        </a:lnTo>
                        <a:lnTo>
                          <a:pt x="14" y="40"/>
                        </a:lnTo>
                        <a:lnTo>
                          <a:pt x="17" y="42"/>
                        </a:lnTo>
                        <a:lnTo>
                          <a:pt x="22" y="43"/>
                        </a:lnTo>
                        <a:lnTo>
                          <a:pt x="27" y="42"/>
                        </a:lnTo>
                        <a:lnTo>
                          <a:pt x="31" y="40"/>
                        </a:lnTo>
                        <a:lnTo>
                          <a:pt x="34" y="38"/>
                        </a:lnTo>
                        <a:lnTo>
                          <a:pt x="37" y="35"/>
                        </a:lnTo>
                        <a:lnTo>
                          <a:pt x="41" y="32"/>
                        </a:lnTo>
                        <a:lnTo>
                          <a:pt x="42" y="29"/>
                        </a:lnTo>
                        <a:lnTo>
                          <a:pt x="44" y="24"/>
                        </a:lnTo>
                        <a:lnTo>
                          <a:pt x="44" y="21"/>
                        </a:lnTo>
                        <a:close/>
                        <a:moveTo>
                          <a:pt x="41" y="21"/>
                        </a:moveTo>
                        <a:lnTo>
                          <a:pt x="39" y="28"/>
                        </a:lnTo>
                        <a:lnTo>
                          <a:pt x="36" y="34"/>
                        </a:lnTo>
                        <a:lnTo>
                          <a:pt x="30" y="38"/>
                        </a:lnTo>
                        <a:lnTo>
                          <a:pt x="22" y="40"/>
                        </a:lnTo>
                        <a:lnTo>
                          <a:pt x="16" y="38"/>
                        </a:lnTo>
                        <a:lnTo>
                          <a:pt x="10" y="34"/>
                        </a:lnTo>
                        <a:lnTo>
                          <a:pt x="5" y="28"/>
                        </a:lnTo>
                        <a:lnTo>
                          <a:pt x="4" y="21"/>
                        </a:lnTo>
                        <a:lnTo>
                          <a:pt x="5" y="14"/>
                        </a:lnTo>
                        <a:lnTo>
                          <a:pt x="10" y="7"/>
                        </a:lnTo>
                        <a:lnTo>
                          <a:pt x="16" y="4"/>
                        </a:lnTo>
                        <a:lnTo>
                          <a:pt x="22" y="3"/>
                        </a:lnTo>
                        <a:lnTo>
                          <a:pt x="30" y="4"/>
                        </a:lnTo>
                        <a:lnTo>
                          <a:pt x="36" y="7"/>
                        </a:lnTo>
                        <a:lnTo>
                          <a:pt x="39" y="14"/>
                        </a:lnTo>
                        <a:lnTo>
                          <a:pt x="41" y="21"/>
                        </a:lnTo>
                        <a:close/>
                      </a:path>
                    </a:pathLst>
                  </a:custGeom>
                  <a:solidFill>
                    <a:srgbClr val="B5BF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98" name="Freeform 666"/>
                  <p:cNvSpPr>
                    <a:spLocks noEditPoints="1"/>
                  </p:cNvSpPr>
                  <p:nvPr/>
                </p:nvSpPr>
                <p:spPr bwMode="auto">
                  <a:xfrm>
                    <a:off x="5624" y="1335"/>
                    <a:ext cx="40" cy="41"/>
                  </a:xfrm>
                  <a:custGeom>
                    <a:avLst/>
                    <a:gdLst/>
                    <a:ahLst/>
                    <a:cxnLst>
                      <a:cxn ang="0">
                        <a:pos x="40" y="20"/>
                      </a:cxn>
                      <a:cxn ang="0">
                        <a:pos x="39" y="13"/>
                      </a:cxn>
                      <a:cxn ang="0">
                        <a:pos x="34" y="5"/>
                      </a:cxn>
                      <a:cxn ang="0">
                        <a:pos x="28" y="2"/>
                      </a:cxn>
                      <a:cxn ang="0">
                        <a:pos x="20" y="0"/>
                      </a:cxn>
                      <a:cxn ang="0">
                        <a:pos x="12" y="2"/>
                      </a:cxn>
                      <a:cxn ang="0">
                        <a:pos x="6" y="5"/>
                      </a:cxn>
                      <a:cxn ang="0">
                        <a:pos x="2" y="13"/>
                      </a:cxn>
                      <a:cxn ang="0">
                        <a:pos x="0" y="20"/>
                      </a:cxn>
                      <a:cxn ang="0">
                        <a:pos x="2" y="28"/>
                      </a:cxn>
                      <a:cxn ang="0">
                        <a:pos x="6" y="34"/>
                      </a:cxn>
                      <a:cxn ang="0">
                        <a:pos x="12" y="39"/>
                      </a:cxn>
                      <a:cxn ang="0">
                        <a:pos x="20" y="41"/>
                      </a:cxn>
                      <a:cxn ang="0">
                        <a:pos x="28" y="39"/>
                      </a:cxn>
                      <a:cxn ang="0">
                        <a:pos x="34" y="34"/>
                      </a:cxn>
                      <a:cxn ang="0">
                        <a:pos x="39" y="28"/>
                      </a:cxn>
                      <a:cxn ang="0">
                        <a:pos x="40" y="20"/>
                      </a:cxn>
                      <a:cxn ang="0">
                        <a:pos x="37" y="20"/>
                      </a:cxn>
                      <a:cxn ang="0">
                        <a:pos x="35" y="27"/>
                      </a:cxn>
                      <a:cxn ang="0">
                        <a:pos x="32" y="31"/>
                      </a:cxn>
                      <a:cxn ang="0">
                        <a:pos x="26" y="36"/>
                      </a:cxn>
                      <a:cxn ang="0">
                        <a:pos x="20" y="37"/>
                      </a:cxn>
                      <a:cxn ang="0">
                        <a:pos x="14" y="36"/>
                      </a:cxn>
                      <a:cxn ang="0">
                        <a:pos x="8" y="31"/>
                      </a:cxn>
                      <a:cxn ang="0">
                        <a:pos x="5" y="27"/>
                      </a:cxn>
                      <a:cxn ang="0">
                        <a:pos x="3" y="20"/>
                      </a:cxn>
                      <a:cxn ang="0">
                        <a:pos x="5" y="13"/>
                      </a:cxn>
                      <a:cxn ang="0">
                        <a:pos x="8" y="8"/>
                      </a:cxn>
                      <a:cxn ang="0">
                        <a:pos x="14" y="3"/>
                      </a:cxn>
                      <a:cxn ang="0">
                        <a:pos x="20" y="3"/>
                      </a:cxn>
                      <a:cxn ang="0">
                        <a:pos x="26" y="3"/>
                      </a:cxn>
                      <a:cxn ang="0">
                        <a:pos x="32" y="8"/>
                      </a:cxn>
                      <a:cxn ang="0">
                        <a:pos x="35" y="13"/>
                      </a:cxn>
                      <a:cxn ang="0">
                        <a:pos x="37" y="20"/>
                      </a:cxn>
                    </a:cxnLst>
                    <a:rect l="0" t="0" r="r" b="b"/>
                    <a:pathLst>
                      <a:path w="40" h="41">
                        <a:moveTo>
                          <a:pt x="40" y="20"/>
                        </a:moveTo>
                        <a:lnTo>
                          <a:pt x="39" y="13"/>
                        </a:lnTo>
                        <a:lnTo>
                          <a:pt x="34" y="5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12" y="2"/>
                        </a:lnTo>
                        <a:lnTo>
                          <a:pt x="6" y="5"/>
                        </a:lnTo>
                        <a:lnTo>
                          <a:pt x="2" y="13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2" y="39"/>
                        </a:lnTo>
                        <a:lnTo>
                          <a:pt x="20" y="41"/>
                        </a:lnTo>
                        <a:lnTo>
                          <a:pt x="28" y="39"/>
                        </a:lnTo>
                        <a:lnTo>
                          <a:pt x="34" y="34"/>
                        </a:lnTo>
                        <a:lnTo>
                          <a:pt x="39" y="28"/>
                        </a:lnTo>
                        <a:lnTo>
                          <a:pt x="40" y="20"/>
                        </a:lnTo>
                        <a:close/>
                        <a:moveTo>
                          <a:pt x="37" y="20"/>
                        </a:moveTo>
                        <a:lnTo>
                          <a:pt x="35" y="27"/>
                        </a:lnTo>
                        <a:lnTo>
                          <a:pt x="32" y="31"/>
                        </a:lnTo>
                        <a:lnTo>
                          <a:pt x="26" y="36"/>
                        </a:lnTo>
                        <a:lnTo>
                          <a:pt x="20" y="37"/>
                        </a:lnTo>
                        <a:lnTo>
                          <a:pt x="14" y="36"/>
                        </a:lnTo>
                        <a:lnTo>
                          <a:pt x="8" y="31"/>
                        </a:lnTo>
                        <a:lnTo>
                          <a:pt x="5" y="27"/>
                        </a:lnTo>
                        <a:lnTo>
                          <a:pt x="3" y="20"/>
                        </a:lnTo>
                        <a:lnTo>
                          <a:pt x="5" y="13"/>
                        </a:lnTo>
                        <a:lnTo>
                          <a:pt x="8" y="8"/>
                        </a:lnTo>
                        <a:lnTo>
                          <a:pt x="14" y="3"/>
                        </a:lnTo>
                        <a:lnTo>
                          <a:pt x="20" y="3"/>
                        </a:lnTo>
                        <a:lnTo>
                          <a:pt x="26" y="3"/>
                        </a:lnTo>
                        <a:lnTo>
                          <a:pt x="32" y="8"/>
                        </a:lnTo>
                        <a:lnTo>
                          <a:pt x="35" y="13"/>
                        </a:lnTo>
                        <a:lnTo>
                          <a:pt x="37" y="20"/>
                        </a:lnTo>
                        <a:close/>
                      </a:path>
                    </a:pathLst>
                  </a:custGeom>
                  <a:solidFill>
                    <a:srgbClr val="B9C2E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99" name="Freeform 667"/>
                  <p:cNvSpPr>
                    <a:spLocks noEditPoints="1"/>
                  </p:cNvSpPr>
                  <p:nvPr/>
                </p:nvSpPr>
                <p:spPr bwMode="auto">
                  <a:xfrm>
                    <a:off x="5626" y="1337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35" y="11"/>
                      </a:cxn>
                      <a:cxn ang="0">
                        <a:pos x="32" y="4"/>
                      </a:cxn>
                      <a:cxn ang="0">
                        <a:pos x="26" y="1"/>
                      </a:cxn>
                      <a:cxn ang="0">
                        <a:pos x="18" y="0"/>
                      </a:cxn>
                      <a:cxn ang="0">
                        <a:pos x="12" y="1"/>
                      </a:cxn>
                      <a:cxn ang="0">
                        <a:pos x="6" y="4"/>
                      </a:cxn>
                      <a:cxn ang="0">
                        <a:pos x="1" y="11"/>
                      </a:cxn>
                      <a:cxn ang="0">
                        <a:pos x="0" y="18"/>
                      </a:cxn>
                      <a:cxn ang="0">
                        <a:pos x="1" y="25"/>
                      </a:cxn>
                      <a:cxn ang="0">
                        <a:pos x="6" y="31"/>
                      </a:cxn>
                      <a:cxn ang="0">
                        <a:pos x="12" y="35"/>
                      </a:cxn>
                      <a:cxn ang="0">
                        <a:pos x="18" y="37"/>
                      </a:cxn>
                      <a:cxn ang="0">
                        <a:pos x="26" y="35"/>
                      </a:cxn>
                      <a:cxn ang="0">
                        <a:pos x="32" y="31"/>
                      </a:cxn>
                      <a:cxn ang="0">
                        <a:pos x="35" y="25"/>
                      </a:cxn>
                      <a:cxn ang="0">
                        <a:pos x="37" y="18"/>
                      </a:cxn>
                      <a:cxn ang="0">
                        <a:pos x="33" y="18"/>
                      </a:cxn>
                      <a:cxn ang="0">
                        <a:pos x="32" y="23"/>
                      </a:cxn>
                      <a:cxn ang="0">
                        <a:pos x="29" y="29"/>
                      </a:cxn>
                      <a:cxn ang="0">
                        <a:pos x="24" y="32"/>
                      </a:cxn>
                      <a:cxn ang="0">
                        <a:pos x="18" y="34"/>
                      </a:cxn>
                      <a:cxn ang="0">
                        <a:pos x="12" y="32"/>
                      </a:cxn>
                      <a:cxn ang="0">
                        <a:pos x="7" y="29"/>
                      </a:cxn>
                      <a:cxn ang="0">
                        <a:pos x="4" y="23"/>
                      </a:cxn>
                      <a:cxn ang="0">
                        <a:pos x="3" y="18"/>
                      </a:cxn>
                      <a:cxn ang="0">
                        <a:pos x="4" y="12"/>
                      </a:cxn>
                      <a:cxn ang="0">
                        <a:pos x="7" y="8"/>
                      </a:cxn>
                      <a:cxn ang="0">
                        <a:pos x="12" y="3"/>
                      </a:cxn>
                      <a:cxn ang="0">
                        <a:pos x="18" y="3"/>
                      </a:cxn>
                      <a:cxn ang="0">
                        <a:pos x="24" y="3"/>
                      </a:cxn>
                      <a:cxn ang="0">
                        <a:pos x="29" y="8"/>
                      </a:cxn>
                      <a:cxn ang="0">
                        <a:pos x="32" y="12"/>
                      </a:cxn>
                      <a:cxn ang="0">
                        <a:pos x="33" y="18"/>
                      </a:cxn>
                    </a:cxnLst>
                    <a:rect l="0" t="0" r="r" b="b"/>
                    <a:pathLst>
                      <a:path w="37" h="37">
                        <a:moveTo>
                          <a:pt x="37" y="18"/>
                        </a:moveTo>
                        <a:lnTo>
                          <a:pt x="35" y="11"/>
                        </a:lnTo>
                        <a:lnTo>
                          <a:pt x="32" y="4"/>
                        </a:lnTo>
                        <a:lnTo>
                          <a:pt x="26" y="1"/>
                        </a:lnTo>
                        <a:lnTo>
                          <a:pt x="18" y="0"/>
                        </a:lnTo>
                        <a:lnTo>
                          <a:pt x="12" y="1"/>
                        </a:lnTo>
                        <a:lnTo>
                          <a:pt x="6" y="4"/>
                        </a:lnTo>
                        <a:lnTo>
                          <a:pt x="1" y="11"/>
                        </a:lnTo>
                        <a:lnTo>
                          <a:pt x="0" y="18"/>
                        </a:lnTo>
                        <a:lnTo>
                          <a:pt x="1" y="25"/>
                        </a:lnTo>
                        <a:lnTo>
                          <a:pt x="6" y="31"/>
                        </a:lnTo>
                        <a:lnTo>
                          <a:pt x="12" y="35"/>
                        </a:lnTo>
                        <a:lnTo>
                          <a:pt x="18" y="37"/>
                        </a:lnTo>
                        <a:lnTo>
                          <a:pt x="26" y="35"/>
                        </a:lnTo>
                        <a:lnTo>
                          <a:pt x="32" y="31"/>
                        </a:lnTo>
                        <a:lnTo>
                          <a:pt x="35" y="25"/>
                        </a:lnTo>
                        <a:lnTo>
                          <a:pt x="37" y="18"/>
                        </a:lnTo>
                        <a:close/>
                        <a:moveTo>
                          <a:pt x="33" y="18"/>
                        </a:moveTo>
                        <a:lnTo>
                          <a:pt x="32" y="23"/>
                        </a:lnTo>
                        <a:lnTo>
                          <a:pt x="29" y="29"/>
                        </a:lnTo>
                        <a:lnTo>
                          <a:pt x="24" y="32"/>
                        </a:lnTo>
                        <a:lnTo>
                          <a:pt x="18" y="34"/>
                        </a:lnTo>
                        <a:lnTo>
                          <a:pt x="12" y="32"/>
                        </a:lnTo>
                        <a:lnTo>
                          <a:pt x="7" y="29"/>
                        </a:lnTo>
                        <a:lnTo>
                          <a:pt x="4" y="23"/>
                        </a:lnTo>
                        <a:lnTo>
                          <a:pt x="3" y="18"/>
                        </a:lnTo>
                        <a:lnTo>
                          <a:pt x="4" y="12"/>
                        </a:lnTo>
                        <a:lnTo>
                          <a:pt x="7" y="8"/>
                        </a:lnTo>
                        <a:lnTo>
                          <a:pt x="12" y="3"/>
                        </a:lnTo>
                        <a:lnTo>
                          <a:pt x="18" y="3"/>
                        </a:lnTo>
                        <a:lnTo>
                          <a:pt x="24" y="3"/>
                        </a:lnTo>
                        <a:lnTo>
                          <a:pt x="29" y="8"/>
                        </a:lnTo>
                        <a:lnTo>
                          <a:pt x="32" y="12"/>
                        </a:lnTo>
                        <a:lnTo>
                          <a:pt x="33" y="18"/>
                        </a:lnTo>
                        <a:close/>
                      </a:path>
                    </a:pathLst>
                  </a:custGeom>
                  <a:solidFill>
                    <a:srgbClr val="C0C9E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00" name="Freeform 668"/>
                  <p:cNvSpPr>
                    <a:spLocks noEditPoints="1"/>
                  </p:cNvSpPr>
                  <p:nvPr/>
                </p:nvSpPr>
                <p:spPr bwMode="auto">
                  <a:xfrm>
                    <a:off x="5627" y="1338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2" y="10"/>
                      </a:cxn>
                      <a:cxn ang="0">
                        <a:pos x="29" y="5"/>
                      </a:cxn>
                      <a:cxn ang="0">
                        <a:pos x="23" y="0"/>
                      </a:cxn>
                      <a:cxn ang="0">
                        <a:pos x="17" y="0"/>
                      </a:cxn>
                      <a:cxn ang="0">
                        <a:pos x="11" y="0"/>
                      </a:cxn>
                      <a:cxn ang="0">
                        <a:pos x="5" y="5"/>
                      </a:cxn>
                      <a:cxn ang="0">
                        <a:pos x="2" y="10"/>
                      </a:cxn>
                      <a:cxn ang="0">
                        <a:pos x="0" y="17"/>
                      </a:cxn>
                      <a:cxn ang="0">
                        <a:pos x="2" y="24"/>
                      </a:cxn>
                      <a:cxn ang="0">
                        <a:pos x="5" y="28"/>
                      </a:cxn>
                      <a:cxn ang="0">
                        <a:pos x="11" y="33"/>
                      </a:cxn>
                      <a:cxn ang="0">
                        <a:pos x="17" y="34"/>
                      </a:cxn>
                      <a:cxn ang="0">
                        <a:pos x="23" y="33"/>
                      </a:cxn>
                      <a:cxn ang="0">
                        <a:pos x="29" y="28"/>
                      </a:cxn>
                      <a:cxn ang="0">
                        <a:pos x="32" y="24"/>
                      </a:cxn>
                      <a:cxn ang="0">
                        <a:pos x="34" y="17"/>
                      </a:cxn>
                      <a:cxn ang="0">
                        <a:pos x="31" y="17"/>
                      </a:cxn>
                      <a:cxn ang="0">
                        <a:pos x="29" y="22"/>
                      </a:cxn>
                      <a:cxn ang="0">
                        <a:pos x="28" y="27"/>
                      </a:cxn>
                      <a:cxn ang="0">
                        <a:pos x="23" y="30"/>
                      </a:cxn>
                      <a:cxn ang="0">
                        <a:pos x="17" y="31"/>
                      </a:cxn>
                      <a:cxn ang="0">
                        <a:pos x="12" y="30"/>
                      </a:cxn>
                      <a:cxn ang="0">
                        <a:pos x="8" y="27"/>
                      </a:cxn>
                      <a:cxn ang="0">
                        <a:pos x="5" y="22"/>
                      </a:cxn>
                      <a:cxn ang="0">
                        <a:pos x="3" y="17"/>
                      </a:cxn>
                      <a:cxn ang="0">
                        <a:pos x="5" y="11"/>
                      </a:cxn>
                      <a:cxn ang="0">
                        <a:pos x="8" y="7"/>
                      </a:cxn>
                      <a:cxn ang="0">
                        <a:pos x="12" y="3"/>
                      </a:cxn>
                      <a:cxn ang="0">
                        <a:pos x="17" y="3"/>
                      </a:cxn>
                      <a:cxn ang="0">
                        <a:pos x="23" y="3"/>
                      </a:cxn>
                      <a:cxn ang="0">
                        <a:pos x="28" y="7"/>
                      </a:cxn>
                      <a:cxn ang="0">
                        <a:pos x="29" y="11"/>
                      </a:cxn>
                      <a:cxn ang="0">
                        <a:pos x="31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2" y="10"/>
                        </a:lnTo>
                        <a:lnTo>
                          <a:pt x="29" y="5"/>
                        </a:lnTo>
                        <a:lnTo>
                          <a:pt x="23" y="0"/>
                        </a:lnTo>
                        <a:lnTo>
                          <a:pt x="17" y="0"/>
                        </a:lnTo>
                        <a:lnTo>
                          <a:pt x="11" y="0"/>
                        </a:lnTo>
                        <a:lnTo>
                          <a:pt x="5" y="5"/>
                        </a:lnTo>
                        <a:lnTo>
                          <a:pt x="2" y="10"/>
                        </a:lnTo>
                        <a:lnTo>
                          <a:pt x="0" y="17"/>
                        </a:lnTo>
                        <a:lnTo>
                          <a:pt x="2" y="24"/>
                        </a:lnTo>
                        <a:lnTo>
                          <a:pt x="5" y="28"/>
                        </a:lnTo>
                        <a:lnTo>
                          <a:pt x="11" y="33"/>
                        </a:lnTo>
                        <a:lnTo>
                          <a:pt x="17" y="34"/>
                        </a:lnTo>
                        <a:lnTo>
                          <a:pt x="23" y="33"/>
                        </a:lnTo>
                        <a:lnTo>
                          <a:pt x="29" y="28"/>
                        </a:lnTo>
                        <a:lnTo>
                          <a:pt x="32" y="24"/>
                        </a:lnTo>
                        <a:lnTo>
                          <a:pt x="34" y="17"/>
                        </a:lnTo>
                        <a:close/>
                        <a:moveTo>
                          <a:pt x="31" y="17"/>
                        </a:moveTo>
                        <a:lnTo>
                          <a:pt x="29" y="22"/>
                        </a:lnTo>
                        <a:lnTo>
                          <a:pt x="28" y="27"/>
                        </a:lnTo>
                        <a:lnTo>
                          <a:pt x="23" y="30"/>
                        </a:lnTo>
                        <a:lnTo>
                          <a:pt x="17" y="31"/>
                        </a:lnTo>
                        <a:lnTo>
                          <a:pt x="12" y="30"/>
                        </a:lnTo>
                        <a:lnTo>
                          <a:pt x="8" y="27"/>
                        </a:lnTo>
                        <a:lnTo>
                          <a:pt x="5" y="22"/>
                        </a:lnTo>
                        <a:lnTo>
                          <a:pt x="3" y="17"/>
                        </a:lnTo>
                        <a:lnTo>
                          <a:pt x="5" y="11"/>
                        </a:lnTo>
                        <a:lnTo>
                          <a:pt x="8" y="7"/>
                        </a:lnTo>
                        <a:lnTo>
                          <a:pt x="12" y="3"/>
                        </a:lnTo>
                        <a:lnTo>
                          <a:pt x="17" y="3"/>
                        </a:lnTo>
                        <a:lnTo>
                          <a:pt x="23" y="3"/>
                        </a:lnTo>
                        <a:lnTo>
                          <a:pt x="28" y="7"/>
                        </a:lnTo>
                        <a:lnTo>
                          <a:pt x="29" y="11"/>
                        </a:lnTo>
                        <a:lnTo>
                          <a:pt x="31" y="17"/>
                        </a:lnTo>
                        <a:close/>
                      </a:path>
                    </a:pathLst>
                  </a:custGeom>
                  <a:solidFill>
                    <a:srgbClr val="C4CCE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01" name="Freeform 669"/>
                  <p:cNvSpPr>
                    <a:spLocks noEditPoints="1"/>
                  </p:cNvSpPr>
                  <p:nvPr/>
                </p:nvSpPr>
                <p:spPr bwMode="auto">
                  <a:xfrm>
                    <a:off x="5629" y="1340"/>
                    <a:ext cx="30" cy="31"/>
                  </a:xfrm>
                  <a:custGeom>
                    <a:avLst/>
                    <a:gdLst/>
                    <a:ahLst/>
                    <a:cxnLst>
                      <a:cxn ang="0">
                        <a:pos x="30" y="15"/>
                      </a:cxn>
                      <a:cxn ang="0">
                        <a:pos x="29" y="9"/>
                      </a:cxn>
                      <a:cxn ang="0">
                        <a:pos x="26" y="5"/>
                      </a:cxn>
                      <a:cxn ang="0">
                        <a:pos x="21" y="0"/>
                      </a:cxn>
                      <a:cxn ang="0">
                        <a:pos x="15" y="0"/>
                      </a:cxn>
                      <a:cxn ang="0">
                        <a:pos x="9" y="0"/>
                      </a:cxn>
                      <a:cxn ang="0">
                        <a:pos x="4" y="5"/>
                      </a:cxn>
                      <a:cxn ang="0">
                        <a:pos x="1" y="9"/>
                      </a:cxn>
                      <a:cxn ang="0">
                        <a:pos x="0" y="15"/>
                      </a:cxn>
                      <a:cxn ang="0">
                        <a:pos x="1" y="20"/>
                      </a:cxn>
                      <a:cxn ang="0">
                        <a:pos x="4" y="26"/>
                      </a:cxn>
                      <a:cxn ang="0">
                        <a:pos x="9" y="29"/>
                      </a:cxn>
                      <a:cxn ang="0">
                        <a:pos x="15" y="31"/>
                      </a:cxn>
                      <a:cxn ang="0">
                        <a:pos x="21" y="29"/>
                      </a:cxn>
                      <a:cxn ang="0">
                        <a:pos x="26" y="26"/>
                      </a:cxn>
                      <a:cxn ang="0">
                        <a:pos x="29" y="20"/>
                      </a:cxn>
                      <a:cxn ang="0">
                        <a:pos x="30" y="15"/>
                      </a:cxn>
                      <a:cxn ang="0">
                        <a:pos x="27" y="15"/>
                      </a:cxn>
                      <a:cxn ang="0">
                        <a:pos x="27" y="20"/>
                      </a:cxn>
                      <a:cxn ang="0">
                        <a:pos x="24" y="23"/>
                      </a:cxn>
                      <a:cxn ang="0">
                        <a:pos x="20" y="26"/>
                      </a:cxn>
                      <a:cxn ang="0">
                        <a:pos x="15" y="28"/>
                      </a:cxn>
                      <a:cxn ang="0">
                        <a:pos x="10" y="26"/>
                      </a:cxn>
                      <a:cxn ang="0">
                        <a:pos x="7" y="23"/>
                      </a:cxn>
                      <a:cxn ang="0">
                        <a:pos x="4" y="20"/>
                      </a:cxn>
                      <a:cxn ang="0">
                        <a:pos x="3" y="15"/>
                      </a:cxn>
                      <a:cxn ang="0">
                        <a:pos x="4" y="9"/>
                      </a:cxn>
                      <a:cxn ang="0">
                        <a:pos x="7" y="6"/>
                      </a:cxn>
                      <a:cxn ang="0">
                        <a:pos x="10" y="3"/>
                      </a:cxn>
                      <a:cxn ang="0">
                        <a:pos x="15" y="3"/>
                      </a:cxn>
                      <a:cxn ang="0">
                        <a:pos x="20" y="3"/>
                      </a:cxn>
                      <a:cxn ang="0">
                        <a:pos x="24" y="6"/>
                      </a:cxn>
                      <a:cxn ang="0">
                        <a:pos x="27" y="9"/>
                      </a:cxn>
                      <a:cxn ang="0">
                        <a:pos x="27" y="15"/>
                      </a:cxn>
                    </a:cxnLst>
                    <a:rect l="0" t="0" r="r" b="b"/>
                    <a:pathLst>
                      <a:path w="30" h="31">
                        <a:moveTo>
                          <a:pt x="30" y="15"/>
                        </a:moveTo>
                        <a:lnTo>
                          <a:pt x="29" y="9"/>
                        </a:lnTo>
                        <a:lnTo>
                          <a:pt x="26" y="5"/>
                        </a:lnTo>
                        <a:lnTo>
                          <a:pt x="21" y="0"/>
                        </a:lnTo>
                        <a:lnTo>
                          <a:pt x="15" y="0"/>
                        </a:lnTo>
                        <a:lnTo>
                          <a:pt x="9" y="0"/>
                        </a:lnTo>
                        <a:lnTo>
                          <a:pt x="4" y="5"/>
                        </a:lnTo>
                        <a:lnTo>
                          <a:pt x="1" y="9"/>
                        </a:lnTo>
                        <a:lnTo>
                          <a:pt x="0" y="15"/>
                        </a:lnTo>
                        <a:lnTo>
                          <a:pt x="1" y="20"/>
                        </a:lnTo>
                        <a:lnTo>
                          <a:pt x="4" y="26"/>
                        </a:lnTo>
                        <a:lnTo>
                          <a:pt x="9" y="29"/>
                        </a:lnTo>
                        <a:lnTo>
                          <a:pt x="15" y="31"/>
                        </a:lnTo>
                        <a:lnTo>
                          <a:pt x="21" y="29"/>
                        </a:lnTo>
                        <a:lnTo>
                          <a:pt x="26" y="26"/>
                        </a:lnTo>
                        <a:lnTo>
                          <a:pt x="29" y="20"/>
                        </a:lnTo>
                        <a:lnTo>
                          <a:pt x="30" y="15"/>
                        </a:lnTo>
                        <a:close/>
                        <a:moveTo>
                          <a:pt x="27" y="15"/>
                        </a:moveTo>
                        <a:lnTo>
                          <a:pt x="27" y="20"/>
                        </a:lnTo>
                        <a:lnTo>
                          <a:pt x="24" y="23"/>
                        </a:lnTo>
                        <a:lnTo>
                          <a:pt x="20" y="26"/>
                        </a:lnTo>
                        <a:lnTo>
                          <a:pt x="15" y="28"/>
                        </a:lnTo>
                        <a:lnTo>
                          <a:pt x="10" y="26"/>
                        </a:lnTo>
                        <a:lnTo>
                          <a:pt x="7" y="23"/>
                        </a:lnTo>
                        <a:lnTo>
                          <a:pt x="4" y="20"/>
                        </a:lnTo>
                        <a:lnTo>
                          <a:pt x="3" y="15"/>
                        </a:lnTo>
                        <a:lnTo>
                          <a:pt x="4" y="9"/>
                        </a:lnTo>
                        <a:lnTo>
                          <a:pt x="7" y="6"/>
                        </a:lnTo>
                        <a:lnTo>
                          <a:pt x="10" y="3"/>
                        </a:lnTo>
                        <a:lnTo>
                          <a:pt x="15" y="3"/>
                        </a:lnTo>
                        <a:lnTo>
                          <a:pt x="20" y="3"/>
                        </a:lnTo>
                        <a:lnTo>
                          <a:pt x="24" y="6"/>
                        </a:lnTo>
                        <a:lnTo>
                          <a:pt x="27" y="9"/>
                        </a:lnTo>
                        <a:lnTo>
                          <a:pt x="27" y="15"/>
                        </a:lnTo>
                        <a:close/>
                      </a:path>
                    </a:pathLst>
                  </a:custGeom>
                  <a:solidFill>
                    <a:srgbClr val="C8D0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02" name="Freeform 670"/>
                  <p:cNvSpPr>
                    <a:spLocks noEditPoints="1"/>
                  </p:cNvSpPr>
                  <p:nvPr/>
                </p:nvSpPr>
                <p:spPr bwMode="auto">
                  <a:xfrm>
                    <a:off x="5630" y="1341"/>
                    <a:ext cx="28" cy="28"/>
                  </a:xfrm>
                  <a:custGeom>
                    <a:avLst/>
                    <a:gdLst/>
                    <a:ahLst/>
                    <a:cxnLst>
                      <a:cxn ang="0">
                        <a:pos x="28" y="14"/>
                      </a:cxn>
                      <a:cxn ang="0">
                        <a:pos x="26" y="8"/>
                      </a:cxn>
                      <a:cxn ang="0">
                        <a:pos x="25" y="4"/>
                      </a:cxn>
                      <a:cxn ang="0">
                        <a:pos x="20" y="0"/>
                      </a:cxn>
                      <a:cxn ang="0">
                        <a:pos x="14" y="0"/>
                      </a:cxn>
                      <a:cxn ang="0">
                        <a:pos x="9" y="0"/>
                      </a:cxn>
                      <a:cxn ang="0">
                        <a:pos x="5" y="4"/>
                      </a:cxn>
                      <a:cxn ang="0">
                        <a:pos x="2" y="8"/>
                      </a:cxn>
                      <a:cxn ang="0">
                        <a:pos x="0" y="14"/>
                      </a:cxn>
                      <a:cxn ang="0">
                        <a:pos x="2" y="19"/>
                      </a:cxn>
                      <a:cxn ang="0">
                        <a:pos x="5" y="24"/>
                      </a:cxn>
                      <a:cxn ang="0">
                        <a:pos x="9" y="27"/>
                      </a:cxn>
                      <a:cxn ang="0">
                        <a:pos x="14" y="28"/>
                      </a:cxn>
                      <a:cxn ang="0">
                        <a:pos x="20" y="27"/>
                      </a:cxn>
                      <a:cxn ang="0">
                        <a:pos x="25" y="24"/>
                      </a:cxn>
                      <a:cxn ang="0">
                        <a:pos x="26" y="19"/>
                      </a:cxn>
                      <a:cxn ang="0">
                        <a:pos x="28" y="14"/>
                      </a:cxn>
                      <a:cxn ang="0">
                        <a:pos x="25" y="14"/>
                      </a:cxn>
                      <a:cxn ang="0">
                        <a:pos x="25" y="17"/>
                      </a:cxn>
                      <a:cxn ang="0">
                        <a:pos x="22" y="22"/>
                      </a:cxn>
                      <a:cxn ang="0">
                        <a:pos x="19" y="24"/>
                      </a:cxn>
                      <a:cxn ang="0">
                        <a:pos x="14" y="25"/>
                      </a:cxn>
                      <a:cxn ang="0">
                        <a:pos x="9" y="24"/>
                      </a:cxn>
                      <a:cxn ang="0">
                        <a:pos x="6" y="22"/>
                      </a:cxn>
                      <a:cxn ang="0">
                        <a:pos x="5" y="17"/>
                      </a:cxn>
                      <a:cxn ang="0">
                        <a:pos x="3" y="14"/>
                      </a:cxn>
                      <a:cxn ang="0">
                        <a:pos x="5" y="10"/>
                      </a:cxn>
                      <a:cxn ang="0">
                        <a:pos x="6" y="7"/>
                      </a:cxn>
                      <a:cxn ang="0">
                        <a:pos x="9" y="4"/>
                      </a:cxn>
                      <a:cxn ang="0">
                        <a:pos x="14" y="4"/>
                      </a:cxn>
                      <a:cxn ang="0">
                        <a:pos x="19" y="4"/>
                      </a:cxn>
                      <a:cxn ang="0">
                        <a:pos x="22" y="7"/>
                      </a:cxn>
                      <a:cxn ang="0">
                        <a:pos x="25" y="10"/>
                      </a:cxn>
                      <a:cxn ang="0">
                        <a:pos x="25" y="14"/>
                      </a:cxn>
                    </a:cxnLst>
                    <a:rect l="0" t="0" r="r" b="b"/>
                    <a:pathLst>
                      <a:path w="28" h="28">
                        <a:moveTo>
                          <a:pt x="28" y="14"/>
                        </a:moveTo>
                        <a:lnTo>
                          <a:pt x="26" y="8"/>
                        </a:lnTo>
                        <a:lnTo>
                          <a:pt x="25" y="4"/>
                        </a:lnTo>
                        <a:lnTo>
                          <a:pt x="20" y="0"/>
                        </a:lnTo>
                        <a:lnTo>
                          <a:pt x="14" y="0"/>
                        </a:lnTo>
                        <a:lnTo>
                          <a:pt x="9" y="0"/>
                        </a:lnTo>
                        <a:lnTo>
                          <a:pt x="5" y="4"/>
                        </a:lnTo>
                        <a:lnTo>
                          <a:pt x="2" y="8"/>
                        </a:lnTo>
                        <a:lnTo>
                          <a:pt x="0" y="14"/>
                        </a:lnTo>
                        <a:lnTo>
                          <a:pt x="2" y="19"/>
                        </a:lnTo>
                        <a:lnTo>
                          <a:pt x="5" y="24"/>
                        </a:lnTo>
                        <a:lnTo>
                          <a:pt x="9" y="27"/>
                        </a:lnTo>
                        <a:lnTo>
                          <a:pt x="14" y="28"/>
                        </a:lnTo>
                        <a:lnTo>
                          <a:pt x="20" y="27"/>
                        </a:lnTo>
                        <a:lnTo>
                          <a:pt x="25" y="24"/>
                        </a:lnTo>
                        <a:lnTo>
                          <a:pt x="26" y="19"/>
                        </a:lnTo>
                        <a:lnTo>
                          <a:pt x="28" y="14"/>
                        </a:lnTo>
                        <a:close/>
                        <a:moveTo>
                          <a:pt x="25" y="14"/>
                        </a:moveTo>
                        <a:lnTo>
                          <a:pt x="25" y="17"/>
                        </a:lnTo>
                        <a:lnTo>
                          <a:pt x="22" y="22"/>
                        </a:lnTo>
                        <a:lnTo>
                          <a:pt x="19" y="24"/>
                        </a:lnTo>
                        <a:lnTo>
                          <a:pt x="14" y="25"/>
                        </a:lnTo>
                        <a:lnTo>
                          <a:pt x="9" y="24"/>
                        </a:lnTo>
                        <a:lnTo>
                          <a:pt x="6" y="22"/>
                        </a:lnTo>
                        <a:lnTo>
                          <a:pt x="5" y="17"/>
                        </a:lnTo>
                        <a:lnTo>
                          <a:pt x="3" y="14"/>
                        </a:lnTo>
                        <a:lnTo>
                          <a:pt x="5" y="10"/>
                        </a:lnTo>
                        <a:lnTo>
                          <a:pt x="6" y="7"/>
                        </a:lnTo>
                        <a:lnTo>
                          <a:pt x="9" y="4"/>
                        </a:lnTo>
                        <a:lnTo>
                          <a:pt x="14" y="4"/>
                        </a:lnTo>
                        <a:lnTo>
                          <a:pt x="19" y="4"/>
                        </a:lnTo>
                        <a:lnTo>
                          <a:pt x="22" y="7"/>
                        </a:lnTo>
                        <a:lnTo>
                          <a:pt x="25" y="10"/>
                        </a:lnTo>
                        <a:lnTo>
                          <a:pt x="25" y="14"/>
                        </a:lnTo>
                        <a:close/>
                      </a:path>
                    </a:pathLst>
                  </a:custGeom>
                  <a:solidFill>
                    <a:srgbClr val="CBD3E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03" name="Freeform 671"/>
                  <p:cNvSpPr>
                    <a:spLocks noEditPoints="1"/>
                  </p:cNvSpPr>
                  <p:nvPr/>
                </p:nvSpPr>
                <p:spPr bwMode="auto">
                  <a:xfrm>
                    <a:off x="5632" y="1343"/>
                    <a:ext cx="24" cy="25"/>
                  </a:xfrm>
                  <a:custGeom>
                    <a:avLst/>
                    <a:gdLst/>
                    <a:ahLst/>
                    <a:cxnLst>
                      <a:cxn ang="0">
                        <a:pos x="24" y="12"/>
                      </a:cxn>
                      <a:cxn ang="0">
                        <a:pos x="24" y="6"/>
                      </a:cxn>
                      <a:cxn ang="0">
                        <a:pos x="21" y="3"/>
                      </a:cxn>
                      <a:cxn ang="0">
                        <a:pos x="17" y="0"/>
                      </a:cxn>
                      <a:cxn ang="0">
                        <a:pos x="12" y="0"/>
                      </a:cxn>
                      <a:cxn ang="0">
                        <a:pos x="7" y="0"/>
                      </a:cxn>
                      <a:cxn ang="0">
                        <a:pos x="4" y="3"/>
                      </a:cxn>
                      <a:cxn ang="0">
                        <a:pos x="1" y="6"/>
                      </a:cxn>
                      <a:cxn ang="0">
                        <a:pos x="0" y="12"/>
                      </a:cxn>
                      <a:cxn ang="0">
                        <a:pos x="1" y="17"/>
                      </a:cxn>
                      <a:cxn ang="0">
                        <a:pos x="4" y="20"/>
                      </a:cxn>
                      <a:cxn ang="0">
                        <a:pos x="7" y="23"/>
                      </a:cxn>
                      <a:cxn ang="0">
                        <a:pos x="12" y="25"/>
                      </a:cxn>
                      <a:cxn ang="0">
                        <a:pos x="17" y="23"/>
                      </a:cxn>
                      <a:cxn ang="0">
                        <a:pos x="21" y="20"/>
                      </a:cxn>
                      <a:cxn ang="0">
                        <a:pos x="24" y="17"/>
                      </a:cxn>
                      <a:cxn ang="0">
                        <a:pos x="24" y="12"/>
                      </a:cxn>
                      <a:cxn ang="0">
                        <a:pos x="21" y="12"/>
                      </a:cxn>
                      <a:cxn ang="0">
                        <a:pos x="21" y="15"/>
                      </a:cxn>
                      <a:cxn ang="0">
                        <a:pos x="18" y="19"/>
                      </a:cxn>
                      <a:cxn ang="0">
                        <a:pos x="17" y="20"/>
                      </a:cxn>
                      <a:cxn ang="0">
                        <a:pos x="12" y="22"/>
                      </a:cxn>
                      <a:cxn ang="0">
                        <a:pos x="9" y="20"/>
                      </a:cxn>
                      <a:cxn ang="0">
                        <a:pos x="6" y="19"/>
                      </a:cxn>
                      <a:cxn ang="0">
                        <a:pos x="4" y="15"/>
                      </a:cxn>
                      <a:cxn ang="0">
                        <a:pos x="3" y="12"/>
                      </a:cxn>
                      <a:cxn ang="0">
                        <a:pos x="4" y="8"/>
                      </a:cxn>
                      <a:cxn ang="0">
                        <a:pos x="6" y="5"/>
                      </a:cxn>
                      <a:cxn ang="0">
                        <a:pos x="9" y="3"/>
                      </a:cxn>
                      <a:cxn ang="0">
                        <a:pos x="12" y="3"/>
                      </a:cxn>
                      <a:cxn ang="0">
                        <a:pos x="17" y="3"/>
                      </a:cxn>
                      <a:cxn ang="0">
                        <a:pos x="18" y="5"/>
                      </a:cxn>
                      <a:cxn ang="0">
                        <a:pos x="21" y="8"/>
                      </a:cxn>
                      <a:cxn ang="0">
                        <a:pos x="21" y="12"/>
                      </a:cxn>
                    </a:cxnLst>
                    <a:rect l="0" t="0" r="r" b="b"/>
                    <a:pathLst>
                      <a:path w="24" h="25">
                        <a:moveTo>
                          <a:pt x="24" y="12"/>
                        </a:moveTo>
                        <a:lnTo>
                          <a:pt x="24" y="6"/>
                        </a:lnTo>
                        <a:lnTo>
                          <a:pt x="21" y="3"/>
                        </a:lnTo>
                        <a:lnTo>
                          <a:pt x="17" y="0"/>
                        </a:lnTo>
                        <a:lnTo>
                          <a:pt x="12" y="0"/>
                        </a:lnTo>
                        <a:lnTo>
                          <a:pt x="7" y="0"/>
                        </a:lnTo>
                        <a:lnTo>
                          <a:pt x="4" y="3"/>
                        </a:lnTo>
                        <a:lnTo>
                          <a:pt x="1" y="6"/>
                        </a:lnTo>
                        <a:lnTo>
                          <a:pt x="0" y="12"/>
                        </a:lnTo>
                        <a:lnTo>
                          <a:pt x="1" y="17"/>
                        </a:lnTo>
                        <a:lnTo>
                          <a:pt x="4" y="20"/>
                        </a:lnTo>
                        <a:lnTo>
                          <a:pt x="7" y="23"/>
                        </a:lnTo>
                        <a:lnTo>
                          <a:pt x="12" y="25"/>
                        </a:lnTo>
                        <a:lnTo>
                          <a:pt x="17" y="23"/>
                        </a:lnTo>
                        <a:lnTo>
                          <a:pt x="21" y="20"/>
                        </a:lnTo>
                        <a:lnTo>
                          <a:pt x="24" y="17"/>
                        </a:lnTo>
                        <a:lnTo>
                          <a:pt x="24" y="12"/>
                        </a:lnTo>
                        <a:close/>
                        <a:moveTo>
                          <a:pt x="21" y="12"/>
                        </a:moveTo>
                        <a:lnTo>
                          <a:pt x="21" y="15"/>
                        </a:lnTo>
                        <a:lnTo>
                          <a:pt x="18" y="19"/>
                        </a:lnTo>
                        <a:lnTo>
                          <a:pt x="17" y="20"/>
                        </a:lnTo>
                        <a:lnTo>
                          <a:pt x="12" y="22"/>
                        </a:lnTo>
                        <a:lnTo>
                          <a:pt x="9" y="20"/>
                        </a:lnTo>
                        <a:lnTo>
                          <a:pt x="6" y="19"/>
                        </a:lnTo>
                        <a:lnTo>
                          <a:pt x="4" y="15"/>
                        </a:lnTo>
                        <a:lnTo>
                          <a:pt x="3" y="12"/>
                        </a:lnTo>
                        <a:lnTo>
                          <a:pt x="4" y="8"/>
                        </a:lnTo>
                        <a:lnTo>
                          <a:pt x="6" y="5"/>
                        </a:lnTo>
                        <a:lnTo>
                          <a:pt x="9" y="3"/>
                        </a:lnTo>
                        <a:lnTo>
                          <a:pt x="12" y="3"/>
                        </a:lnTo>
                        <a:lnTo>
                          <a:pt x="17" y="3"/>
                        </a:lnTo>
                        <a:lnTo>
                          <a:pt x="18" y="5"/>
                        </a:lnTo>
                        <a:lnTo>
                          <a:pt x="21" y="8"/>
                        </a:lnTo>
                        <a:lnTo>
                          <a:pt x="21" y="12"/>
                        </a:lnTo>
                        <a:close/>
                      </a:path>
                    </a:pathLst>
                  </a:custGeom>
                  <a:solidFill>
                    <a:srgbClr val="D4DA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04" name="Freeform 672"/>
                  <p:cNvSpPr>
                    <a:spLocks noEditPoints="1"/>
                  </p:cNvSpPr>
                  <p:nvPr/>
                </p:nvSpPr>
                <p:spPr bwMode="auto">
                  <a:xfrm>
                    <a:off x="5633" y="1345"/>
                    <a:ext cx="22" cy="21"/>
                  </a:xfrm>
                  <a:custGeom>
                    <a:avLst/>
                    <a:gdLst/>
                    <a:ahLst/>
                    <a:cxnLst>
                      <a:cxn ang="0">
                        <a:pos x="22" y="10"/>
                      </a:cxn>
                      <a:cxn ang="0">
                        <a:pos x="22" y="6"/>
                      </a:cxn>
                      <a:cxn ang="0">
                        <a:pos x="19" y="3"/>
                      </a:cxn>
                      <a:cxn ang="0">
                        <a:pos x="16" y="0"/>
                      </a:cxn>
                      <a:cxn ang="0">
                        <a:pos x="11" y="0"/>
                      </a:cxn>
                      <a:cxn ang="0">
                        <a:pos x="6" y="0"/>
                      </a:cxn>
                      <a:cxn ang="0">
                        <a:pos x="3" y="3"/>
                      </a:cxn>
                      <a:cxn ang="0">
                        <a:pos x="2" y="6"/>
                      </a:cxn>
                      <a:cxn ang="0">
                        <a:pos x="0" y="10"/>
                      </a:cxn>
                      <a:cxn ang="0">
                        <a:pos x="2" y="13"/>
                      </a:cxn>
                      <a:cxn ang="0">
                        <a:pos x="3" y="18"/>
                      </a:cxn>
                      <a:cxn ang="0">
                        <a:pos x="6" y="20"/>
                      </a:cxn>
                      <a:cxn ang="0">
                        <a:pos x="11" y="21"/>
                      </a:cxn>
                      <a:cxn ang="0">
                        <a:pos x="16" y="20"/>
                      </a:cxn>
                      <a:cxn ang="0">
                        <a:pos x="19" y="18"/>
                      </a:cxn>
                      <a:cxn ang="0">
                        <a:pos x="22" y="13"/>
                      </a:cxn>
                      <a:cxn ang="0">
                        <a:pos x="22" y="10"/>
                      </a:cxn>
                      <a:cxn ang="0">
                        <a:pos x="19" y="10"/>
                      </a:cxn>
                      <a:cxn ang="0">
                        <a:pos x="19" y="13"/>
                      </a:cxn>
                      <a:cxn ang="0">
                        <a:pos x="17" y="15"/>
                      </a:cxn>
                      <a:cxn ang="0">
                        <a:pos x="14" y="17"/>
                      </a:cxn>
                      <a:cxn ang="0">
                        <a:pos x="11" y="18"/>
                      </a:cxn>
                      <a:cxn ang="0">
                        <a:pos x="8" y="17"/>
                      </a:cxn>
                      <a:cxn ang="0">
                        <a:pos x="6" y="15"/>
                      </a:cxn>
                      <a:cxn ang="0">
                        <a:pos x="5" y="13"/>
                      </a:cxn>
                      <a:cxn ang="0">
                        <a:pos x="3" y="10"/>
                      </a:cxn>
                      <a:cxn ang="0">
                        <a:pos x="5" y="7"/>
                      </a:cxn>
                      <a:cxn ang="0">
                        <a:pos x="6" y="4"/>
                      </a:cxn>
                      <a:cxn ang="0">
                        <a:pos x="8" y="3"/>
                      </a:cxn>
                      <a:cxn ang="0">
                        <a:pos x="11" y="3"/>
                      </a:cxn>
                      <a:cxn ang="0">
                        <a:pos x="14" y="3"/>
                      </a:cxn>
                      <a:cxn ang="0">
                        <a:pos x="17" y="4"/>
                      </a:cxn>
                      <a:cxn ang="0">
                        <a:pos x="19" y="7"/>
                      </a:cxn>
                      <a:cxn ang="0">
                        <a:pos x="19" y="10"/>
                      </a:cxn>
                    </a:cxnLst>
                    <a:rect l="0" t="0" r="r" b="b"/>
                    <a:pathLst>
                      <a:path w="22" h="21">
                        <a:moveTo>
                          <a:pt x="22" y="10"/>
                        </a:moveTo>
                        <a:lnTo>
                          <a:pt x="22" y="6"/>
                        </a:lnTo>
                        <a:lnTo>
                          <a:pt x="19" y="3"/>
                        </a:lnTo>
                        <a:lnTo>
                          <a:pt x="16" y="0"/>
                        </a:lnTo>
                        <a:lnTo>
                          <a:pt x="11" y="0"/>
                        </a:lnTo>
                        <a:lnTo>
                          <a:pt x="6" y="0"/>
                        </a:lnTo>
                        <a:lnTo>
                          <a:pt x="3" y="3"/>
                        </a:lnTo>
                        <a:lnTo>
                          <a:pt x="2" y="6"/>
                        </a:lnTo>
                        <a:lnTo>
                          <a:pt x="0" y="10"/>
                        </a:lnTo>
                        <a:lnTo>
                          <a:pt x="2" y="13"/>
                        </a:lnTo>
                        <a:lnTo>
                          <a:pt x="3" y="18"/>
                        </a:lnTo>
                        <a:lnTo>
                          <a:pt x="6" y="20"/>
                        </a:lnTo>
                        <a:lnTo>
                          <a:pt x="11" y="21"/>
                        </a:lnTo>
                        <a:lnTo>
                          <a:pt x="16" y="20"/>
                        </a:lnTo>
                        <a:lnTo>
                          <a:pt x="19" y="18"/>
                        </a:lnTo>
                        <a:lnTo>
                          <a:pt x="22" y="13"/>
                        </a:lnTo>
                        <a:lnTo>
                          <a:pt x="22" y="10"/>
                        </a:lnTo>
                        <a:close/>
                        <a:moveTo>
                          <a:pt x="19" y="10"/>
                        </a:moveTo>
                        <a:lnTo>
                          <a:pt x="19" y="13"/>
                        </a:lnTo>
                        <a:lnTo>
                          <a:pt x="17" y="15"/>
                        </a:lnTo>
                        <a:lnTo>
                          <a:pt x="14" y="17"/>
                        </a:lnTo>
                        <a:lnTo>
                          <a:pt x="11" y="18"/>
                        </a:lnTo>
                        <a:lnTo>
                          <a:pt x="8" y="17"/>
                        </a:lnTo>
                        <a:lnTo>
                          <a:pt x="6" y="15"/>
                        </a:lnTo>
                        <a:lnTo>
                          <a:pt x="5" y="13"/>
                        </a:lnTo>
                        <a:lnTo>
                          <a:pt x="3" y="10"/>
                        </a:lnTo>
                        <a:lnTo>
                          <a:pt x="5" y="7"/>
                        </a:lnTo>
                        <a:lnTo>
                          <a:pt x="6" y="4"/>
                        </a:lnTo>
                        <a:lnTo>
                          <a:pt x="8" y="3"/>
                        </a:lnTo>
                        <a:lnTo>
                          <a:pt x="11" y="3"/>
                        </a:lnTo>
                        <a:lnTo>
                          <a:pt x="14" y="3"/>
                        </a:lnTo>
                        <a:lnTo>
                          <a:pt x="17" y="4"/>
                        </a:lnTo>
                        <a:lnTo>
                          <a:pt x="19" y="7"/>
                        </a:lnTo>
                        <a:lnTo>
                          <a:pt x="19" y="10"/>
                        </a:lnTo>
                        <a:close/>
                      </a:path>
                    </a:pathLst>
                  </a:custGeom>
                  <a:solidFill>
                    <a:srgbClr val="D8DEE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05" name="Freeform 673"/>
                  <p:cNvSpPr>
                    <a:spLocks noEditPoints="1"/>
                  </p:cNvSpPr>
                  <p:nvPr/>
                </p:nvSpPr>
                <p:spPr bwMode="auto">
                  <a:xfrm>
                    <a:off x="5635" y="1346"/>
                    <a:ext cx="18" cy="19"/>
                  </a:xfrm>
                  <a:custGeom>
                    <a:avLst/>
                    <a:gdLst/>
                    <a:ahLst/>
                    <a:cxnLst>
                      <a:cxn ang="0">
                        <a:pos x="18" y="9"/>
                      </a:cxn>
                      <a:cxn ang="0">
                        <a:pos x="18" y="5"/>
                      </a:cxn>
                      <a:cxn ang="0">
                        <a:pos x="15" y="2"/>
                      </a:cxn>
                      <a:cxn ang="0">
                        <a:pos x="14" y="0"/>
                      </a:cxn>
                      <a:cxn ang="0">
                        <a:pos x="9" y="0"/>
                      </a:cxn>
                      <a:cxn ang="0">
                        <a:pos x="6" y="0"/>
                      </a:cxn>
                      <a:cxn ang="0">
                        <a:pos x="3" y="2"/>
                      </a:cxn>
                      <a:cxn ang="0">
                        <a:pos x="1" y="5"/>
                      </a:cxn>
                      <a:cxn ang="0">
                        <a:pos x="0" y="9"/>
                      </a:cxn>
                      <a:cxn ang="0">
                        <a:pos x="1" y="12"/>
                      </a:cxn>
                      <a:cxn ang="0">
                        <a:pos x="3" y="16"/>
                      </a:cxn>
                      <a:cxn ang="0">
                        <a:pos x="6" y="17"/>
                      </a:cxn>
                      <a:cxn ang="0">
                        <a:pos x="9" y="19"/>
                      </a:cxn>
                      <a:cxn ang="0">
                        <a:pos x="14" y="17"/>
                      </a:cxn>
                      <a:cxn ang="0">
                        <a:pos x="15" y="16"/>
                      </a:cxn>
                      <a:cxn ang="0">
                        <a:pos x="18" y="12"/>
                      </a:cxn>
                      <a:cxn ang="0">
                        <a:pos x="18" y="9"/>
                      </a:cxn>
                      <a:cxn ang="0">
                        <a:pos x="15" y="9"/>
                      </a:cxn>
                      <a:cxn ang="0">
                        <a:pos x="15" y="11"/>
                      </a:cxn>
                      <a:cxn ang="0">
                        <a:pos x="14" y="12"/>
                      </a:cxn>
                      <a:cxn ang="0">
                        <a:pos x="12" y="14"/>
                      </a:cxn>
                      <a:cxn ang="0">
                        <a:pos x="9" y="16"/>
                      </a:cxn>
                      <a:cxn ang="0">
                        <a:pos x="8" y="14"/>
                      </a:cxn>
                      <a:cxn ang="0">
                        <a:pos x="4" y="12"/>
                      </a:cxn>
                      <a:cxn ang="0">
                        <a:pos x="4" y="11"/>
                      </a:cxn>
                      <a:cxn ang="0">
                        <a:pos x="3" y="9"/>
                      </a:cxn>
                      <a:cxn ang="0">
                        <a:pos x="4" y="6"/>
                      </a:cxn>
                      <a:cxn ang="0">
                        <a:pos x="4" y="5"/>
                      </a:cxn>
                      <a:cxn ang="0">
                        <a:pos x="8" y="3"/>
                      </a:cxn>
                      <a:cxn ang="0">
                        <a:pos x="9" y="3"/>
                      </a:cxn>
                      <a:cxn ang="0">
                        <a:pos x="12" y="3"/>
                      </a:cxn>
                      <a:cxn ang="0">
                        <a:pos x="14" y="5"/>
                      </a:cxn>
                      <a:cxn ang="0">
                        <a:pos x="15" y="6"/>
                      </a:cxn>
                      <a:cxn ang="0">
                        <a:pos x="15" y="9"/>
                      </a:cxn>
                    </a:cxnLst>
                    <a:rect l="0" t="0" r="r" b="b"/>
                    <a:pathLst>
                      <a:path w="18" h="19">
                        <a:moveTo>
                          <a:pt x="18" y="9"/>
                        </a:moveTo>
                        <a:lnTo>
                          <a:pt x="18" y="5"/>
                        </a:lnTo>
                        <a:lnTo>
                          <a:pt x="15" y="2"/>
                        </a:lnTo>
                        <a:lnTo>
                          <a:pt x="14" y="0"/>
                        </a:lnTo>
                        <a:lnTo>
                          <a:pt x="9" y="0"/>
                        </a:lnTo>
                        <a:lnTo>
                          <a:pt x="6" y="0"/>
                        </a:lnTo>
                        <a:lnTo>
                          <a:pt x="3" y="2"/>
                        </a:lnTo>
                        <a:lnTo>
                          <a:pt x="1" y="5"/>
                        </a:lnTo>
                        <a:lnTo>
                          <a:pt x="0" y="9"/>
                        </a:lnTo>
                        <a:lnTo>
                          <a:pt x="1" y="12"/>
                        </a:lnTo>
                        <a:lnTo>
                          <a:pt x="3" y="16"/>
                        </a:lnTo>
                        <a:lnTo>
                          <a:pt x="6" y="17"/>
                        </a:lnTo>
                        <a:lnTo>
                          <a:pt x="9" y="19"/>
                        </a:lnTo>
                        <a:lnTo>
                          <a:pt x="14" y="17"/>
                        </a:lnTo>
                        <a:lnTo>
                          <a:pt x="15" y="16"/>
                        </a:lnTo>
                        <a:lnTo>
                          <a:pt x="18" y="12"/>
                        </a:lnTo>
                        <a:lnTo>
                          <a:pt x="18" y="9"/>
                        </a:lnTo>
                        <a:close/>
                        <a:moveTo>
                          <a:pt x="15" y="9"/>
                        </a:moveTo>
                        <a:lnTo>
                          <a:pt x="15" y="11"/>
                        </a:lnTo>
                        <a:lnTo>
                          <a:pt x="14" y="12"/>
                        </a:lnTo>
                        <a:lnTo>
                          <a:pt x="12" y="14"/>
                        </a:lnTo>
                        <a:lnTo>
                          <a:pt x="9" y="16"/>
                        </a:lnTo>
                        <a:lnTo>
                          <a:pt x="8" y="14"/>
                        </a:lnTo>
                        <a:lnTo>
                          <a:pt x="4" y="12"/>
                        </a:lnTo>
                        <a:lnTo>
                          <a:pt x="4" y="11"/>
                        </a:lnTo>
                        <a:lnTo>
                          <a:pt x="3" y="9"/>
                        </a:lnTo>
                        <a:lnTo>
                          <a:pt x="4" y="6"/>
                        </a:lnTo>
                        <a:lnTo>
                          <a:pt x="4" y="5"/>
                        </a:lnTo>
                        <a:lnTo>
                          <a:pt x="8" y="3"/>
                        </a:lnTo>
                        <a:lnTo>
                          <a:pt x="9" y="3"/>
                        </a:lnTo>
                        <a:lnTo>
                          <a:pt x="12" y="3"/>
                        </a:lnTo>
                        <a:lnTo>
                          <a:pt x="14" y="5"/>
                        </a:lnTo>
                        <a:lnTo>
                          <a:pt x="15" y="6"/>
                        </a:lnTo>
                        <a:lnTo>
                          <a:pt x="15" y="9"/>
                        </a:lnTo>
                        <a:close/>
                      </a:path>
                    </a:pathLst>
                  </a:custGeom>
                  <a:solidFill>
                    <a:srgbClr val="DCE1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06" name="Freeform 674"/>
                  <p:cNvSpPr>
                    <a:spLocks noEditPoints="1"/>
                  </p:cNvSpPr>
                  <p:nvPr/>
                </p:nvSpPr>
                <p:spPr bwMode="auto">
                  <a:xfrm>
                    <a:off x="5636" y="1348"/>
                    <a:ext cx="16" cy="15"/>
                  </a:xfrm>
                  <a:custGeom>
                    <a:avLst/>
                    <a:gdLst/>
                    <a:ahLst/>
                    <a:cxnLst>
                      <a:cxn ang="0">
                        <a:pos x="16" y="7"/>
                      </a:cxn>
                      <a:cxn ang="0">
                        <a:pos x="16" y="4"/>
                      </a:cxn>
                      <a:cxn ang="0">
                        <a:pos x="14" y="1"/>
                      </a:cxn>
                      <a:cxn ang="0">
                        <a:pos x="11" y="0"/>
                      </a:cxn>
                      <a:cxn ang="0">
                        <a:pos x="8" y="0"/>
                      </a:cxn>
                      <a:cxn ang="0">
                        <a:pos x="5" y="0"/>
                      </a:cxn>
                      <a:cxn ang="0">
                        <a:pos x="3" y="1"/>
                      </a:cxn>
                      <a:cxn ang="0">
                        <a:pos x="2" y="4"/>
                      </a:cxn>
                      <a:cxn ang="0">
                        <a:pos x="0" y="7"/>
                      </a:cxn>
                      <a:cxn ang="0">
                        <a:pos x="2" y="10"/>
                      </a:cxn>
                      <a:cxn ang="0">
                        <a:pos x="3" y="12"/>
                      </a:cxn>
                      <a:cxn ang="0">
                        <a:pos x="5" y="14"/>
                      </a:cxn>
                      <a:cxn ang="0">
                        <a:pos x="8" y="15"/>
                      </a:cxn>
                      <a:cxn ang="0">
                        <a:pos x="11" y="14"/>
                      </a:cxn>
                      <a:cxn ang="0">
                        <a:pos x="14" y="12"/>
                      </a:cxn>
                      <a:cxn ang="0">
                        <a:pos x="16" y="10"/>
                      </a:cxn>
                      <a:cxn ang="0">
                        <a:pos x="16" y="7"/>
                      </a:cxn>
                      <a:cxn ang="0">
                        <a:pos x="13" y="7"/>
                      </a:cxn>
                      <a:cxn ang="0">
                        <a:pos x="11" y="10"/>
                      </a:cxn>
                      <a:cxn ang="0">
                        <a:pos x="8" y="12"/>
                      </a:cxn>
                      <a:cxn ang="0">
                        <a:pos x="5" y="10"/>
                      </a:cxn>
                      <a:cxn ang="0">
                        <a:pos x="3" y="7"/>
                      </a:cxn>
                      <a:cxn ang="0">
                        <a:pos x="5" y="3"/>
                      </a:cxn>
                      <a:cxn ang="0">
                        <a:pos x="8" y="3"/>
                      </a:cxn>
                      <a:cxn ang="0">
                        <a:pos x="11" y="3"/>
                      </a:cxn>
                      <a:cxn ang="0">
                        <a:pos x="13" y="7"/>
                      </a:cxn>
                    </a:cxnLst>
                    <a:rect l="0" t="0" r="r" b="b"/>
                    <a:pathLst>
                      <a:path w="16" h="15">
                        <a:moveTo>
                          <a:pt x="16" y="7"/>
                        </a:moveTo>
                        <a:lnTo>
                          <a:pt x="16" y="4"/>
                        </a:lnTo>
                        <a:lnTo>
                          <a:pt x="14" y="1"/>
                        </a:lnTo>
                        <a:lnTo>
                          <a:pt x="11" y="0"/>
                        </a:lnTo>
                        <a:lnTo>
                          <a:pt x="8" y="0"/>
                        </a:lnTo>
                        <a:lnTo>
                          <a:pt x="5" y="0"/>
                        </a:lnTo>
                        <a:lnTo>
                          <a:pt x="3" y="1"/>
                        </a:lnTo>
                        <a:lnTo>
                          <a:pt x="2" y="4"/>
                        </a:lnTo>
                        <a:lnTo>
                          <a:pt x="0" y="7"/>
                        </a:lnTo>
                        <a:lnTo>
                          <a:pt x="2" y="10"/>
                        </a:lnTo>
                        <a:lnTo>
                          <a:pt x="3" y="12"/>
                        </a:lnTo>
                        <a:lnTo>
                          <a:pt x="5" y="14"/>
                        </a:lnTo>
                        <a:lnTo>
                          <a:pt x="8" y="15"/>
                        </a:lnTo>
                        <a:lnTo>
                          <a:pt x="11" y="14"/>
                        </a:lnTo>
                        <a:lnTo>
                          <a:pt x="14" y="12"/>
                        </a:lnTo>
                        <a:lnTo>
                          <a:pt x="16" y="10"/>
                        </a:lnTo>
                        <a:lnTo>
                          <a:pt x="16" y="7"/>
                        </a:lnTo>
                        <a:close/>
                        <a:moveTo>
                          <a:pt x="13" y="7"/>
                        </a:moveTo>
                        <a:lnTo>
                          <a:pt x="11" y="10"/>
                        </a:lnTo>
                        <a:lnTo>
                          <a:pt x="8" y="12"/>
                        </a:lnTo>
                        <a:lnTo>
                          <a:pt x="5" y="10"/>
                        </a:lnTo>
                        <a:lnTo>
                          <a:pt x="3" y="7"/>
                        </a:lnTo>
                        <a:lnTo>
                          <a:pt x="5" y="3"/>
                        </a:lnTo>
                        <a:lnTo>
                          <a:pt x="8" y="3"/>
                        </a:lnTo>
                        <a:lnTo>
                          <a:pt x="11" y="3"/>
                        </a:lnTo>
                        <a:lnTo>
                          <a:pt x="13" y="7"/>
                        </a:lnTo>
                        <a:close/>
                      </a:path>
                    </a:pathLst>
                  </a:custGeom>
                  <a:solidFill>
                    <a:srgbClr val="E0E4E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07" name="Freeform 675"/>
                  <p:cNvSpPr>
                    <a:spLocks noEditPoints="1"/>
                  </p:cNvSpPr>
                  <p:nvPr/>
                </p:nvSpPr>
                <p:spPr bwMode="auto">
                  <a:xfrm>
                    <a:off x="5638" y="1349"/>
                    <a:ext cx="12" cy="13"/>
                  </a:xfrm>
                  <a:custGeom>
                    <a:avLst/>
                    <a:gdLst/>
                    <a:ahLst/>
                    <a:cxnLst>
                      <a:cxn ang="0">
                        <a:pos x="12" y="6"/>
                      </a:cxn>
                      <a:cxn ang="0">
                        <a:pos x="12" y="3"/>
                      </a:cxn>
                      <a:cxn ang="0">
                        <a:pos x="11" y="2"/>
                      </a:cxn>
                      <a:cxn ang="0">
                        <a:pos x="9" y="0"/>
                      </a:cxn>
                      <a:cxn ang="0">
                        <a:pos x="6" y="0"/>
                      </a:cxn>
                      <a:cxn ang="0">
                        <a:pos x="5" y="0"/>
                      </a:cxn>
                      <a:cxn ang="0">
                        <a:pos x="1" y="2"/>
                      </a:cxn>
                      <a:cxn ang="0">
                        <a:pos x="1" y="3"/>
                      </a:cxn>
                      <a:cxn ang="0">
                        <a:pos x="0" y="6"/>
                      </a:cxn>
                      <a:cxn ang="0">
                        <a:pos x="1" y="8"/>
                      </a:cxn>
                      <a:cxn ang="0">
                        <a:pos x="1" y="9"/>
                      </a:cxn>
                      <a:cxn ang="0">
                        <a:pos x="5" y="11"/>
                      </a:cxn>
                      <a:cxn ang="0">
                        <a:pos x="6" y="13"/>
                      </a:cxn>
                      <a:cxn ang="0">
                        <a:pos x="9" y="11"/>
                      </a:cxn>
                      <a:cxn ang="0">
                        <a:pos x="11" y="9"/>
                      </a:cxn>
                      <a:cxn ang="0">
                        <a:pos x="12" y="8"/>
                      </a:cxn>
                      <a:cxn ang="0">
                        <a:pos x="12" y="6"/>
                      </a:cxn>
                      <a:cxn ang="0">
                        <a:pos x="9" y="6"/>
                      </a:cxn>
                      <a:cxn ang="0">
                        <a:pos x="9" y="8"/>
                      </a:cxn>
                      <a:cxn ang="0">
                        <a:pos x="6" y="9"/>
                      </a:cxn>
                      <a:cxn ang="0">
                        <a:pos x="5" y="8"/>
                      </a:cxn>
                      <a:cxn ang="0">
                        <a:pos x="3" y="6"/>
                      </a:cxn>
                      <a:cxn ang="0">
                        <a:pos x="5" y="3"/>
                      </a:cxn>
                      <a:cxn ang="0">
                        <a:pos x="6" y="3"/>
                      </a:cxn>
                      <a:cxn ang="0">
                        <a:pos x="9" y="3"/>
                      </a:cxn>
                      <a:cxn ang="0">
                        <a:pos x="9" y="6"/>
                      </a:cxn>
                    </a:cxnLst>
                    <a:rect l="0" t="0" r="r" b="b"/>
                    <a:pathLst>
                      <a:path w="12" h="13">
                        <a:moveTo>
                          <a:pt x="12" y="6"/>
                        </a:moveTo>
                        <a:lnTo>
                          <a:pt x="12" y="3"/>
                        </a:lnTo>
                        <a:lnTo>
                          <a:pt x="11" y="2"/>
                        </a:lnTo>
                        <a:lnTo>
                          <a:pt x="9" y="0"/>
                        </a:lnTo>
                        <a:lnTo>
                          <a:pt x="6" y="0"/>
                        </a:lnTo>
                        <a:lnTo>
                          <a:pt x="5" y="0"/>
                        </a:lnTo>
                        <a:lnTo>
                          <a:pt x="1" y="2"/>
                        </a:lnTo>
                        <a:lnTo>
                          <a:pt x="1" y="3"/>
                        </a:lnTo>
                        <a:lnTo>
                          <a:pt x="0" y="6"/>
                        </a:lnTo>
                        <a:lnTo>
                          <a:pt x="1" y="8"/>
                        </a:lnTo>
                        <a:lnTo>
                          <a:pt x="1" y="9"/>
                        </a:lnTo>
                        <a:lnTo>
                          <a:pt x="5" y="11"/>
                        </a:lnTo>
                        <a:lnTo>
                          <a:pt x="6" y="13"/>
                        </a:lnTo>
                        <a:lnTo>
                          <a:pt x="9" y="11"/>
                        </a:lnTo>
                        <a:lnTo>
                          <a:pt x="11" y="9"/>
                        </a:lnTo>
                        <a:lnTo>
                          <a:pt x="12" y="8"/>
                        </a:lnTo>
                        <a:lnTo>
                          <a:pt x="12" y="6"/>
                        </a:lnTo>
                        <a:close/>
                        <a:moveTo>
                          <a:pt x="9" y="6"/>
                        </a:moveTo>
                        <a:lnTo>
                          <a:pt x="9" y="8"/>
                        </a:lnTo>
                        <a:lnTo>
                          <a:pt x="6" y="9"/>
                        </a:lnTo>
                        <a:lnTo>
                          <a:pt x="5" y="8"/>
                        </a:lnTo>
                        <a:lnTo>
                          <a:pt x="3" y="6"/>
                        </a:lnTo>
                        <a:lnTo>
                          <a:pt x="5" y="3"/>
                        </a:lnTo>
                        <a:lnTo>
                          <a:pt x="6" y="3"/>
                        </a:lnTo>
                        <a:lnTo>
                          <a:pt x="9" y="3"/>
                        </a:lnTo>
                        <a:lnTo>
                          <a:pt x="9" y="6"/>
                        </a:lnTo>
                        <a:close/>
                      </a:path>
                    </a:pathLst>
                  </a:custGeom>
                  <a:solidFill>
                    <a:srgbClr val="E9EBF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08" name="Freeform 676"/>
                  <p:cNvSpPr>
                    <a:spLocks/>
                  </p:cNvSpPr>
                  <p:nvPr/>
                </p:nvSpPr>
                <p:spPr bwMode="auto">
                  <a:xfrm>
                    <a:off x="5639" y="1351"/>
                    <a:ext cx="10" cy="9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8" y="0"/>
                      </a:cxn>
                      <a:cxn ang="0">
                        <a:pos x="5" y="0"/>
                      </a:cxn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7"/>
                      </a:cxn>
                      <a:cxn ang="0">
                        <a:pos x="5" y="9"/>
                      </a:cxn>
                      <a:cxn ang="0">
                        <a:pos x="8" y="7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10" h="9">
                        <a:moveTo>
                          <a:pt x="10" y="4"/>
                        </a:moveTo>
                        <a:lnTo>
                          <a:pt x="8" y="0"/>
                        </a:lnTo>
                        <a:lnTo>
                          <a:pt x="5" y="0"/>
                        </a:lnTo>
                        <a:lnTo>
                          <a:pt x="2" y="0"/>
                        </a:lnTo>
                        <a:lnTo>
                          <a:pt x="0" y="4"/>
                        </a:lnTo>
                        <a:lnTo>
                          <a:pt x="2" y="7"/>
                        </a:lnTo>
                        <a:lnTo>
                          <a:pt x="5" y="9"/>
                        </a:lnTo>
                        <a:lnTo>
                          <a:pt x="8" y="7"/>
                        </a:lnTo>
                        <a:lnTo>
                          <a:pt x="10" y="4"/>
                        </a:lnTo>
                        <a:close/>
                      </a:path>
                    </a:pathLst>
                  </a:custGeom>
                  <a:solidFill>
                    <a:srgbClr val="EEEFF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09" name="Freeform 677"/>
                  <p:cNvSpPr>
                    <a:spLocks/>
                  </p:cNvSpPr>
                  <p:nvPr/>
                </p:nvSpPr>
                <p:spPr bwMode="auto">
                  <a:xfrm>
                    <a:off x="5641" y="1352"/>
                    <a:ext cx="6" cy="6"/>
                  </a:xfrm>
                  <a:custGeom>
                    <a:avLst/>
                    <a:gdLst/>
                    <a:ahLst/>
                    <a:cxnLst>
                      <a:cxn ang="0">
                        <a:pos x="6" y="3"/>
                      </a:cxn>
                      <a:cxn ang="0">
                        <a:pos x="6" y="0"/>
                      </a:cxn>
                      <a:cxn ang="0">
                        <a:pos x="3" y="0"/>
                      </a:cxn>
                      <a:cxn ang="0">
                        <a:pos x="2" y="0"/>
                      </a:cxn>
                      <a:cxn ang="0">
                        <a:pos x="0" y="3"/>
                      </a:cxn>
                      <a:cxn ang="0">
                        <a:pos x="2" y="5"/>
                      </a:cxn>
                      <a:cxn ang="0">
                        <a:pos x="3" y="6"/>
                      </a:cxn>
                      <a:cxn ang="0">
                        <a:pos x="6" y="5"/>
                      </a:cxn>
                      <a:cxn ang="0">
                        <a:pos x="6" y="3"/>
                      </a:cxn>
                    </a:cxnLst>
                    <a:rect l="0" t="0" r="r" b="b"/>
                    <a:pathLst>
                      <a:path w="6" h="6">
                        <a:moveTo>
                          <a:pt x="6" y="3"/>
                        </a:moveTo>
                        <a:lnTo>
                          <a:pt x="6" y="0"/>
                        </a:lnTo>
                        <a:lnTo>
                          <a:pt x="3" y="0"/>
                        </a:lnTo>
                        <a:lnTo>
                          <a:pt x="2" y="0"/>
                        </a:lnTo>
                        <a:lnTo>
                          <a:pt x="0" y="3"/>
                        </a:lnTo>
                        <a:lnTo>
                          <a:pt x="2" y="5"/>
                        </a:lnTo>
                        <a:lnTo>
                          <a:pt x="3" y="6"/>
                        </a:lnTo>
                        <a:lnTo>
                          <a:pt x="6" y="5"/>
                        </a:lnTo>
                        <a:lnTo>
                          <a:pt x="6" y="3"/>
                        </a:lnTo>
                        <a:close/>
                      </a:path>
                    </a:pathLst>
                  </a:custGeom>
                  <a:solidFill>
                    <a:srgbClr val="F2F3F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10" name="Freeform 678"/>
                  <p:cNvSpPr>
                    <a:spLocks/>
                  </p:cNvSpPr>
                  <p:nvPr/>
                </p:nvSpPr>
                <p:spPr bwMode="auto">
                  <a:xfrm>
                    <a:off x="5643" y="1354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1"/>
                      </a:cxn>
                      <a:cxn ang="0">
                        <a:pos x="3" y="0"/>
                      </a:cxn>
                      <a:cxn ang="0">
                        <a:pos x="1" y="0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0" y="1"/>
                      </a:cxn>
                      <a:cxn ang="0">
                        <a:pos x="1" y="3"/>
                      </a:cxn>
                      <a:cxn ang="0">
                        <a:pos x="3" y="1"/>
                      </a:cxn>
                      <a:cxn ang="0">
                        <a:pos x="3" y="1"/>
                      </a:cxn>
                    </a:cxnLst>
                    <a:rect l="0" t="0" r="r" b="b"/>
                    <a:pathLst>
                      <a:path w="3" h="3">
                        <a:moveTo>
                          <a:pt x="3" y="1"/>
                        </a:moveTo>
                        <a:lnTo>
                          <a:pt x="3" y="0"/>
                        </a:lnTo>
                        <a:lnTo>
                          <a:pt x="1" y="0"/>
                        </a:lnTo>
                        <a:lnTo>
                          <a:pt x="0" y="0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1" y="3"/>
                        </a:lnTo>
                        <a:lnTo>
                          <a:pt x="3" y="1"/>
                        </a:lnTo>
                        <a:lnTo>
                          <a:pt x="3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11" name="Freeform 679"/>
                  <p:cNvSpPr>
                    <a:spLocks/>
                  </p:cNvSpPr>
                  <p:nvPr/>
                </p:nvSpPr>
                <p:spPr bwMode="auto">
                  <a:xfrm>
                    <a:off x="5610" y="1314"/>
                    <a:ext cx="128" cy="123"/>
                  </a:xfrm>
                  <a:custGeom>
                    <a:avLst/>
                    <a:gdLst/>
                    <a:ahLst/>
                    <a:cxnLst>
                      <a:cxn ang="0">
                        <a:pos x="63" y="0"/>
                      </a:cxn>
                      <a:cxn ang="0">
                        <a:pos x="77" y="1"/>
                      </a:cxn>
                      <a:cxn ang="0">
                        <a:pos x="90" y="4"/>
                      </a:cxn>
                      <a:cxn ang="0">
                        <a:pos x="100" y="10"/>
                      </a:cxn>
                      <a:cxn ang="0">
                        <a:pos x="110" y="18"/>
                      </a:cxn>
                      <a:cxn ang="0">
                        <a:pos x="117" y="27"/>
                      </a:cxn>
                      <a:cxn ang="0">
                        <a:pos x="124" y="38"/>
                      </a:cxn>
                      <a:cxn ang="0">
                        <a:pos x="127" y="49"/>
                      </a:cxn>
                      <a:cxn ang="0">
                        <a:pos x="128" y="62"/>
                      </a:cxn>
                      <a:cxn ang="0">
                        <a:pos x="127" y="74"/>
                      </a:cxn>
                      <a:cxn ang="0">
                        <a:pos x="124" y="86"/>
                      </a:cxn>
                      <a:cxn ang="0">
                        <a:pos x="117" y="96"/>
                      </a:cxn>
                      <a:cxn ang="0">
                        <a:pos x="110" y="105"/>
                      </a:cxn>
                      <a:cxn ang="0">
                        <a:pos x="100" y="113"/>
                      </a:cxn>
                      <a:cxn ang="0">
                        <a:pos x="90" y="119"/>
                      </a:cxn>
                      <a:cxn ang="0">
                        <a:pos x="77" y="122"/>
                      </a:cxn>
                      <a:cxn ang="0">
                        <a:pos x="63" y="123"/>
                      </a:cxn>
                      <a:cxn ang="0">
                        <a:pos x="51" y="122"/>
                      </a:cxn>
                      <a:cxn ang="0">
                        <a:pos x="39" y="119"/>
                      </a:cxn>
                      <a:cxn ang="0">
                        <a:pos x="28" y="113"/>
                      </a:cxn>
                      <a:cxn ang="0">
                        <a:pos x="19" y="105"/>
                      </a:cxn>
                      <a:cxn ang="0">
                        <a:pos x="11" y="96"/>
                      </a:cxn>
                      <a:cxn ang="0">
                        <a:pos x="5" y="86"/>
                      </a:cxn>
                      <a:cxn ang="0">
                        <a:pos x="2" y="74"/>
                      </a:cxn>
                      <a:cxn ang="0">
                        <a:pos x="0" y="62"/>
                      </a:cxn>
                      <a:cxn ang="0">
                        <a:pos x="2" y="49"/>
                      </a:cxn>
                      <a:cxn ang="0">
                        <a:pos x="5" y="38"/>
                      </a:cxn>
                      <a:cxn ang="0">
                        <a:pos x="11" y="27"/>
                      </a:cxn>
                      <a:cxn ang="0">
                        <a:pos x="19" y="18"/>
                      </a:cxn>
                      <a:cxn ang="0">
                        <a:pos x="28" y="10"/>
                      </a:cxn>
                      <a:cxn ang="0">
                        <a:pos x="39" y="4"/>
                      </a:cxn>
                      <a:cxn ang="0">
                        <a:pos x="51" y="1"/>
                      </a:cxn>
                      <a:cxn ang="0">
                        <a:pos x="63" y="0"/>
                      </a:cxn>
                    </a:cxnLst>
                    <a:rect l="0" t="0" r="r" b="b"/>
                    <a:pathLst>
                      <a:path w="128" h="123">
                        <a:moveTo>
                          <a:pt x="63" y="0"/>
                        </a:moveTo>
                        <a:lnTo>
                          <a:pt x="77" y="1"/>
                        </a:lnTo>
                        <a:lnTo>
                          <a:pt x="90" y="4"/>
                        </a:lnTo>
                        <a:lnTo>
                          <a:pt x="100" y="10"/>
                        </a:lnTo>
                        <a:lnTo>
                          <a:pt x="110" y="18"/>
                        </a:lnTo>
                        <a:lnTo>
                          <a:pt x="117" y="27"/>
                        </a:lnTo>
                        <a:lnTo>
                          <a:pt x="124" y="38"/>
                        </a:lnTo>
                        <a:lnTo>
                          <a:pt x="127" y="49"/>
                        </a:lnTo>
                        <a:lnTo>
                          <a:pt x="128" y="62"/>
                        </a:lnTo>
                        <a:lnTo>
                          <a:pt x="127" y="74"/>
                        </a:lnTo>
                        <a:lnTo>
                          <a:pt x="124" y="86"/>
                        </a:lnTo>
                        <a:lnTo>
                          <a:pt x="117" y="96"/>
                        </a:lnTo>
                        <a:lnTo>
                          <a:pt x="110" y="105"/>
                        </a:lnTo>
                        <a:lnTo>
                          <a:pt x="100" y="113"/>
                        </a:lnTo>
                        <a:lnTo>
                          <a:pt x="90" y="119"/>
                        </a:lnTo>
                        <a:lnTo>
                          <a:pt x="77" y="122"/>
                        </a:lnTo>
                        <a:lnTo>
                          <a:pt x="63" y="123"/>
                        </a:lnTo>
                        <a:lnTo>
                          <a:pt x="51" y="122"/>
                        </a:lnTo>
                        <a:lnTo>
                          <a:pt x="39" y="119"/>
                        </a:lnTo>
                        <a:lnTo>
                          <a:pt x="28" y="113"/>
                        </a:lnTo>
                        <a:lnTo>
                          <a:pt x="19" y="105"/>
                        </a:lnTo>
                        <a:lnTo>
                          <a:pt x="11" y="96"/>
                        </a:lnTo>
                        <a:lnTo>
                          <a:pt x="5" y="86"/>
                        </a:lnTo>
                        <a:lnTo>
                          <a:pt x="2" y="74"/>
                        </a:lnTo>
                        <a:lnTo>
                          <a:pt x="0" y="62"/>
                        </a:lnTo>
                        <a:lnTo>
                          <a:pt x="2" y="49"/>
                        </a:lnTo>
                        <a:lnTo>
                          <a:pt x="5" y="38"/>
                        </a:lnTo>
                        <a:lnTo>
                          <a:pt x="11" y="27"/>
                        </a:lnTo>
                        <a:lnTo>
                          <a:pt x="19" y="18"/>
                        </a:lnTo>
                        <a:lnTo>
                          <a:pt x="28" y="10"/>
                        </a:lnTo>
                        <a:lnTo>
                          <a:pt x="39" y="4"/>
                        </a:lnTo>
                        <a:lnTo>
                          <a:pt x="51" y="1"/>
                        </a:lnTo>
                        <a:lnTo>
                          <a:pt x="63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12" name="Freeform 680"/>
                  <p:cNvSpPr>
                    <a:spLocks/>
                  </p:cNvSpPr>
                  <p:nvPr/>
                </p:nvSpPr>
                <p:spPr bwMode="auto">
                  <a:xfrm>
                    <a:off x="5672" y="1267"/>
                    <a:ext cx="17" cy="28"/>
                  </a:xfrm>
                  <a:custGeom>
                    <a:avLst/>
                    <a:gdLst/>
                    <a:ahLst/>
                    <a:cxnLst>
                      <a:cxn ang="0">
                        <a:pos x="17" y="0"/>
                      </a:cxn>
                      <a:cxn ang="0">
                        <a:pos x="14" y="8"/>
                      </a:cxn>
                      <a:cxn ang="0">
                        <a:pos x="11" y="16"/>
                      </a:cxn>
                      <a:cxn ang="0">
                        <a:pos x="4" y="22"/>
                      </a:cxn>
                      <a:cxn ang="0">
                        <a:pos x="0" y="28"/>
                      </a:cxn>
                      <a:cxn ang="0">
                        <a:pos x="9" y="16"/>
                      </a:cxn>
                      <a:cxn ang="0">
                        <a:pos x="17" y="0"/>
                      </a:cxn>
                    </a:cxnLst>
                    <a:rect l="0" t="0" r="r" b="b"/>
                    <a:pathLst>
                      <a:path w="17" h="28">
                        <a:moveTo>
                          <a:pt x="17" y="0"/>
                        </a:moveTo>
                        <a:lnTo>
                          <a:pt x="14" y="8"/>
                        </a:lnTo>
                        <a:lnTo>
                          <a:pt x="11" y="16"/>
                        </a:lnTo>
                        <a:lnTo>
                          <a:pt x="4" y="22"/>
                        </a:lnTo>
                        <a:lnTo>
                          <a:pt x="0" y="28"/>
                        </a:lnTo>
                        <a:lnTo>
                          <a:pt x="9" y="16"/>
                        </a:ln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D7332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13" name="Freeform 681"/>
                  <p:cNvSpPr>
                    <a:spLocks/>
                  </p:cNvSpPr>
                  <p:nvPr/>
                </p:nvSpPr>
                <p:spPr bwMode="auto">
                  <a:xfrm>
                    <a:off x="5663" y="1256"/>
                    <a:ext cx="27" cy="47"/>
                  </a:xfrm>
                  <a:custGeom>
                    <a:avLst/>
                    <a:gdLst/>
                    <a:ahLst/>
                    <a:cxnLst>
                      <a:cxn ang="0">
                        <a:pos x="27" y="0"/>
                      </a:cxn>
                      <a:cxn ang="0">
                        <a:pos x="27" y="8"/>
                      </a:cxn>
                      <a:cxn ang="0">
                        <a:pos x="24" y="14"/>
                      </a:cxn>
                      <a:cxn ang="0">
                        <a:pos x="23" y="21"/>
                      </a:cxn>
                      <a:cxn ang="0">
                        <a:pos x="18" y="27"/>
                      </a:cxn>
                      <a:cxn ang="0">
                        <a:pos x="10" y="38"/>
                      </a:cxn>
                      <a:cxn ang="0">
                        <a:pos x="0" y="47"/>
                      </a:cxn>
                      <a:cxn ang="0">
                        <a:pos x="9" y="38"/>
                      </a:cxn>
                      <a:cxn ang="0">
                        <a:pos x="17" y="25"/>
                      </a:cxn>
                      <a:cxn ang="0">
                        <a:pos x="23" y="14"/>
                      </a:cxn>
                      <a:cxn ang="0">
                        <a:pos x="27" y="0"/>
                      </a:cxn>
                    </a:cxnLst>
                    <a:rect l="0" t="0" r="r" b="b"/>
                    <a:pathLst>
                      <a:path w="27" h="47">
                        <a:moveTo>
                          <a:pt x="27" y="0"/>
                        </a:moveTo>
                        <a:lnTo>
                          <a:pt x="27" y="8"/>
                        </a:lnTo>
                        <a:lnTo>
                          <a:pt x="24" y="14"/>
                        </a:lnTo>
                        <a:lnTo>
                          <a:pt x="23" y="21"/>
                        </a:lnTo>
                        <a:lnTo>
                          <a:pt x="18" y="27"/>
                        </a:lnTo>
                        <a:lnTo>
                          <a:pt x="10" y="38"/>
                        </a:lnTo>
                        <a:lnTo>
                          <a:pt x="0" y="47"/>
                        </a:lnTo>
                        <a:lnTo>
                          <a:pt x="9" y="38"/>
                        </a:lnTo>
                        <a:lnTo>
                          <a:pt x="17" y="25"/>
                        </a:lnTo>
                        <a:lnTo>
                          <a:pt x="23" y="14"/>
                        </a:lnTo>
                        <a:lnTo>
                          <a:pt x="27" y="0"/>
                        </a:lnTo>
                        <a:close/>
                      </a:path>
                    </a:pathLst>
                  </a:custGeom>
                  <a:solidFill>
                    <a:srgbClr val="D7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14" name="Freeform 682"/>
                  <p:cNvSpPr>
                    <a:spLocks/>
                  </p:cNvSpPr>
                  <p:nvPr/>
                </p:nvSpPr>
                <p:spPr bwMode="auto">
                  <a:xfrm>
                    <a:off x="5655" y="1249"/>
                    <a:ext cx="35" cy="58"/>
                  </a:xfrm>
                  <a:custGeom>
                    <a:avLst/>
                    <a:gdLst/>
                    <a:ahLst/>
                    <a:cxnLst>
                      <a:cxn ang="0">
                        <a:pos x="17" y="46"/>
                      </a:cxn>
                      <a:cxn ang="0">
                        <a:pos x="26" y="34"/>
                      </a:cxn>
                      <a:cxn ang="0">
                        <a:pos x="34" y="18"/>
                      </a:cxn>
                      <a:cxn ang="0">
                        <a:pos x="35" y="11"/>
                      </a:cxn>
                      <a:cxn ang="0">
                        <a:pos x="35" y="3"/>
                      </a:cxn>
                      <a:cxn ang="0">
                        <a:pos x="35" y="1"/>
                      </a:cxn>
                      <a:cxn ang="0">
                        <a:pos x="35" y="0"/>
                      </a:cxn>
                      <a:cxn ang="0">
                        <a:pos x="34" y="9"/>
                      </a:cxn>
                      <a:cxn ang="0">
                        <a:pos x="31" y="17"/>
                      </a:cxn>
                      <a:cxn ang="0">
                        <a:pos x="28" y="24"/>
                      </a:cxn>
                      <a:cxn ang="0">
                        <a:pos x="23" y="32"/>
                      </a:cxn>
                      <a:cxn ang="0">
                        <a:pos x="12" y="46"/>
                      </a:cxn>
                      <a:cxn ang="0">
                        <a:pos x="0" y="58"/>
                      </a:cxn>
                      <a:cxn ang="0">
                        <a:pos x="9" y="52"/>
                      </a:cxn>
                      <a:cxn ang="0">
                        <a:pos x="17" y="46"/>
                      </a:cxn>
                    </a:cxnLst>
                    <a:rect l="0" t="0" r="r" b="b"/>
                    <a:pathLst>
                      <a:path w="35" h="58">
                        <a:moveTo>
                          <a:pt x="17" y="46"/>
                        </a:moveTo>
                        <a:lnTo>
                          <a:pt x="26" y="34"/>
                        </a:lnTo>
                        <a:lnTo>
                          <a:pt x="34" y="18"/>
                        </a:lnTo>
                        <a:lnTo>
                          <a:pt x="35" y="11"/>
                        </a:lnTo>
                        <a:lnTo>
                          <a:pt x="35" y="3"/>
                        </a:lnTo>
                        <a:lnTo>
                          <a:pt x="35" y="1"/>
                        </a:lnTo>
                        <a:lnTo>
                          <a:pt x="35" y="0"/>
                        </a:lnTo>
                        <a:lnTo>
                          <a:pt x="34" y="9"/>
                        </a:lnTo>
                        <a:lnTo>
                          <a:pt x="31" y="17"/>
                        </a:lnTo>
                        <a:lnTo>
                          <a:pt x="28" y="24"/>
                        </a:lnTo>
                        <a:lnTo>
                          <a:pt x="23" y="32"/>
                        </a:lnTo>
                        <a:lnTo>
                          <a:pt x="12" y="46"/>
                        </a:lnTo>
                        <a:lnTo>
                          <a:pt x="0" y="58"/>
                        </a:lnTo>
                        <a:lnTo>
                          <a:pt x="9" y="52"/>
                        </a:lnTo>
                        <a:lnTo>
                          <a:pt x="17" y="46"/>
                        </a:lnTo>
                        <a:close/>
                      </a:path>
                    </a:pathLst>
                  </a:custGeom>
                  <a:solidFill>
                    <a:srgbClr val="D8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15" name="Freeform 683"/>
                  <p:cNvSpPr>
                    <a:spLocks/>
                  </p:cNvSpPr>
                  <p:nvPr/>
                </p:nvSpPr>
                <p:spPr bwMode="auto">
                  <a:xfrm>
                    <a:off x="5649" y="1243"/>
                    <a:ext cx="41" cy="66"/>
                  </a:xfrm>
                  <a:custGeom>
                    <a:avLst/>
                    <a:gdLst/>
                    <a:ahLst/>
                    <a:cxnLst>
                      <a:cxn ang="0">
                        <a:pos x="14" y="60"/>
                      </a:cxn>
                      <a:cxn ang="0">
                        <a:pos x="23" y="51"/>
                      </a:cxn>
                      <a:cxn ang="0">
                        <a:pos x="31" y="38"/>
                      </a:cxn>
                      <a:cxn ang="0">
                        <a:pos x="37" y="27"/>
                      </a:cxn>
                      <a:cxn ang="0">
                        <a:pos x="41" y="13"/>
                      </a:cxn>
                      <a:cxn ang="0">
                        <a:pos x="41" y="10"/>
                      </a:cxn>
                      <a:cxn ang="0">
                        <a:pos x="41" y="9"/>
                      </a:cxn>
                      <a:cxn ang="0">
                        <a:pos x="41" y="4"/>
                      </a:cxn>
                      <a:cxn ang="0">
                        <a:pos x="41" y="0"/>
                      </a:cxn>
                      <a:cxn ang="0">
                        <a:pos x="40" y="10"/>
                      </a:cxn>
                      <a:cxn ang="0">
                        <a:pos x="37" y="20"/>
                      </a:cxn>
                      <a:cxn ang="0">
                        <a:pos x="32" y="29"/>
                      </a:cxn>
                      <a:cxn ang="0">
                        <a:pos x="27" y="38"/>
                      </a:cxn>
                      <a:cxn ang="0">
                        <a:pos x="21" y="46"/>
                      </a:cxn>
                      <a:cxn ang="0">
                        <a:pos x="15" y="54"/>
                      </a:cxn>
                      <a:cxn ang="0">
                        <a:pos x="7" y="60"/>
                      </a:cxn>
                      <a:cxn ang="0">
                        <a:pos x="0" y="66"/>
                      </a:cxn>
                      <a:cxn ang="0">
                        <a:pos x="6" y="63"/>
                      </a:cxn>
                      <a:cxn ang="0">
                        <a:pos x="14" y="60"/>
                      </a:cxn>
                    </a:cxnLst>
                    <a:rect l="0" t="0" r="r" b="b"/>
                    <a:pathLst>
                      <a:path w="41" h="66">
                        <a:moveTo>
                          <a:pt x="14" y="60"/>
                        </a:moveTo>
                        <a:lnTo>
                          <a:pt x="23" y="51"/>
                        </a:lnTo>
                        <a:lnTo>
                          <a:pt x="31" y="38"/>
                        </a:lnTo>
                        <a:lnTo>
                          <a:pt x="37" y="27"/>
                        </a:lnTo>
                        <a:lnTo>
                          <a:pt x="41" y="13"/>
                        </a:lnTo>
                        <a:lnTo>
                          <a:pt x="41" y="10"/>
                        </a:lnTo>
                        <a:lnTo>
                          <a:pt x="41" y="9"/>
                        </a:lnTo>
                        <a:lnTo>
                          <a:pt x="41" y="4"/>
                        </a:lnTo>
                        <a:lnTo>
                          <a:pt x="41" y="0"/>
                        </a:lnTo>
                        <a:lnTo>
                          <a:pt x="40" y="10"/>
                        </a:lnTo>
                        <a:lnTo>
                          <a:pt x="37" y="20"/>
                        </a:lnTo>
                        <a:lnTo>
                          <a:pt x="32" y="29"/>
                        </a:lnTo>
                        <a:lnTo>
                          <a:pt x="27" y="38"/>
                        </a:lnTo>
                        <a:lnTo>
                          <a:pt x="21" y="46"/>
                        </a:lnTo>
                        <a:lnTo>
                          <a:pt x="15" y="54"/>
                        </a:lnTo>
                        <a:lnTo>
                          <a:pt x="7" y="60"/>
                        </a:lnTo>
                        <a:lnTo>
                          <a:pt x="0" y="66"/>
                        </a:lnTo>
                        <a:lnTo>
                          <a:pt x="6" y="63"/>
                        </a:lnTo>
                        <a:lnTo>
                          <a:pt x="14" y="60"/>
                        </a:lnTo>
                        <a:close/>
                      </a:path>
                    </a:pathLst>
                  </a:custGeom>
                  <a:solidFill>
                    <a:srgbClr val="D930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16" name="Freeform 684"/>
                  <p:cNvSpPr>
                    <a:spLocks/>
                  </p:cNvSpPr>
                  <p:nvPr/>
                </p:nvSpPr>
                <p:spPr bwMode="auto">
                  <a:xfrm>
                    <a:off x="5643" y="1238"/>
                    <a:ext cx="47" cy="73"/>
                  </a:xfrm>
                  <a:custGeom>
                    <a:avLst/>
                    <a:gdLst/>
                    <a:ahLst/>
                    <a:cxnLst>
                      <a:cxn ang="0">
                        <a:pos x="12" y="69"/>
                      </a:cxn>
                      <a:cxn ang="0">
                        <a:pos x="24" y="57"/>
                      </a:cxn>
                      <a:cxn ang="0">
                        <a:pos x="35" y="43"/>
                      </a:cxn>
                      <a:cxn ang="0">
                        <a:pos x="40" y="35"/>
                      </a:cxn>
                      <a:cxn ang="0">
                        <a:pos x="43" y="28"/>
                      </a:cxn>
                      <a:cxn ang="0">
                        <a:pos x="46" y="20"/>
                      </a:cxn>
                      <a:cxn ang="0">
                        <a:pos x="47" y="11"/>
                      </a:cxn>
                      <a:cxn ang="0">
                        <a:pos x="47" y="6"/>
                      </a:cxn>
                      <a:cxn ang="0">
                        <a:pos x="46" y="0"/>
                      </a:cxn>
                      <a:cxn ang="0">
                        <a:pos x="44" y="11"/>
                      </a:cxn>
                      <a:cxn ang="0">
                        <a:pos x="41" y="23"/>
                      </a:cxn>
                      <a:cxn ang="0">
                        <a:pos x="38" y="32"/>
                      </a:cxn>
                      <a:cxn ang="0">
                        <a:pos x="32" y="43"/>
                      </a:cxn>
                      <a:cxn ang="0">
                        <a:pos x="26" y="52"/>
                      </a:cxn>
                      <a:cxn ang="0">
                        <a:pos x="18" y="60"/>
                      </a:cxn>
                      <a:cxn ang="0">
                        <a:pos x="9" y="66"/>
                      </a:cxn>
                      <a:cxn ang="0">
                        <a:pos x="0" y="73"/>
                      </a:cxn>
                      <a:cxn ang="0">
                        <a:pos x="6" y="71"/>
                      </a:cxn>
                      <a:cxn ang="0">
                        <a:pos x="12" y="69"/>
                      </a:cxn>
                    </a:cxnLst>
                    <a:rect l="0" t="0" r="r" b="b"/>
                    <a:pathLst>
                      <a:path w="47" h="73">
                        <a:moveTo>
                          <a:pt x="12" y="69"/>
                        </a:moveTo>
                        <a:lnTo>
                          <a:pt x="24" y="57"/>
                        </a:lnTo>
                        <a:lnTo>
                          <a:pt x="35" y="43"/>
                        </a:lnTo>
                        <a:lnTo>
                          <a:pt x="40" y="35"/>
                        </a:lnTo>
                        <a:lnTo>
                          <a:pt x="43" y="28"/>
                        </a:lnTo>
                        <a:lnTo>
                          <a:pt x="46" y="20"/>
                        </a:lnTo>
                        <a:lnTo>
                          <a:pt x="47" y="11"/>
                        </a:lnTo>
                        <a:lnTo>
                          <a:pt x="47" y="6"/>
                        </a:lnTo>
                        <a:lnTo>
                          <a:pt x="46" y="0"/>
                        </a:lnTo>
                        <a:lnTo>
                          <a:pt x="44" y="11"/>
                        </a:lnTo>
                        <a:lnTo>
                          <a:pt x="41" y="23"/>
                        </a:lnTo>
                        <a:lnTo>
                          <a:pt x="38" y="32"/>
                        </a:lnTo>
                        <a:lnTo>
                          <a:pt x="32" y="43"/>
                        </a:lnTo>
                        <a:lnTo>
                          <a:pt x="26" y="52"/>
                        </a:lnTo>
                        <a:lnTo>
                          <a:pt x="18" y="60"/>
                        </a:lnTo>
                        <a:lnTo>
                          <a:pt x="9" y="66"/>
                        </a:lnTo>
                        <a:lnTo>
                          <a:pt x="0" y="73"/>
                        </a:lnTo>
                        <a:lnTo>
                          <a:pt x="6" y="71"/>
                        </a:lnTo>
                        <a:lnTo>
                          <a:pt x="12" y="69"/>
                        </a:lnTo>
                        <a:close/>
                      </a:path>
                    </a:pathLst>
                  </a:custGeom>
                  <a:solidFill>
                    <a:srgbClr val="DA302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17" name="Freeform 685"/>
                  <p:cNvSpPr>
                    <a:spLocks/>
                  </p:cNvSpPr>
                  <p:nvPr/>
                </p:nvSpPr>
                <p:spPr bwMode="auto">
                  <a:xfrm>
                    <a:off x="5638" y="1233"/>
                    <a:ext cx="52" cy="79"/>
                  </a:xfrm>
                  <a:custGeom>
                    <a:avLst/>
                    <a:gdLst/>
                    <a:ahLst/>
                    <a:cxnLst>
                      <a:cxn ang="0">
                        <a:pos x="11" y="76"/>
                      </a:cxn>
                      <a:cxn ang="0">
                        <a:pos x="18" y="70"/>
                      </a:cxn>
                      <a:cxn ang="0">
                        <a:pos x="26" y="64"/>
                      </a:cxn>
                      <a:cxn ang="0">
                        <a:pos x="32" y="56"/>
                      </a:cxn>
                      <a:cxn ang="0">
                        <a:pos x="38" y="48"/>
                      </a:cxn>
                      <a:cxn ang="0">
                        <a:pos x="43" y="39"/>
                      </a:cxn>
                      <a:cxn ang="0">
                        <a:pos x="48" y="30"/>
                      </a:cxn>
                      <a:cxn ang="0">
                        <a:pos x="51" y="20"/>
                      </a:cxn>
                      <a:cxn ang="0">
                        <a:pos x="52" y="10"/>
                      </a:cxn>
                      <a:cxn ang="0">
                        <a:pos x="51" y="5"/>
                      </a:cxn>
                      <a:cxn ang="0">
                        <a:pos x="51" y="0"/>
                      </a:cxn>
                      <a:cxn ang="0">
                        <a:pos x="49" y="13"/>
                      </a:cxn>
                      <a:cxn ang="0">
                        <a:pos x="46" y="25"/>
                      </a:cxn>
                      <a:cxn ang="0">
                        <a:pos x="42" y="37"/>
                      </a:cxn>
                      <a:cxn ang="0">
                        <a:pos x="35" y="47"/>
                      </a:cxn>
                      <a:cxn ang="0">
                        <a:pos x="28" y="57"/>
                      </a:cxn>
                      <a:cxn ang="0">
                        <a:pos x="20" y="65"/>
                      </a:cxn>
                      <a:cxn ang="0">
                        <a:pos x="11" y="73"/>
                      </a:cxn>
                      <a:cxn ang="0">
                        <a:pos x="0" y="79"/>
                      </a:cxn>
                      <a:cxn ang="0">
                        <a:pos x="5" y="78"/>
                      </a:cxn>
                      <a:cxn ang="0">
                        <a:pos x="11" y="76"/>
                      </a:cxn>
                    </a:cxnLst>
                    <a:rect l="0" t="0" r="r" b="b"/>
                    <a:pathLst>
                      <a:path w="52" h="79">
                        <a:moveTo>
                          <a:pt x="11" y="76"/>
                        </a:moveTo>
                        <a:lnTo>
                          <a:pt x="18" y="70"/>
                        </a:lnTo>
                        <a:lnTo>
                          <a:pt x="26" y="64"/>
                        </a:lnTo>
                        <a:lnTo>
                          <a:pt x="32" y="56"/>
                        </a:lnTo>
                        <a:lnTo>
                          <a:pt x="38" y="48"/>
                        </a:lnTo>
                        <a:lnTo>
                          <a:pt x="43" y="39"/>
                        </a:lnTo>
                        <a:lnTo>
                          <a:pt x="48" y="30"/>
                        </a:lnTo>
                        <a:lnTo>
                          <a:pt x="51" y="20"/>
                        </a:lnTo>
                        <a:lnTo>
                          <a:pt x="52" y="10"/>
                        </a:lnTo>
                        <a:lnTo>
                          <a:pt x="51" y="5"/>
                        </a:lnTo>
                        <a:lnTo>
                          <a:pt x="51" y="0"/>
                        </a:lnTo>
                        <a:lnTo>
                          <a:pt x="49" y="13"/>
                        </a:lnTo>
                        <a:lnTo>
                          <a:pt x="46" y="25"/>
                        </a:lnTo>
                        <a:lnTo>
                          <a:pt x="42" y="37"/>
                        </a:lnTo>
                        <a:lnTo>
                          <a:pt x="35" y="47"/>
                        </a:lnTo>
                        <a:lnTo>
                          <a:pt x="28" y="57"/>
                        </a:lnTo>
                        <a:lnTo>
                          <a:pt x="20" y="65"/>
                        </a:lnTo>
                        <a:lnTo>
                          <a:pt x="11" y="73"/>
                        </a:lnTo>
                        <a:lnTo>
                          <a:pt x="0" y="79"/>
                        </a:lnTo>
                        <a:lnTo>
                          <a:pt x="5" y="78"/>
                        </a:lnTo>
                        <a:lnTo>
                          <a:pt x="11" y="76"/>
                        </a:lnTo>
                        <a:close/>
                      </a:path>
                    </a:pathLst>
                  </a:custGeom>
                  <a:solidFill>
                    <a:srgbClr val="DA312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18" name="Freeform 686"/>
                  <p:cNvSpPr>
                    <a:spLocks/>
                  </p:cNvSpPr>
                  <p:nvPr/>
                </p:nvSpPr>
                <p:spPr bwMode="auto">
                  <a:xfrm>
                    <a:off x="5632" y="1229"/>
                    <a:ext cx="57" cy="83"/>
                  </a:xfrm>
                  <a:custGeom>
                    <a:avLst/>
                    <a:gdLst/>
                    <a:ahLst/>
                    <a:cxnLst>
                      <a:cxn ang="0">
                        <a:pos x="11" y="82"/>
                      </a:cxn>
                      <a:cxn ang="0">
                        <a:pos x="20" y="75"/>
                      </a:cxn>
                      <a:cxn ang="0">
                        <a:pos x="29" y="69"/>
                      </a:cxn>
                      <a:cxn ang="0">
                        <a:pos x="37" y="61"/>
                      </a:cxn>
                      <a:cxn ang="0">
                        <a:pos x="43" y="52"/>
                      </a:cxn>
                      <a:cxn ang="0">
                        <a:pos x="49" y="41"/>
                      </a:cxn>
                      <a:cxn ang="0">
                        <a:pos x="52" y="32"/>
                      </a:cxn>
                      <a:cxn ang="0">
                        <a:pos x="55" y="20"/>
                      </a:cxn>
                      <a:cxn ang="0">
                        <a:pos x="57" y="9"/>
                      </a:cxn>
                      <a:cxn ang="0">
                        <a:pos x="57" y="4"/>
                      </a:cxn>
                      <a:cxn ang="0">
                        <a:pos x="55" y="0"/>
                      </a:cxn>
                      <a:cxn ang="0">
                        <a:pos x="55" y="1"/>
                      </a:cxn>
                      <a:cxn ang="0">
                        <a:pos x="55" y="1"/>
                      </a:cxn>
                      <a:cxn ang="0">
                        <a:pos x="54" y="15"/>
                      </a:cxn>
                      <a:cxn ang="0">
                        <a:pos x="51" y="27"/>
                      </a:cxn>
                      <a:cxn ang="0">
                        <a:pos x="46" y="40"/>
                      </a:cxn>
                      <a:cxn ang="0">
                        <a:pos x="40" y="51"/>
                      </a:cxn>
                      <a:cxn ang="0">
                        <a:pos x="32" y="61"/>
                      </a:cxn>
                      <a:cxn ang="0">
                        <a:pos x="23" y="71"/>
                      </a:cxn>
                      <a:cxn ang="0">
                        <a:pos x="12" y="78"/>
                      </a:cxn>
                      <a:cxn ang="0">
                        <a:pos x="0" y="83"/>
                      </a:cxn>
                      <a:cxn ang="0">
                        <a:pos x="6" y="83"/>
                      </a:cxn>
                      <a:cxn ang="0">
                        <a:pos x="11" y="82"/>
                      </a:cxn>
                    </a:cxnLst>
                    <a:rect l="0" t="0" r="r" b="b"/>
                    <a:pathLst>
                      <a:path w="57" h="83">
                        <a:moveTo>
                          <a:pt x="11" y="82"/>
                        </a:moveTo>
                        <a:lnTo>
                          <a:pt x="20" y="75"/>
                        </a:lnTo>
                        <a:lnTo>
                          <a:pt x="29" y="69"/>
                        </a:lnTo>
                        <a:lnTo>
                          <a:pt x="37" y="61"/>
                        </a:lnTo>
                        <a:lnTo>
                          <a:pt x="43" y="52"/>
                        </a:lnTo>
                        <a:lnTo>
                          <a:pt x="49" y="41"/>
                        </a:lnTo>
                        <a:lnTo>
                          <a:pt x="52" y="32"/>
                        </a:lnTo>
                        <a:lnTo>
                          <a:pt x="55" y="20"/>
                        </a:lnTo>
                        <a:lnTo>
                          <a:pt x="57" y="9"/>
                        </a:lnTo>
                        <a:lnTo>
                          <a:pt x="57" y="4"/>
                        </a:lnTo>
                        <a:lnTo>
                          <a:pt x="55" y="0"/>
                        </a:lnTo>
                        <a:lnTo>
                          <a:pt x="55" y="1"/>
                        </a:lnTo>
                        <a:lnTo>
                          <a:pt x="55" y="1"/>
                        </a:lnTo>
                        <a:lnTo>
                          <a:pt x="54" y="15"/>
                        </a:lnTo>
                        <a:lnTo>
                          <a:pt x="51" y="27"/>
                        </a:lnTo>
                        <a:lnTo>
                          <a:pt x="46" y="40"/>
                        </a:lnTo>
                        <a:lnTo>
                          <a:pt x="40" y="51"/>
                        </a:lnTo>
                        <a:lnTo>
                          <a:pt x="32" y="61"/>
                        </a:lnTo>
                        <a:lnTo>
                          <a:pt x="23" y="71"/>
                        </a:lnTo>
                        <a:lnTo>
                          <a:pt x="12" y="78"/>
                        </a:lnTo>
                        <a:lnTo>
                          <a:pt x="0" y="83"/>
                        </a:lnTo>
                        <a:lnTo>
                          <a:pt x="6" y="83"/>
                        </a:lnTo>
                        <a:lnTo>
                          <a:pt x="11" y="82"/>
                        </a:lnTo>
                        <a:close/>
                      </a:path>
                    </a:pathLst>
                  </a:custGeom>
                  <a:solidFill>
                    <a:srgbClr val="DB312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19" name="Freeform 687"/>
                  <p:cNvSpPr>
                    <a:spLocks/>
                  </p:cNvSpPr>
                  <p:nvPr/>
                </p:nvSpPr>
                <p:spPr bwMode="auto">
                  <a:xfrm>
                    <a:off x="5627" y="1226"/>
                    <a:ext cx="62" cy="88"/>
                  </a:xfrm>
                  <a:custGeom>
                    <a:avLst/>
                    <a:gdLst/>
                    <a:ahLst/>
                    <a:cxnLst>
                      <a:cxn ang="0">
                        <a:pos x="11" y="86"/>
                      </a:cxn>
                      <a:cxn ang="0">
                        <a:pos x="22" y="80"/>
                      </a:cxn>
                      <a:cxn ang="0">
                        <a:pos x="31" y="72"/>
                      </a:cxn>
                      <a:cxn ang="0">
                        <a:pos x="39" y="64"/>
                      </a:cxn>
                      <a:cxn ang="0">
                        <a:pos x="46" y="54"/>
                      </a:cxn>
                      <a:cxn ang="0">
                        <a:pos x="53" y="44"/>
                      </a:cxn>
                      <a:cxn ang="0">
                        <a:pos x="57" y="32"/>
                      </a:cxn>
                      <a:cxn ang="0">
                        <a:pos x="60" y="20"/>
                      </a:cxn>
                      <a:cxn ang="0">
                        <a:pos x="62" y="7"/>
                      </a:cxn>
                      <a:cxn ang="0">
                        <a:pos x="60" y="3"/>
                      </a:cxn>
                      <a:cxn ang="0">
                        <a:pos x="59" y="0"/>
                      </a:cxn>
                      <a:cxn ang="0">
                        <a:pos x="59" y="1"/>
                      </a:cxn>
                      <a:cxn ang="0">
                        <a:pos x="59" y="4"/>
                      </a:cxn>
                      <a:cxn ang="0">
                        <a:pos x="57" y="18"/>
                      </a:cxn>
                      <a:cxn ang="0">
                        <a:pos x="54" y="32"/>
                      </a:cxn>
                      <a:cxn ang="0">
                        <a:pos x="49" y="44"/>
                      </a:cxn>
                      <a:cxn ang="0">
                        <a:pos x="42" y="55"/>
                      </a:cxn>
                      <a:cxn ang="0">
                        <a:pos x="34" y="66"/>
                      </a:cxn>
                      <a:cxn ang="0">
                        <a:pos x="23" y="74"/>
                      </a:cxn>
                      <a:cxn ang="0">
                        <a:pos x="12" y="81"/>
                      </a:cxn>
                      <a:cxn ang="0">
                        <a:pos x="0" y="88"/>
                      </a:cxn>
                      <a:cxn ang="0">
                        <a:pos x="6" y="86"/>
                      </a:cxn>
                      <a:cxn ang="0">
                        <a:pos x="11" y="86"/>
                      </a:cxn>
                    </a:cxnLst>
                    <a:rect l="0" t="0" r="r" b="b"/>
                    <a:pathLst>
                      <a:path w="62" h="88">
                        <a:moveTo>
                          <a:pt x="11" y="86"/>
                        </a:moveTo>
                        <a:lnTo>
                          <a:pt x="22" y="80"/>
                        </a:lnTo>
                        <a:lnTo>
                          <a:pt x="31" y="72"/>
                        </a:lnTo>
                        <a:lnTo>
                          <a:pt x="39" y="64"/>
                        </a:lnTo>
                        <a:lnTo>
                          <a:pt x="46" y="54"/>
                        </a:lnTo>
                        <a:lnTo>
                          <a:pt x="53" y="44"/>
                        </a:lnTo>
                        <a:lnTo>
                          <a:pt x="57" y="32"/>
                        </a:lnTo>
                        <a:lnTo>
                          <a:pt x="60" y="20"/>
                        </a:lnTo>
                        <a:lnTo>
                          <a:pt x="62" y="7"/>
                        </a:lnTo>
                        <a:lnTo>
                          <a:pt x="60" y="3"/>
                        </a:lnTo>
                        <a:lnTo>
                          <a:pt x="59" y="0"/>
                        </a:lnTo>
                        <a:lnTo>
                          <a:pt x="59" y="1"/>
                        </a:lnTo>
                        <a:lnTo>
                          <a:pt x="59" y="4"/>
                        </a:lnTo>
                        <a:lnTo>
                          <a:pt x="57" y="18"/>
                        </a:lnTo>
                        <a:lnTo>
                          <a:pt x="54" y="32"/>
                        </a:lnTo>
                        <a:lnTo>
                          <a:pt x="49" y="44"/>
                        </a:lnTo>
                        <a:lnTo>
                          <a:pt x="42" y="55"/>
                        </a:lnTo>
                        <a:lnTo>
                          <a:pt x="34" y="66"/>
                        </a:lnTo>
                        <a:lnTo>
                          <a:pt x="23" y="74"/>
                        </a:lnTo>
                        <a:lnTo>
                          <a:pt x="12" y="81"/>
                        </a:lnTo>
                        <a:lnTo>
                          <a:pt x="0" y="88"/>
                        </a:lnTo>
                        <a:lnTo>
                          <a:pt x="6" y="86"/>
                        </a:lnTo>
                        <a:lnTo>
                          <a:pt x="11" y="86"/>
                        </a:lnTo>
                        <a:close/>
                      </a:path>
                    </a:pathLst>
                  </a:custGeom>
                  <a:solidFill>
                    <a:srgbClr val="DB322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20" name="Freeform 688"/>
                  <p:cNvSpPr>
                    <a:spLocks/>
                  </p:cNvSpPr>
                  <p:nvPr/>
                </p:nvSpPr>
                <p:spPr bwMode="auto">
                  <a:xfrm>
                    <a:off x="5622" y="1222"/>
                    <a:ext cx="65" cy="92"/>
                  </a:xfrm>
                  <a:custGeom>
                    <a:avLst/>
                    <a:gdLst/>
                    <a:ahLst/>
                    <a:cxnLst>
                      <a:cxn ang="0">
                        <a:pos x="65" y="8"/>
                      </a:cxn>
                      <a:cxn ang="0">
                        <a:pos x="65" y="8"/>
                      </a:cxn>
                      <a:cxn ang="0">
                        <a:pos x="65" y="7"/>
                      </a:cxn>
                      <a:cxn ang="0">
                        <a:pos x="64" y="4"/>
                      </a:cxn>
                      <a:cxn ang="0">
                        <a:pos x="61" y="0"/>
                      </a:cxn>
                      <a:cxn ang="0">
                        <a:pos x="62" y="4"/>
                      </a:cxn>
                      <a:cxn ang="0">
                        <a:pos x="62" y="8"/>
                      </a:cxn>
                      <a:cxn ang="0">
                        <a:pos x="61" y="22"/>
                      </a:cxn>
                      <a:cxn ang="0">
                        <a:pos x="58" y="36"/>
                      </a:cxn>
                      <a:cxn ang="0">
                        <a:pos x="51" y="48"/>
                      </a:cxn>
                      <a:cxn ang="0">
                        <a:pos x="45" y="61"/>
                      </a:cxn>
                      <a:cxn ang="0">
                        <a:pos x="36" y="70"/>
                      </a:cxn>
                      <a:cxn ang="0">
                        <a:pos x="25" y="79"/>
                      </a:cxn>
                      <a:cxn ang="0">
                        <a:pos x="14" y="85"/>
                      </a:cxn>
                      <a:cxn ang="0">
                        <a:pos x="0" y="92"/>
                      </a:cxn>
                      <a:cxn ang="0">
                        <a:pos x="4" y="92"/>
                      </a:cxn>
                      <a:cxn ang="0">
                        <a:pos x="5" y="92"/>
                      </a:cxn>
                      <a:cxn ang="0">
                        <a:pos x="8" y="92"/>
                      </a:cxn>
                      <a:cxn ang="0">
                        <a:pos x="10" y="90"/>
                      </a:cxn>
                      <a:cxn ang="0">
                        <a:pos x="22" y="85"/>
                      </a:cxn>
                      <a:cxn ang="0">
                        <a:pos x="33" y="78"/>
                      </a:cxn>
                      <a:cxn ang="0">
                        <a:pos x="42" y="68"/>
                      </a:cxn>
                      <a:cxn ang="0">
                        <a:pos x="50" y="58"/>
                      </a:cxn>
                      <a:cxn ang="0">
                        <a:pos x="56" y="47"/>
                      </a:cxn>
                      <a:cxn ang="0">
                        <a:pos x="61" y="34"/>
                      </a:cxn>
                      <a:cxn ang="0">
                        <a:pos x="64" y="22"/>
                      </a:cxn>
                      <a:cxn ang="0">
                        <a:pos x="65" y="8"/>
                      </a:cxn>
                    </a:cxnLst>
                    <a:rect l="0" t="0" r="r" b="b"/>
                    <a:pathLst>
                      <a:path w="65" h="92">
                        <a:moveTo>
                          <a:pt x="65" y="8"/>
                        </a:moveTo>
                        <a:lnTo>
                          <a:pt x="65" y="8"/>
                        </a:lnTo>
                        <a:lnTo>
                          <a:pt x="65" y="7"/>
                        </a:lnTo>
                        <a:lnTo>
                          <a:pt x="64" y="4"/>
                        </a:lnTo>
                        <a:lnTo>
                          <a:pt x="61" y="0"/>
                        </a:lnTo>
                        <a:lnTo>
                          <a:pt x="62" y="4"/>
                        </a:lnTo>
                        <a:lnTo>
                          <a:pt x="62" y="8"/>
                        </a:lnTo>
                        <a:lnTo>
                          <a:pt x="61" y="22"/>
                        </a:lnTo>
                        <a:lnTo>
                          <a:pt x="58" y="36"/>
                        </a:lnTo>
                        <a:lnTo>
                          <a:pt x="51" y="48"/>
                        </a:lnTo>
                        <a:lnTo>
                          <a:pt x="45" y="61"/>
                        </a:lnTo>
                        <a:lnTo>
                          <a:pt x="36" y="70"/>
                        </a:lnTo>
                        <a:lnTo>
                          <a:pt x="25" y="79"/>
                        </a:lnTo>
                        <a:lnTo>
                          <a:pt x="14" y="85"/>
                        </a:lnTo>
                        <a:lnTo>
                          <a:pt x="0" y="92"/>
                        </a:lnTo>
                        <a:lnTo>
                          <a:pt x="4" y="92"/>
                        </a:lnTo>
                        <a:lnTo>
                          <a:pt x="5" y="92"/>
                        </a:lnTo>
                        <a:lnTo>
                          <a:pt x="8" y="92"/>
                        </a:lnTo>
                        <a:lnTo>
                          <a:pt x="10" y="90"/>
                        </a:lnTo>
                        <a:lnTo>
                          <a:pt x="22" y="85"/>
                        </a:lnTo>
                        <a:lnTo>
                          <a:pt x="33" y="78"/>
                        </a:lnTo>
                        <a:lnTo>
                          <a:pt x="42" y="68"/>
                        </a:lnTo>
                        <a:lnTo>
                          <a:pt x="50" y="58"/>
                        </a:lnTo>
                        <a:lnTo>
                          <a:pt x="56" y="47"/>
                        </a:lnTo>
                        <a:lnTo>
                          <a:pt x="61" y="34"/>
                        </a:lnTo>
                        <a:lnTo>
                          <a:pt x="64" y="22"/>
                        </a:lnTo>
                        <a:lnTo>
                          <a:pt x="65" y="8"/>
                        </a:lnTo>
                        <a:close/>
                      </a:path>
                    </a:pathLst>
                  </a:custGeom>
                  <a:solidFill>
                    <a:srgbClr val="DB332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21" name="Freeform 689"/>
                  <p:cNvSpPr>
                    <a:spLocks/>
                  </p:cNvSpPr>
                  <p:nvPr/>
                </p:nvSpPr>
                <p:spPr bwMode="auto">
                  <a:xfrm>
                    <a:off x="5619" y="1219"/>
                    <a:ext cx="67" cy="95"/>
                  </a:xfrm>
                  <a:custGeom>
                    <a:avLst/>
                    <a:gdLst/>
                    <a:ahLst/>
                    <a:cxnLst>
                      <a:cxn ang="0">
                        <a:pos x="67" y="11"/>
                      </a:cxn>
                      <a:cxn ang="0">
                        <a:pos x="67" y="8"/>
                      </a:cxn>
                      <a:cxn ang="0">
                        <a:pos x="67" y="7"/>
                      </a:cxn>
                      <a:cxn ang="0">
                        <a:pos x="64" y="3"/>
                      </a:cxn>
                      <a:cxn ang="0">
                        <a:pos x="62" y="0"/>
                      </a:cxn>
                      <a:cxn ang="0">
                        <a:pos x="62" y="5"/>
                      </a:cxn>
                      <a:cxn ang="0">
                        <a:pos x="64" y="11"/>
                      </a:cxn>
                      <a:cxn ang="0">
                        <a:pos x="62" y="25"/>
                      </a:cxn>
                      <a:cxn ang="0">
                        <a:pos x="59" y="39"/>
                      </a:cxn>
                      <a:cxn ang="0">
                        <a:pos x="53" y="53"/>
                      </a:cxn>
                      <a:cxn ang="0">
                        <a:pos x="45" y="64"/>
                      </a:cxn>
                      <a:cxn ang="0">
                        <a:pos x="36" y="73"/>
                      </a:cxn>
                      <a:cxn ang="0">
                        <a:pos x="25" y="82"/>
                      </a:cxn>
                      <a:cxn ang="0">
                        <a:pos x="13" y="88"/>
                      </a:cxn>
                      <a:cxn ang="0">
                        <a:pos x="0" y="93"/>
                      </a:cxn>
                      <a:cxn ang="0">
                        <a:pos x="3" y="95"/>
                      </a:cxn>
                      <a:cxn ang="0">
                        <a:pos x="8" y="95"/>
                      </a:cxn>
                      <a:cxn ang="0">
                        <a:pos x="8" y="95"/>
                      </a:cxn>
                      <a:cxn ang="0">
                        <a:pos x="8" y="95"/>
                      </a:cxn>
                      <a:cxn ang="0">
                        <a:pos x="20" y="88"/>
                      </a:cxn>
                      <a:cxn ang="0">
                        <a:pos x="31" y="81"/>
                      </a:cxn>
                      <a:cxn ang="0">
                        <a:pos x="42" y="73"/>
                      </a:cxn>
                      <a:cxn ang="0">
                        <a:pos x="50" y="62"/>
                      </a:cxn>
                      <a:cxn ang="0">
                        <a:pos x="57" y="51"/>
                      </a:cxn>
                      <a:cxn ang="0">
                        <a:pos x="62" y="39"/>
                      </a:cxn>
                      <a:cxn ang="0">
                        <a:pos x="65" y="25"/>
                      </a:cxn>
                      <a:cxn ang="0">
                        <a:pos x="67" y="11"/>
                      </a:cxn>
                    </a:cxnLst>
                    <a:rect l="0" t="0" r="r" b="b"/>
                    <a:pathLst>
                      <a:path w="67" h="95">
                        <a:moveTo>
                          <a:pt x="67" y="11"/>
                        </a:moveTo>
                        <a:lnTo>
                          <a:pt x="67" y="8"/>
                        </a:lnTo>
                        <a:lnTo>
                          <a:pt x="67" y="7"/>
                        </a:lnTo>
                        <a:lnTo>
                          <a:pt x="64" y="3"/>
                        </a:lnTo>
                        <a:lnTo>
                          <a:pt x="62" y="0"/>
                        </a:lnTo>
                        <a:lnTo>
                          <a:pt x="62" y="5"/>
                        </a:lnTo>
                        <a:lnTo>
                          <a:pt x="64" y="11"/>
                        </a:lnTo>
                        <a:lnTo>
                          <a:pt x="62" y="25"/>
                        </a:lnTo>
                        <a:lnTo>
                          <a:pt x="59" y="39"/>
                        </a:lnTo>
                        <a:lnTo>
                          <a:pt x="53" y="53"/>
                        </a:lnTo>
                        <a:lnTo>
                          <a:pt x="45" y="64"/>
                        </a:lnTo>
                        <a:lnTo>
                          <a:pt x="36" y="73"/>
                        </a:lnTo>
                        <a:lnTo>
                          <a:pt x="25" y="82"/>
                        </a:lnTo>
                        <a:lnTo>
                          <a:pt x="13" y="88"/>
                        </a:lnTo>
                        <a:lnTo>
                          <a:pt x="0" y="93"/>
                        </a:lnTo>
                        <a:lnTo>
                          <a:pt x="3" y="95"/>
                        </a:lnTo>
                        <a:lnTo>
                          <a:pt x="8" y="95"/>
                        </a:lnTo>
                        <a:lnTo>
                          <a:pt x="8" y="95"/>
                        </a:lnTo>
                        <a:lnTo>
                          <a:pt x="8" y="95"/>
                        </a:lnTo>
                        <a:lnTo>
                          <a:pt x="20" y="88"/>
                        </a:lnTo>
                        <a:lnTo>
                          <a:pt x="31" y="81"/>
                        </a:lnTo>
                        <a:lnTo>
                          <a:pt x="42" y="73"/>
                        </a:lnTo>
                        <a:lnTo>
                          <a:pt x="50" y="62"/>
                        </a:lnTo>
                        <a:lnTo>
                          <a:pt x="57" y="51"/>
                        </a:lnTo>
                        <a:lnTo>
                          <a:pt x="62" y="39"/>
                        </a:lnTo>
                        <a:lnTo>
                          <a:pt x="65" y="25"/>
                        </a:lnTo>
                        <a:lnTo>
                          <a:pt x="67" y="11"/>
                        </a:lnTo>
                        <a:close/>
                      </a:path>
                    </a:pathLst>
                  </a:custGeom>
                  <a:solidFill>
                    <a:srgbClr val="DB342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22" name="Freeform 690"/>
                  <p:cNvSpPr>
                    <a:spLocks/>
                  </p:cNvSpPr>
                  <p:nvPr/>
                </p:nvSpPr>
                <p:spPr bwMode="auto">
                  <a:xfrm>
                    <a:off x="5615" y="1216"/>
                    <a:ext cx="69" cy="98"/>
                  </a:xfrm>
                  <a:custGeom>
                    <a:avLst/>
                    <a:gdLst/>
                    <a:ahLst/>
                    <a:cxnLst>
                      <a:cxn ang="0">
                        <a:pos x="69" y="14"/>
                      </a:cxn>
                      <a:cxn ang="0">
                        <a:pos x="69" y="10"/>
                      </a:cxn>
                      <a:cxn ang="0">
                        <a:pos x="68" y="6"/>
                      </a:cxn>
                      <a:cxn ang="0">
                        <a:pos x="66" y="3"/>
                      </a:cxn>
                      <a:cxn ang="0">
                        <a:pos x="65" y="0"/>
                      </a:cxn>
                      <a:cxn ang="0">
                        <a:pos x="65" y="6"/>
                      </a:cxn>
                      <a:cxn ang="0">
                        <a:pos x="66" y="14"/>
                      </a:cxn>
                      <a:cxn ang="0">
                        <a:pos x="65" y="30"/>
                      </a:cxn>
                      <a:cxn ang="0">
                        <a:pos x="60" y="44"/>
                      </a:cxn>
                      <a:cxn ang="0">
                        <a:pos x="55" y="56"/>
                      </a:cxn>
                      <a:cxn ang="0">
                        <a:pos x="46" y="67"/>
                      </a:cxn>
                      <a:cxn ang="0">
                        <a:pos x="37" y="78"/>
                      </a:cxn>
                      <a:cxn ang="0">
                        <a:pos x="26" y="85"/>
                      </a:cxn>
                      <a:cxn ang="0">
                        <a:pos x="14" y="91"/>
                      </a:cxn>
                      <a:cxn ang="0">
                        <a:pos x="0" y="96"/>
                      </a:cxn>
                      <a:cxn ang="0">
                        <a:pos x="4" y="96"/>
                      </a:cxn>
                      <a:cxn ang="0">
                        <a:pos x="7" y="98"/>
                      </a:cxn>
                      <a:cxn ang="0">
                        <a:pos x="21" y="91"/>
                      </a:cxn>
                      <a:cxn ang="0">
                        <a:pos x="32" y="85"/>
                      </a:cxn>
                      <a:cxn ang="0">
                        <a:pos x="43" y="76"/>
                      </a:cxn>
                      <a:cxn ang="0">
                        <a:pos x="52" y="67"/>
                      </a:cxn>
                      <a:cxn ang="0">
                        <a:pos x="58" y="54"/>
                      </a:cxn>
                      <a:cxn ang="0">
                        <a:pos x="65" y="42"/>
                      </a:cxn>
                      <a:cxn ang="0">
                        <a:pos x="68" y="28"/>
                      </a:cxn>
                      <a:cxn ang="0">
                        <a:pos x="69" y="14"/>
                      </a:cxn>
                    </a:cxnLst>
                    <a:rect l="0" t="0" r="r" b="b"/>
                    <a:pathLst>
                      <a:path w="69" h="98">
                        <a:moveTo>
                          <a:pt x="69" y="14"/>
                        </a:moveTo>
                        <a:lnTo>
                          <a:pt x="69" y="10"/>
                        </a:lnTo>
                        <a:lnTo>
                          <a:pt x="68" y="6"/>
                        </a:lnTo>
                        <a:lnTo>
                          <a:pt x="66" y="3"/>
                        </a:lnTo>
                        <a:lnTo>
                          <a:pt x="65" y="0"/>
                        </a:lnTo>
                        <a:lnTo>
                          <a:pt x="65" y="6"/>
                        </a:lnTo>
                        <a:lnTo>
                          <a:pt x="66" y="14"/>
                        </a:lnTo>
                        <a:lnTo>
                          <a:pt x="65" y="30"/>
                        </a:lnTo>
                        <a:lnTo>
                          <a:pt x="60" y="44"/>
                        </a:lnTo>
                        <a:lnTo>
                          <a:pt x="55" y="56"/>
                        </a:lnTo>
                        <a:lnTo>
                          <a:pt x="46" y="67"/>
                        </a:lnTo>
                        <a:lnTo>
                          <a:pt x="37" y="78"/>
                        </a:lnTo>
                        <a:lnTo>
                          <a:pt x="26" y="85"/>
                        </a:lnTo>
                        <a:lnTo>
                          <a:pt x="14" y="91"/>
                        </a:lnTo>
                        <a:lnTo>
                          <a:pt x="0" y="96"/>
                        </a:lnTo>
                        <a:lnTo>
                          <a:pt x="4" y="96"/>
                        </a:lnTo>
                        <a:lnTo>
                          <a:pt x="7" y="98"/>
                        </a:lnTo>
                        <a:lnTo>
                          <a:pt x="21" y="91"/>
                        </a:lnTo>
                        <a:lnTo>
                          <a:pt x="32" y="85"/>
                        </a:lnTo>
                        <a:lnTo>
                          <a:pt x="43" y="76"/>
                        </a:lnTo>
                        <a:lnTo>
                          <a:pt x="52" y="67"/>
                        </a:lnTo>
                        <a:lnTo>
                          <a:pt x="58" y="54"/>
                        </a:lnTo>
                        <a:lnTo>
                          <a:pt x="65" y="42"/>
                        </a:lnTo>
                        <a:lnTo>
                          <a:pt x="68" y="28"/>
                        </a:lnTo>
                        <a:lnTo>
                          <a:pt x="69" y="14"/>
                        </a:lnTo>
                        <a:close/>
                      </a:path>
                    </a:pathLst>
                  </a:custGeom>
                  <a:solidFill>
                    <a:srgbClr val="DB352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23" name="Freeform 691"/>
                  <p:cNvSpPr>
                    <a:spLocks/>
                  </p:cNvSpPr>
                  <p:nvPr/>
                </p:nvSpPr>
                <p:spPr bwMode="auto">
                  <a:xfrm>
                    <a:off x="5612" y="1213"/>
                    <a:ext cx="71" cy="99"/>
                  </a:xfrm>
                  <a:custGeom>
                    <a:avLst/>
                    <a:gdLst/>
                    <a:ahLst/>
                    <a:cxnLst>
                      <a:cxn ang="0">
                        <a:pos x="71" y="17"/>
                      </a:cxn>
                      <a:cxn ang="0">
                        <a:pos x="69" y="11"/>
                      </a:cxn>
                      <a:cxn ang="0">
                        <a:pos x="69" y="6"/>
                      </a:cxn>
                      <a:cxn ang="0">
                        <a:pos x="68" y="3"/>
                      </a:cxn>
                      <a:cxn ang="0">
                        <a:pos x="64" y="0"/>
                      </a:cxn>
                      <a:cxn ang="0">
                        <a:pos x="66" y="8"/>
                      </a:cxn>
                      <a:cxn ang="0">
                        <a:pos x="68" y="17"/>
                      </a:cxn>
                      <a:cxn ang="0">
                        <a:pos x="66" y="33"/>
                      </a:cxn>
                      <a:cxn ang="0">
                        <a:pos x="61" y="47"/>
                      </a:cxn>
                      <a:cxn ang="0">
                        <a:pos x="55" y="59"/>
                      </a:cxn>
                      <a:cxn ang="0">
                        <a:pos x="47" y="70"/>
                      </a:cxn>
                      <a:cxn ang="0">
                        <a:pos x="37" y="81"/>
                      </a:cxn>
                      <a:cxn ang="0">
                        <a:pos x="26" y="88"/>
                      </a:cxn>
                      <a:cxn ang="0">
                        <a:pos x="14" y="94"/>
                      </a:cxn>
                      <a:cxn ang="0">
                        <a:pos x="0" y="98"/>
                      </a:cxn>
                      <a:cxn ang="0">
                        <a:pos x="3" y="99"/>
                      </a:cxn>
                      <a:cxn ang="0">
                        <a:pos x="7" y="99"/>
                      </a:cxn>
                      <a:cxn ang="0">
                        <a:pos x="20" y="94"/>
                      </a:cxn>
                      <a:cxn ang="0">
                        <a:pos x="32" y="88"/>
                      </a:cxn>
                      <a:cxn ang="0">
                        <a:pos x="43" y="79"/>
                      </a:cxn>
                      <a:cxn ang="0">
                        <a:pos x="52" y="70"/>
                      </a:cxn>
                      <a:cxn ang="0">
                        <a:pos x="60" y="59"/>
                      </a:cxn>
                      <a:cxn ang="0">
                        <a:pos x="66" y="45"/>
                      </a:cxn>
                      <a:cxn ang="0">
                        <a:pos x="69" y="31"/>
                      </a:cxn>
                      <a:cxn ang="0">
                        <a:pos x="71" y="17"/>
                      </a:cxn>
                    </a:cxnLst>
                    <a:rect l="0" t="0" r="r" b="b"/>
                    <a:pathLst>
                      <a:path w="71" h="99">
                        <a:moveTo>
                          <a:pt x="71" y="17"/>
                        </a:moveTo>
                        <a:lnTo>
                          <a:pt x="69" y="11"/>
                        </a:lnTo>
                        <a:lnTo>
                          <a:pt x="69" y="6"/>
                        </a:lnTo>
                        <a:lnTo>
                          <a:pt x="68" y="3"/>
                        </a:lnTo>
                        <a:lnTo>
                          <a:pt x="64" y="0"/>
                        </a:lnTo>
                        <a:lnTo>
                          <a:pt x="66" y="8"/>
                        </a:lnTo>
                        <a:lnTo>
                          <a:pt x="68" y="17"/>
                        </a:lnTo>
                        <a:lnTo>
                          <a:pt x="66" y="33"/>
                        </a:lnTo>
                        <a:lnTo>
                          <a:pt x="61" y="47"/>
                        </a:lnTo>
                        <a:lnTo>
                          <a:pt x="55" y="59"/>
                        </a:lnTo>
                        <a:lnTo>
                          <a:pt x="47" y="70"/>
                        </a:lnTo>
                        <a:lnTo>
                          <a:pt x="37" y="81"/>
                        </a:lnTo>
                        <a:lnTo>
                          <a:pt x="26" y="88"/>
                        </a:lnTo>
                        <a:lnTo>
                          <a:pt x="14" y="94"/>
                        </a:lnTo>
                        <a:lnTo>
                          <a:pt x="0" y="98"/>
                        </a:lnTo>
                        <a:lnTo>
                          <a:pt x="3" y="99"/>
                        </a:lnTo>
                        <a:lnTo>
                          <a:pt x="7" y="99"/>
                        </a:lnTo>
                        <a:lnTo>
                          <a:pt x="20" y="94"/>
                        </a:lnTo>
                        <a:lnTo>
                          <a:pt x="32" y="88"/>
                        </a:lnTo>
                        <a:lnTo>
                          <a:pt x="43" y="79"/>
                        </a:lnTo>
                        <a:lnTo>
                          <a:pt x="52" y="70"/>
                        </a:lnTo>
                        <a:lnTo>
                          <a:pt x="60" y="59"/>
                        </a:lnTo>
                        <a:lnTo>
                          <a:pt x="66" y="45"/>
                        </a:lnTo>
                        <a:lnTo>
                          <a:pt x="69" y="31"/>
                        </a:lnTo>
                        <a:lnTo>
                          <a:pt x="71" y="17"/>
                        </a:lnTo>
                        <a:close/>
                      </a:path>
                    </a:pathLst>
                  </a:custGeom>
                  <a:solidFill>
                    <a:srgbClr val="DC353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24" name="Freeform 692"/>
                  <p:cNvSpPr>
                    <a:spLocks/>
                  </p:cNvSpPr>
                  <p:nvPr/>
                </p:nvSpPr>
                <p:spPr bwMode="auto">
                  <a:xfrm>
                    <a:off x="5607" y="1210"/>
                    <a:ext cx="74" cy="102"/>
                  </a:xfrm>
                  <a:custGeom>
                    <a:avLst/>
                    <a:gdLst/>
                    <a:ahLst/>
                    <a:cxnLst>
                      <a:cxn ang="0">
                        <a:pos x="74" y="20"/>
                      </a:cxn>
                      <a:cxn ang="0">
                        <a:pos x="73" y="12"/>
                      </a:cxn>
                      <a:cxn ang="0">
                        <a:pos x="73" y="6"/>
                      </a:cxn>
                      <a:cxn ang="0">
                        <a:pos x="69" y="3"/>
                      </a:cxn>
                      <a:cxn ang="0">
                        <a:pos x="68" y="0"/>
                      </a:cxn>
                      <a:cxn ang="0">
                        <a:pos x="69" y="11"/>
                      </a:cxn>
                      <a:cxn ang="0">
                        <a:pos x="71" y="20"/>
                      </a:cxn>
                      <a:cxn ang="0">
                        <a:pos x="69" y="36"/>
                      </a:cxn>
                      <a:cxn ang="0">
                        <a:pos x="65" y="50"/>
                      </a:cxn>
                      <a:cxn ang="0">
                        <a:pos x="59" y="62"/>
                      </a:cxn>
                      <a:cxn ang="0">
                        <a:pos x="49" y="74"/>
                      </a:cxn>
                      <a:cxn ang="0">
                        <a:pos x="40" y="84"/>
                      </a:cxn>
                      <a:cxn ang="0">
                        <a:pos x="28" y="91"/>
                      </a:cxn>
                      <a:cxn ang="0">
                        <a:pos x="14" y="97"/>
                      </a:cxn>
                      <a:cxn ang="0">
                        <a:pos x="0" y="101"/>
                      </a:cxn>
                      <a:cxn ang="0">
                        <a:pos x="5" y="101"/>
                      </a:cxn>
                      <a:cxn ang="0">
                        <a:pos x="8" y="102"/>
                      </a:cxn>
                      <a:cxn ang="0">
                        <a:pos x="22" y="97"/>
                      </a:cxn>
                      <a:cxn ang="0">
                        <a:pos x="34" y="91"/>
                      </a:cxn>
                      <a:cxn ang="0">
                        <a:pos x="45" y="84"/>
                      </a:cxn>
                      <a:cxn ang="0">
                        <a:pos x="54" y="73"/>
                      </a:cxn>
                      <a:cxn ang="0">
                        <a:pos x="63" y="62"/>
                      </a:cxn>
                      <a:cxn ang="0">
                        <a:pos x="68" y="50"/>
                      </a:cxn>
                      <a:cxn ang="0">
                        <a:pos x="73" y="36"/>
                      </a:cxn>
                      <a:cxn ang="0">
                        <a:pos x="74" y="20"/>
                      </a:cxn>
                    </a:cxnLst>
                    <a:rect l="0" t="0" r="r" b="b"/>
                    <a:pathLst>
                      <a:path w="74" h="102">
                        <a:moveTo>
                          <a:pt x="74" y="20"/>
                        </a:moveTo>
                        <a:lnTo>
                          <a:pt x="73" y="12"/>
                        </a:lnTo>
                        <a:lnTo>
                          <a:pt x="73" y="6"/>
                        </a:lnTo>
                        <a:lnTo>
                          <a:pt x="69" y="3"/>
                        </a:lnTo>
                        <a:lnTo>
                          <a:pt x="68" y="0"/>
                        </a:lnTo>
                        <a:lnTo>
                          <a:pt x="69" y="11"/>
                        </a:lnTo>
                        <a:lnTo>
                          <a:pt x="71" y="20"/>
                        </a:lnTo>
                        <a:lnTo>
                          <a:pt x="69" y="36"/>
                        </a:lnTo>
                        <a:lnTo>
                          <a:pt x="65" y="50"/>
                        </a:lnTo>
                        <a:lnTo>
                          <a:pt x="59" y="62"/>
                        </a:lnTo>
                        <a:lnTo>
                          <a:pt x="49" y="74"/>
                        </a:lnTo>
                        <a:lnTo>
                          <a:pt x="40" y="84"/>
                        </a:lnTo>
                        <a:lnTo>
                          <a:pt x="28" y="91"/>
                        </a:lnTo>
                        <a:lnTo>
                          <a:pt x="14" y="97"/>
                        </a:lnTo>
                        <a:lnTo>
                          <a:pt x="0" y="101"/>
                        </a:lnTo>
                        <a:lnTo>
                          <a:pt x="5" y="101"/>
                        </a:lnTo>
                        <a:lnTo>
                          <a:pt x="8" y="102"/>
                        </a:lnTo>
                        <a:lnTo>
                          <a:pt x="22" y="97"/>
                        </a:lnTo>
                        <a:lnTo>
                          <a:pt x="34" y="91"/>
                        </a:lnTo>
                        <a:lnTo>
                          <a:pt x="45" y="84"/>
                        </a:lnTo>
                        <a:lnTo>
                          <a:pt x="54" y="73"/>
                        </a:lnTo>
                        <a:lnTo>
                          <a:pt x="63" y="62"/>
                        </a:lnTo>
                        <a:lnTo>
                          <a:pt x="68" y="50"/>
                        </a:lnTo>
                        <a:lnTo>
                          <a:pt x="73" y="36"/>
                        </a:lnTo>
                        <a:lnTo>
                          <a:pt x="74" y="20"/>
                        </a:lnTo>
                        <a:close/>
                      </a:path>
                    </a:pathLst>
                  </a:custGeom>
                  <a:solidFill>
                    <a:srgbClr val="DC363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25" name="Freeform 693"/>
                  <p:cNvSpPr>
                    <a:spLocks/>
                  </p:cNvSpPr>
                  <p:nvPr/>
                </p:nvSpPr>
                <p:spPr bwMode="auto">
                  <a:xfrm>
                    <a:off x="5604" y="1209"/>
                    <a:ext cx="76" cy="102"/>
                  </a:xfrm>
                  <a:custGeom>
                    <a:avLst/>
                    <a:gdLst/>
                    <a:ahLst/>
                    <a:cxnLst>
                      <a:cxn ang="0">
                        <a:pos x="76" y="21"/>
                      </a:cxn>
                      <a:cxn ang="0">
                        <a:pos x="74" y="12"/>
                      </a:cxn>
                      <a:cxn ang="0">
                        <a:pos x="72" y="4"/>
                      </a:cxn>
                      <a:cxn ang="0">
                        <a:pos x="71" y="1"/>
                      </a:cxn>
                      <a:cxn ang="0">
                        <a:pos x="69" y="0"/>
                      </a:cxn>
                      <a:cxn ang="0">
                        <a:pos x="71" y="10"/>
                      </a:cxn>
                      <a:cxn ang="0">
                        <a:pos x="72" y="21"/>
                      </a:cxn>
                      <a:cxn ang="0">
                        <a:pos x="71" y="37"/>
                      </a:cxn>
                      <a:cxn ang="0">
                        <a:pos x="66" y="51"/>
                      </a:cxn>
                      <a:cxn ang="0">
                        <a:pos x="60" y="63"/>
                      </a:cxn>
                      <a:cxn ang="0">
                        <a:pos x="51" y="75"/>
                      </a:cxn>
                      <a:cxn ang="0">
                        <a:pos x="40" y="85"/>
                      </a:cxn>
                      <a:cxn ang="0">
                        <a:pos x="28" y="92"/>
                      </a:cxn>
                      <a:cxn ang="0">
                        <a:pos x="14" y="97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8" y="102"/>
                      </a:cxn>
                      <a:cxn ang="0">
                        <a:pos x="22" y="98"/>
                      </a:cxn>
                      <a:cxn ang="0">
                        <a:pos x="34" y="92"/>
                      </a:cxn>
                      <a:cxn ang="0">
                        <a:pos x="45" y="85"/>
                      </a:cxn>
                      <a:cxn ang="0">
                        <a:pos x="55" y="74"/>
                      </a:cxn>
                      <a:cxn ang="0">
                        <a:pos x="63" y="63"/>
                      </a:cxn>
                      <a:cxn ang="0">
                        <a:pos x="69" y="51"/>
                      </a:cxn>
                      <a:cxn ang="0">
                        <a:pos x="74" y="37"/>
                      </a:cxn>
                      <a:cxn ang="0">
                        <a:pos x="76" y="21"/>
                      </a:cxn>
                    </a:cxnLst>
                    <a:rect l="0" t="0" r="r" b="b"/>
                    <a:pathLst>
                      <a:path w="76" h="102">
                        <a:moveTo>
                          <a:pt x="76" y="21"/>
                        </a:moveTo>
                        <a:lnTo>
                          <a:pt x="74" y="12"/>
                        </a:lnTo>
                        <a:lnTo>
                          <a:pt x="72" y="4"/>
                        </a:lnTo>
                        <a:lnTo>
                          <a:pt x="71" y="1"/>
                        </a:lnTo>
                        <a:lnTo>
                          <a:pt x="69" y="0"/>
                        </a:lnTo>
                        <a:lnTo>
                          <a:pt x="71" y="10"/>
                        </a:lnTo>
                        <a:lnTo>
                          <a:pt x="72" y="21"/>
                        </a:lnTo>
                        <a:lnTo>
                          <a:pt x="71" y="37"/>
                        </a:lnTo>
                        <a:lnTo>
                          <a:pt x="66" y="51"/>
                        </a:lnTo>
                        <a:lnTo>
                          <a:pt x="60" y="63"/>
                        </a:lnTo>
                        <a:lnTo>
                          <a:pt x="51" y="75"/>
                        </a:lnTo>
                        <a:lnTo>
                          <a:pt x="40" y="85"/>
                        </a:lnTo>
                        <a:lnTo>
                          <a:pt x="28" y="92"/>
                        </a:lnTo>
                        <a:lnTo>
                          <a:pt x="14" y="97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8" y="102"/>
                        </a:lnTo>
                        <a:lnTo>
                          <a:pt x="22" y="98"/>
                        </a:lnTo>
                        <a:lnTo>
                          <a:pt x="34" y="92"/>
                        </a:lnTo>
                        <a:lnTo>
                          <a:pt x="45" y="85"/>
                        </a:lnTo>
                        <a:lnTo>
                          <a:pt x="55" y="74"/>
                        </a:lnTo>
                        <a:lnTo>
                          <a:pt x="63" y="63"/>
                        </a:lnTo>
                        <a:lnTo>
                          <a:pt x="69" y="51"/>
                        </a:lnTo>
                        <a:lnTo>
                          <a:pt x="74" y="37"/>
                        </a:lnTo>
                        <a:lnTo>
                          <a:pt x="76" y="21"/>
                        </a:lnTo>
                        <a:close/>
                      </a:path>
                    </a:pathLst>
                  </a:custGeom>
                  <a:solidFill>
                    <a:srgbClr val="DC36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26" name="Freeform 694"/>
                  <p:cNvSpPr>
                    <a:spLocks/>
                  </p:cNvSpPr>
                  <p:nvPr/>
                </p:nvSpPr>
                <p:spPr bwMode="auto">
                  <a:xfrm>
                    <a:off x="5601" y="1207"/>
                    <a:ext cx="77" cy="104"/>
                  </a:xfrm>
                  <a:custGeom>
                    <a:avLst/>
                    <a:gdLst/>
                    <a:ahLst/>
                    <a:cxnLst>
                      <a:cxn ang="0">
                        <a:pos x="77" y="23"/>
                      </a:cxn>
                      <a:cxn ang="0">
                        <a:pos x="75" y="14"/>
                      </a:cxn>
                      <a:cxn ang="0">
                        <a:pos x="74" y="3"/>
                      </a:cxn>
                      <a:cxn ang="0">
                        <a:pos x="72" y="2"/>
                      </a:cxn>
                      <a:cxn ang="0">
                        <a:pos x="69" y="0"/>
                      </a:cxn>
                      <a:cxn ang="0">
                        <a:pos x="72" y="11"/>
                      </a:cxn>
                      <a:cxn ang="0">
                        <a:pos x="74" y="23"/>
                      </a:cxn>
                      <a:cxn ang="0">
                        <a:pos x="72" y="39"/>
                      </a:cxn>
                      <a:cxn ang="0">
                        <a:pos x="68" y="53"/>
                      </a:cxn>
                      <a:cxn ang="0">
                        <a:pos x="60" y="65"/>
                      </a:cxn>
                      <a:cxn ang="0">
                        <a:pos x="52" y="77"/>
                      </a:cxn>
                      <a:cxn ang="0">
                        <a:pos x="42" y="87"/>
                      </a:cxn>
                      <a:cxn ang="0">
                        <a:pos x="28" y="94"/>
                      </a:cxn>
                      <a:cxn ang="0">
                        <a:pos x="14" y="99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6" y="104"/>
                      </a:cxn>
                      <a:cxn ang="0">
                        <a:pos x="20" y="100"/>
                      </a:cxn>
                      <a:cxn ang="0">
                        <a:pos x="34" y="94"/>
                      </a:cxn>
                      <a:cxn ang="0">
                        <a:pos x="46" y="87"/>
                      </a:cxn>
                      <a:cxn ang="0">
                        <a:pos x="55" y="77"/>
                      </a:cxn>
                      <a:cxn ang="0">
                        <a:pos x="65" y="65"/>
                      </a:cxn>
                      <a:cxn ang="0">
                        <a:pos x="71" y="53"/>
                      </a:cxn>
                      <a:cxn ang="0">
                        <a:pos x="75" y="39"/>
                      </a:cxn>
                      <a:cxn ang="0">
                        <a:pos x="77" y="23"/>
                      </a:cxn>
                    </a:cxnLst>
                    <a:rect l="0" t="0" r="r" b="b"/>
                    <a:pathLst>
                      <a:path w="77" h="104">
                        <a:moveTo>
                          <a:pt x="77" y="23"/>
                        </a:moveTo>
                        <a:lnTo>
                          <a:pt x="75" y="14"/>
                        </a:lnTo>
                        <a:lnTo>
                          <a:pt x="74" y="3"/>
                        </a:lnTo>
                        <a:lnTo>
                          <a:pt x="72" y="2"/>
                        </a:lnTo>
                        <a:lnTo>
                          <a:pt x="69" y="0"/>
                        </a:lnTo>
                        <a:lnTo>
                          <a:pt x="72" y="11"/>
                        </a:lnTo>
                        <a:lnTo>
                          <a:pt x="74" y="23"/>
                        </a:lnTo>
                        <a:lnTo>
                          <a:pt x="72" y="39"/>
                        </a:lnTo>
                        <a:lnTo>
                          <a:pt x="68" y="53"/>
                        </a:lnTo>
                        <a:lnTo>
                          <a:pt x="60" y="65"/>
                        </a:lnTo>
                        <a:lnTo>
                          <a:pt x="52" y="77"/>
                        </a:lnTo>
                        <a:lnTo>
                          <a:pt x="42" y="87"/>
                        </a:lnTo>
                        <a:lnTo>
                          <a:pt x="28" y="94"/>
                        </a:lnTo>
                        <a:lnTo>
                          <a:pt x="14" y="99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6" y="104"/>
                        </a:lnTo>
                        <a:lnTo>
                          <a:pt x="20" y="100"/>
                        </a:lnTo>
                        <a:lnTo>
                          <a:pt x="34" y="94"/>
                        </a:lnTo>
                        <a:lnTo>
                          <a:pt x="46" y="87"/>
                        </a:lnTo>
                        <a:lnTo>
                          <a:pt x="55" y="77"/>
                        </a:lnTo>
                        <a:lnTo>
                          <a:pt x="65" y="65"/>
                        </a:lnTo>
                        <a:lnTo>
                          <a:pt x="71" y="53"/>
                        </a:lnTo>
                        <a:lnTo>
                          <a:pt x="75" y="39"/>
                        </a:lnTo>
                        <a:lnTo>
                          <a:pt x="77" y="23"/>
                        </a:lnTo>
                        <a:close/>
                      </a:path>
                    </a:pathLst>
                  </a:custGeom>
                  <a:solidFill>
                    <a:srgbClr val="DC37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27" name="Freeform 695"/>
                  <p:cNvSpPr>
                    <a:spLocks/>
                  </p:cNvSpPr>
                  <p:nvPr/>
                </p:nvSpPr>
                <p:spPr bwMode="auto">
                  <a:xfrm>
                    <a:off x="5598" y="1204"/>
                    <a:ext cx="78" cy="105"/>
                  </a:xfrm>
                  <a:custGeom>
                    <a:avLst/>
                    <a:gdLst/>
                    <a:ahLst/>
                    <a:cxnLst>
                      <a:cxn ang="0">
                        <a:pos x="78" y="26"/>
                      </a:cxn>
                      <a:cxn ang="0">
                        <a:pos x="77" y="15"/>
                      </a:cxn>
                      <a:cxn ang="0">
                        <a:pos x="75" y="5"/>
                      </a:cxn>
                      <a:cxn ang="0">
                        <a:pos x="72" y="3"/>
                      </a:cxn>
                      <a:cxn ang="0">
                        <a:pos x="71" y="0"/>
                      </a:cxn>
                      <a:cxn ang="0">
                        <a:pos x="74" y="12"/>
                      </a:cxn>
                      <a:cxn ang="0">
                        <a:pos x="75" y="26"/>
                      </a:cxn>
                      <a:cxn ang="0">
                        <a:pos x="74" y="42"/>
                      </a:cxn>
                      <a:cxn ang="0">
                        <a:pos x="69" y="56"/>
                      </a:cxn>
                      <a:cxn ang="0">
                        <a:pos x="61" y="69"/>
                      </a:cxn>
                      <a:cxn ang="0">
                        <a:pos x="52" y="80"/>
                      </a:cxn>
                      <a:cxn ang="0">
                        <a:pos x="41" y="90"/>
                      </a:cxn>
                      <a:cxn ang="0">
                        <a:pos x="29" y="96"/>
                      </a:cxn>
                      <a:cxn ang="0">
                        <a:pos x="15" y="100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20" y="102"/>
                      </a:cxn>
                      <a:cxn ang="0">
                        <a:pos x="34" y="97"/>
                      </a:cxn>
                      <a:cxn ang="0">
                        <a:pos x="46" y="90"/>
                      </a:cxn>
                      <a:cxn ang="0">
                        <a:pos x="57" y="80"/>
                      </a:cxn>
                      <a:cxn ang="0">
                        <a:pos x="66" y="68"/>
                      </a:cxn>
                      <a:cxn ang="0">
                        <a:pos x="72" y="56"/>
                      </a:cxn>
                      <a:cxn ang="0">
                        <a:pos x="77" y="42"/>
                      </a:cxn>
                      <a:cxn ang="0">
                        <a:pos x="78" y="26"/>
                      </a:cxn>
                    </a:cxnLst>
                    <a:rect l="0" t="0" r="r" b="b"/>
                    <a:pathLst>
                      <a:path w="78" h="105">
                        <a:moveTo>
                          <a:pt x="78" y="26"/>
                        </a:moveTo>
                        <a:lnTo>
                          <a:pt x="77" y="15"/>
                        </a:lnTo>
                        <a:lnTo>
                          <a:pt x="75" y="5"/>
                        </a:lnTo>
                        <a:lnTo>
                          <a:pt x="72" y="3"/>
                        </a:lnTo>
                        <a:lnTo>
                          <a:pt x="71" y="0"/>
                        </a:lnTo>
                        <a:lnTo>
                          <a:pt x="74" y="12"/>
                        </a:lnTo>
                        <a:lnTo>
                          <a:pt x="75" y="26"/>
                        </a:lnTo>
                        <a:lnTo>
                          <a:pt x="74" y="42"/>
                        </a:lnTo>
                        <a:lnTo>
                          <a:pt x="69" y="56"/>
                        </a:lnTo>
                        <a:lnTo>
                          <a:pt x="61" y="69"/>
                        </a:lnTo>
                        <a:lnTo>
                          <a:pt x="52" y="80"/>
                        </a:lnTo>
                        <a:lnTo>
                          <a:pt x="41" y="90"/>
                        </a:lnTo>
                        <a:lnTo>
                          <a:pt x="29" y="96"/>
                        </a:lnTo>
                        <a:lnTo>
                          <a:pt x="15" y="100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20" y="102"/>
                        </a:lnTo>
                        <a:lnTo>
                          <a:pt x="34" y="97"/>
                        </a:lnTo>
                        <a:lnTo>
                          <a:pt x="46" y="90"/>
                        </a:lnTo>
                        <a:lnTo>
                          <a:pt x="57" y="80"/>
                        </a:lnTo>
                        <a:lnTo>
                          <a:pt x="66" y="68"/>
                        </a:lnTo>
                        <a:lnTo>
                          <a:pt x="72" y="56"/>
                        </a:lnTo>
                        <a:lnTo>
                          <a:pt x="77" y="42"/>
                        </a:lnTo>
                        <a:lnTo>
                          <a:pt x="78" y="26"/>
                        </a:lnTo>
                        <a:close/>
                      </a:path>
                    </a:pathLst>
                  </a:custGeom>
                  <a:solidFill>
                    <a:srgbClr val="DC37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28" name="Freeform 696"/>
                  <p:cNvSpPr>
                    <a:spLocks/>
                  </p:cNvSpPr>
                  <p:nvPr/>
                </p:nvSpPr>
                <p:spPr bwMode="auto">
                  <a:xfrm>
                    <a:off x="5595" y="1202"/>
                    <a:ext cx="80" cy="105"/>
                  </a:xfrm>
                  <a:custGeom>
                    <a:avLst/>
                    <a:gdLst/>
                    <a:ahLst/>
                    <a:cxnLst>
                      <a:cxn ang="0">
                        <a:pos x="80" y="28"/>
                      </a:cxn>
                      <a:cxn ang="0">
                        <a:pos x="78" y="16"/>
                      </a:cxn>
                      <a:cxn ang="0">
                        <a:pos x="75" y="5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5" y="14"/>
                      </a:cxn>
                      <a:cxn ang="0">
                        <a:pos x="77" y="28"/>
                      </a:cxn>
                      <a:cxn ang="0">
                        <a:pos x="75" y="44"/>
                      </a:cxn>
                      <a:cxn ang="0">
                        <a:pos x="71" y="58"/>
                      </a:cxn>
                      <a:cxn ang="0">
                        <a:pos x="63" y="70"/>
                      </a:cxn>
                      <a:cxn ang="0">
                        <a:pos x="55" y="81"/>
                      </a:cxn>
                      <a:cxn ang="0">
                        <a:pos x="43" y="90"/>
                      </a:cxn>
                      <a:cxn ang="0">
                        <a:pos x="31" y="96"/>
                      </a:cxn>
                      <a:cxn ang="0">
                        <a:pos x="17" y="101"/>
                      </a:cxn>
                      <a:cxn ang="0">
                        <a:pos x="3" y="102"/>
                      </a:cxn>
                      <a:cxn ang="0">
                        <a:pos x="1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20" y="104"/>
                      </a:cxn>
                      <a:cxn ang="0">
                        <a:pos x="34" y="99"/>
                      </a:cxn>
                      <a:cxn ang="0">
                        <a:pos x="48" y="92"/>
                      </a:cxn>
                      <a:cxn ang="0">
                        <a:pos x="58" y="82"/>
                      </a:cxn>
                      <a:cxn ang="0">
                        <a:pos x="66" y="70"/>
                      </a:cxn>
                      <a:cxn ang="0">
                        <a:pos x="74" y="58"/>
                      </a:cxn>
                      <a:cxn ang="0">
                        <a:pos x="78" y="44"/>
                      </a:cxn>
                      <a:cxn ang="0">
                        <a:pos x="80" y="28"/>
                      </a:cxn>
                    </a:cxnLst>
                    <a:rect l="0" t="0" r="r" b="b"/>
                    <a:pathLst>
                      <a:path w="80" h="105">
                        <a:moveTo>
                          <a:pt x="80" y="28"/>
                        </a:moveTo>
                        <a:lnTo>
                          <a:pt x="78" y="16"/>
                        </a:lnTo>
                        <a:lnTo>
                          <a:pt x="75" y="5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5" y="14"/>
                        </a:lnTo>
                        <a:lnTo>
                          <a:pt x="77" y="28"/>
                        </a:lnTo>
                        <a:lnTo>
                          <a:pt x="75" y="44"/>
                        </a:lnTo>
                        <a:lnTo>
                          <a:pt x="71" y="58"/>
                        </a:lnTo>
                        <a:lnTo>
                          <a:pt x="63" y="70"/>
                        </a:lnTo>
                        <a:lnTo>
                          <a:pt x="55" y="81"/>
                        </a:lnTo>
                        <a:lnTo>
                          <a:pt x="43" y="90"/>
                        </a:lnTo>
                        <a:lnTo>
                          <a:pt x="31" y="96"/>
                        </a:lnTo>
                        <a:lnTo>
                          <a:pt x="17" y="101"/>
                        </a:lnTo>
                        <a:lnTo>
                          <a:pt x="3" y="102"/>
                        </a:lnTo>
                        <a:lnTo>
                          <a:pt x="1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20" y="104"/>
                        </a:lnTo>
                        <a:lnTo>
                          <a:pt x="34" y="99"/>
                        </a:lnTo>
                        <a:lnTo>
                          <a:pt x="48" y="92"/>
                        </a:lnTo>
                        <a:lnTo>
                          <a:pt x="58" y="82"/>
                        </a:lnTo>
                        <a:lnTo>
                          <a:pt x="66" y="70"/>
                        </a:lnTo>
                        <a:lnTo>
                          <a:pt x="74" y="58"/>
                        </a:lnTo>
                        <a:lnTo>
                          <a:pt x="78" y="44"/>
                        </a:lnTo>
                        <a:lnTo>
                          <a:pt x="80" y="28"/>
                        </a:lnTo>
                        <a:close/>
                      </a:path>
                    </a:pathLst>
                  </a:custGeom>
                  <a:solidFill>
                    <a:srgbClr val="DC38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29" name="Freeform 697"/>
                  <p:cNvSpPr>
                    <a:spLocks/>
                  </p:cNvSpPr>
                  <p:nvPr/>
                </p:nvSpPr>
                <p:spPr bwMode="auto">
                  <a:xfrm>
                    <a:off x="5592" y="1201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29"/>
                      </a:cxn>
                      <a:cxn ang="0">
                        <a:pos x="80" y="15"/>
                      </a:cxn>
                      <a:cxn ang="0">
                        <a:pos x="77" y="3"/>
                      </a:cxn>
                      <a:cxn ang="0">
                        <a:pos x="74" y="1"/>
                      </a:cxn>
                      <a:cxn ang="0">
                        <a:pos x="72" y="0"/>
                      </a:cxn>
                      <a:cxn ang="0">
                        <a:pos x="74" y="6"/>
                      </a:cxn>
                      <a:cxn ang="0">
                        <a:pos x="77" y="14"/>
                      </a:cxn>
                      <a:cxn ang="0">
                        <a:pos x="77" y="21"/>
                      </a:cxn>
                      <a:cxn ang="0">
                        <a:pos x="78" y="29"/>
                      </a:cxn>
                      <a:cxn ang="0">
                        <a:pos x="77" y="45"/>
                      </a:cxn>
                      <a:cxn ang="0">
                        <a:pos x="72" y="57"/>
                      </a:cxn>
                      <a:cxn ang="0">
                        <a:pos x="66" y="69"/>
                      </a:cxn>
                      <a:cxn ang="0">
                        <a:pos x="57" y="80"/>
                      </a:cxn>
                      <a:cxn ang="0">
                        <a:pos x="46" y="89"/>
                      </a:cxn>
                      <a:cxn ang="0">
                        <a:pos x="34" y="96"/>
                      </a:cxn>
                      <a:cxn ang="0">
                        <a:pos x="20" y="100"/>
                      </a:cxn>
                      <a:cxn ang="0">
                        <a:pos x="6" y="102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21" y="103"/>
                      </a:cxn>
                      <a:cxn ang="0">
                        <a:pos x="35" y="99"/>
                      </a:cxn>
                      <a:cxn ang="0">
                        <a:pos x="47" y="93"/>
                      </a:cxn>
                      <a:cxn ang="0">
                        <a:pos x="58" y="83"/>
                      </a:cxn>
                      <a:cxn ang="0">
                        <a:pos x="67" y="72"/>
                      </a:cxn>
                      <a:cxn ang="0">
                        <a:pos x="75" y="59"/>
                      </a:cxn>
                      <a:cxn ang="0">
                        <a:pos x="80" y="45"/>
                      </a:cxn>
                      <a:cxn ang="0">
                        <a:pos x="81" y="29"/>
                      </a:cxn>
                    </a:cxnLst>
                    <a:rect l="0" t="0" r="r" b="b"/>
                    <a:pathLst>
                      <a:path w="81" h="105">
                        <a:moveTo>
                          <a:pt x="81" y="29"/>
                        </a:moveTo>
                        <a:lnTo>
                          <a:pt x="80" y="15"/>
                        </a:lnTo>
                        <a:lnTo>
                          <a:pt x="77" y="3"/>
                        </a:lnTo>
                        <a:lnTo>
                          <a:pt x="74" y="1"/>
                        </a:lnTo>
                        <a:lnTo>
                          <a:pt x="72" y="0"/>
                        </a:lnTo>
                        <a:lnTo>
                          <a:pt x="74" y="6"/>
                        </a:lnTo>
                        <a:lnTo>
                          <a:pt x="77" y="14"/>
                        </a:lnTo>
                        <a:lnTo>
                          <a:pt x="77" y="21"/>
                        </a:lnTo>
                        <a:lnTo>
                          <a:pt x="78" y="29"/>
                        </a:lnTo>
                        <a:lnTo>
                          <a:pt x="77" y="45"/>
                        </a:lnTo>
                        <a:lnTo>
                          <a:pt x="72" y="57"/>
                        </a:lnTo>
                        <a:lnTo>
                          <a:pt x="66" y="69"/>
                        </a:lnTo>
                        <a:lnTo>
                          <a:pt x="57" y="80"/>
                        </a:lnTo>
                        <a:lnTo>
                          <a:pt x="46" y="89"/>
                        </a:lnTo>
                        <a:lnTo>
                          <a:pt x="34" y="96"/>
                        </a:lnTo>
                        <a:lnTo>
                          <a:pt x="20" y="100"/>
                        </a:lnTo>
                        <a:lnTo>
                          <a:pt x="6" y="102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21" y="103"/>
                        </a:lnTo>
                        <a:lnTo>
                          <a:pt x="35" y="99"/>
                        </a:lnTo>
                        <a:lnTo>
                          <a:pt x="47" y="93"/>
                        </a:lnTo>
                        <a:lnTo>
                          <a:pt x="58" y="83"/>
                        </a:lnTo>
                        <a:lnTo>
                          <a:pt x="67" y="72"/>
                        </a:lnTo>
                        <a:lnTo>
                          <a:pt x="75" y="59"/>
                        </a:lnTo>
                        <a:lnTo>
                          <a:pt x="80" y="45"/>
                        </a:lnTo>
                        <a:lnTo>
                          <a:pt x="81" y="29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30" name="Freeform 698"/>
                  <p:cNvSpPr>
                    <a:spLocks/>
                  </p:cNvSpPr>
                  <p:nvPr/>
                </p:nvSpPr>
                <p:spPr bwMode="auto">
                  <a:xfrm>
                    <a:off x="5588" y="1199"/>
                    <a:ext cx="84" cy="105"/>
                  </a:xfrm>
                  <a:custGeom>
                    <a:avLst/>
                    <a:gdLst/>
                    <a:ahLst/>
                    <a:cxnLst>
                      <a:cxn ang="0">
                        <a:pos x="84" y="31"/>
                      </a:cxn>
                      <a:cxn ang="0">
                        <a:pos x="82" y="17"/>
                      </a:cxn>
                      <a:cxn ang="0">
                        <a:pos x="78" y="3"/>
                      </a:cxn>
                      <a:cxn ang="0">
                        <a:pos x="76" y="2"/>
                      </a:cxn>
                      <a:cxn ang="0">
                        <a:pos x="73" y="0"/>
                      </a:cxn>
                      <a:cxn ang="0">
                        <a:pos x="76" y="8"/>
                      </a:cxn>
                      <a:cxn ang="0">
                        <a:pos x="78" y="16"/>
                      </a:cxn>
                      <a:cxn ang="0">
                        <a:pos x="79" y="23"/>
                      </a:cxn>
                      <a:cxn ang="0">
                        <a:pos x="81" y="31"/>
                      </a:cxn>
                      <a:cxn ang="0">
                        <a:pos x="79" y="45"/>
                      </a:cxn>
                      <a:cxn ang="0">
                        <a:pos x="75" y="59"/>
                      </a:cxn>
                      <a:cxn ang="0">
                        <a:pos x="68" y="71"/>
                      </a:cxn>
                      <a:cxn ang="0">
                        <a:pos x="59" y="82"/>
                      </a:cxn>
                      <a:cxn ang="0">
                        <a:pos x="48" y="90"/>
                      </a:cxn>
                      <a:cxn ang="0">
                        <a:pos x="38" y="96"/>
                      </a:cxn>
                      <a:cxn ang="0">
                        <a:pos x="24" y="101"/>
                      </a:cxn>
                      <a:cxn ang="0">
                        <a:pos x="10" y="102"/>
                      </a:cxn>
                      <a:cxn ang="0">
                        <a:pos x="5" y="102"/>
                      </a:cxn>
                      <a:cxn ang="0">
                        <a:pos x="0" y="102"/>
                      </a:cxn>
                      <a:cxn ang="0">
                        <a:pos x="4" y="104"/>
                      </a:cxn>
                      <a:cxn ang="0">
                        <a:pos x="7" y="105"/>
                      </a:cxn>
                      <a:cxn ang="0">
                        <a:pos x="8" y="105"/>
                      </a:cxn>
                      <a:cxn ang="0">
                        <a:pos x="10" y="105"/>
                      </a:cxn>
                      <a:cxn ang="0">
                        <a:pos x="24" y="104"/>
                      </a:cxn>
                      <a:cxn ang="0">
                        <a:pos x="38" y="99"/>
                      </a:cxn>
                      <a:cxn ang="0">
                        <a:pos x="50" y="93"/>
                      </a:cxn>
                      <a:cxn ang="0">
                        <a:pos x="62" y="84"/>
                      </a:cxn>
                      <a:cxn ang="0">
                        <a:pos x="70" y="73"/>
                      </a:cxn>
                      <a:cxn ang="0">
                        <a:pos x="78" y="61"/>
                      </a:cxn>
                      <a:cxn ang="0">
                        <a:pos x="82" y="47"/>
                      </a:cxn>
                      <a:cxn ang="0">
                        <a:pos x="84" y="31"/>
                      </a:cxn>
                    </a:cxnLst>
                    <a:rect l="0" t="0" r="r" b="b"/>
                    <a:pathLst>
                      <a:path w="84" h="105">
                        <a:moveTo>
                          <a:pt x="84" y="31"/>
                        </a:moveTo>
                        <a:lnTo>
                          <a:pt x="82" y="17"/>
                        </a:lnTo>
                        <a:lnTo>
                          <a:pt x="78" y="3"/>
                        </a:lnTo>
                        <a:lnTo>
                          <a:pt x="76" y="2"/>
                        </a:lnTo>
                        <a:lnTo>
                          <a:pt x="73" y="0"/>
                        </a:lnTo>
                        <a:lnTo>
                          <a:pt x="76" y="8"/>
                        </a:lnTo>
                        <a:lnTo>
                          <a:pt x="78" y="16"/>
                        </a:lnTo>
                        <a:lnTo>
                          <a:pt x="79" y="23"/>
                        </a:lnTo>
                        <a:lnTo>
                          <a:pt x="81" y="31"/>
                        </a:lnTo>
                        <a:lnTo>
                          <a:pt x="79" y="45"/>
                        </a:lnTo>
                        <a:lnTo>
                          <a:pt x="75" y="59"/>
                        </a:lnTo>
                        <a:lnTo>
                          <a:pt x="68" y="71"/>
                        </a:lnTo>
                        <a:lnTo>
                          <a:pt x="59" y="82"/>
                        </a:lnTo>
                        <a:lnTo>
                          <a:pt x="48" y="90"/>
                        </a:lnTo>
                        <a:lnTo>
                          <a:pt x="38" y="96"/>
                        </a:lnTo>
                        <a:lnTo>
                          <a:pt x="24" y="101"/>
                        </a:lnTo>
                        <a:lnTo>
                          <a:pt x="10" y="102"/>
                        </a:lnTo>
                        <a:lnTo>
                          <a:pt x="5" y="102"/>
                        </a:lnTo>
                        <a:lnTo>
                          <a:pt x="0" y="102"/>
                        </a:lnTo>
                        <a:lnTo>
                          <a:pt x="4" y="104"/>
                        </a:lnTo>
                        <a:lnTo>
                          <a:pt x="7" y="105"/>
                        </a:lnTo>
                        <a:lnTo>
                          <a:pt x="8" y="105"/>
                        </a:lnTo>
                        <a:lnTo>
                          <a:pt x="10" y="105"/>
                        </a:lnTo>
                        <a:lnTo>
                          <a:pt x="24" y="104"/>
                        </a:lnTo>
                        <a:lnTo>
                          <a:pt x="38" y="99"/>
                        </a:lnTo>
                        <a:lnTo>
                          <a:pt x="50" y="93"/>
                        </a:lnTo>
                        <a:lnTo>
                          <a:pt x="62" y="84"/>
                        </a:lnTo>
                        <a:lnTo>
                          <a:pt x="70" y="73"/>
                        </a:lnTo>
                        <a:lnTo>
                          <a:pt x="78" y="61"/>
                        </a:lnTo>
                        <a:lnTo>
                          <a:pt x="82" y="47"/>
                        </a:lnTo>
                        <a:lnTo>
                          <a:pt x="84" y="31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31" name="Freeform 699"/>
                  <p:cNvSpPr>
                    <a:spLocks/>
                  </p:cNvSpPr>
                  <p:nvPr/>
                </p:nvSpPr>
                <p:spPr bwMode="auto">
                  <a:xfrm>
                    <a:off x="5585" y="1198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2"/>
                      </a:cxn>
                      <a:cxn ang="0">
                        <a:pos x="84" y="24"/>
                      </a:cxn>
                      <a:cxn ang="0">
                        <a:pos x="84" y="17"/>
                      </a:cxn>
                      <a:cxn ang="0">
                        <a:pos x="81" y="9"/>
                      </a:cxn>
                      <a:cxn ang="0">
                        <a:pos x="79" y="3"/>
                      </a:cxn>
                      <a:cxn ang="0">
                        <a:pos x="76" y="1"/>
                      </a:cxn>
                      <a:cxn ang="0">
                        <a:pos x="73" y="0"/>
                      </a:cxn>
                      <a:cxn ang="0">
                        <a:pos x="78" y="7"/>
                      </a:cxn>
                      <a:cxn ang="0">
                        <a:pos x="79" y="15"/>
                      </a:cxn>
                      <a:cxn ang="0">
                        <a:pos x="81" y="24"/>
                      </a:cxn>
                      <a:cxn ang="0">
                        <a:pos x="82" y="32"/>
                      </a:cxn>
                      <a:cxn ang="0">
                        <a:pos x="81" y="46"/>
                      </a:cxn>
                      <a:cxn ang="0">
                        <a:pos x="76" y="60"/>
                      </a:cxn>
                      <a:cxn ang="0">
                        <a:pos x="70" y="71"/>
                      </a:cxn>
                      <a:cxn ang="0">
                        <a:pos x="61" y="82"/>
                      </a:cxn>
                      <a:cxn ang="0">
                        <a:pos x="51" y="89"/>
                      </a:cxn>
                      <a:cxn ang="0">
                        <a:pos x="39" y="97"/>
                      </a:cxn>
                      <a:cxn ang="0">
                        <a:pos x="27" y="100"/>
                      </a:cxn>
                      <a:cxn ang="0">
                        <a:pos x="13" y="102"/>
                      </a:cxn>
                      <a:cxn ang="0">
                        <a:pos x="7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7" y="105"/>
                      </a:cxn>
                      <a:cxn ang="0">
                        <a:pos x="10" y="105"/>
                      </a:cxn>
                      <a:cxn ang="0">
                        <a:pos x="13" y="105"/>
                      </a:cxn>
                      <a:cxn ang="0">
                        <a:pos x="27" y="103"/>
                      </a:cxn>
                      <a:cxn ang="0">
                        <a:pos x="41" y="99"/>
                      </a:cxn>
                      <a:cxn ang="0">
                        <a:pos x="53" y="92"/>
                      </a:cxn>
                      <a:cxn ang="0">
                        <a:pos x="64" y="83"/>
                      </a:cxn>
                      <a:cxn ang="0">
                        <a:pos x="73" y="72"/>
                      </a:cxn>
                      <a:cxn ang="0">
                        <a:pos x="79" y="60"/>
                      </a:cxn>
                      <a:cxn ang="0">
                        <a:pos x="84" y="48"/>
                      </a:cxn>
                      <a:cxn ang="0">
                        <a:pos x="85" y="32"/>
                      </a:cxn>
                    </a:cxnLst>
                    <a:rect l="0" t="0" r="r" b="b"/>
                    <a:pathLst>
                      <a:path w="85" h="105">
                        <a:moveTo>
                          <a:pt x="85" y="32"/>
                        </a:moveTo>
                        <a:lnTo>
                          <a:pt x="84" y="24"/>
                        </a:lnTo>
                        <a:lnTo>
                          <a:pt x="84" y="17"/>
                        </a:lnTo>
                        <a:lnTo>
                          <a:pt x="81" y="9"/>
                        </a:lnTo>
                        <a:lnTo>
                          <a:pt x="79" y="3"/>
                        </a:lnTo>
                        <a:lnTo>
                          <a:pt x="76" y="1"/>
                        </a:lnTo>
                        <a:lnTo>
                          <a:pt x="73" y="0"/>
                        </a:lnTo>
                        <a:lnTo>
                          <a:pt x="78" y="7"/>
                        </a:lnTo>
                        <a:lnTo>
                          <a:pt x="79" y="15"/>
                        </a:lnTo>
                        <a:lnTo>
                          <a:pt x="81" y="24"/>
                        </a:lnTo>
                        <a:lnTo>
                          <a:pt x="82" y="32"/>
                        </a:lnTo>
                        <a:lnTo>
                          <a:pt x="81" y="46"/>
                        </a:lnTo>
                        <a:lnTo>
                          <a:pt x="76" y="60"/>
                        </a:lnTo>
                        <a:lnTo>
                          <a:pt x="70" y="71"/>
                        </a:lnTo>
                        <a:lnTo>
                          <a:pt x="61" y="82"/>
                        </a:lnTo>
                        <a:lnTo>
                          <a:pt x="51" y="89"/>
                        </a:lnTo>
                        <a:lnTo>
                          <a:pt x="39" y="97"/>
                        </a:lnTo>
                        <a:lnTo>
                          <a:pt x="27" y="100"/>
                        </a:lnTo>
                        <a:lnTo>
                          <a:pt x="13" y="102"/>
                        </a:lnTo>
                        <a:lnTo>
                          <a:pt x="7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7" y="105"/>
                        </a:lnTo>
                        <a:lnTo>
                          <a:pt x="10" y="105"/>
                        </a:lnTo>
                        <a:lnTo>
                          <a:pt x="13" y="105"/>
                        </a:lnTo>
                        <a:lnTo>
                          <a:pt x="27" y="103"/>
                        </a:lnTo>
                        <a:lnTo>
                          <a:pt x="41" y="99"/>
                        </a:lnTo>
                        <a:lnTo>
                          <a:pt x="53" y="92"/>
                        </a:lnTo>
                        <a:lnTo>
                          <a:pt x="64" y="83"/>
                        </a:lnTo>
                        <a:lnTo>
                          <a:pt x="73" y="72"/>
                        </a:lnTo>
                        <a:lnTo>
                          <a:pt x="79" y="60"/>
                        </a:lnTo>
                        <a:lnTo>
                          <a:pt x="84" y="48"/>
                        </a:lnTo>
                        <a:lnTo>
                          <a:pt x="85" y="32"/>
                        </a:lnTo>
                        <a:close/>
                      </a:path>
                    </a:pathLst>
                  </a:custGeom>
                  <a:solidFill>
                    <a:srgbClr val="DD3A3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32" name="Freeform 700"/>
                  <p:cNvSpPr>
                    <a:spLocks/>
                  </p:cNvSpPr>
                  <p:nvPr/>
                </p:nvSpPr>
                <p:spPr bwMode="auto">
                  <a:xfrm>
                    <a:off x="5584" y="1196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4"/>
                      </a:cxn>
                      <a:cxn ang="0">
                        <a:pos x="83" y="26"/>
                      </a:cxn>
                      <a:cxn ang="0">
                        <a:pos x="82" y="19"/>
                      </a:cxn>
                      <a:cxn ang="0">
                        <a:pos x="80" y="11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2" y="0"/>
                      </a:cxn>
                      <a:cxn ang="0">
                        <a:pos x="75" y="8"/>
                      </a:cxn>
                      <a:cxn ang="0">
                        <a:pos x="79" y="17"/>
                      </a:cxn>
                      <a:cxn ang="0">
                        <a:pos x="80" y="25"/>
                      </a:cxn>
                      <a:cxn ang="0">
                        <a:pos x="82" y="34"/>
                      </a:cxn>
                      <a:cxn ang="0">
                        <a:pos x="80" y="48"/>
                      </a:cxn>
                      <a:cxn ang="0">
                        <a:pos x="75" y="60"/>
                      </a:cxn>
                      <a:cxn ang="0">
                        <a:pos x="69" y="73"/>
                      </a:cxn>
                      <a:cxn ang="0">
                        <a:pos x="62" y="82"/>
                      </a:cxn>
                      <a:cxn ang="0">
                        <a:pos x="51" y="91"/>
                      </a:cxn>
                      <a:cxn ang="0">
                        <a:pos x="40" y="98"/>
                      </a:cxn>
                      <a:cxn ang="0">
                        <a:pos x="28" y="101"/>
                      </a:cxn>
                      <a:cxn ang="0">
                        <a:pos x="14" y="102"/>
                      </a:cxn>
                      <a:cxn ang="0">
                        <a:pos x="6" y="102"/>
                      </a:cxn>
                      <a:cxn ang="0">
                        <a:pos x="0" y="101"/>
                      </a:cxn>
                      <a:cxn ang="0">
                        <a:pos x="1" y="104"/>
                      </a:cxn>
                      <a:cxn ang="0">
                        <a:pos x="4" y="105"/>
                      </a:cxn>
                      <a:cxn ang="0">
                        <a:pos x="9" y="105"/>
                      </a:cxn>
                      <a:cxn ang="0">
                        <a:pos x="14" y="105"/>
                      </a:cxn>
                      <a:cxn ang="0">
                        <a:pos x="28" y="104"/>
                      </a:cxn>
                      <a:cxn ang="0">
                        <a:pos x="42" y="99"/>
                      </a:cxn>
                      <a:cxn ang="0">
                        <a:pos x="52" y="93"/>
                      </a:cxn>
                      <a:cxn ang="0">
                        <a:pos x="63" y="85"/>
                      </a:cxn>
                      <a:cxn ang="0">
                        <a:pos x="72" y="74"/>
                      </a:cxn>
                      <a:cxn ang="0">
                        <a:pos x="79" y="62"/>
                      </a:cxn>
                      <a:cxn ang="0">
                        <a:pos x="83" y="48"/>
                      </a:cxn>
                      <a:cxn ang="0">
                        <a:pos x="85" y="34"/>
                      </a:cxn>
                    </a:cxnLst>
                    <a:rect l="0" t="0" r="r" b="b"/>
                    <a:pathLst>
                      <a:path w="85" h="105">
                        <a:moveTo>
                          <a:pt x="85" y="34"/>
                        </a:moveTo>
                        <a:lnTo>
                          <a:pt x="83" y="26"/>
                        </a:lnTo>
                        <a:lnTo>
                          <a:pt x="82" y="19"/>
                        </a:lnTo>
                        <a:lnTo>
                          <a:pt x="80" y="11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2" y="0"/>
                        </a:lnTo>
                        <a:lnTo>
                          <a:pt x="75" y="8"/>
                        </a:lnTo>
                        <a:lnTo>
                          <a:pt x="79" y="17"/>
                        </a:lnTo>
                        <a:lnTo>
                          <a:pt x="80" y="25"/>
                        </a:lnTo>
                        <a:lnTo>
                          <a:pt x="82" y="34"/>
                        </a:lnTo>
                        <a:lnTo>
                          <a:pt x="80" y="48"/>
                        </a:lnTo>
                        <a:lnTo>
                          <a:pt x="75" y="60"/>
                        </a:lnTo>
                        <a:lnTo>
                          <a:pt x="69" y="73"/>
                        </a:lnTo>
                        <a:lnTo>
                          <a:pt x="62" y="82"/>
                        </a:lnTo>
                        <a:lnTo>
                          <a:pt x="51" y="91"/>
                        </a:lnTo>
                        <a:lnTo>
                          <a:pt x="40" y="98"/>
                        </a:lnTo>
                        <a:lnTo>
                          <a:pt x="28" y="101"/>
                        </a:lnTo>
                        <a:lnTo>
                          <a:pt x="14" y="102"/>
                        </a:lnTo>
                        <a:lnTo>
                          <a:pt x="6" y="102"/>
                        </a:lnTo>
                        <a:lnTo>
                          <a:pt x="0" y="101"/>
                        </a:lnTo>
                        <a:lnTo>
                          <a:pt x="1" y="104"/>
                        </a:lnTo>
                        <a:lnTo>
                          <a:pt x="4" y="105"/>
                        </a:lnTo>
                        <a:lnTo>
                          <a:pt x="9" y="105"/>
                        </a:lnTo>
                        <a:lnTo>
                          <a:pt x="14" y="105"/>
                        </a:lnTo>
                        <a:lnTo>
                          <a:pt x="28" y="104"/>
                        </a:lnTo>
                        <a:lnTo>
                          <a:pt x="42" y="99"/>
                        </a:lnTo>
                        <a:lnTo>
                          <a:pt x="52" y="93"/>
                        </a:lnTo>
                        <a:lnTo>
                          <a:pt x="63" y="85"/>
                        </a:lnTo>
                        <a:lnTo>
                          <a:pt x="72" y="74"/>
                        </a:lnTo>
                        <a:lnTo>
                          <a:pt x="79" y="62"/>
                        </a:lnTo>
                        <a:lnTo>
                          <a:pt x="83" y="48"/>
                        </a:lnTo>
                        <a:lnTo>
                          <a:pt x="85" y="34"/>
                        </a:lnTo>
                        <a:close/>
                      </a:path>
                    </a:pathLst>
                  </a:custGeom>
                  <a:solidFill>
                    <a:srgbClr val="DD3C3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33" name="Freeform 701"/>
                  <p:cNvSpPr>
                    <a:spLocks/>
                  </p:cNvSpPr>
                  <p:nvPr/>
                </p:nvSpPr>
                <p:spPr bwMode="auto">
                  <a:xfrm>
                    <a:off x="5581" y="1195"/>
                    <a:ext cx="86" cy="105"/>
                  </a:xfrm>
                  <a:custGeom>
                    <a:avLst/>
                    <a:gdLst/>
                    <a:ahLst/>
                    <a:cxnLst>
                      <a:cxn ang="0">
                        <a:pos x="86" y="35"/>
                      </a:cxn>
                      <a:cxn ang="0">
                        <a:pos x="85" y="27"/>
                      </a:cxn>
                      <a:cxn ang="0">
                        <a:pos x="83" y="18"/>
                      </a:cxn>
                      <a:cxn ang="0">
                        <a:pos x="82" y="10"/>
                      </a:cxn>
                      <a:cxn ang="0">
                        <a:pos x="77" y="3"/>
                      </a:cxn>
                      <a:cxn ang="0">
                        <a:pos x="75" y="1"/>
                      </a:cxn>
                      <a:cxn ang="0">
                        <a:pos x="72" y="0"/>
                      </a:cxn>
                      <a:cxn ang="0">
                        <a:pos x="77" y="9"/>
                      </a:cxn>
                      <a:cxn ang="0">
                        <a:pos x="80" y="17"/>
                      </a:cxn>
                      <a:cxn ang="0">
                        <a:pos x="82" y="26"/>
                      </a:cxn>
                      <a:cxn ang="0">
                        <a:pos x="83" y="35"/>
                      </a:cxn>
                      <a:cxn ang="0">
                        <a:pos x="82" y="49"/>
                      </a:cxn>
                      <a:cxn ang="0">
                        <a:pos x="77" y="61"/>
                      </a:cxn>
                      <a:cxn ang="0">
                        <a:pos x="71" y="72"/>
                      </a:cxn>
                      <a:cxn ang="0">
                        <a:pos x="63" y="83"/>
                      </a:cxn>
                      <a:cxn ang="0">
                        <a:pos x="54" y="91"/>
                      </a:cxn>
                      <a:cxn ang="0">
                        <a:pos x="41" y="97"/>
                      </a:cxn>
                      <a:cxn ang="0">
                        <a:pos x="29" y="100"/>
                      </a:cxn>
                      <a:cxn ang="0">
                        <a:pos x="17" y="102"/>
                      </a:cxn>
                      <a:cxn ang="0">
                        <a:pos x="7" y="102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4" y="105"/>
                      </a:cxn>
                      <a:cxn ang="0">
                        <a:pos x="11" y="105"/>
                      </a:cxn>
                      <a:cxn ang="0">
                        <a:pos x="17" y="105"/>
                      </a:cxn>
                      <a:cxn ang="0">
                        <a:pos x="31" y="103"/>
                      </a:cxn>
                      <a:cxn ang="0">
                        <a:pos x="43" y="100"/>
                      </a:cxn>
                      <a:cxn ang="0">
                        <a:pos x="55" y="92"/>
                      </a:cxn>
                      <a:cxn ang="0">
                        <a:pos x="65" y="85"/>
                      </a:cxn>
                      <a:cxn ang="0">
                        <a:pos x="74" y="74"/>
                      </a:cxn>
                      <a:cxn ang="0">
                        <a:pos x="80" y="63"/>
                      </a:cxn>
                      <a:cxn ang="0">
                        <a:pos x="85" y="49"/>
                      </a:cxn>
                      <a:cxn ang="0">
                        <a:pos x="86" y="35"/>
                      </a:cxn>
                    </a:cxnLst>
                    <a:rect l="0" t="0" r="r" b="b"/>
                    <a:pathLst>
                      <a:path w="86" h="105">
                        <a:moveTo>
                          <a:pt x="86" y="35"/>
                        </a:moveTo>
                        <a:lnTo>
                          <a:pt x="85" y="27"/>
                        </a:lnTo>
                        <a:lnTo>
                          <a:pt x="83" y="18"/>
                        </a:lnTo>
                        <a:lnTo>
                          <a:pt x="82" y="10"/>
                        </a:lnTo>
                        <a:lnTo>
                          <a:pt x="77" y="3"/>
                        </a:lnTo>
                        <a:lnTo>
                          <a:pt x="75" y="1"/>
                        </a:lnTo>
                        <a:lnTo>
                          <a:pt x="72" y="0"/>
                        </a:lnTo>
                        <a:lnTo>
                          <a:pt x="77" y="9"/>
                        </a:lnTo>
                        <a:lnTo>
                          <a:pt x="80" y="17"/>
                        </a:lnTo>
                        <a:lnTo>
                          <a:pt x="82" y="26"/>
                        </a:lnTo>
                        <a:lnTo>
                          <a:pt x="83" y="35"/>
                        </a:lnTo>
                        <a:lnTo>
                          <a:pt x="82" y="49"/>
                        </a:lnTo>
                        <a:lnTo>
                          <a:pt x="77" y="61"/>
                        </a:lnTo>
                        <a:lnTo>
                          <a:pt x="71" y="72"/>
                        </a:lnTo>
                        <a:lnTo>
                          <a:pt x="63" y="83"/>
                        </a:lnTo>
                        <a:lnTo>
                          <a:pt x="54" y="91"/>
                        </a:lnTo>
                        <a:lnTo>
                          <a:pt x="41" y="97"/>
                        </a:lnTo>
                        <a:lnTo>
                          <a:pt x="29" y="100"/>
                        </a:lnTo>
                        <a:lnTo>
                          <a:pt x="17" y="102"/>
                        </a:lnTo>
                        <a:lnTo>
                          <a:pt x="7" y="102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4" y="105"/>
                        </a:lnTo>
                        <a:lnTo>
                          <a:pt x="11" y="105"/>
                        </a:lnTo>
                        <a:lnTo>
                          <a:pt x="17" y="105"/>
                        </a:lnTo>
                        <a:lnTo>
                          <a:pt x="31" y="103"/>
                        </a:lnTo>
                        <a:lnTo>
                          <a:pt x="43" y="100"/>
                        </a:lnTo>
                        <a:lnTo>
                          <a:pt x="55" y="92"/>
                        </a:lnTo>
                        <a:lnTo>
                          <a:pt x="65" y="85"/>
                        </a:lnTo>
                        <a:lnTo>
                          <a:pt x="74" y="74"/>
                        </a:lnTo>
                        <a:lnTo>
                          <a:pt x="80" y="63"/>
                        </a:lnTo>
                        <a:lnTo>
                          <a:pt x="85" y="49"/>
                        </a:lnTo>
                        <a:lnTo>
                          <a:pt x="86" y="35"/>
                        </a:lnTo>
                        <a:close/>
                      </a:path>
                    </a:pathLst>
                  </a:custGeom>
                  <a:solidFill>
                    <a:srgbClr val="DD3D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34" name="Freeform 702"/>
                  <p:cNvSpPr>
                    <a:spLocks/>
                  </p:cNvSpPr>
                  <p:nvPr/>
                </p:nvSpPr>
                <p:spPr bwMode="auto">
                  <a:xfrm>
                    <a:off x="5579" y="1195"/>
                    <a:ext cx="87" cy="103"/>
                  </a:xfrm>
                  <a:custGeom>
                    <a:avLst/>
                    <a:gdLst/>
                    <a:ahLst/>
                    <a:cxnLst>
                      <a:cxn ang="0">
                        <a:pos x="87" y="35"/>
                      </a:cxn>
                      <a:cxn ang="0">
                        <a:pos x="85" y="26"/>
                      </a:cxn>
                      <a:cxn ang="0">
                        <a:pos x="84" y="18"/>
                      </a:cxn>
                      <a:cxn ang="0">
                        <a:pos x="80" y="9"/>
                      </a:cxn>
                      <a:cxn ang="0">
                        <a:pos x="77" y="1"/>
                      </a:cxn>
                      <a:cxn ang="0">
                        <a:pos x="74" y="0"/>
                      </a:cxn>
                      <a:cxn ang="0">
                        <a:pos x="73" y="0"/>
                      </a:cxn>
                      <a:cxn ang="0">
                        <a:pos x="77" y="7"/>
                      </a:cxn>
                      <a:cxn ang="0">
                        <a:pos x="80" y="17"/>
                      </a:cxn>
                      <a:cxn ang="0">
                        <a:pos x="82" y="26"/>
                      </a:cxn>
                      <a:cxn ang="0">
                        <a:pos x="84" y="35"/>
                      </a:cxn>
                      <a:cxn ang="0">
                        <a:pos x="82" y="49"/>
                      </a:cxn>
                      <a:cxn ang="0">
                        <a:pos x="77" y="60"/>
                      </a:cxn>
                      <a:cxn ang="0">
                        <a:pos x="71" y="72"/>
                      </a:cxn>
                      <a:cxn ang="0">
                        <a:pos x="64" y="82"/>
                      </a:cxn>
                      <a:cxn ang="0">
                        <a:pos x="54" y="89"/>
                      </a:cxn>
                      <a:cxn ang="0">
                        <a:pos x="43" y="95"/>
                      </a:cxn>
                      <a:cxn ang="0">
                        <a:pos x="31" y="99"/>
                      </a:cxn>
                      <a:cxn ang="0">
                        <a:pos x="19" y="100"/>
                      </a:cxn>
                      <a:cxn ang="0">
                        <a:pos x="9" y="100"/>
                      </a:cxn>
                      <a:cxn ang="0">
                        <a:pos x="0" y="97"/>
                      </a:cxn>
                      <a:cxn ang="0">
                        <a:pos x="2" y="100"/>
                      </a:cxn>
                      <a:cxn ang="0">
                        <a:pos x="5" y="102"/>
                      </a:cxn>
                      <a:cxn ang="0">
                        <a:pos x="11" y="103"/>
                      </a:cxn>
                      <a:cxn ang="0">
                        <a:pos x="19" y="103"/>
                      </a:cxn>
                      <a:cxn ang="0">
                        <a:pos x="33" y="102"/>
                      </a:cxn>
                      <a:cxn ang="0">
                        <a:pos x="45" y="99"/>
                      </a:cxn>
                      <a:cxn ang="0">
                        <a:pos x="56" y="92"/>
                      </a:cxn>
                      <a:cxn ang="0">
                        <a:pos x="67" y="83"/>
                      </a:cxn>
                      <a:cxn ang="0">
                        <a:pos x="74" y="74"/>
                      </a:cxn>
                      <a:cxn ang="0">
                        <a:pos x="80" y="61"/>
                      </a:cxn>
                      <a:cxn ang="0">
                        <a:pos x="85" y="49"/>
                      </a:cxn>
                      <a:cxn ang="0">
                        <a:pos x="87" y="35"/>
                      </a:cxn>
                    </a:cxnLst>
                    <a:rect l="0" t="0" r="r" b="b"/>
                    <a:pathLst>
                      <a:path w="87" h="103">
                        <a:moveTo>
                          <a:pt x="87" y="35"/>
                        </a:moveTo>
                        <a:lnTo>
                          <a:pt x="85" y="26"/>
                        </a:lnTo>
                        <a:lnTo>
                          <a:pt x="84" y="18"/>
                        </a:lnTo>
                        <a:lnTo>
                          <a:pt x="80" y="9"/>
                        </a:lnTo>
                        <a:lnTo>
                          <a:pt x="77" y="1"/>
                        </a:lnTo>
                        <a:lnTo>
                          <a:pt x="74" y="0"/>
                        </a:lnTo>
                        <a:lnTo>
                          <a:pt x="73" y="0"/>
                        </a:lnTo>
                        <a:lnTo>
                          <a:pt x="77" y="7"/>
                        </a:lnTo>
                        <a:lnTo>
                          <a:pt x="80" y="17"/>
                        </a:lnTo>
                        <a:lnTo>
                          <a:pt x="82" y="26"/>
                        </a:lnTo>
                        <a:lnTo>
                          <a:pt x="84" y="35"/>
                        </a:lnTo>
                        <a:lnTo>
                          <a:pt x="82" y="49"/>
                        </a:lnTo>
                        <a:lnTo>
                          <a:pt x="77" y="60"/>
                        </a:lnTo>
                        <a:lnTo>
                          <a:pt x="71" y="72"/>
                        </a:lnTo>
                        <a:lnTo>
                          <a:pt x="64" y="82"/>
                        </a:lnTo>
                        <a:lnTo>
                          <a:pt x="54" y="89"/>
                        </a:lnTo>
                        <a:lnTo>
                          <a:pt x="43" y="95"/>
                        </a:lnTo>
                        <a:lnTo>
                          <a:pt x="31" y="99"/>
                        </a:lnTo>
                        <a:lnTo>
                          <a:pt x="19" y="100"/>
                        </a:lnTo>
                        <a:lnTo>
                          <a:pt x="9" y="100"/>
                        </a:lnTo>
                        <a:lnTo>
                          <a:pt x="0" y="97"/>
                        </a:lnTo>
                        <a:lnTo>
                          <a:pt x="2" y="100"/>
                        </a:lnTo>
                        <a:lnTo>
                          <a:pt x="5" y="102"/>
                        </a:lnTo>
                        <a:lnTo>
                          <a:pt x="11" y="103"/>
                        </a:lnTo>
                        <a:lnTo>
                          <a:pt x="19" y="103"/>
                        </a:lnTo>
                        <a:lnTo>
                          <a:pt x="33" y="102"/>
                        </a:lnTo>
                        <a:lnTo>
                          <a:pt x="45" y="99"/>
                        </a:lnTo>
                        <a:lnTo>
                          <a:pt x="56" y="92"/>
                        </a:lnTo>
                        <a:lnTo>
                          <a:pt x="67" y="83"/>
                        </a:lnTo>
                        <a:lnTo>
                          <a:pt x="74" y="74"/>
                        </a:lnTo>
                        <a:lnTo>
                          <a:pt x="80" y="61"/>
                        </a:lnTo>
                        <a:lnTo>
                          <a:pt x="85" y="49"/>
                        </a:lnTo>
                        <a:lnTo>
                          <a:pt x="87" y="35"/>
                        </a:lnTo>
                        <a:close/>
                      </a:path>
                    </a:pathLst>
                  </a:custGeom>
                  <a:solidFill>
                    <a:srgbClr val="DD3E3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35" name="Freeform 703"/>
                  <p:cNvSpPr>
                    <a:spLocks/>
                  </p:cNvSpPr>
                  <p:nvPr/>
                </p:nvSpPr>
                <p:spPr bwMode="auto">
                  <a:xfrm>
                    <a:off x="5578" y="1193"/>
                    <a:ext cx="86" cy="104"/>
                  </a:xfrm>
                  <a:custGeom>
                    <a:avLst/>
                    <a:gdLst/>
                    <a:ahLst/>
                    <a:cxnLst>
                      <a:cxn ang="0">
                        <a:pos x="86" y="37"/>
                      </a:cxn>
                      <a:cxn ang="0">
                        <a:pos x="85" y="28"/>
                      </a:cxn>
                      <a:cxn ang="0">
                        <a:pos x="83" y="19"/>
                      </a:cxn>
                      <a:cxn ang="0">
                        <a:pos x="80" y="11"/>
                      </a:cxn>
                      <a:cxn ang="0">
                        <a:pos x="75" y="2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5" y="9"/>
                      </a:cxn>
                      <a:cxn ang="0">
                        <a:pos x="80" y="17"/>
                      </a:cxn>
                      <a:cxn ang="0">
                        <a:pos x="81" y="28"/>
                      </a:cxn>
                      <a:cxn ang="0">
                        <a:pos x="83" y="37"/>
                      </a:cxn>
                      <a:cxn ang="0">
                        <a:pos x="81" y="50"/>
                      </a:cxn>
                      <a:cxn ang="0">
                        <a:pos x="77" y="62"/>
                      </a:cxn>
                      <a:cxn ang="0">
                        <a:pos x="72" y="73"/>
                      </a:cxn>
                      <a:cxn ang="0">
                        <a:pos x="65" y="82"/>
                      </a:cxn>
                      <a:cxn ang="0">
                        <a:pos x="55" y="90"/>
                      </a:cxn>
                      <a:cxn ang="0">
                        <a:pos x="44" y="96"/>
                      </a:cxn>
                      <a:cxn ang="0">
                        <a:pos x="32" y="99"/>
                      </a:cxn>
                      <a:cxn ang="0">
                        <a:pos x="20" y="101"/>
                      </a:cxn>
                      <a:cxn ang="0">
                        <a:pos x="9" y="101"/>
                      </a:cxn>
                      <a:cxn ang="0">
                        <a:pos x="0" y="97"/>
                      </a:cxn>
                      <a:cxn ang="0">
                        <a:pos x="1" y="99"/>
                      </a:cxn>
                      <a:cxn ang="0">
                        <a:pos x="3" y="102"/>
                      </a:cxn>
                      <a:cxn ang="0">
                        <a:pos x="10" y="104"/>
                      </a:cxn>
                      <a:cxn ang="0">
                        <a:pos x="20" y="104"/>
                      </a:cxn>
                      <a:cxn ang="0">
                        <a:pos x="32" y="102"/>
                      </a:cxn>
                      <a:cxn ang="0">
                        <a:pos x="44" y="99"/>
                      </a:cxn>
                      <a:cxn ang="0">
                        <a:pos x="57" y="93"/>
                      </a:cxn>
                      <a:cxn ang="0">
                        <a:pos x="66" y="85"/>
                      </a:cxn>
                      <a:cxn ang="0">
                        <a:pos x="74" y="74"/>
                      </a:cxn>
                      <a:cxn ang="0">
                        <a:pos x="80" y="63"/>
                      </a:cxn>
                      <a:cxn ang="0">
                        <a:pos x="85" y="51"/>
                      </a:cxn>
                      <a:cxn ang="0">
                        <a:pos x="86" y="37"/>
                      </a:cxn>
                    </a:cxnLst>
                    <a:rect l="0" t="0" r="r" b="b"/>
                    <a:pathLst>
                      <a:path w="86" h="104">
                        <a:moveTo>
                          <a:pt x="86" y="37"/>
                        </a:moveTo>
                        <a:lnTo>
                          <a:pt x="85" y="28"/>
                        </a:lnTo>
                        <a:lnTo>
                          <a:pt x="83" y="19"/>
                        </a:lnTo>
                        <a:lnTo>
                          <a:pt x="80" y="11"/>
                        </a:lnTo>
                        <a:lnTo>
                          <a:pt x="75" y="2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5" y="9"/>
                        </a:lnTo>
                        <a:lnTo>
                          <a:pt x="80" y="17"/>
                        </a:lnTo>
                        <a:lnTo>
                          <a:pt x="81" y="28"/>
                        </a:lnTo>
                        <a:lnTo>
                          <a:pt x="83" y="37"/>
                        </a:lnTo>
                        <a:lnTo>
                          <a:pt x="81" y="50"/>
                        </a:lnTo>
                        <a:lnTo>
                          <a:pt x="77" y="62"/>
                        </a:lnTo>
                        <a:lnTo>
                          <a:pt x="72" y="73"/>
                        </a:lnTo>
                        <a:lnTo>
                          <a:pt x="65" y="82"/>
                        </a:lnTo>
                        <a:lnTo>
                          <a:pt x="55" y="90"/>
                        </a:lnTo>
                        <a:lnTo>
                          <a:pt x="44" y="96"/>
                        </a:lnTo>
                        <a:lnTo>
                          <a:pt x="32" y="99"/>
                        </a:lnTo>
                        <a:lnTo>
                          <a:pt x="20" y="101"/>
                        </a:lnTo>
                        <a:lnTo>
                          <a:pt x="9" y="101"/>
                        </a:lnTo>
                        <a:lnTo>
                          <a:pt x="0" y="97"/>
                        </a:lnTo>
                        <a:lnTo>
                          <a:pt x="1" y="99"/>
                        </a:lnTo>
                        <a:lnTo>
                          <a:pt x="3" y="102"/>
                        </a:lnTo>
                        <a:lnTo>
                          <a:pt x="10" y="104"/>
                        </a:lnTo>
                        <a:lnTo>
                          <a:pt x="20" y="104"/>
                        </a:lnTo>
                        <a:lnTo>
                          <a:pt x="32" y="102"/>
                        </a:lnTo>
                        <a:lnTo>
                          <a:pt x="44" y="99"/>
                        </a:lnTo>
                        <a:lnTo>
                          <a:pt x="57" y="93"/>
                        </a:lnTo>
                        <a:lnTo>
                          <a:pt x="66" y="85"/>
                        </a:lnTo>
                        <a:lnTo>
                          <a:pt x="74" y="74"/>
                        </a:lnTo>
                        <a:lnTo>
                          <a:pt x="80" y="63"/>
                        </a:lnTo>
                        <a:lnTo>
                          <a:pt x="85" y="51"/>
                        </a:lnTo>
                        <a:lnTo>
                          <a:pt x="86" y="37"/>
                        </a:lnTo>
                        <a:close/>
                      </a:path>
                    </a:pathLst>
                  </a:custGeom>
                  <a:solidFill>
                    <a:srgbClr val="DE3F3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36" name="Freeform 704"/>
                  <p:cNvSpPr>
                    <a:spLocks/>
                  </p:cNvSpPr>
                  <p:nvPr/>
                </p:nvSpPr>
                <p:spPr bwMode="auto">
                  <a:xfrm>
                    <a:off x="5575" y="1193"/>
                    <a:ext cx="88" cy="102"/>
                  </a:xfrm>
                  <a:custGeom>
                    <a:avLst/>
                    <a:gdLst/>
                    <a:ahLst/>
                    <a:cxnLst>
                      <a:cxn ang="0">
                        <a:pos x="88" y="37"/>
                      </a:cxn>
                      <a:cxn ang="0">
                        <a:pos x="86" y="28"/>
                      </a:cxn>
                      <a:cxn ang="0">
                        <a:pos x="84" y="19"/>
                      </a:cxn>
                      <a:cxn ang="0">
                        <a:pos x="81" y="9"/>
                      </a:cxn>
                      <a:cxn ang="0">
                        <a:pos x="77" y="2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7" y="8"/>
                      </a:cxn>
                      <a:cxn ang="0">
                        <a:pos x="80" y="17"/>
                      </a:cxn>
                      <a:cxn ang="0">
                        <a:pos x="83" y="26"/>
                      </a:cxn>
                      <a:cxn ang="0">
                        <a:pos x="84" y="37"/>
                      </a:cxn>
                      <a:cxn ang="0">
                        <a:pos x="83" y="50"/>
                      </a:cxn>
                      <a:cxn ang="0">
                        <a:pos x="78" y="62"/>
                      </a:cxn>
                      <a:cxn ang="0">
                        <a:pos x="74" y="71"/>
                      </a:cxn>
                      <a:cxn ang="0">
                        <a:pos x="66" y="80"/>
                      </a:cxn>
                      <a:cxn ang="0">
                        <a:pos x="57" y="88"/>
                      </a:cxn>
                      <a:cxn ang="0">
                        <a:pos x="46" y="94"/>
                      </a:cxn>
                      <a:cxn ang="0">
                        <a:pos x="35" y="97"/>
                      </a:cxn>
                      <a:cxn ang="0">
                        <a:pos x="23" y="99"/>
                      </a:cxn>
                      <a:cxn ang="0">
                        <a:pos x="10" y="97"/>
                      </a:cxn>
                      <a:cxn ang="0">
                        <a:pos x="0" y="94"/>
                      </a:cxn>
                      <a:cxn ang="0">
                        <a:pos x="3" y="97"/>
                      </a:cxn>
                      <a:cxn ang="0">
                        <a:pos x="4" y="99"/>
                      </a:cxn>
                      <a:cxn ang="0">
                        <a:pos x="13" y="102"/>
                      </a:cxn>
                      <a:cxn ang="0">
                        <a:pos x="23" y="102"/>
                      </a:cxn>
                      <a:cxn ang="0">
                        <a:pos x="35" y="101"/>
                      </a:cxn>
                      <a:cxn ang="0">
                        <a:pos x="47" y="97"/>
                      </a:cxn>
                      <a:cxn ang="0">
                        <a:pos x="58" y="91"/>
                      </a:cxn>
                      <a:cxn ang="0">
                        <a:pos x="68" y="84"/>
                      </a:cxn>
                      <a:cxn ang="0">
                        <a:pos x="75" y="74"/>
                      </a:cxn>
                      <a:cxn ang="0">
                        <a:pos x="81" y="62"/>
                      </a:cxn>
                      <a:cxn ang="0">
                        <a:pos x="86" y="51"/>
                      </a:cxn>
                      <a:cxn ang="0">
                        <a:pos x="88" y="37"/>
                      </a:cxn>
                    </a:cxnLst>
                    <a:rect l="0" t="0" r="r" b="b"/>
                    <a:pathLst>
                      <a:path w="88" h="102">
                        <a:moveTo>
                          <a:pt x="88" y="37"/>
                        </a:moveTo>
                        <a:lnTo>
                          <a:pt x="86" y="28"/>
                        </a:lnTo>
                        <a:lnTo>
                          <a:pt x="84" y="19"/>
                        </a:lnTo>
                        <a:lnTo>
                          <a:pt x="81" y="9"/>
                        </a:lnTo>
                        <a:lnTo>
                          <a:pt x="77" y="2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7" y="8"/>
                        </a:lnTo>
                        <a:lnTo>
                          <a:pt x="80" y="17"/>
                        </a:lnTo>
                        <a:lnTo>
                          <a:pt x="83" y="26"/>
                        </a:lnTo>
                        <a:lnTo>
                          <a:pt x="84" y="37"/>
                        </a:lnTo>
                        <a:lnTo>
                          <a:pt x="83" y="50"/>
                        </a:lnTo>
                        <a:lnTo>
                          <a:pt x="78" y="62"/>
                        </a:lnTo>
                        <a:lnTo>
                          <a:pt x="74" y="71"/>
                        </a:lnTo>
                        <a:lnTo>
                          <a:pt x="66" y="80"/>
                        </a:lnTo>
                        <a:lnTo>
                          <a:pt x="57" y="88"/>
                        </a:lnTo>
                        <a:lnTo>
                          <a:pt x="46" y="94"/>
                        </a:lnTo>
                        <a:lnTo>
                          <a:pt x="35" y="97"/>
                        </a:lnTo>
                        <a:lnTo>
                          <a:pt x="23" y="99"/>
                        </a:lnTo>
                        <a:lnTo>
                          <a:pt x="10" y="97"/>
                        </a:lnTo>
                        <a:lnTo>
                          <a:pt x="0" y="94"/>
                        </a:lnTo>
                        <a:lnTo>
                          <a:pt x="3" y="97"/>
                        </a:lnTo>
                        <a:lnTo>
                          <a:pt x="4" y="99"/>
                        </a:lnTo>
                        <a:lnTo>
                          <a:pt x="13" y="102"/>
                        </a:lnTo>
                        <a:lnTo>
                          <a:pt x="23" y="102"/>
                        </a:lnTo>
                        <a:lnTo>
                          <a:pt x="35" y="101"/>
                        </a:lnTo>
                        <a:lnTo>
                          <a:pt x="47" y="97"/>
                        </a:lnTo>
                        <a:lnTo>
                          <a:pt x="58" y="91"/>
                        </a:lnTo>
                        <a:lnTo>
                          <a:pt x="68" y="84"/>
                        </a:lnTo>
                        <a:lnTo>
                          <a:pt x="75" y="74"/>
                        </a:lnTo>
                        <a:lnTo>
                          <a:pt x="81" y="62"/>
                        </a:lnTo>
                        <a:lnTo>
                          <a:pt x="86" y="51"/>
                        </a:lnTo>
                        <a:lnTo>
                          <a:pt x="88" y="37"/>
                        </a:lnTo>
                        <a:close/>
                      </a:path>
                    </a:pathLst>
                  </a:custGeom>
                  <a:solidFill>
                    <a:srgbClr val="DE423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37" name="Freeform 705"/>
                  <p:cNvSpPr>
                    <a:spLocks/>
                  </p:cNvSpPr>
                  <p:nvPr/>
                </p:nvSpPr>
                <p:spPr bwMode="auto">
                  <a:xfrm>
                    <a:off x="5573" y="1191"/>
                    <a:ext cx="88" cy="103"/>
                  </a:xfrm>
                  <a:custGeom>
                    <a:avLst/>
                    <a:gdLst/>
                    <a:ahLst/>
                    <a:cxnLst>
                      <a:cxn ang="0">
                        <a:pos x="88" y="39"/>
                      </a:cxn>
                      <a:cxn ang="0">
                        <a:pos x="86" y="30"/>
                      </a:cxn>
                      <a:cxn ang="0">
                        <a:pos x="85" y="19"/>
                      </a:cxn>
                      <a:cxn ang="0">
                        <a:pos x="80" y="11"/>
                      </a:cxn>
                      <a:cxn ang="0">
                        <a:pos x="76" y="2"/>
                      </a:cxn>
                      <a:cxn ang="0">
                        <a:pos x="73" y="2"/>
                      </a:cxn>
                      <a:cxn ang="0">
                        <a:pos x="71" y="0"/>
                      </a:cxn>
                      <a:cxn ang="0">
                        <a:pos x="76" y="10"/>
                      </a:cxn>
                      <a:cxn ang="0">
                        <a:pos x="80" y="19"/>
                      </a:cxn>
                      <a:cxn ang="0">
                        <a:pos x="83" y="28"/>
                      </a:cxn>
                      <a:cxn ang="0">
                        <a:pos x="85" y="39"/>
                      </a:cxn>
                      <a:cxn ang="0">
                        <a:pos x="83" y="52"/>
                      </a:cxn>
                      <a:cxn ang="0">
                        <a:pos x="80" y="62"/>
                      </a:cxn>
                      <a:cxn ang="0">
                        <a:pos x="74" y="73"/>
                      </a:cxn>
                      <a:cxn ang="0">
                        <a:pos x="66" y="82"/>
                      </a:cxn>
                      <a:cxn ang="0">
                        <a:pos x="57" y="89"/>
                      </a:cxn>
                      <a:cxn ang="0">
                        <a:pos x="48" y="95"/>
                      </a:cxn>
                      <a:cxn ang="0">
                        <a:pos x="37" y="98"/>
                      </a:cxn>
                      <a:cxn ang="0">
                        <a:pos x="25" y="99"/>
                      </a:cxn>
                      <a:cxn ang="0">
                        <a:pos x="12" y="98"/>
                      </a:cxn>
                      <a:cxn ang="0">
                        <a:pos x="0" y="95"/>
                      </a:cxn>
                      <a:cxn ang="0">
                        <a:pos x="2" y="98"/>
                      </a:cxn>
                      <a:cxn ang="0">
                        <a:pos x="5" y="99"/>
                      </a:cxn>
                      <a:cxn ang="0">
                        <a:pos x="14" y="103"/>
                      </a:cxn>
                      <a:cxn ang="0">
                        <a:pos x="25" y="103"/>
                      </a:cxn>
                      <a:cxn ang="0">
                        <a:pos x="37" y="101"/>
                      </a:cxn>
                      <a:cxn ang="0">
                        <a:pos x="49" y="98"/>
                      </a:cxn>
                      <a:cxn ang="0">
                        <a:pos x="60" y="92"/>
                      </a:cxn>
                      <a:cxn ang="0">
                        <a:pos x="70" y="84"/>
                      </a:cxn>
                      <a:cxn ang="0">
                        <a:pos x="77" y="75"/>
                      </a:cxn>
                      <a:cxn ang="0">
                        <a:pos x="82" y="64"/>
                      </a:cxn>
                      <a:cxn ang="0">
                        <a:pos x="86" y="52"/>
                      </a:cxn>
                      <a:cxn ang="0">
                        <a:pos x="88" y="39"/>
                      </a:cxn>
                    </a:cxnLst>
                    <a:rect l="0" t="0" r="r" b="b"/>
                    <a:pathLst>
                      <a:path w="88" h="103">
                        <a:moveTo>
                          <a:pt x="88" y="39"/>
                        </a:moveTo>
                        <a:lnTo>
                          <a:pt x="86" y="30"/>
                        </a:lnTo>
                        <a:lnTo>
                          <a:pt x="85" y="19"/>
                        </a:lnTo>
                        <a:lnTo>
                          <a:pt x="80" y="11"/>
                        </a:lnTo>
                        <a:lnTo>
                          <a:pt x="76" y="2"/>
                        </a:lnTo>
                        <a:lnTo>
                          <a:pt x="73" y="2"/>
                        </a:lnTo>
                        <a:lnTo>
                          <a:pt x="71" y="0"/>
                        </a:lnTo>
                        <a:lnTo>
                          <a:pt x="76" y="10"/>
                        </a:lnTo>
                        <a:lnTo>
                          <a:pt x="80" y="19"/>
                        </a:lnTo>
                        <a:lnTo>
                          <a:pt x="83" y="28"/>
                        </a:lnTo>
                        <a:lnTo>
                          <a:pt x="85" y="39"/>
                        </a:lnTo>
                        <a:lnTo>
                          <a:pt x="83" y="52"/>
                        </a:lnTo>
                        <a:lnTo>
                          <a:pt x="80" y="62"/>
                        </a:lnTo>
                        <a:lnTo>
                          <a:pt x="74" y="73"/>
                        </a:lnTo>
                        <a:lnTo>
                          <a:pt x="66" y="82"/>
                        </a:lnTo>
                        <a:lnTo>
                          <a:pt x="57" y="89"/>
                        </a:lnTo>
                        <a:lnTo>
                          <a:pt x="48" y="95"/>
                        </a:lnTo>
                        <a:lnTo>
                          <a:pt x="37" y="98"/>
                        </a:lnTo>
                        <a:lnTo>
                          <a:pt x="25" y="99"/>
                        </a:lnTo>
                        <a:lnTo>
                          <a:pt x="12" y="98"/>
                        </a:lnTo>
                        <a:lnTo>
                          <a:pt x="0" y="95"/>
                        </a:lnTo>
                        <a:lnTo>
                          <a:pt x="2" y="98"/>
                        </a:lnTo>
                        <a:lnTo>
                          <a:pt x="5" y="99"/>
                        </a:lnTo>
                        <a:lnTo>
                          <a:pt x="14" y="103"/>
                        </a:lnTo>
                        <a:lnTo>
                          <a:pt x="25" y="103"/>
                        </a:lnTo>
                        <a:lnTo>
                          <a:pt x="37" y="101"/>
                        </a:lnTo>
                        <a:lnTo>
                          <a:pt x="49" y="98"/>
                        </a:lnTo>
                        <a:lnTo>
                          <a:pt x="60" y="92"/>
                        </a:lnTo>
                        <a:lnTo>
                          <a:pt x="70" y="84"/>
                        </a:lnTo>
                        <a:lnTo>
                          <a:pt x="77" y="75"/>
                        </a:lnTo>
                        <a:lnTo>
                          <a:pt x="82" y="64"/>
                        </a:lnTo>
                        <a:lnTo>
                          <a:pt x="86" y="52"/>
                        </a:lnTo>
                        <a:lnTo>
                          <a:pt x="88" y="39"/>
                        </a:lnTo>
                        <a:close/>
                      </a:path>
                    </a:pathLst>
                  </a:custGeom>
                  <a:solidFill>
                    <a:srgbClr val="DE444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38" name="Freeform 706"/>
                  <p:cNvSpPr>
                    <a:spLocks/>
                  </p:cNvSpPr>
                  <p:nvPr/>
                </p:nvSpPr>
                <p:spPr bwMode="auto">
                  <a:xfrm>
                    <a:off x="5571" y="1191"/>
                    <a:ext cx="88" cy="101"/>
                  </a:xfrm>
                  <a:custGeom>
                    <a:avLst/>
                    <a:gdLst/>
                    <a:ahLst/>
                    <a:cxnLst>
                      <a:cxn ang="0">
                        <a:pos x="88" y="39"/>
                      </a:cxn>
                      <a:cxn ang="0">
                        <a:pos x="87" y="28"/>
                      </a:cxn>
                      <a:cxn ang="0">
                        <a:pos x="84" y="19"/>
                      </a:cxn>
                      <a:cxn ang="0">
                        <a:pos x="81" y="10"/>
                      </a:cxn>
                      <a:cxn ang="0">
                        <a:pos x="75" y="2"/>
                      </a:cxn>
                      <a:cxn ang="0">
                        <a:pos x="73" y="0"/>
                      </a:cxn>
                      <a:cxn ang="0">
                        <a:pos x="70" y="0"/>
                      </a:cxn>
                      <a:cxn ang="0">
                        <a:pos x="76" y="8"/>
                      </a:cxn>
                      <a:cxn ang="0">
                        <a:pos x="81" y="18"/>
                      </a:cxn>
                      <a:cxn ang="0">
                        <a:pos x="84" y="28"/>
                      </a:cxn>
                      <a:cxn ang="0">
                        <a:pos x="85" y="39"/>
                      </a:cxn>
                      <a:cxn ang="0">
                        <a:pos x="84" y="52"/>
                      </a:cxn>
                      <a:cxn ang="0">
                        <a:pos x="81" y="62"/>
                      </a:cxn>
                      <a:cxn ang="0">
                        <a:pos x="75" y="72"/>
                      </a:cxn>
                      <a:cxn ang="0">
                        <a:pos x="68" y="81"/>
                      </a:cxn>
                      <a:cxn ang="0">
                        <a:pos x="59" y="89"/>
                      </a:cxn>
                      <a:cxn ang="0">
                        <a:pos x="48" y="93"/>
                      </a:cxn>
                      <a:cxn ang="0">
                        <a:pos x="38" y="96"/>
                      </a:cxn>
                      <a:cxn ang="0">
                        <a:pos x="27" y="98"/>
                      </a:cxn>
                      <a:cxn ang="0">
                        <a:pos x="13" y="96"/>
                      </a:cxn>
                      <a:cxn ang="0">
                        <a:pos x="0" y="92"/>
                      </a:cxn>
                      <a:cxn ang="0">
                        <a:pos x="2" y="95"/>
                      </a:cxn>
                      <a:cxn ang="0">
                        <a:pos x="4" y="96"/>
                      </a:cxn>
                      <a:cxn ang="0">
                        <a:pos x="14" y="99"/>
                      </a:cxn>
                      <a:cxn ang="0">
                        <a:pos x="27" y="101"/>
                      </a:cxn>
                      <a:cxn ang="0">
                        <a:pos x="39" y="99"/>
                      </a:cxn>
                      <a:cxn ang="0">
                        <a:pos x="50" y="96"/>
                      </a:cxn>
                      <a:cxn ang="0">
                        <a:pos x="61" y="90"/>
                      </a:cxn>
                      <a:cxn ang="0">
                        <a:pos x="70" y="82"/>
                      </a:cxn>
                      <a:cxn ang="0">
                        <a:pos x="78" y="73"/>
                      </a:cxn>
                      <a:cxn ang="0">
                        <a:pos x="82" y="64"/>
                      </a:cxn>
                      <a:cxn ang="0">
                        <a:pos x="87" y="52"/>
                      </a:cxn>
                      <a:cxn ang="0">
                        <a:pos x="88" y="39"/>
                      </a:cxn>
                    </a:cxnLst>
                    <a:rect l="0" t="0" r="r" b="b"/>
                    <a:pathLst>
                      <a:path w="88" h="101">
                        <a:moveTo>
                          <a:pt x="88" y="39"/>
                        </a:moveTo>
                        <a:lnTo>
                          <a:pt x="87" y="28"/>
                        </a:lnTo>
                        <a:lnTo>
                          <a:pt x="84" y="19"/>
                        </a:lnTo>
                        <a:lnTo>
                          <a:pt x="81" y="10"/>
                        </a:lnTo>
                        <a:lnTo>
                          <a:pt x="75" y="2"/>
                        </a:lnTo>
                        <a:lnTo>
                          <a:pt x="73" y="0"/>
                        </a:lnTo>
                        <a:lnTo>
                          <a:pt x="70" y="0"/>
                        </a:lnTo>
                        <a:lnTo>
                          <a:pt x="76" y="8"/>
                        </a:lnTo>
                        <a:lnTo>
                          <a:pt x="81" y="18"/>
                        </a:lnTo>
                        <a:lnTo>
                          <a:pt x="84" y="28"/>
                        </a:lnTo>
                        <a:lnTo>
                          <a:pt x="85" y="39"/>
                        </a:lnTo>
                        <a:lnTo>
                          <a:pt x="84" y="52"/>
                        </a:lnTo>
                        <a:lnTo>
                          <a:pt x="81" y="62"/>
                        </a:lnTo>
                        <a:lnTo>
                          <a:pt x="75" y="72"/>
                        </a:lnTo>
                        <a:lnTo>
                          <a:pt x="68" y="81"/>
                        </a:lnTo>
                        <a:lnTo>
                          <a:pt x="59" y="89"/>
                        </a:lnTo>
                        <a:lnTo>
                          <a:pt x="48" y="93"/>
                        </a:lnTo>
                        <a:lnTo>
                          <a:pt x="38" y="96"/>
                        </a:lnTo>
                        <a:lnTo>
                          <a:pt x="27" y="98"/>
                        </a:lnTo>
                        <a:lnTo>
                          <a:pt x="13" y="96"/>
                        </a:lnTo>
                        <a:lnTo>
                          <a:pt x="0" y="92"/>
                        </a:lnTo>
                        <a:lnTo>
                          <a:pt x="2" y="95"/>
                        </a:lnTo>
                        <a:lnTo>
                          <a:pt x="4" y="96"/>
                        </a:lnTo>
                        <a:lnTo>
                          <a:pt x="14" y="99"/>
                        </a:lnTo>
                        <a:lnTo>
                          <a:pt x="27" y="101"/>
                        </a:lnTo>
                        <a:lnTo>
                          <a:pt x="39" y="99"/>
                        </a:lnTo>
                        <a:lnTo>
                          <a:pt x="50" y="96"/>
                        </a:lnTo>
                        <a:lnTo>
                          <a:pt x="61" y="90"/>
                        </a:lnTo>
                        <a:lnTo>
                          <a:pt x="70" y="82"/>
                        </a:lnTo>
                        <a:lnTo>
                          <a:pt x="78" y="73"/>
                        </a:lnTo>
                        <a:lnTo>
                          <a:pt x="82" y="64"/>
                        </a:lnTo>
                        <a:lnTo>
                          <a:pt x="87" y="52"/>
                        </a:lnTo>
                        <a:lnTo>
                          <a:pt x="88" y="39"/>
                        </a:lnTo>
                        <a:close/>
                      </a:path>
                    </a:pathLst>
                  </a:custGeom>
                  <a:solidFill>
                    <a:srgbClr val="DF464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39" name="Freeform 707"/>
                  <p:cNvSpPr>
                    <a:spLocks/>
                  </p:cNvSpPr>
                  <p:nvPr/>
                </p:nvSpPr>
                <p:spPr bwMode="auto">
                  <a:xfrm>
                    <a:off x="5570" y="1190"/>
                    <a:ext cx="88" cy="100"/>
                  </a:xfrm>
                  <a:custGeom>
                    <a:avLst/>
                    <a:gdLst/>
                    <a:ahLst/>
                    <a:cxnLst>
                      <a:cxn ang="0">
                        <a:pos x="88" y="40"/>
                      </a:cxn>
                      <a:cxn ang="0">
                        <a:pos x="86" y="29"/>
                      </a:cxn>
                      <a:cxn ang="0">
                        <a:pos x="83" y="20"/>
                      </a:cxn>
                      <a:cxn ang="0">
                        <a:pos x="79" y="11"/>
                      </a:cxn>
                      <a:cxn ang="0">
                        <a:pos x="74" y="1"/>
                      </a:cxn>
                      <a:cxn ang="0">
                        <a:pos x="71" y="1"/>
                      </a:cxn>
                      <a:cxn ang="0">
                        <a:pos x="68" y="0"/>
                      </a:cxn>
                      <a:cxn ang="0">
                        <a:pos x="76" y="9"/>
                      </a:cxn>
                      <a:cxn ang="0">
                        <a:pos x="80" y="19"/>
                      </a:cxn>
                      <a:cxn ang="0">
                        <a:pos x="83" y="29"/>
                      </a:cxn>
                      <a:cxn ang="0">
                        <a:pos x="85" y="40"/>
                      </a:cxn>
                      <a:cxn ang="0">
                        <a:pos x="83" y="53"/>
                      </a:cxn>
                      <a:cxn ang="0">
                        <a:pos x="80" y="63"/>
                      </a:cxn>
                      <a:cxn ang="0">
                        <a:pos x="74" y="73"/>
                      </a:cxn>
                      <a:cxn ang="0">
                        <a:pos x="68" y="80"/>
                      </a:cxn>
                      <a:cxn ang="0">
                        <a:pos x="59" y="88"/>
                      </a:cxn>
                      <a:cxn ang="0">
                        <a:pos x="49" y="93"/>
                      </a:cxn>
                      <a:cxn ang="0">
                        <a:pos x="39" y="96"/>
                      </a:cxn>
                      <a:cxn ang="0">
                        <a:pos x="28" y="97"/>
                      </a:cxn>
                      <a:cxn ang="0">
                        <a:pos x="20" y="97"/>
                      </a:cxn>
                      <a:cxn ang="0">
                        <a:pos x="14" y="96"/>
                      </a:cxn>
                      <a:cxn ang="0">
                        <a:pos x="6" y="94"/>
                      </a:cxn>
                      <a:cxn ang="0">
                        <a:pos x="0" y="91"/>
                      </a:cxn>
                      <a:cxn ang="0">
                        <a:pos x="1" y="93"/>
                      </a:cxn>
                      <a:cxn ang="0">
                        <a:pos x="3" y="96"/>
                      </a:cxn>
                      <a:cxn ang="0">
                        <a:pos x="15" y="99"/>
                      </a:cxn>
                      <a:cxn ang="0">
                        <a:pos x="28" y="100"/>
                      </a:cxn>
                      <a:cxn ang="0">
                        <a:pos x="40" y="99"/>
                      </a:cxn>
                      <a:cxn ang="0">
                        <a:pos x="51" y="96"/>
                      </a:cxn>
                      <a:cxn ang="0">
                        <a:pos x="60" y="90"/>
                      </a:cxn>
                      <a:cxn ang="0">
                        <a:pos x="69" y="83"/>
                      </a:cxn>
                      <a:cxn ang="0">
                        <a:pos x="77" y="74"/>
                      </a:cxn>
                      <a:cxn ang="0">
                        <a:pos x="83" y="63"/>
                      </a:cxn>
                      <a:cxn ang="0">
                        <a:pos x="86" y="53"/>
                      </a:cxn>
                      <a:cxn ang="0">
                        <a:pos x="88" y="40"/>
                      </a:cxn>
                    </a:cxnLst>
                    <a:rect l="0" t="0" r="r" b="b"/>
                    <a:pathLst>
                      <a:path w="88" h="100">
                        <a:moveTo>
                          <a:pt x="88" y="40"/>
                        </a:moveTo>
                        <a:lnTo>
                          <a:pt x="86" y="29"/>
                        </a:lnTo>
                        <a:lnTo>
                          <a:pt x="83" y="20"/>
                        </a:lnTo>
                        <a:lnTo>
                          <a:pt x="79" y="11"/>
                        </a:lnTo>
                        <a:lnTo>
                          <a:pt x="74" y="1"/>
                        </a:lnTo>
                        <a:lnTo>
                          <a:pt x="71" y="1"/>
                        </a:lnTo>
                        <a:lnTo>
                          <a:pt x="68" y="0"/>
                        </a:lnTo>
                        <a:lnTo>
                          <a:pt x="76" y="9"/>
                        </a:lnTo>
                        <a:lnTo>
                          <a:pt x="80" y="19"/>
                        </a:lnTo>
                        <a:lnTo>
                          <a:pt x="83" y="29"/>
                        </a:lnTo>
                        <a:lnTo>
                          <a:pt x="85" y="40"/>
                        </a:lnTo>
                        <a:lnTo>
                          <a:pt x="83" y="53"/>
                        </a:lnTo>
                        <a:lnTo>
                          <a:pt x="80" y="63"/>
                        </a:lnTo>
                        <a:lnTo>
                          <a:pt x="74" y="73"/>
                        </a:lnTo>
                        <a:lnTo>
                          <a:pt x="68" y="80"/>
                        </a:lnTo>
                        <a:lnTo>
                          <a:pt x="59" y="88"/>
                        </a:lnTo>
                        <a:lnTo>
                          <a:pt x="49" y="93"/>
                        </a:lnTo>
                        <a:lnTo>
                          <a:pt x="39" y="96"/>
                        </a:lnTo>
                        <a:lnTo>
                          <a:pt x="28" y="97"/>
                        </a:lnTo>
                        <a:lnTo>
                          <a:pt x="20" y="97"/>
                        </a:lnTo>
                        <a:lnTo>
                          <a:pt x="14" y="96"/>
                        </a:lnTo>
                        <a:lnTo>
                          <a:pt x="6" y="94"/>
                        </a:lnTo>
                        <a:lnTo>
                          <a:pt x="0" y="91"/>
                        </a:lnTo>
                        <a:lnTo>
                          <a:pt x="1" y="93"/>
                        </a:lnTo>
                        <a:lnTo>
                          <a:pt x="3" y="96"/>
                        </a:lnTo>
                        <a:lnTo>
                          <a:pt x="15" y="99"/>
                        </a:lnTo>
                        <a:lnTo>
                          <a:pt x="28" y="100"/>
                        </a:lnTo>
                        <a:lnTo>
                          <a:pt x="40" y="99"/>
                        </a:lnTo>
                        <a:lnTo>
                          <a:pt x="51" y="96"/>
                        </a:lnTo>
                        <a:lnTo>
                          <a:pt x="60" y="90"/>
                        </a:lnTo>
                        <a:lnTo>
                          <a:pt x="69" y="83"/>
                        </a:lnTo>
                        <a:lnTo>
                          <a:pt x="77" y="74"/>
                        </a:lnTo>
                        <a:lnTo>
                          <a:pt x="83" y="63"/>
                        </a:lnTo>
                        <a:lnTo>
                          <a:pt x="86" y="53"/>
                        </a:lnTo>
                        <a:lnTo>
                          <a:pt x="88" y="40"/>
                        </a:lnTo>
                        <a:close/>
                      </a:path>
                    </a:pathLst>
                  </a:custGeom>
                  <a:solidFill>
                    <a:srgbClr val="DF474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40" name="Freeform 708"/>
                  <p:cNvSpPr>
                    <a:spLocks/>
                  </p:cNvSpPr>
                  <p:nvPr/>
                </p:nvSpPr>
                <p:spPr bwMode="auto">
                  <a:xfrm>
                    <a:off x="5568" y="1190"/>
                    <a:ext cx="88" cy="99"/>
                  </a:xfrm>
                  <a:custGeom>
                    <a:avLst/>
                    <a:gdLst/>
                    <a:ahLst/>
                    <a:cxnLst>
                      <a:cxn ang="0">
                        <a:pos x="88" y="40"/>
                      </a:cxn>
                      <a:cxn ang="0">
                        <a:pos x="87" y="29"/>
                      </a:cxn>
                      <a:cxn ang="0">
                        <a:pos x="84" y="19"/>
                      </a:cxn>
                      <a:cxn ang="0">
                        <a:pos x="79" y="9"/>
                      </a:cxn>
                      <a:cxn ang="0">
                        <a:pos x="73" y="1"/>
                      </a:cxn>
                      <a:cxn ang="0">
                        <a:pos x="70" y="0"/>
                      </a:cxn>
                      <a:cxn ang="0">
                        <a:pos x="68" y="0"/>
                      </a:cxn>
                      <a:cxn ang="0">
                        <a:pos x="75" y="9"/>
                      </a:cxn>
                      <a:cxn ang="0">
                        <a:pos x="81" y="19"/>
                      </a:cxn>
                      <a:cxn ang="0">
                        <a:pos x="84" y="29"/>
                      </a:cxn>
                      <a:cxn ang="0">
                        <a:pos x="85" y="40"/>
                      </a:cxn>
                      <a:cxn ang="0">
                        <a:pos x="84" y="51"/>
                      </a:cxn>
                      <a:cxn ang="0">
                        <a:pos x="81" y="62"/>
                      </a:cxn>
                      <a:cxn ang="0">
                        <a:pos x="75" y="71"/>
                      </a:cxn>
                      <a:cxn ang="0">
                        <a:pos x="68" y="80"/>
                      </a:cxn>
                      <a:cxn ang="0">
                        <a:pos x="61" y="87"/>
                      </a:cxn>
                      <a:cxn ang="0">
                        <a:pos x="51" y="91"/>
                      </a:cxn>
                      <a:cxn ang="0">
                        <a:pos x="41" y="94"/>
                      </a:cxn>
                      <a:cxn ang="0">
                        <a:pos x="30" y="96"/>
                      </a:cxn>
                      <a:cxn ang="0">
                        <a:pos x="22" y="96"/>
                      </a:cxn>
                      <a:cxn ang="0">
                        <a:pos x="14" y="94"/>
                      </a:cxn>
                      <a:cxn ang="0">
                        <a:pos x="8" y="91"/>
                      </a:cxn>
                      <a:cxn ang="0">
                        <a:pos x="0" y="88"/>
                      </a:cxn>
                      <a:cxn ang="0">
                        <a:pos x="2" y="91"/>
                      </a:cxn>
                      <a:cxn ang="0">
                        <a:pos x="3" y="93"/>
                      </a:cxn>
                      <a:cxn ang="0">
                        <a:pos x="16" y="97"/>
                      </a:cxn>
                      <a:cxn ang="0">
                        <a:pos x="30" y="99"/>
                      </a:cxn>
                      <a:cxn ang="0">
                        <a:pos x="41" y="97"/>
                      </a:cxn>
                      <a:cxn ang="0">
                        <a:pos x="51" y="94"/>
                      </a:cxn>
                      <a:cxn ang="0">
                        <a:pos x="62" y="90"/>
                      </a:cxn>
                      <a:cxn ang="0">
                        <a:pos x="71" y="82"/>
                      </a:cxn>
                      <a:cxn ang="0">
                        <a:pos x="78" y="73"/>
                      </a:cxn>
                      <a:cxn ang="0">
                        <a:pos x="84" y="63"/>
                      </a:cxn>
                      <a:cxn ang="0">
                        <a:pos x="87" y="53"/>
                      </a:cxn>
                      <a:cxn ang="0">
                        <a:pos x="88" y="40"/>
                      </a:cxn>
                    </a:cxnLst>
                    <a:rect l="0" t="0" r="r" b="b"/>
                    <a:pathLst>
                      <a:path w="88" h="99">
                        <a:moveTo>
                          <a:pt x="88" y="40"/>
                        </a:moveTo>
                        <a:lnTo>
                          <a:pt x="87" y="29"/>
                        </a:lnTo>
                        <a:lnTo>
                          <a:pt x="84" y="19"/>
                        </a:lnTo>
                        <a:lnTo>
                          <a:pt x="79" y="9"/>
                        </a:lnTo>
                        <a:lnTo>
                          <a:pt x="73" y="1"/>
                        </a:lnTo>
                        <a:lnTo>
                          <a:pt x="70" y="0"/>
                        </a:lnTo>
                        <a:lnTo>
                          <a:pt x="68" y="0"/>
                        </a:lnTo>
                        <a:lnTo>
                          <a:pt x="75" y="9"/>
                        </a:lnTo>
                        <a:lnTo>
                          <a:pt x="81" y="19"/>
                        </a:lnTo>
                        <a:lnTo>
                          <a:pt x="84" y="29"/>
                        </a:lnTo>
                        <a:lnTo>
                          <a:pt x="85" y="40"/>
                        </a:lnTo>
                        <a:lnTo>
                          <a:pt x="84" y="51"/>
                        </a:lnTo>
                        <a:lnTo>
                          <a:pt x="81" y="62"/>
                        </a:lnTo>
                        <a:lnTo>
                          <a:pt x="75" y="71"/>
                        </a:lnTo>
                        <a:lnTo>
                          <a:pt x="68" y="80"/>
                        </a:lnTo>
                        <a:lnTo>
                          <a:pt x="61" y="87"/>
                        </a:lnTo>
                        <a:lnTo>
                          <a:pt x="51" y="91"/>
                        </a:lnTo>
                        <a:lnTo>
                          <a:pt x="41" y="94"/>
                        </a:lnTo>
                        <a:lnTo>
                          <a:pt x="30" y="96"/>
                        </a:lnTo>
                        <a:lnTo>
                          <a:pt x="22" y="96"/>
                        </a:lnTo>
                        <a:lnTo>
                          <a:pt x="14" y="94"/>
                        </a:lnTo>
                        <a:lnTo>
                          <a:pt x="8" y="91"/>
                        </a:lnTo>
                        <a:lnTo>
                          <a:pt x="0" y="88"/>
                        </a:lnTo>
                        <a:lnTo>
                          <a:pt x="2" y="91"/>
                        </a:lnTo>
                        <a:lnTo>
                          <a:pt x="3" y="93"/>
                        </a:lnTo>
                        <a:lnTo>
                          <a:pt x="16" y="97"/>
                        </a:lnTo>
                        <a:lnTo>
                          <a:pt x="30" y="99"/>
                        </a:lnTo>
                        <a:lnTo>
                          <a:pt x="41" y="97"/>
                        </a:lnTo>
                        <a:lnTo>
                          <a:pt x="51" y="94"/>
                        </a:lnTo>
                        <a:lnTo>
                          <a:pt x="62" y="90"/>
                        </a:lnTo>
                        <a:lnTo>
                          <a:pt x="71" y="82"/>
                        </a:lnTo>
                        <a:lnTo>
                          <a:pt x="78" y="73"/>
                        </a:lnTo>
                        <a:lnTo>
                          <a:pt x="84" y="63"/>
                        </a:lnTo>
                        <a:lnTo>
                          <a:pt x="87" y="53"/>
                        </a:lnTo>
                        <a:lnTo>
                          <a:pt x="88" y="40"/>
                        </a:lnTo>
                        <a:close/>
                      </a:path>
                    </a:pathLst>
                  </a:custGeom>
                  <a:solidFill>
                    <a:srgbClr val="E04B4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41" name="Freeform 709"/>
                  <p:cNvSpPr>
                    <a:spLocks/>
                  </p:cNvSpPr>
                  <p:nvPr/>
                </p:nvSpPr>
                <p:spPr bwMode="auto">
                  <a:xfrm>
                    <a:off x="5568" y="1190"/>
                    <a:ext cx="87" cy="97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29"/>
                      </a:cxn>
                      <a:cxn ang="0">
                        <a:pos x="82" y="19"/>
                      </a:cxn>
                      <a:cxn ang="0">
                        <a:pos x="78" y="9"/>
                      </a:cxn>
                      <a:cxn ang="0">
                        <a:pos x="70" y="0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73" y="8"/>
                      </a:cxn>
                      <a:cxn ang="0">
                        <a:pos x="78" y="19"/>
                      </a:cxn>
                      <a:cxn ang="0">
                        <a:pos x="82" y="29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5" y="71"/>
                      </a:cxn>
                      <a:cxn ang="0">
                        <a:pos x="67" y="79"/>
                      </a:cxn>
                      <a:cxn ang="0">
                        <a:pos x="59" y="85"/>
                      </a:cxn>
                      <a:cxn ang="0">
                        <a:pos x="50" y="90"/>
                      </a:cxn>
                      <a:cxn ang="0">
                        <a:pos x="41" y="93"/>
                      </a:cxn>
                      <a:cxn ang="0">
                        <a:pos x="30" y="94"/>
                      </a:cxn>
                      <a:cxn ang="0">
                        <a:pos x="20" y="94"/>
                      </a:cxn>
                      <a:cxn ang="0">
                        <a:pos x="14" y="93"/>
                      </a:cxn>
                      <a:cxn ang="0">
                        <a:pos x="7" y="90"/>
                      </a:cxn>
                      <a:cxn ang="0">
                        <a:pos x="0" y="85"/>
                      </a:cxn>
                      <a:cxn ang="0">
                        <a:pos x="0" y="88"/>
                      </a:cxn>
                      <a:cxn ang="0">
                        <a:pos x="2" y="91"/>
                      </a:cxn>
                      <a:cxn ang="0">
                        <a:pos x="8" y="94"/>
                      </a:cxn>
                      <a:cxn ang="0">
                        <a:pos x="16" y="96"/>
                      </a:cxn>
                      <a:cxn ang="0">
                        <a:pos x="22" y="97"/>
                      </a:cxn>
                      <a:cxn ang="0">
                        <a:pos x="30" y="97"/>
                      </a:cxn>
                      <a:cxn ang="0">
                        <a:pos x="41" y="96"/>
                      </a:cxn>
                      <a:cxn ang="0">
                        <a:pos x="51" y="93"/>
                      </a:cxn>
                      <a:cxn ang="0">
                        <a:pos x="61" y="88"/>
                      </a:cxn>
                      <a:cxn ang="0">
                        <a:pos x="70" y="80"/>
                      </a:cxn>
                      <a:cxn ang="0">
                        <a:pos x="76" y="73"/>
                      </a:cxn>
                      <a:cxn ang="0">
                        <a:pos x="82" y="63"/>
                      </a:cxn>
                      <a:cxn ang="0">
                        <a:pos x="85" y="53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7">
                        <a:moveTo>
                          <a:pt x="87" y="40"/>
                        </a:moveTo>
                        <a:lnTo>
                          <a:pt x="85" y="29"/>
                        </a:lnTo>
                        <a:lnTo>
                          <a:pt x="82" y="19"/>
                        </a:lnTo>
                        <a:lnTo>
                          <a:pt x="78" y="9"/>
                        </a:lnTo>
                        <a:lnTo>
                          <a:pt x="70" y="0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73" y="8"/>
                        </a:lnTo>
                        <a:lnTo>
                          <a:pt x="78" y="19"/>
                        </a:lnTo>
                        <a:lnTo>
                          <a:pt x="82" y="29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5" y="71"/>
                        </a:lnTo>
                        <a:lnTo>
                          <a:pt x="67" y="79"/>
                        </a:lnTo>
                        <a:lnTo>
                          <a:pt x="59" y="85"/>
                        </a:lnTo>
                        <a:lnTo>
                          <a:pt x="50" y="90"/>
                        </a:lnTo>
                        <a:lnTo>
                          <a:pt x="41" y="93"/>
                        </a:lnTo>
                        <a:lnTo>
                          <a:pt x="30" y="94"/>
                        </a:lnTo>
                        <a:lnTo>
                          <a:pt x="20" y="94"/>
                        </a:lnTo>
                        <a:lnTo>
                          <a:pt x="14" y="93"/>
                        </a:lnTo>
                        <a:lnTo>
                          <a:pt x="7" y="90"/>
                        </a:lnTo>
                        <a:lnTo>
                          <a:pt x="0" y="85"/>
                        </a:lnTo>
                        <a:lnTo>
                          <a:pt x="0" y="88"/>
                        </a:lnTo>
                        <a:lnTo>
                          <a:pt x="2" y="91"/>
                        </a:lnTo>
                        <a:lnTo>
                          <a:pt x="8" y="94"/>
                        </a:lnTo>
                        <a:lnTo>
                          <a:pt x="16" y="96"/>
                        </a:lnTo>
                        <a:lnTo>
                          <a:pt x="22" y="97"/>
                        </a:lnTo>
                        <a:lnTo>
                          <a:pt x="30" y="97"/>
                        </a:lnTo>
                        <a:lnTo>
                          <a:pt x="41" y="96"/>
                        </a:lnTo>
                        <a:lnTo>
                          <a:pt x="51" y="93"/>
                        </a:lnTo>
                        <a:lnTo>
                          <a:pt x="61" y="88"/>
                        </a:lnTo>
                        <a:lnTo>
                          <a:pt x="70" y="80"/>
                        </a:lnTo>
                        <a:lnTo>
                          <a:pt x="76" y="73"/>
                        </a:lnTo>
                        <a:lnTo>
                          <a:pt x="82" y="63"/>
                        </a:lnTo>
                        <a:lnTo>
                          <a:pt x="85" y="53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E04E4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42" name="Freeform 710"/>
                  <p:cNvSpPr>
                    <a:spLocks/>
                  </p:cNvSpPr>
                  <p:nvPr/>
                </p:nvSpPr>
                <p:spPr bwMode="auto">
                  <a:xfrm>
                    <a:off x="5567" y="1190"/>
                    <a:ext cx="86" cy="96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5" y="29"/>
                      </a:cxn>
                      <a:cxn ang="0">
                        <a:pos x="82" y="19"/>
                      </a:cxn>
                      <a:cxn ang="0">
                        <a:pos x="76" y="9"/>
                      </a:cxn>
                      <a:cxn ang="0">
                        <a:pos x="69" y="0"/>
                      </a:cxn>
                      <a:cxn ang="0">
                        <a:pos x="66" y="0"/>
                      </a:cxn>
                      <a:cxn ang="0">
                        <a:pos x="63" y="0"/>
                      </a:cxn>
                      <a:cxn ang="0">
                        <a:pos x="71" y="8"/>
                      </a:cxn>
                      <a:cxn ang="0">
                        <a:pos x="77" y="17"/>
                      </a:cxn>
                      <a:cxn ang="0">
                        <a:pos x="82" y="28"/>
                      </a:cxn>
                      <a:cxn ang="0">
                        <a:pos x="83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70"/>
                      </a:cxn>
                      <a:cxn ang="0">
                        <a:pos x="68" y="77"/>
                      </a:cxn>
                      <a:cxn ang="0">
                        <a:pos x="60" y="83"/>
                      </a:cxn>
                      <a:cxn ang="0">
                        <a:pos x="51" y="88"/>
                      </a:cxn>
                      <a:cxn ang="0">
                        <a:pos x="42" y="91"/>
                      </a:cxn>
                      <a:cxn ang="0">
                        <a:pos x="31" y="93"/>
                      </a:cxn>
                      <a:cxn ang="0">
                        <a:pos x="21" y="93"/>
                      </a:cxn>
                      <a:cxn ang="0">
                        <a:pos x="14" y="90"/>
                      </a:cxn>
                      <a:cxn ang="0">
                        <a:pos x="6" y="87"/>
                      </a:cxn>
                      <a:cxn ang="0">
                        <a:pos x="0" y="83"/>
                      </a:cxn>
                      <a:cxn ang="0">
                        <a:pos x="1" y="85"/>
                      </a:cxn>
                      <a:cxn ang="0">
                        <a:pos x="1" y="88"/>
                      </a:cxn>
                      <a:cxn ang="0">
                        <a:pos x="9" y="91"/>
                      </a:cxn>
                      <a:cxn ang="0">
                        <a:pos x="15" y="94"/>
                      </a:cxn>
                      <a:cxn ang="0">
                        <a:pos x="23" y="96"/>
                      </a:cxn>
                      <a:cxn ang="0">
                        <a:pos x="31" y="96"/>
                      </a:cxn>
                      <a:cxn ang="0">
                        <a:pos x="42" y="94"/>
                      </a:cxn>
                      <a:cxn ang="0">
                        <a:pos x="52" y="91"/>
                      </a:cxn>
                      <a:cxn ang="0">
                        <a:pos x="62" y="87"/>
                      </a:cxn>
                      <a:cxn ang="0">
                        <a:pos x="69" y="80"/>
                      </a:cxn>
                      <a:cxn ang="0">
                        <a:pos x="76" y="71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6">
                        <a:moveTo>
                          <a:pt x="86" y="40"/>
                        </a:moveTo>
                        <a:lnTo>
                          <a:pt x="85" y="29"/>
                        </a:lnTo>
                        <a:lnTo>
                          <a:pt x="82" y="19"/>
                        </a:lnTo>
                        <a:lnTo>
                          <a:pt x="76" y="9"/>
                        </a:lnTo>
                        <a:lnTo>
                          <a:pt x="69" y="0"/>
                        </a:lnTo>
                        <a:lnTo>
                          <a:pt x="66" y="0"/>
                        </a:lnTo>
                        <a:lnTo>
                          <a:pt x="63" y="0"/>
                        </a:lnTo>
                        <a:lnTo>
                          <a:pt x="71" y="8"/>
                        </a:lnTo>
                        <a:lnTo>
                          <a:pt x="77" y="17"/>
                        </a:lnTo>
                        <a:lnTo>
                          <a:pt x="82" y="28"/>
                        </a:lnTo>
                        <a:lnTo>
                          <a:pt x="83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70"/>
                        </a:lnTo>
                        <a:lnTo>
                          <a:pt x="68" y="77"/>
                        </a:lnTo>
                        <a:lnTo>
                          <a:pt x="60" y="83"/>
                        </a:lnTo>
                        <a:lnTo>
                          <a:pt x="51" y="88"/>
                        </a:lnTo>
                        <a:lnTo>
                          <a:pt x="42" y="91"/>
                        </a:lnTo>
                        <a:lnTo>
                          <a:pt x="31" y="93"/>
                        </a:lnTo>
                        <a:lnTo>
                          <a:pt x="21" y="93"/>
                        </a:lnTo>
                        <a:lnTo>
                          <a:pt x="14" y="90"/>
                        </a:lnTo>
                        <a:lnTo>
                          <a:pt x="6" y="87"/>
                        </a:lnTo>
                        <a:lnTo>
                          <a:pt x="0" y="83"/>
                        </a:lnTo>
                        <a:lnTo>
                          <a:pt x="1" y="85"/>
                        </a:lnTo>
                        <a:lnTo>
                          <a:pt x="1" y="88"/>
                        </a:lnTo>
                        <a:lnTo>
                          <a:pt x="9" y="91"/>
                        </a:lnTo>
                        <a:lnTo>
                          <a:pt x="15" y="94"/>
                        </a:lnTo>
                        <a:lnTo>
                          <a:pt x="23" y="96"/>
                        </a:lnTo>
                        <a:lnTo>
                          <a:pt x="31" y="96"/>
                        </a:lnTo>
                        <a:lnTo>
                          <a:pt x="42" y="94"/>
                        </a:lnTo>
                        <a:lnTo>
                          <a:pt x="52" y="91"/>
                        </a:lnTo>
                        <a:lnTo>
                          <a:pt x="62" y="87"/>
                        </a:lnTo>
                        <a:lnTo>
                          <a:pt x="69" y="80"/>
                        </a:lnTo>
                        <a:lnTo>
                          <a:pt x="76" y="71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E0514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43" name="Freeform 711"/>
                  <p:cNvSpPr>
                    <a:spLocks/>
                  </p:cNvSpPr>
                  <p:nvPr/>
                </p:nvSpPr>
                <p:spPr bwMode="auto">
                  <a:xfrm>
                    <a:off x="5565" y="1190"/>
                    <a:ext cx="87" cy="94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29"/>
                      </a:cxn>
                      <a:cxn ang="0">
                        <a:pos x="81" y="19"/>
                      </a:cxn>
                      <a:cxn ang="0">
                        <a:pos x="76" y="8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64" y="0"/>
                      </a:cxn>
                      <a:cxn ang="0">
                        <a:pos x="71" y="8"/>
                      </a:cxn>
                      <a:cxn ang="0">
                        <a:pos x="78" y="17"/>
                      </a:cxn>
                      <a:cxn ang="0">
                        <a:pos x="82" y="28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70"/>
                      </a:cxn>
                      <a:cxn ang="0">
                        <a:pos x="68" y="76"/>
                      </a:cxn>
                      <a:cxn ang="0">
                        <a:pos x="61" y="82"/>
                      </a:cxn>
                      <a:cxn ang="0">
                        <a:pos x="51" y="88"/>
                      </a:cxn>
                      <a:cxn ang="0">
                        <a:pos x="42" y="90"/>
                      </a:cxn>
                      <a:cxn ang="0">
                        <a:pos x="33" y="91"/>
                      </a:cxn>
                      <a:cxn ang="0">
                        <a:pos x="23" y="91"/>
                      </a:cxn>
                      <a:cxn ang="0">
                        <a:pos x="16" y="88"/>
                      </a:cxn>
                      <a:cxn ang="0">
                        <a:pos x="8" y="85"/>
                      </a:cxn>
                      <a:cxn ang="0">
                        <a:pos x="0" y="80"/>
                      </a:cxn>
                      <a:cxn ang="0">
                        <a:pos x="2" y="83"/>
                      </a:cxn>
                      <a:cxn ang="0">
                        <a:pos x="3" y="85"/>
                      </a:cxn>
                      <a:cxn ang="0">
                        <a:pos x="10" y="90"/>
                      </a:cxn>
                      <a:cxn ang="0">
                        <a:pos x="17" y="93"/>
                      </a:cxn>
                      <a:cxn ang="0">
                        <a:pos x="23" y="94"/>
                      </a:cxn>
                      <a:cxn ang="0">
                        <a:pos x="33" y="94"/>
                      </a:cxn>
                      <a:cxn ang="0">
                        <a:pos x="44" y="93"/>
                      </a:cxn>
                      <a:cxn ang="0">
                        <a:pos x="53" y="90"/>
                      </a:cxn>
                      <a:cxn ang="0">
                        <a:pos x="62" y="85"/>
                      </a:cxn>
                      <a:cxn ang="0">
                        <a:pos x="70" y="79"/>
                      </a:cxn>
                      <a:cxn ang="0">
                        <a:pos x="78" y="71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4">
                        <a:moveTo>
                          <a:pt x="87" y="40"/>
                        </a:moveTo>
                        <a:lnTo>
                          <a:pt x="85" y="29"/>
                        </a:lnTo>
                        <a:lnTo>
                          <a:pt x="81" y="19"/>
                        </a:lnTo>
                        <a:lnTo>
                          <a:pt x="76" y="8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64" y="0"/>
                        </a:lnTo>
                        <a:lnTo>
                          <a:pt x="71" y="8"/>
                        </a:lnTo>
                        <a:lnTo>
                          <a:pt x="78" y="17"/>
                        </a:lnTo>
                        <a:lnTo>
                          <a:pt x="82" y="28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70"/>
                        </a:lnTo>
                        <a:lnTo>
                          <a:pt x="68" y="76"/>
                        </a:lnTo>
                        <a:lnTo>
                          <a:pt x="61" y="82"/>
                        </a:lnTo>
                        <a:lnTo>
                          <a:pt x="51" y="88"/>
                        </a:lnTo>
                        <a:lnTo>
                          <a:pt x="42" y="90"/>
                        </a:lnTo>
                        <a:lnTo>
                          <a:pt x="33" y="91"/>
                        </a:lnTo>
                        <a:lnTo>
                          <a:pt x="23" y="91"/>
                        </a:lnTo>
                        <a:lnTo>
                          <a:pt x="16" y="88"/>
                        </a:lnTo>
                        <a:lnTo>
                          <a:pt x="8" y="85"/>
                        </a:lnTo>
                        <a:lnTo>
                          <a:pt x="0" y="80"/>
                        </a:lnTo>
                        <a:lnTo>
                          <a:pt x="2" y="83"/>
                        </a:lnTo>
                        <a:lnTo>
                          <a:pt x="3" y="85"/>
                        </a:lnTo>
                        <a:lnTo>
                          <a:pt x="10" y="90"/>
                        </a:lnTo>
                        <a:lnTo>
                          <a:pt x="17" y="93"/>
                        </a:lnTo>
                        <a:lnTo>
                          <a:pt x="23" y="94"/>
                        </a:lnTo>
                        <a:lnTo>
                          <a:pt x="33" y="94"/>
                        </a:lnTo>
                        <a:lnTo>
                          <a:pt x="44" y="93"/>
                        </a:lnTo>
                        <a:lnTo>
                          <a:pt x="53" y="90"/>
                        </a:lnTo>
                        <a:lnTo>
                          <a:pt x="62" y="85"/>
                        </a:lnTo>
                        <a:lnTo>
                          <a:pt x="70" y="79"/>
                        </a:lnTo>
                        <a:lnTo>
                          <a:pt x="78" y="71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E153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44" name="Freeform 712"/>
                  <p:cNvSpPr>
                    <a:spLocks/>
                  </p:cNvSpPr>
                  <p:nvPr/>
                </p:nvSpPr>
                <p:spPr bwMode="auto">
                  <a:xfrm>
                    <a:off x="5565" y="1190"/>
                    <a:ext cx="85" cy="93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4" y="28"/>
                      </a:cxn>
                      <a:cxn ang="0">
                        <a:pos x="79" y="17"/>
                      </a:cxn>
                      <a:cxn ang="0">
                        <a:pos x="73" y="8"/>
                      </a:cxn>
                      <a:cxn ang="0">
                        <a:pos x="65" y="0"/>
                      </a:cxn>
                      <a:cxn ang="0">
                        <a:pos x="64" y="0"/>
                      </a:cxn>
                      <a:cxn ang="0">
                        <a:pos x="62" y="0"/>
                      </a:cxn>
                      <a:cxn ang="0">
                        <a:pos x="61" y="0"/>
                      </a:cxn>
                      <a:cxn ang="0">
                        <a:pos x="61" y="0"/>
                      </a:cxn>
                      <a:cxn ang="0">
                        <a:pos x="68" y="8"/>
                      </a:cxn>
                      <a:cxn ang="0">
                        <a:pos x="76" y="17"/>
                      </a:cxn>
                      <a:cxn ang="0">
                        <a:pos x="81" y="28"/>
                      </a:cxn>
                      <a:cxn ang="0">
                        <a:pos x="82" y="40"/>
                      </a:cxn>
                      <a:cxn ang="0">
                        <a:pos x="81" y="51"/>
                      </a:cxn>
                      <a:cxn ang="0">
                        <a:pos x="78" y="60"/>
                      </a:cxn>
                      <a:cxn ang="0">
                        <a:pos x="73" y="68"/>
                      </a:cxn>
                      <a:cxn ang="0">
                        <a:pos x="67" y="76"/>
                      </a:cxn>
                      <a:cxn ang="0">
                        <a:pos x="61" y="82"/>
                      </a:cxn>
                      <a:cxn ang="0">
                        <a:pos x="51" y="87"/>
                      </a:cxn>
                      <a:cxn ang="0">
                        <a:pos x="42" y="88"/>
                      </a:cxn>
                      <a:cxn ang="0">
                        <a:pos x="33" y="90"/>
                      </a:cxn>
                      <a:cxn ang="0">
                        <a:pos x="23" y="90"/>
                      </a:cxn>
                      <a:cxn ang="0">
                        <a:pos x="14" y="87"/>
                      </a:cxn>
                      <a:cxn ang="0">
                        <a:pos x="6" y="83"/>
                      </a:cxn>
                      <a:cxn ang="0">
                        <a:pos x="0" y="77"/>
                      </a:cxn>
                      <a:cxn ang="0">
                        <a:pos x="0" y="80"/>
                      </a:cxn>
                      <a:cxn ang="0">
                        <a:pos x="2" y="83"/>
                      </a:cxn>
                      <a:cxn ang="0">
                        <a:pos x="8" y="87"/>
                      </a:cxn>
                      <a:cxn ang="0">
                        <a:pos x="16" y="90"/>
                      </a:cxn>
                      <a:cxn ang="0">
                        <a:pos x="23" y="93"/>
                      </a:cxn>
                      <a:cxn ang="0">
                        <a:pos x="33" y="93"/>
                      </a:cxn>
                      <a:cxn ang="0">
                        <a:pos x="44" y="91"/>
                      </a:cxn>
                      <a:cxn ang="0">
                        <a:pos x="53" y="88"/>
                      </a:cxn>
                      <a:cxn ang="0">
                        <a:pos x="62" y="83"/>
                      </a:cxn>
                      <a:cxn ang="0">
                        <a:pos x="70" y="77"/>
                      </a:cxn>
                      <a:cxn ang="0">
                        <a:pos x="76" y="70"/>
                      </a:cxn>
                      <a:cxn ang="0">
                        <a:pos x="81" y="60"/>
                      </a:cxn>
                      <a:cxn ang="0">
                        <a:pos x="84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3">
                        <a:moveTo>
                          <a:pt x="85" y="40"/>
                        </a:moveTo>
                        <a:lnTo>
                          <a:pt x="84" y="28"/>
                        </a:lnTo>
                        <a:lnTo>
                          <a:pt x="79" y="17"/>
                        </a:lnTo>
                        <a:lnTo>
                          <a:pt x="73" y="8"/>
                        </a:lnTo>
                        <a:lnTo>
                          <a:pt x="65" y="0"/>
                        </a:lnTo>
                        <a:lnTo>
                          <a:pt x="64" y="0"/>
                        </a:lnTo>
                        <a:lnTo>
                          <a:pt x="62" y="0"/>
                        </a:lnTo>
                        <a:lnTo>
                          <a:pt x="61" y="0"/>
                        </a:lnTo>
                        <a:lnTo>
                          <a:pt x="61" y="0"/>
                        </a:lnTo>
                        <a:lnTo>
                          <a:pt x="68" y="8"/>
                        </a:lnTo>
                        <a:lnTo>
                          <a:pt x="76" y="17"/>
                        </a:lnTo>
                        <a:lnTo>
                          <a:pt x="81" y="28"/>
                        </a:lnTo>
                        <a:lnTo>
                          <a:pt x="82" y="40"/>
                        </a:lnTo>
                        <a:lnTo>
                          <a:pt x="81" y="51"/>
                        </a:lnTo>
                        <a:lnTo>
                          <a:pt x="78" y="60"/>
                        </a:lnTo>
                        <a:lnTo>
                          <a:pt x="73" y="68"/>
                        </a:lnTo>
                        <a:lnTo>
                          <a:pt x="67" y="76"/>
                        </a:lnTo>
                        <a:lnTo>
                          <a:pt x="61" y="82"/>
                        </a:lnTo>
                        <a:lnTo>
                          <a:pt x="51" y="87"/>
                        </a:lnTo>
                        <a:lnTo>
                          <a:pt x="42" y="88"/>
                        </a:lnTo>
                        <a:lnTo>
                          <a:pt x="33" y="90"/>
                        </a:lnTo>
                        <a:lnTo>
                          <a:pt x="23" y="90"/>
                        </a:lnTo>
                        <a:lnTo>
                          <a:pt x="14" y="87"/>
                        </a:lnTo>
                        <a:lnTo>
                          <a:pt x="6" y="83"/>
                        </a:lnTo>
                        <a:lnTo>
                          <a:pt x="0" y="77"/>
                        </a:lnTo>
                        <a:lnTo>
                          <a:pt x="0" y="80"/>
                        </a:lnTo>
                        <a:lnTo>
                          <a:pt x="2" y="83"/>
                        </a:lnTo>
                        <a:lnTo>
                          <a:pt x="8" y="87"/>
                        </a:lnTo>
                        <a:lnTo>
                          <a:pt x="16" y="90"/>
                        </a:lnTo>
                        <a:lnTo>
                          <a:pt x="23" y="93"/>
                        </a:lnTo>
                        <a:lnTo>
                          <a:pt x="33" y="93"/>
                        </a:lnTo>
                        <a:lnTo>
                          <a:pt x="44" y="91"/>
                        </a:lnTo>
                        <a:lnTo>
                          <a:pt x="53" y="88"/>
                        </a:lnTo>
                        <a:lnTo>
                          <a:pt x="62" y="83"/>
                        </a:lnTo>
                        <a:lnTo>
                          <a:pt x="70" y="77"/>
                        </a:lnTo>
                        <a:lnTo>
                          <a:pt x="76" y="70"/>
                        </a:lnTo>
                        <a:lnTo>
                          <a:pt x="81" y="60"/>
                        </a:lnTo>
                        <a:lnTo>
                          <a:pt x="84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E2595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45" name="Freeform 713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5" cy="91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3" y="28"/>
                      </a:cxn>
                      <a:cxn ang="0">
                        <a:pos x="79" y="17"/>
                      </a:cxn>
                      <a:cxn ang="0">
                        <a:pos x="72" y="8"/>
                      </a:cxn>
                      <a:cxn ang="0">
                        <a:pos x="65" y="0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0" y="0"/>
                      </a:cxn>
                      <a:cxn ang="0">
                        <a:pos x="58" y="0"/>
                      </a:cxn>
                      <a:cxn ang="0">
                        <a:pos x="68" y="8"/>
                      </a:cxn>
                      <a:cxn ang="0">
                        <a:pos x="75" y="17"/>
                      </a:cxn>
                      <a:cxn ang="0">
                        <a:pos x="77" y="22"/>
                      </a:cxn>
                      <a:cxn ang="0">
                        <a:pos x="80" y="28"/>
                      </a:cxn>
                      <a:cxn ang="0">
                        <a:pos x="80" y="34"/>
                      </a:cxn>
                      <a:cxn ang="0">
                        <a:pos x="82" y="40"/>
                      </a:cxn>
                      <a:cxn ang="0">
                        <a:pos x="80" y="49"/>
                      </a:cxn>
                      <a:cxn ang="0">
                        <a:pos x="77" y="59"/>
                      </a:cxn>
                      <a:cxn ang="0">
                        <a:pos x="72" y="66"/>
                      </a:cxn>
                      <a:cxn ang="0">
                        <a:pos x="68" y="74"/>
                      </a:cxn>
                      <a:cxn ang="0">
                        <a:pos x="60" y="80"/>
                      </a:cxn>
                      <a:cxn ang="0">
                        <a:pos x="52" y="85"/>
                      </a:cxn>
                      <a:cxn ang="0">
                        <a:pos x="43" y="87"/>
                      </a:cxn>
                      <a:cxn ang="0">
                        <a:pos x="34" y="88"/>
                      </a:cxn>
                      <a:cxn ang="0">
                        <a:pos x="24" y="88"/>
                      </a:cxn>
                      <a:cxn ang="0">
                        <a:pos x="15" y="85"/>
                      </a:cxn>
                      <a:cxn ang="0">
                        <a:pos x="7" y="80"/>
                      </a:cxn>
                      <a:cxn ang="0">
                        <a:pos x="0" y="74"/>
                      </a:cxn>
                      <a:cxn ang="0">
                        <a:pos x="1" y="77"/>
                      </a:cxn>
                      <a:cxn ang="0">
                        <a:pos x="1" y="80"/>
                      </a:cxn>
                      <a:cxn ang="0">
                        <a:pos x="9" y="85"/>
                      </a:cxn>
                      <a:cxn ang="0">
                        <a:pos x="17" y="88"/>
                      </a:cxn>
                      <a:cxn ang="0">
                        <a:pos x="24" y="91"/>
                      </a:cxn>
                      <a:cxn ang="0">
                        <a:pos x="34" y="91"/>
                      </a:cxn>
                      <a:cxn ang="0">
                        <a:pos x="43" y="90"/>
                      </a:cxn>
                      <a:cxn ang="0">
                        <a:pos x="52" y="88"/>
                      </a:cxn>
                      <a:cxn ang="0">
                        <a:pos x="62" y="82"/>
                      </a:cxn>
                      <a:cxn ang="0">
                        <a:pos x="69" y="76"/>
                      </a:cxn>
                      <a:cxn ang="0">
                        <a:pos x="75" y="70"/>
                      </a:cxn>
                      <a:cxn ang="0">
                        <a:pos x="80" y="60"/>
                      </a:cxn>
                      <a:cxn ang="0">
                        <a:pos x="83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1">
                        <a:moveTo>
                          <a:pt x="85" y="40"/>
                        </a:moveTo>
                        <a:lnTo>
                          <a:pt x="83" y="28"/>
                        </a:lnTo>
                        <a:lnTo>
                          <a:pt x="79" y="17"/>
                        </a:lnTo>
                        <a:lnTo>
                          <a:pt x="72" y="8"/>
                        </a:lnTo>
                        <a:lnTo>
                          <a:pt x="65" y="0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0" y="0"/>
                        </a:lnTo>
                        <a:lnTo>
                          <a:pt x="58" y="0"/>
                        </a:lnTo>
                        <a:lnTo>
                          <a:pt x="68" y="8"/>
                        </a:lnTo>
                        <a:lnTo>
                          <a:pt x="75" y="17"/>
                        </a:lnTo>
                        <a:lnTo>
                          <a:pt x="77" y="22"/>
                        </a:lnTo>
                        <a:lnTo>
                          <a:pt x="80" y="28"/>
                        </a:lnTo>
                        <a:lnTo>
                          <a:pt x="80" y="34"/>
                        </a:lnTo>
                        <a:lnTo>
                          <a:pt x="82" y="40"/>
                        </a:lnTo>
                        <a:lnTo>
                          <a:pt x="80" y="49"/>
                        </a:lnTo>
                        <a:lnTo>
                          <a:pt x="77" y="59"/>
                        </a:lnTo>
                        <a:lnTo>
                          <a:pt x="72" y="66"/>
                        </a:lnTo>
                        <a:lnTo>
                          <a:pt x="68" y="74"/>
                        </a:lnTo>
                        <a:lnTo>
                          <a:pt x="60" y="80"/>
                        </a:lnTo>
                        <a:lnTo>
                          <a:pt x="52" y="85"/>
                        </a:lnTo>
                        <a:lnTo>
                          <a:pt x="43" y="87"/>
                        </a:lnTo>
                        <a:lnTo>
                          <a:pt x="34" y="88"/>
                        </a:lnTo>
                        <a:lnTo>
                          <a:pt x="24" y="88"/>
                        </a:lnTo>
                        <a:lnTo>
                          <a:pt x="15" y="85"/>
                        </a:lnTo>
                        <a:lnTo>
                          <a:pt x="7" y="80"/>
                        </a:lnTo>
                        <a:lnTo>
                          <a:pt x="0" y="74"/>
                        </a:lnTo>
                        <a:lnTo>
                          <a:pt x="1" y="77"/>
                        </a:lnTo>
                        <a:lnTo>
                          <a:pt x="1" y="80"/>
                        </a:lnTo>
                        <a:lnTo>
                          <a:pt x="9" y="85"/>
                        </a:lnTo>
                        <a:lnTo>
                          <a:pt x="17" y="88"/>
                        </a:lnTo>
                        <a:lnTo>
                          <a:pt x="24" y="91"/>
                        </a:lnTo>
                        <a:lnTo>
                          <a:pt x="34" y="91"/>
                        </a:lnTo>
                        <a:lnTo>
                          <a:pt x="43" y="90"/>
                        </a:lnTo>
                        <a:lnTo>
                          <a:pt x="52" y="88"/>
                        </a:lnTo>
                        <a:lnTo>
                          <a:pt x="62" y="82"/>
                        </a:lnTo>
                        <a:lnTo>
                          <a:pt x="69" y="76"/>
                        </a:lnTo>
                        <a:lnTo>
                          <a:pt x="75" y="70"/>
                        </a:lnTo>
                        <a:lnTo>
                          <a:pt x="80" y="60"/>
                        </a:lnTo>
                        <a:lnTo>
                          <a:pt x="83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E25B5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46" name="Freeform 714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3" cy="90"/>
                  </a:xfrm>
                  <a:custGeom>
                    <a:avLst/>
                    <a:gdLst/>
                    <a:ahLst/>
                    <a:cxnLst>
                      <a:cxn ang="0">
                        <a:pos x="83" y="40"/>
                      </a:cxn>
                      <a:cxn ang="0">
                        <a:pos x="82" y="28"/>
                      </a:cxn>
                      <a:cxn ang="0">
                        <a:pos x="77" y="17"/>
                      </a:cxn>
                      <a:cxn ang="0">
                        <a:pos x="69" y="8"/>
                      </a:cxn>
                      <a:cxn ang="0">
                        <a:pos x="62" y="0"/>
                      </a:cxn>
                      <a:cxn ang="0">
                        <a:pos x="58" y="0"/>
                      </a:cxn>
                      <a:cxn ang="0">
                        <a:pos x="55" y="0"/>
                      </a:cxn>
                      <a:cxn ang="0">
                        <a:pos x="62" y="3"/>
                      </a:cxn>
                      <a:cxn ang="0">
                        <a:pos x="66" y="8"/>
                      </a:cxn>
                      <a:cxn ang="0">
                        <a:pos x="69" y="12"/>
                      </a:cxn>
                      <a:cxn ang="0">
                        <a:pos x="72" y="17"/>
                      </a:cxn>
                      <a:cxn ang="0">
                        <a:pos x="75" y="22"/>
                      </a:cxn>
                      <a:cxn ang="0">
                        <a:pos x="79" y="28"/>
                      </a:cxn>
                      <a:cxn ang="0">
                        <a:pos x="79" y="34"/>
                      </a:cxn>
                      <a:cxn ang="0">
                        <a:pos x="80" y="40"/>
                      </a:cxn>
                      <a:cxn ang="0">
                        <a:pos x="79" y="49"/>
                      </a:cxn>
                      <a:cxn ang="0">
                        <a:pos x="75" y="59"/>
                      </a:cxn>
                      <a:cxn ang="0">
                        <a:pos x="72" y="66"/>
                      </a:cxn>
                      <a:cxn ang="0">
                        <a:pos x="66" y="73"/>
                      </a:cxn>
                      <a:cxn ang="0">
                        <a:pos x="58" y="79"/>
                      </a:cxn>
                      <a:cxn ang="0">
                        <a:pos x="51" y="83"/>
                      </a:cxn>
                      <a:cxn ang="0">
                        <a:pos x="43" y="87"/>
                      </a:cxn>
                      <a:cxn ang="0">
                        <a:pos x="34" y="87"/>
                      </a:cxn>
                      <a:cxn ang="0">
                        <a:pos x="23" y="85"/>
                      </a:cxn>
                      <a:cxn ang="0">
                        <a:pos x="15" y="83"/>
                      </a:cxn>
                      <a:cxn ang="0">
                        <a:pos x="6" y="79"/>
                      </a:cxn>
                      <a:cxn ang="0">
                        <a:pos x="0" y="73"/>
                      </a:cxn>
                      <a:cxn ang="0">
                        <a:pos x="0" y="74"/>
                      </a:cxn>
                      <a:cxn ang="0">
                        <a:pos x="1" y="77"/>
                      </a:cxn>
                      <a:cxn ang="0">
                        <a:pos x="7" y="83"/>
                      </a:cxn>
                      <a:cxn ang="0">
                        <a:pos x="15" y="87"/>
                      </a:cxn>
                      <a:cxn ang="0">
                        <a:pos x="24" y="90"/>
                      </a:cxn>
                      <a:cxn ang="0">
                        <a:pos x="34" y="90"/>
                      </a:cxn>
                      <a:cxn ang="0">
                        <a:pos x="43" y="88"/>
                      </a:cxn>
                      <a:cxn ang="0">
                        <a:pos x="52" y="87"/>
                      </a:cxn>
                      <a:cxn ang="0">
                        <a:pos x="62" y="82"/>
                      </a:cxn>
                      <a:cxn ang="0">
                        <a:pos x="68" y="76"/>
                      </a:cxn>
                      <a:cxn ang="0">
                        <a:pos x="74" y="68"/>
                      </a:cxn>
                      <a:cxn ang="0">
                        <a:pos x="79" y="60"/>
                      </a:cxn>
                      <a:cxn ang="0">
                        <a:pos x="82" y="51"/>
                      </a:cxn>
                      <a:cxn ang="0">
                        <a:pos x="83" y="40"/>
                      </a:cxn>
                    </a:cxnLst>
                    <a:rect l="0" t="0" r="r" b="b"/>
                    <a:pathLst>
                      <a:path w="83" h="90">
                        <a:moveTo>
                          <a:pt x="83" y="40"/>
                        </a:moveTo>
                        <a:lnTo>
                          <a:pt x="82" y="28"/>
                        </a:lnTo>
                        <a:lnTo>
                          <a:pt x="77" y="17"/>
                        </a:lnTo>
                        <a:lnTo>
                          <a:pt x="69" y="8"/>
                        </a:lnTo>
                        <a:lnTo>
                          <a:pt x="62" y="0"/>
                        </a:lnTo>
                        <a:lnTo>
                          <a:pt x="58" y="0"/>
                        </a:lnTo>
                        <a:lnTo>
                          <a:pt x="55" y="0"/>
                        </a:lnTo>
                        <a:lnTo>
                          <a:pt x="62" y="3"/>
                        </a:lnTo>
                        <a:lnTo>
                          <a:pt x="66" y="8"/>
                        </a:lnTo>
                        <a:lnTo>
                          <a:pt x="69" y="12"/>
                        </a:lnTo>
                        <a:lnTo>
                          <a:pt x="72" y="17"/>
                        </a:lnTo>
                        <a:lnTo>
                          <a:pt x="75" y="22"/>
                        </a:lnTo>
                        <a:lnTo>
                          <a:pt x="79" y="28"/>
                        </a:lnTo>
                        <a:lnTo>
                          <a:pt x="79" y="34"/>
                        </a:lnTo>
                        <a:lnTo>
                          <a:pt x="80" y="40"/>
                        </a:lnTo>
                        <a:lnTo>
                          <a:pt x="79" y="49"/>
                        </a:lnTo>
                        <a:lnTo>
                          <a:pt x="75" y="59"/>
                        </a:lnTo>
                        <a:lnTo>
                          <a:pt x="72" y="66"/>
                        </a:lnTo>
                        <a:lnTo>
                          <a:pt x="66" y="73"/>
                        </a:lnTo>
                        <a:lnTo>
                          <a:pt x="58" y="79"/>
                        </a:lnTo>
                        <a:lnTo>
                          <a:pt x="51" y="83"/>
                        </a:lnTo>
                        <a:lnTo>
                          <a:pt x="43" y="87"/>
                        </a:lnTo>
                        <a:lnTo>
                          <a:pt x="34" y="87"/>
                        </a:lnTo>
                        <a:lnTo>
                          <a:pt x="23" y="85"/>
                        </a:lnTo>
                        <a:lnTo>
                          <a:pt x="15" y="83"/>
                        </a:lnTo>
                        <a:lnTo>
                          <a:pt x="6" y="79"/>
                        </a:lnTo>
                        <a:lnTo>
                          <a:pt x="0" y="73"/>
                        </a:lnTo>
                        <a:lnTo>
                          <a:pt x="0" y="74"/>
                        </a:lnTo>
                        <a:lnTo>
                          <a:pt x="1" y="77"/>
                        </a:lnTo>
                        <a:lnTo>
                          <a:pt x="7" y="83"/>
                        </a:lnTo>
                        <a:lnTo>
                          <a:pt x="15" y="87"/>
                        </a:lnTo>
                        <a:lnTo>
                          <a:pt x="24" y="90"/>
                        </a:lnTo>
                        <a:lnTo>
                          <a:pt x="34" y="90"/>
                        </a:lnTo>
                        <a:lnTo>
                          <a:pt x="43" y="88"/>
                        </a:lnTo>
                        <a:lnTo>
                          <a:pt x="52" y="87"/>
                        </a:lnTo>
                        <a:lnTo>
                          <a:pt x="62" y="82"/>
                        </a:lnTo>
                        <a:lnTo>
                          <a:pt x="68" y="76"/>
                        </a:lnTo>
                        <a:lnTo>
                          <a:pt x="74" y="68"/>
                        </a:lnTo>
                        <a:lnTo>
                          <a:pt x="79" y="60"/>
                        </a:lnTo>
                        <a:lnTo>
                          <a:pt x="82" y="51"/>
                        </a:lnTo>
                        <a:lnTo>
                          <a:pt x="83" y="40"/>
                        </a:lnTo>
                        <a:close/>
                      </a:path>
                    </a:pathLst>
                  </a:custGeom>
                  <a:solidFill>
                    <a:srgbClr val="E35E5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47" name="Freeform 715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2" cy="88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0" y="34"/>
                      </a:cxn>
                      <a:cxn ang="0">
                        <a:pos x="80" y="28"/>
                      </a:cxn>
                      <a:cxn ang="0">
                        <a:pos x="77" y="22"/>
                      </a:cxn>
                      <a:cxn ang="0">
                        <a:pos x="75" y="17"/>
                      </a:cxn>
                      <a:cxn ang="0">
                        <a:pos x="68" y="8"/>
                      </a:cxn>
                      <a:cxn ang="0">
                        <a:pos x="58" y="0"/>
                      </a:cxn>
                      <a:cxn ang="0">
                        <a:pos x="55" y="0"/>
                      </a:cxn>
                      <a:cxn ang="0">
                        <a:pos x="54" y="0"/>
                      </a:cxn>
                      <a:cxn ang="0">
                        <a:pos x="58" y="3"/>
                      </a:cxn>
                      <a:cxn ang="0">
                        <a:pos x="63" y="8"/>
                      </a:cxn>
                      <a:cxn ang="0">
                        <a:pos x="68" y="12"/>
                      </a:cxn>
                      <a:cxn ang="0">
                        <a:pos x="71" y="17"/>
                      </a:cxn>
                      <a:cxn ang="0">
                        <a:pos x="74" y="22"/>
                      </a:cxn>
                      <a:cxn ang="0">
                        <a:pos x="75" y="28"/>
                      </a:cxn>
                      <a:cxn ang="0">
                        <a:pos x="77" y="34"/>
                      </a:cxn>
                      <a:cxn ang="0">
                        <a:pos x="79" y="40"/>
                      </a:cxn>
                      <a:cxn ang="0">
                        <a:pos x="77" y="49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3"/>
                      </a:cxn>
                      <a:cxn ang="0">
                        <a:pos x="58" y="77"/>
                      </a:cxn>
                      <a:cxn ang="0">
                        <a:pos x="51" y="82"/>
                      </a:cxn>
                      <a:cxn ang="0">
                        <a:pos x="43" y="85"/>
                      </a:cxn>
                      <a:cxn ang="0">
                        <a:pos x="34" y="85"/>
                      </a:cxn>
                      <a:cxn ang="0">
                        <a:pos x="23" y="83"/>
                      </a:cxn>
                      <a:cxn ang="0">
                        <a:pos x="14" y="80"/>
                      </a:cxn>
                      <a:cxn ang="0">
                        <a:pos x="6" y="76"/>
                      </a:cxn>
                      <a:cxn ang="0">
                        <a:pos x="0" y="70"/>
                      </a:cxn>
                      <a:cxn ang="0">
                        <a:pos x="0" y="73"/>
                      </a:cxn>
                      <a:cxn ang="0">
                        <a:pos x="0" y="74"/>
                      </a:cxn>
                      <a:cxn ang="0">
                        <a:pos x="7" y="80"/>
                      </a:cxn>
                      <a:cxn ang="0">
                        <a:pos x="15" y="85"/>
                      </a:cxn>
                      <a:cxn ang="0">
                        <a:pos x="24" y="88"/>
                      </a:cxn>
                      <a:cxn ang="0">
                        <a:pos x="34" y="88"/>
                      </a:cxn>
                      <a:cxn ang="0">
                        <a:pos x="43" y="87"/>
                      </a:cxn>
                      <a:cxn ang="0">
                        <a:pos x="52" y="85"/>
                      </a:cxn>
                      <a:cxn ang="0">
                        <a:pos x="60" y="80"/>
                      </a:cxn>
                      <a:cxn ang="0">
                        <a:pos x="68" y="74"/>
                      </a:cxn>
                      <a:cxn ang="0">
                        <a:pos x="72" y="66"/>
                      </a:cxn>
                      <a:cxn ang="0">
                        <a:pos x="77" y="59"/>
                      </a:cxn>
                      <a:cxn ang="0">
                        <a:pos x="80" y="49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8">
                        <a:moveTo>
                          <a:pt x="82" y="40"/>
                        </a:moveTo>
                        <a:lnTo>
                          <a:pt x="80" y="34"/>
                        </a:lnTo>
                        <a:lnTo>
                          <a:pt x="80" y="28"/>
                        </a:lnTo>
                        <a:lnTo>
                          <a:pt x="77" y="22"/>
                        </a:lnTo>
                        <a:lnTo>
                          <a:pt x="75" y="17"/>
                        </a:lnTo>
                        <a:lnTo>
                          <a:pt x="68" y="8"/>
                        </a:lnTo>
                        <a:lnTo>
                          <a:pt x="58" y="0"/>
                        </a:lnTo>
                        <a:lnTo>
                          <a:pt x="55" y="0"/>
                        </a:lnTo>
                        <a:lnTo>
                          <a:pt x="54" y="0"/>
                        </a:lnTo>
                        <a:lnTo>
                          <a:pt x="58" y="3"/>
                        </a:lnTo>
                        <a:lnTo>
                          <a:pt x="63" y="8"/>
                        </a:lnTo>
                        <a:lnTo>
                          <a:pt x="68" y="12"/>
                        </a:lnTo>
                        <a:lnTo>
                          <a:pt x="71" y="17"/>
                        </a:lnTo>
                        <a:lnTo>
                          <a:pt x="74" y="22"/>
                        </a:lnTo>
                        <a:lnTo>
                          <a:pt x="75" y="28"/>
                        </a:lnTo>
                        <a:lnTo>
                          <a:pt x="77" y="34"/>
                        </a:lnTo>
                        <a:lnTo>
                          <a:pt x="79" y="40"/>
                        </a:lnTo>
                        <a:lnTo>
                          <a:pt x="77" y="49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3"/>
                        </a:lnTo>
                        <a:lnTo>
                          <a:pt x="58" y="77"/>
                        </a:lnTo>
                        <a:lnTo>
                          <a:pt x="51" y="82"/>
                        </a:lnTo>
                        <a:lnTo>
                          <a:pt x="43" y="85"/>
                        </a:lnTo>
                        <a:lnTo>
                          <a:pt x="34" y="85"/>
                        </a:lnTo>
                        <a:lnTo>
                          <a:pt x="23" y="83"/>
                        </a:lnTo>
                        <a:lnTo>
                          <a:pt x="14" y="80"/>
                        </a:lnTo>
                        <a:lnTo>
                          <a:pt x="6" y="76"/>
                        </a:lnTo>
                        <a:lnTo>
                          <a:pt x="0" y="70"/>
                        </a:lnTo>
                        <a:lnTo>
                          <a:pt x="0" y="73"/>
                        </a:lnTo>
                        <a:lnTo>
                          <a:pt x="0" y="74"/>
                        </a:lnTo>
                        <a:lnTo>
                          <a:pt x="7" y="80"/>
                        </a:lnTo>
                        <a:lnTo>
                          <a:pt x="15" y="85"/>
                        </a:lnTo>
                        <a:lnTo>
                          <a:pt x="24" y="88"/>
                        </a:lnTo>
                        <a:lnTo>
                          <a:pt x="34" y="88"/>
                        </a:lnTo>
                        <a:lnTo>
                          <a:pt x="43" y="87"/>
                        </a:lnTo>
                        <a:lnTo>
                          <a:pt x="52" y="85"/>
                        </a:lnTo>
                        <a:lnTo>
                          <a:pt x="60" y="80"/>
                        </a:lnTo>
                        <a:lnTo>
                          <a:pt x="68" y="74"/>
                        </a:lnTo>
                        <a:lnTo>
                          <a:pt x="72" y="66"/>
                        </a:lnTo>
                        <a:lnTo>
                          <a:pt x="77" y="59"/>
                        </a:lnTo>
                        <a:lnTo>
                          <a:pt x="80" y="49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E3616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48" name="Freeform 716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82" cy="87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1" y="34"/>
                      </a:cxn>
                      <a:cxn ang="0">
                        <a:pos x="81" y="28"/>
                      </a:cxn>
                      <a:cxn ang="0">
                        <a:pos x="77" y="22"/>
                      </a:cxn>
                      <a:cxn ang="0">
                        <a:pos x="74" y="17"/>
                      </a:cxn>
                      <a:cxn ang="0">
                        <a:pos x="71" y="12"/>
                      </a:cxn>
                      <a:cxn ang="0">
                        <a:pos x="68" y="8"/>
                      </a:cxn>
                      <a:cxn ang="0">
                        <a:pos x="64" y="3"/>
                      </a:cxn>
                      <a:cxn ang="0">
                        <a:pos x="57" y="0"/>
                      </a:cxn>
                      <a:cxn ang="0">
                        <a:pos x="56" y="0"/>
                      </a:cxn>
                      <a:cxn ang="0">
                        <a:pos x="53" y="1"/>
                      </a:cxn>
                      <a:cxn ang="0">
                        <a:pos x="57" y="3"/>
                      </a:cxn>
                      <a:cxn ang="0">
                        <a:pos x="64" y="8"/>
                      </a:cxn>
                      <a:cxn ang="0">
                        <a:pos x="68" y="12"/>
                      </a:cxn>
                      <a:cxn ang="0">
                        <a:pos x="71" y="17"/>
                      </a:cxn>
                      <a:cxn ang="0">
                        <a:pos x="74" y="22"/>
                      </a:cxn>
                      <a:cxn ang="0">
                        <a:pos x="76" y="28"/>
                      </a:cxn>
                      <a:cxn ang="0">
                        <a:pos x="77" y="34"/>
                      </a:cxn>
                      <a:cxn ang="0">
                        <a:pos x="79" y="40"/>
                      </a:cxn>
                      <a:cxn ang="0">
                        <a:pos x="77" y="49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1"/>
                      </a:cxn>
                      <a:cxn ang="0">
                        <a:pos x="59" y="76"/>
                      </a:cxn>
                      <a:cxn ang="0">
                        <a:pos x="53" y="80"/>
                      </a:cxn>
                      <a:cxn ang="0">
                        <a:pos x="43" y="83"/>
                      </a:cxn>
                      <a:cxn ang="0">
                        <a:pos x="36" y="83"/>
                      </a:cxn>
                      <a:cxn ang="0">
                        <a:pos x="25" y="82"/>
                      </a:cxn>
                      <a:cxn ang="0">
                        <a:pos x="16" y="79"/>
                      </a:cxn>
                      <a:cxn ang="0">
                        <a:pos x="8" y="74"/>
                      </a:cxn>
                      <a:cxn ang="0">
                        <a:pos x="0" y="66"/>
                      </a:cxn>
                      <a:cxn ang="0">
                        <a:pos x="2" y="70"/>
                      </a:cxn>
                      <a:cxn ang="0">
                        <a:pos x="2" y="73"/>
                      </a:cxn>
                      <a:cxn ang="0">
                        <a:pos x="8" y="79"/>
                      </a:cxn>
                      <a:cxn ang="0">
                        <a:pos x="17" y="83"/>
                      </a:cxn>
                      <a:cxn ang="0">
                        <a:pos x="25" y="85"/>
                      </a:cxn>
                      <a:cxn ang="0">
                        <a:pos x="36" y="87"/>
                      </a:cxn>
                      <a:cxn ang="0">
                        <a:pos x="45" y="85"/>
                      </a:cxn>
                      <a:cxn ang="0">
                        <a:pos x="53" y="83"/>
                      </a:cxn>
                      <a:cxn ang="0">
                        <a:pos x="60" y="79"/>
                      </a:cxn>
                      <a:cxn ang="0">
                        <a:pos x="68" y="73"/>
                      </a:cxn>
                      <a:cxn ang="0">
                        <a:pos x="74" y="66"/>
                      </a:cxn>
                      <a:cxn ang="0">
                        <a:pos x="77" y="59"/>
                      </a:cxn>
                      <a:cxn ang="0">
                        <a:pos x="81" y="49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7">
                        <a:moveTo>
                          <a:pt x="82" y="40"/>
                        </a:moveTo>
                        <a:lnTo>
                          <a:pt x="81" y="34"/>
                        </a:lnTo>
                        <a:lnTo>
                          <a:pt x="81" y="28"/>
                        </a:lnTo>
                        <a:lnTo>
                          <a:pt x="77" y="22"/>
                        </a:lnTo>
                        <a:lnTo>
                          <a:pt x="74" y="17"/>
                        </a:lnTo>
                        <a:lnTo>
                          <a:pt x="71" y="12"/>
                        </a:lnTo>
                        <a:lnTo>
                          <a:pt x="68" y="8"/>
                        </a:lnTo>
                        <a:lnTo>
                          <a:pt x="64" y="3"/>
                        </a:lnTo>
                        <a:lnTo>
                          <a:pt x="57" y="0"/>
                        </a:lnTo>
                        <a:lnTo>
                          <a:pt x="56" y="0"/>
                        </a:lnTo>
                        <a:lnTo>
                          <a:pt x="53" y="1"/>
                        </a:lnTo>
                        <a:lnTo>
                          <a:pt x="57" y="3"/>
                        </a:lnTo>
                        <a:lnTo>
                          <a:pt x="64" y="8"/>
                        </a:lnTo>
                        <a:lnTo>
                          <a:pt x="68" y="12"/>
                        </a:lnTo>
                        <a:lnTo>
                          <a:pt x="71" y="17"/>
                        </a:lnTo>
                        <a:lnTo>
                          <a:pt x="74" y="22"/>
                        </a:lnTo>
                        <a:lnTo>
                          <a:pt x="76" y="28"/>
                        </a:lnTo>
                        <a:lnTo>
                          <a:pt x="77" y="34"/>
                        </a:lnTo>
                        <a:lnTo>
                          <a:pt x="79" y="40"/>
                        </a:lnTo>
                        <a:lnTo>
                          <a:pt x="77" y="49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1"/>
                        </a:lnTo>
                        <a:lnTo>
                          <a:pt x="59" y="76"/>
                        </a:lnTo>
                        <a:lnTo>
                          <a:pt x="53" y="80"/>
                        </a:lnTo>
                        <a:lnTo>
                          <a:pt x="43" y="83"/>
                        </a:lnTo>
                        <a:lnTo>
                          <a:pt x="36" y="83"/>
                        </a:lnTo>
                        <a:lnTo>
                          <a:pt x="25" y="82"/>
                        </a:lnTo>
                        <a:lnTo>
                          <a:pt x="16" y="79"/>
                        </a:lnTo>
                        <a:lnTo>
                          <a:pt x="8" y="74"/>
                        </a:lnTo>
                        <a:lnTo>
                          <a:pt x="0" y="66"/>
                        </a:lnTo>
                        <a:lnTo>
                          <a:pt x="2" y="70"/>
                        </a:lnTo>
                        <a:lnTo>
                          <a:pt x="2" y="73"/>
                        </a:lnTo>
                        <a:lnTo>
                          <a:pt x="8" y="79"/>
                        </a:lnTo>
                        <a:lnTo>
                          <a:pt x="17" y="83"/>
                        </a:lnTo>
                        <a:lnTo>
                          <a:pt x="25" y="85"/>
                        </a:lnTo>
                        <a:lnTo>
                          <a:pt x="36" y="87"/>
                        </a:lnTo>
                        <a:lnTo>
                          <a:pt x="45" y="85"/>
                        </a:lnTo>
                        <a:lnTo>
                          <a:pt x="53" y="83"/>
                        </a:lnTo>
                        <a:lnTo>
                          <a:pt x="60" y="79"/>
                        </a:lnTo>
                        <a:lnTo>
                          <a:pt x="68" y="73"/>
                        </a:lnTo>
                        <a:lnTo>
                          <a:pt x="74" y="66"/>
                        </a:lnTo>
                        <a:lnTo>
                          <a:pt x="77" y="59"/>
                        </a:lnTo>
                        <a:lnTo>
                          <a:pt x="81" y="49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E4656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49" name="Freeform 717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81" cy="85"/>
                  </a:xfrm>
                  <a:custGeom>
                    <a:avLst/>
                    <a:gdLst/>
                    <a:ahLst/>
                    <a:cxnLst>
                      <a:cxn ang="0">
                        <a:pos x="81" y="40"/>
                      </a:cxn>
                      <a:cxn ang="0">
                        <a:pos x="79" y="34"/>
                      </a:cxn>
                      <a:cxn ang="0">
                        <a:pos x="77" y="28"/>
                      </a:cxn>
                      <a:cxn ang="0">
                        <a:pos x="76" y="22"/>
                      </a:cxn>
                      <a:cxn ang="0">
                        <a:pos x="73" y="17"/>
                      </a:cxn>
                      <a:cxn ang="0">
                        <a:pos x="70" y="12"/>
                      </a:cxn>
                      <a:cxn ang="0">
                        <a:pos x="65" y="8"/>
                      </a:cxn>
                      <a:cxn ang="0">
                        <a:pos x="60" y="3"/>
                      </a:cxn>
                      <a:cxn ang="0">
                        <a:pos x="56" y="0"/>
                      </a:cxn>
                      <a:cxn ang="0">
                        <a:pos x="53" y="1"/>
                      </a:cxn>
                      <a:cxn ang="0">
                        <a:pos x="50" y="1"/>
                      </a:cxn>
                      <a:cxn ang="0">
                        <a:pos x="56" y="5"/>
                      </a:cxn>
                      <a:cxn ang="0">
                        <a:pos x="60" y="8"/>
                      </a:cxn>
                      <a:cxn ang="0">
                        <a:pos x="65" y="12"/>
                      </a:cxn>
                      <a:cxn ang="0">
                        <a:pos x="70" y="17"/>
                      </a:cxn>
                      <a:cxn ang="0">
                        <a:pos x="73" y="22"/>
                      </a:cxn>
                      <a:cxn ang="0">
                        <a:pos x="74" y="28"/>
                      </a:cxn>
                      <a:cxn ang="0">
                        <a:pos x="76" y="34"/>
                      </a:cxn>
                      <a:cxn ang="0">
                        <a:pos x="77" y="40"/>
                      </a:cxn>
                      <a:cxn ang="0">
                        <a:pos x="76" y="49"/>
                      </a:cxn>
                      <a:cxn ang="0">
                        <a:pos x="74" y="57"/>
                      </a:cxn>
                      <a:cxn ang="0">
                        <a:pos x="70" y="63"/>
                      </a:cxn>
                      <a:cxn ang="0">
                        <a:pos x="65" y="70"/>
                      </a:cxn>
                      <a:cxn ang="0">
                        <a:pos x="59" y="76"/>
                      </a:cxn>
                      <a:cxn ang="0">
                        <a:pos x="51" y="79"/>
                      </a:cxn>
                      <a:cxn ang="0">
                        <a:pos x="43" y="82"/>
                      </a:cxn>
                      <a:cxn ang="0">
                        <a:pos x="36" y="82"/>
                      </a:cxn>
                      <a:cxn ang="0">
                        <a:pos x="25" y="80"/>
                      </a:cxn>
                      <a:cxn ang="0">
                        <a:pos x="16" y="77"/>
                      </a:cxn>
                      <a:cxn ang="0">
                        <a:pos x="6" y="71"/>
                      </a:cxn>
                      <a:cxn ang="0">
                        <a:pos x="0" y="63"/>
                      </a:cxn>
                      <a:cxn ang="0">
                        <a:pos x="0" y="66"/>
                      </a:cxn>
                      <a:cxn ang="0">
                        <a:pos x="2" y="70"/>
                      </a:cxn>
                      <a:cxn ang="0">
                        <a:pos x="8" y="76"/>
                      </a:cxn>
                      <a:cxn ang="0">
                        <a:pos x="16" y="80"/>
                      </a:cxn>
                      <a:cxn ang="0">
                        <a:pos x="25" y="83"/>
                      </a:cxn>
                      <a:cxn ang="0">
                        <a:pos x="36" y="85"/>
                      </a:cxn>
                      <a:cxn ang="0">
                        <a:pos x="45" y="85"/>
                      </a:cxn>
                      <a:cxn ang="0">
                        <a:pos x="53" y="82"/>
                      </a:cxn>
                      <a:cxn ang="0">
                        <a:pos x="60" y="77"/>
                      </a:cxn>
                      <a:cxn ang="0">
                        <a:pos x="67" y="73"/>
                      </a:cxn>
                      <a:cxn ang="0">
                        <a:pos x="73" y="65"/>
                      </a:cxn>
                      <a:cxn ang="0">
                        <a:pos x="76" y="57"/>
                      </a:cxn>
                      <a:cxn ang="0">
                        <a:pos x="79" y="49"/>
                      </a:cxn>
                      <a:cxn ang="0">
                        <a:pos x="81" y="40"/>
                      </a:cxn>
                    </a:cxnLst>
                    <a:rect l="0" t="0" r="r" b="b"/>
                    <a:pathLst>
                      <a:path w="81" h="85">
                        <a:moveTo>
                          <a:pt x="81" y="40"/>
                        </a:moveTo>
                        <a:lnTo>
                          <a:pt x="79" y="34"/>
                        </a:lnTo>
                        <a:lnTo>
                          <a:pt x="77" y="28"/>
                        </a:lnTo>
                        <a:lnTo>
                          <a:pt x="76" y="22"/>
                        </a:lnTo>
                        <a:lnTo>
                          <a:pt x="73" y="17"/>
                        </a:lnTo>
                        <a:lnTo>
                          <a:pt x="70" y="12"/>
                        </a:lnTo>
                        <a:lnTo>
                          <a:pt x="65" y="8"/>
                        </a:lnTo>
                        <a:lnTo>
                          <a:pt x="60" y="3"/>
                        </a:lnTo>
                        <a:lnTo>
                          <a:pt x="56" y="0"/>
                        </a:lnTo>
                        <a:lnTo>
                          <a:pt x="53" y="1"/>
                        </a:lnTo>
                        <a:lnTo>
                          <a:pt x="50" y="1"/>
                        </a:lnTo>
                        <a:lnTo>
                          <a:pt x="56" y="5"/>
                        </a:lnTo>
                        <a:lnTo>
                          <a:pt x="60" y="8"/>
                        </a:lnTo>
                        <a:lnTo>
                          <a:pt x="65" y="12"/>
                        </a:lnTo>
                        <a:lnTo>
                          <a:pt x="70" y="17"/>
                        </a:lnTo>
                        <a:lnTo>
                          <a:pt x="73" y="22"/>
                        </a:lnTo>
                        <a:lnTo>
                          <a:pt x="74" y="28"/>
                        </a:lnTo>
                        <a:lnTo>
                          <a:pt x="76" y="34"/>
                        </a:lnTo>
                        <a:lnTo>
                          <a:pt x="77" y="40"/>
                        </a:lnTo>
                        <a:lnTo>
                          <a:pt x="76" y="49"/>
                        </a:lnTo>
                        <a:lnTo>
                          <a:pt x="74" y="57"/>
                        </a:lnTo>
                        <a:lnTo>
                          <a:pt x="70" y="63"/>
                        </a:lnTo>
                        <a:lnTo>
                          <a:pt x="65" y="70"/>
                        </a:lnTo>
                        <a:lnTo>
                          <a:pt x="59" y="76"/>
                        </a:lnTo>
                        <a:lnTo>
                          <a:pt x="51" y="79"/>
                        </a:lnTo>
                        <a:lnTo>
                          <a:pt x="43" y="82"/>
                        </a:lnTo>
                        <a:lnTo>
                          <a:pt x="36" y="82"/>
                        </a:lnTo>
                        <a:lnTo>
                          <a:pt x="25" y="80"/>
                        </a:lnTo>
                        <a:lnTo>
                          <a:pt x="16" y="77"/>
                        </a:lnTo>
                        <a:lnTo>
                          <a:pt x="6" y="71"/>
                        </a:lnTo>
                        <a:lnTo>
                          <a:pt x="0" y="63"/>
                        </a:lnTo>
                        <a:lnTo>
                          <a:pt x="0" y="66"/>
                        </a:lnTo>
                        <a:lnTo>
                          <a:pt x="2" y="70"/>
                        </a:lnTo>
                        <a:lnTo>
                          <a:pt x="8" y="76"/>
                        </a:lnTo>
                        <a:lnTo>
                          <a:pt x="16" y="80"/>
                        </a:lnTo>
                        <a:lnTo>
                          <a:pt x="25" y="83"/>
                        </a:lnTo>
                        <a:lnTo>
                          <a:pt x="36" y="85"/>
                        </a:lnTo>
                        <a:lnTo>
                          <a:pt x="45" y="85"/>
                        </a:lnTo>
                        <a:lnTo>
                          <a:pt x="53" y="82"/>
                        </a:lnTo>
                        <a:lnTo>
                          <a:pt x="60" y="77"/>
                        </a:lnTo>
                        <a:lnTo>
                          <a:pt x="67" y="73"/>
                        </a:lnTo>
                        <a:lnTo>
                          <a:pt x="73" y="65"/>
                        </a:lnTo>
                        <a:lnTo>
                          <a:pt x="76" y="57"/>
                        </a:lnTo>
                        <a:lnTo>
                          <a:pt x="79" y="49"/>
                        </a:lnTo>
                        <a:lnTo>
                          <a:pt x="81" y="40"/>
                        </a:lnTo>
                        <a:close/>
                      </a:path>
                    </a:pathLst>
                  </a:custGeom>
                  <a:solidFill>
                    <a:srgbClr val="E56B6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50" name="Freeform 718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9" cy="82"/>
                  </a:xfrm>
                  <a:custGeom>
                    <a:avLst/>
                    <a:gdLst/>
                    <a:ahLst/>
                    <a:cxnLst>
                      <a:cxn ang="0">
                        <a:pos x="79" y="39"/>
                      </a:cxn>
                      <a:cxn ang="0">
                        <a:pos x="77" y="33"/>
                      </a:cxn>
                      <a:cxn ang="0">
                        <a:pos x="76" y="27"/>
                      </a:cxn>
                      <a:cxn ang="0">
                        <a:pos x="74" y="21"/>
                      </a:cxn>
                      <a:cxn ang="0">
                        <a:pos x="71" y="16"/>
                      </a:cxn>
                      <a:cxn ang="0">
                        <a:pos x="68" y="11"/>
                      </a:cxn>
                      <a:cxn ang="0">
                        <a:pos x="64" y="7"/>
                      </a:cxn>
                      <a:cxn ang="0">
                        <a:pos x="57" y="2"/>
                      </a:cxn>
                      <a:cxn ang="0">
                        <a:pos x="53" y="0"/>
                      </a:cxn>
                      <a:cxn ang="0">
                        <a:pos x="50" y="0"/>
                      </a:cxn>
                      <a:cxn ang="0">
                        <a:pos x="47" y="0"/>
                      </a:cxn>
                      <a:cxn ang="0">
                        <a:pos x="53" y="4"/>
                      </a:cxn>
                      <a:cxn ang="0">
                        <a:pos x="59" y="7"/>
                      </a:cxn>
                      <a:cxn ang="0">
                        <a:pos x="64" y="11"/>
                      </a:cxn>
                      <a:cxn ang="0">
                        <a:pos x="67" y="16"/>
                      </a:cxn>
                      <a:cxn ang="0">
                        <a:pos x="71" y="21"/>
                      </a:cxn>
                      <a:cxn ang="0">
                        <a:pos x="73" y="27"/>
                      </a:cxn>
                      <a:cxn ang="0">
                        <a:pos x="74" y="33"/>
                      </a:cxn>
                      <a:cxn ang="0">
                        <a:pos x="76" y="39"/>
                      </a:cxn>
                      <a:cxn ang="0">
                        <a:pos x="74" y="47"/>
                      </a:cxn>
                      <a:cxn ang="0">
                        <a:pos x="73" y="55"/>
                      </a:cxn>
                      <a:cxn ang="0">
                        <a:pos x="68" y="62"/>
                      </a:cxn>
                      <a:cxn ang="0">
                        <a:pos x="64" y="69"/>
                      </a:cxn>
                      <a:cxn ang="0">
                        <a:pos x="57" y="73"/>
                      </a:cxn>
                      <a:cxn ang="0">
                        <a:pos x="51" y="76"/>
                      </a:cxn>
                      <a:cxn ang="0">
                        <a:pos x="43" y="79"/>
                      </a:cxn>
                      <a:cxn ang="0">
                        <a:pos x="36" y="79"/>
                      </a:cxn>
                      <a:cxn ang="0">
                        <a:pos x="25" y="78"/>
                      </a:cxn>
                      <a:cxn ang="0">
                        <a:pos x="16" y="75"/>
                      </a:cxn>
                      <a:cxn ang="0">
                        <a:pos x="6" y="67"/>
                      </a:cxn>
                      <a:cxn ang="0">
                        <a:pos x="0" y="59"/>
                      </a:cxn>
                      <a:cxn ang="0">
                        <a:pos x="0" y="59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0" y="65"/>
                      </a:cxn>
                      <a:cxn ang="0">
                        <a:pos x="8" y="73"/>
                      </a:cxn>
                      <a:cxn ang="0">
                        <a:pos x="16" y="78"/>
                      </a:cxn>
                      <a:cxn ang="0">
                        <a:pos x="25" y="81"/>
                      </a:cxn>
                      <a:cxn ang="0">
                        <a:pos x="36" y="82"/>
                      </a:cxn>
                      <a:cxn ang="0">
                        <a:pos x="43" y="82"/>
                      </a:cxn>
                      <a:cxn ang="0">
                        <a:pos x="53" y="79"/>
                      </a:cxn>
                      <a:cxn ang="0">
                        <a:pos x="59" y="75"/>
                      </a:cxn>
                      <a:cxn ang="0">
                        <a:pos x="65" y="70"/>
                      </a:cxn>
                      <a:cxn ang="0">
                        <a:pos x="71" y="64"/>
                      </a:cxn>
                      <a:cxn ang="0">
                        <a:pos x="74" y="56"/>
                      </a:cxn>
                      <a:cxn ang="0">
                        <a:pos x="77" y="48"/>
                      </a:cxn>
                      <a:cxn ang="0">
                        <a:pos x="79" y="39"/>
                      </a:cxn>
                    </a:cxnLst>
                    <a:rect l="0" t="0" r="r" b="b"/>
                    <a:pathLst>
                      <a:path w="79" h="82">
                        <a:moveTo>
                          <a:pt x="79" y="39"/>
                        </a:moveTo>
                        <a:lnTo>
                          <a:pt x="77" y="33"/>
                        </a:lnTo>
                        <a:lnTo>
                          <a:pt x="76" y="27"/>
                        </a:lnTo>
                        <a:lnTo>
                          <a:pt x="74" y="21"/>
                        </a:lnTo>
                        <a:lnTo>
                          <a:pt x="71" y="16"/>
                        </a:lnTo>
                        <a:lnTo>
                          <a:pt x="68" y="11"/>
                        </a:lnTo>
                        <a:lnTo>
                          <a:pt x="64" y="7"/>
                        </a:lnTo>
                        <a:lnTo>
                          <a:pt x="57" y="2"/>
                        </a:lnTo>
                        <a:lnTo>
                          <a:pt x="53" y="0"/>
                        </a:lnTo>
                        <a:lnTo>
                          <a:pt x="50" y="0"/>
                        </a:lnTo>
                        <a:lnTo>
                          <a:pt x="47" y="0"/>
                        </a:lnTo>
                        <a:lnTo>
                          <a:pt x="53" y="4"/>
                        </a:lnTo>
                        <a:lnTo>
                          <a:pt x="59" y="7"/>
                        </a:lnTo>
                        <a:lnTo>
                          <a:pt x="64" y="11"/>
                        </a:lnTo>
                        <a:lnTo>
                          <a:pt x="67" y="16"/>
                        </a:lnTo>
                        <a:lnTo>
                          <a:pt x="71" y="21"/>
                        </a:lnTo>
                        <a:lnTo>
                          <a:pt x="73" y="27"/>
                        </a:lnTo>
                        <a:lnTo>
                          <a:pt x="74" y="33"/>
                        </a:lnTo>
                        <a:lnTo>
                          <a:pt x="76" y="39"/>
                        </a:lnTo>
                        <a:lnTo>
                          <a:pt x="74" y="47"/>
                        </a:lnTo>
                        <a:lnTo>
                          <a:pt x="73" y="55"/>
                        </a:lnTo>
                        <a:lnTo>
                          <a:pt x="68" y="62"/>
                        </a:lnTo>
                        <a:lnTo>
                          <a:pt x="64" y="69"/>
                        </a:lnTo>
                        <a:lnTo>
                          <a:pt x="57" y="73"/>
                        </a:lnTo>
                        <a:lnTo>
                          <a:pt x="51" y="76"/>
                        </a:lnTo>
                        <a:lnTo>
                          <a:pt x="43" y="79"/>
                        </a:lnTo>
                        <a:lnTo>
                          <a:pt x="36" y="79"/>
                        </a:lnTo>
                        <a:lnTo>
                          <a:pt x="25" y="78"/>
                        </a:lnTo>
                        <a:lnTo>
                          <a:pt x="16" y="75"/>
                        </a:lnTo>
                        <a:lnTo>
                          <a:pt x="6" y="67"/>
                        </a:lnTo>
                        <a:lnTo>
                          <a:pt x="0" y="59"/>
                        </a:lnTo>
                        <a:lnTo>
                          <a:pt x="0" y="59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0" y="65"/>
                        </a:lnTo>
                        <a:lnTo>
                          <a:pt x="8" y="73"/>
                        </a:lnTo>
                        <a:lnTo>
                          <a:pt x="16" y="78"/>
                        </a:lnTo>
                        <a:lnTo>
                          <a:pt x="25" y="81"/>
                        </a:lnTo>
                        <a:lnTo>
                          <a:pt x="36" y="82"/>
                        </a:lnTo>
                        <a:lnTo>
                          <a:pt x="43" y="82"/>
                        </a:lnTo>
                        <a:lnTo>
                          <a:pt x="53" y="79"/>
                        </a:lnTo>
                        <a:lnTo>
                          <a:pt x="59" y="75"/>
                        </a:lnTo>
                        <a:lnTo>
                          <a:pt x="65" y="70"/>
                        </a:lnTo>
                        <a:lnTo>
                          <a:pt x="71" y="64"/>
                        </a:lnTo>
                        <a:lnTo>
                          <a:pt x="74" y="56"/>
                        </a:lnTo>
                        <a:lnTo>
                          <a:pt x="77" y="48"/>
                        </a:lnTo>
                        <a:lnTo>
                          <a:pt x="79" y="39"/>
                        </a:lnTo>
                        <a:close/>
                      </a:path>
                    </a:pathLst>
                  </a:custGeom>
                  <a:solidFill>
                    <a:srgbClr val="E66E6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51" name="Freeform 719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7" cy="81"/>
                  </a:xfrm>
                  <a:custGeom>
                    <a:avLst/>
                    <a:gdLst/>
                    <a:ahLst/>
                    <a:cxnLst>
                      <a:cxn ang="0">
                        <a:pos x="77" y="39"/>
                      </a:cxn>
                      <a:cxn ang="0">
                        <a:pos x="76" y="33"/>
                      </a:cxn>
                      <a:cxn ang="0">
                        <a:pos x="74" y="27"/>
                      </a:cxn>
                      <a:cxn ang="0">
                        <a:pos x="73" y="21"/>
                      </a:cxn>
                      <a:cxn ang="0">
                        <a:pos x="70" y="16"/>
                      </a:cxn>
                      <a:cxn ang="0">
                        <a:pos x="65" y="11"/>
                      </a:cxn>
                      <a:cxn ang="0">
                        <a:pos x="60" y="7"/>
                      </a:cxn>
                      <a:cxn ang="0">
                        <a:pos x="56" y="4"/>
                      </a:cxn>
                      <a:cxn ang="0">
                        <a:pos x="50" y="0"/>
                      </a:cxn>
                      <a:cxn ang="0">
                        <a:pos x="47" y="0"/>
                      </a:cxn>
                      <a:cxn ang="0">
                        <a:pos x="45" y="2"/>
                      </a:cxn>
                      <a:cxn ang="0">
                        <a:pos x="51" y="4"/>
                      </a:cxn>
                      <a:cxn ang="0">
                        <a:pos x="56" y="7"/>
                      </a:cxn>
                      <a:cxn ang="0">
                        <a:pos x="60" y="11"/>
                      </a:cxn>
                      <a:cxn ang="0">
                        <a:pos x="65" y="16"/>
                      </a:cxn>
                      <a:cxn ang="0">
                        <a:pos x="68" y="21"/>
                      </a:cxn>
                      <a:cxn ang="0">
                        <a:pos x="71" y="27"/>
                      </a:cxn>
                      <a:cxn ang="0">
                        <a:pos x="73" y="33"/>
                      </a:cxn>
                      <a:cxn ang="0">
                        <a:pos x="74" y="39"/>
                      </a:cxn>
                      <a:cxn ang="0">
                        <a:pos x="73" y="47"/>
                      </a:cxn>
                      <a:cxn ang="0">
                        <a:pos x="71" y="55"/>
                      </a:cxn>
                      <a:cxn ang="0">
                        <a:pos x="67" y="61"/>
                      </a:cxn>
                      <a:cxn ang="0">
                        <a:pos x="62" y="67"/>
                      </a:cxn>
                      <a:cxn ang="0">
                        <a:pos x="57" y="72"/>
                      </a:cxn>
                      <a:cxn ang="0">
                        <a:pos x="50" y="75"/>
                      </a:cxn>
                      <a:cxn ang="0">
                        <a:pos x="43" y="78"/>
                      </a:cxn>
                      <a:cxn ang="0">
                        <a:pos x="36" y="78"/>
                      </a:cxn>
                      <a:cxn ang="0">
                        <a:pos x="25" y="76"/>
                      </a:cxn>
                      <a:cxn ang="0">
                        <a:pos x="14" y="72"/>
                      </a:cxn>
                      <a:cxn ang="0">
                        <a:pos x="6" y="65"/>
                      </a:cxn>
                      <a:cxn ang="0">
                        <a:pos x="0" y="56"/>
                      </a:cxn>
                      <a:cxn ang="0">
                        <a:pos x="0" y="58"/>
                      </a:cxn>
                      <a:cxn ang="0">
                        <a:pos x="0" y="61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6" y="70"/>
                      </a:cxn>
                      <a:cxn ang="0">
                        <a:pos x="16" y="76"/>
                      </a:cxn>
                      <a:cxn ang="0">
                        <a:pos x="25" y="79"/>
                      </a:cxn>
                      <a:cxn ang="0">
                        <a:pos x="36" y="81"/>
                      </a:cxn>
                      <a:cxn ang="0">
                        <a:pos x="43" y="81"/>
                      </a:cxn>
                      <a:cxn ang="0">
                        <a:pos x="51" y="78"/>
                      </a:cxn>
                      <a:cxn ang="0">
                        <a:pos x="59" y="75"/>
                      </a:cxn>
                      <a:cxn ang="0">
                        <a:pos x="65" y="69"/>
                      </a:cxn>
                      <a:cxn ang="0">
                        <a:pos x="70" y="62"/>
                      </a:cxn>
                      <a:cxn ang="0">
                        <a:pos x="74" y="56"/>
                      </a:cxn>
                      <a:cxn ang="0">
                        <a:pos x="76" y="48"/>
                      </a:cxn>
                      <a:cxn ang="0">
                        <a:pos x="77" y="39"/>
                      </a:cxn>
                    </a:cxnLst>
                    <a:rect l="0" t="0" r="r" b="b"/>
                    <a:pathLst>
                      <a:path w="77" h="81">
                        <a:moveTo>
                          <a:pt x="77" y="39"/>
                        </a:moveTo>
                        <a:lnTo>
                          <a:pt x="76" y="33"/>
                        </a:lnTo>
                        <a:lnTo>
                          <a:pt x="74" y="27"/>
                        </a:lnTo>
                        <a:lnTo>
                          <a:pt x="73" y="21"/>
                        </a:lnTo>
                        <a:lnTo>
                          <a:pt x="70" y="16"/>
                        </a:lnTo>
                        <a:lnTo>
                          <a:pt x="65" y="11"/>
                        </a:lnTo>
                        <a:lnTo>
                          <a:pt x="60" y="7"/>
                        </a:lnTo>
                        <a:lnTo>
                          <a:pt x="56" y="4"/>
                        </a:lnTo>
                        <a:lnTo>
                          <a:pt x="50" y="0"/>
                        </a:lnTo>
                        <a:lnTo>
                          <a:pt x="47" y="0"/>
                        </a:lnTo>
                        <a:lnTo>
                          <a:pt x="45" y="2"/>
                        </a:lnTo>
                        <a:lnTo>
                          <a:pt x="51" y="4"/>
                        </a:lnTo>
                        <a:lnTo>
                          <a:pt x="56" y="7"/>
                        </a:lnTo>
                        <a:lnTo>
                          <a:pt x="60" y="11"/>
                        </a:lnTo>
                        <a:lnTo>
                          <a:pt x="65" y="16"/>
                        </a:lnTo>
                        <a:lnTo>
                          <a:pt x="68" y="21"/>
                        </a:lnTo>
                        <a:lnTo>
                          <a:pt x="71" y="27"/>
                        </a:lnTo>
                        <a:lnTo>
                          <a:pt x="73" y="33"/>
                        </a:lnTo>
                        <a:lnTo>
                          <a:pt x="74" y="39"/>
                        </a:lnTo>
                        <a:lnTo>
                          <a:pt x="73" y="47"/>
                        </a:lnTo>
                        <a:lnTo>
                          <a:pt x="71" y="55"/>
                        </a:lnTo>
                        <a:lnTo>
                          <a:pt x="67" y="61"/>
                        </a:lnTo>
                        <a:lnTo>
                          <a:pt x="62" y="67"/>
                        </a:lnTo>
                        <a:lnTo>
                          <a:pt x="57" y="72"/>
                        </a:lnTo>
                        <a:lnTo>
                          <a:pt x="50" y="75"/>
                        </a:lnTo>
                        <a:lnTo>
                          <a:pt x="43" y="78"/>
                        </a:lnTo>
                        <a:lnTo>
                          <a:pt x="36" y="78"/>
                        </a:lnTo>
                        <a:lnTo>
                          <a:pt x="25" y="76"/>
                        </a:lnTo>
                        <a:lnTo>
                          <a:pt x="14" y="72"/>
                        </a:lnTo>
                        <a:lnTo>
                          <a:pt x="6" y="65"/>
                        </a:lnTo>
                        <a:lnTo>
                          <a:pt x="0" y="56"/>
                        </a:lnTo>
                        <a:lnTo>
                          <a:pt x="0" y="58"/>
                        </a:lnTo>
                        <a:lnTo>
                          <a:pt x="0" y="61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6" y="70"/>
                        </a:lnTo>
                        <a:lnTo>
                          <a:pt x="16" y="76"/>
                        </a:lnTo>
                        <a:lnTo>
                          <a:pt x="25" y="79"/>
                        </a:lnTo>
                        <a:lnTo>
                          <a:pt x="36" y="81"/>
                        </a:lnTo>
                        <a:lnTo>
                          <a:pt x="43" y="81"/>
                        </a:lnTo>
                        <a:lnTo>
                          <a:pt x="51" y="78"/>
                        </a:lnTo>
                        <a:lnTo>
                          <a:pt x="59" y="75"/>
                        </a:lnTo>
                        <a:lnTo>
                          <a:pt x="65" y="69"/>
                        </a:lnTo>
                        <a:lnTo>
                          <a:pt x="70" y="62"/>
                        </a:lnTo>
                        <a:lnTo>
                          <a:pt x="74" y="56"/>
                        </a:lnTo>
                        <a:lnTo>
                          <a:pt x="76" y="48"/>
                        </a:lnTo>
                        <a:lnTo>
                          <a:pt x="77" y="39"/>
                        </a:lnTo>
                        <a:close/>
                      </a:path>
                    </a:pathLst>
                  </a:custGeom>
                  <a:solidFill>
                    <a:srgbClr val="E672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52" name="Freeform 720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6" cy="79"/>
                  </a:xfrm>
                  <a:custGeom>
                    <a:avLst/>
                    <a:gdLst/>
                    <a:ahLst/>
                    <a:cxnLst>
                      <a:cxn ang="0">
                        <a:pos x="76" y="39"/>
                      </a:cxn>
                      <a:cxn ang="0">
                        <a:pos x="74" y="33"/>
                      </a:cxn>
                      <a:cxn ang="0">
                        <a:pos x="73" y="27"/>
                      </a:cxn>
                      <a:cxn ang="0">
                        <a:pos x="71" y="21"/>
                      </a:cxn>
                      <a:cxn ang="0">
                        <a:pos x="67" y="16"/>
                      </a:cxn>
                      <a:cxn ang="0">
                        <a:pos x="64" y="11"/>
                      </a:cxn>
                      <a:cxn ang="0">
                        <a:pos x="59" y="7"/>
                      </a:cxn>
                      <a:cxn ang="0">
                        <a:pos x="53" y="4"/>
                      </a:cxn>
                      <a:cxn ang="0">
                        <a:pos x="47" y="0"/>
                      </a:cxn>
                      <a:cxn ang="0">
                        <a:pos x="45" y="2"/>
                      </a:cxn>
                      <a:cxn ang="0">
                        <a:pos x="42" y="4"/>
                      </a:cxn>
                      <a:cxn ang="0">
                        <a:pos x="48" y="5"/>
                      </a:cxn>
                      <a:cxn ang="0">
                        <a:pos x="54" y="7"/>
                      </a:cxn>
                      <a:cxn ang="0">
                        <a:pos x="59" y="11"/>
                      </a:cxn>
                      <a:cxn ang="0">
                        <a:pos x="64" y="16"/>
                      </a:cxn>
                      <a:cxn ang="0">
                        <a:pos x="67" y="21"/>
                      </a:cxn>
                      <a:cxn ang="0">
                        <a:pos x="70" y="27"/>
                      </a:cxn>
                      <a:cxn ang="0">
                        <a:pos x="71" y="33"/>
                      </a:cxn>
                      <a:cxn ang="0">
                        <a:pos x="73" y="39"/>
                      </a:cxn>
                      <a:cxn ang="0">
                        <a:pos x="71" y="47"/>
                      </a:cxn>
                      <a:cxn ang="0">
                        <a:pos x="70" y="53"/>
                      </a:cxn>
                      <a:cxn ang="0">
                        <a:pos x="67" y="61"/>
                      </a:cxn>
                      <a:cxn ang="0">
                        <a:pos x="62" y="65"/>
                      </a:cxn>
                      <a:cxn ang="0">
                        <a:pos x="56" y="70"/>
                      </a:cxn>
                      <a:cxn ang="0">
                        <a:pos x="50" y="73"/>
                      </a:cxn>
                      <a:cxn ang="0">
                        <a:pos x="42" y="76"/>
                      </a:cxn>
                      <a:cxn ang="0">
                        <a:pos x="36" y="76"/>
                      </a:cxn>
                      <a:cxn ang="0">
                        <a:pos x="30" y="76"/>
                      </a:cxn>
                      <a:cxn ang="0">
                        <a:pos x="23" y="75"/>
                      </a:cxn>
                      <a:cxn ang="0">
                        <a:pos x="19" y="73"/>
                      </a:cxn>
                      <a:cxn ang="0">
                        <a:pos x="14" y="70"/>
                      </a:cxn>
                      <a:cxn ang="0">
                        <a:pos x="9" y="67"/>
                      </a:cxn>
                      <a:cxn ang="0">
                        <a:pos x="6" y="62"/>
                      </a:cxn>
                      <a:cxn ang="0">
                        <a:pos x="3" y="58"/>
                      </a:cxn>
                      <a:cxn ang="0">
                        <a:pos x="0" y="53"/>
                      </a:cxn>
                      <a:cxn ang="0">
                        <a:pos x="0" y="56"/>
                      </a:cxn>
                      <a:cxn ang="0">
                        <a:pos x="0" y="59"/>
                      </a:cxn>
                      <a:cxn ang="0">
                        <a:pos x="6" y="67"/>
                      </a:cxn>
                      <a:cxn ang="0">
                        <a:pos x="16" y="75"/>
                      </a:cxn>
                      <a:cxn ang="0">
                        <a:pos x="25" y="78"/>
                      </a:cxn>
                      <a:cxn ang="0">
                        <a:pos x="36" y="79"/>
                      </a:cxn>
                      <a:cxn ang="0">
                        <a:pos x="43" y="79"/>
                      </a:cxn>
                      <a:cxn ang="0">
                        <a:pos x="51" y="76"/>
                      </a:cxn>
                      <a:cxn ang="0">
                        <a:pos x="57" y="73"/>
                      </a:cxn>
                      <a:cxn ang="0">
                        <a:pos x="64" y="69"/>
                      </a:cxn>
                      <a:cxn ang="0">
                        <a:pos x="68" y="62"/>
                      </a:cxn>
                      <a:cxn ang="0">
                        <a:pos x="73" y="55"/>
                      </a:cxn>
                      <a:cxn ang="0">
                        <a:pos x="74" y="47"/>
                      </a:cxn>
                      <a:cxn ang="0">
                        <a:pos x="76" y="39"/>
                      </a:cxn>
                    </a:cxnLst>
                    <a:rect l="0" t="0" r="r" b="b"/>
                    <a:pathLst>
                      <a:path w="76" h="79">
                        <a:moveTo>
                          <a:pt x="76" y="39"/>
                        </a:moveTo>
                        <a:lnTo>
                          <a:pt x="74" y="33"/>
                        </a:lnTo>
                        <a:lnTo>
                          <a:pt x="73" y="27"/>
                        </a:lnTo>
                        <a:lnTo>
                          <a:pt x="71" y="21"/>
                        </a:lnTo>
                        <a:lnTo>
                          <a:pt x="67" y="16"/>
                        </a:lnTo>
                        <a:lnTo>
                          <a:pt x="64" y="11"/>
                        </a:lnTo>
                        <a:lnTo>
                          <a:pt x="59" y="7"/>
                        </a:lnTo>
                        <a:lnTo>
                          <a:pt x="53" y="4"/>
                        </a:lnTo>
                        <a:lnTo>
                          <a:pt x="47" y="0"/>
                        </a:lnTo>
                        <a:lnTo>
                          <a:pt x="45" y="2"/>
                        </a:lnTo>
                        <a:lnTo>
                          <a:pt x="42" y="4"/>
                        </a:lnTo>
                        <a:lnTo>
                          <a:pt x="48" y="5"/>
                        </a:lnTo>
                        <a:lnTo>
                          <a:pt x="54" y="7"/>
                        </a:lnTo>
                        <a:lnTo>
                          <a:pt x="59" y="11"/>
                        </a:lnTo>
                        <a:lnTo>
                          <a:pt x="64" y="16"/>
                        </a:lnTo>
                        <a:lnTo>
                          <a:pt x="67" y="21"/>
                        </a:lnTo>
                        <a:lnTo>
                          <a:pt x="70" y="27"/>
                        </a:lnTo>
                        <a:lnTo>
                          <a:pt x="71" y="33"/>
                        </a:lnTo>
                        <a:lnTo>
                          <a:pt x="73" y="39"/>
                        </a:lnTo>
                        <a:lnTo>
                          <a:pt x="71" y="47"/>
                        </a:lnTo>
                        <a:lnTo>
                          <a:pt x="70" y="53"/>
                        </a:lnTo>
                        <a:lnTo>
                          <a:pt x="67" y="61"/>
                        </a:lnTo>
                        <a:lnTo>
                          <a:pt x="62" y="65"/>
                        </a:lnTo>
                        <a:lnTo>
                          <a:pt x="56" y="70"/>
                        </a:lnTo>
                        <a:lnTo>
                          <a:pt x="50" y="73"/>
                        </a:lnTo>
                        <a:lnTo>
                          <a:pt x="42" y="76"/>
                        </a:lnTo>
                        <a:lnTo>
                          <a:pt x="36" y="76"/>
                        </a:lnTo>
                        <a:lnTo>
                          <a:pt x="30" y="76"/>
                        </a:lnTo>
                        <a:lnTo>
                          <a:pt x="23" y="75"/>
                        </a:lnTo>
                        <a:lnTo>
                          <a:pt x="19" y="73"/>
                        </a:lnTo>
                        <a:lnTo>
                          <a:pt x="14" y="70"/>
                        </a:lnTo>
                        <a:lnTo>
                          <a:pt x="9" y="67"/>
                        </a:lnTo>
                        <a:lnTo>
                          <a:pt x="6" y="62"/>
                        </a:lnTo>
                        <a:lnTo>
                          <a:pt x="3" y="58"/>
                        </a:lnTo>
                        <a:lnTo>
                          <a:pt x="0" y="53"/>
                        </a:lnTo>
                        <a:lnTo>
                          <a:pt x="0" y="56"/>
                        </a:lnTo>
                        <a:lnTo>
                          <a:pt x="0" y="59"/>
                        </a:lnTo>
                        <a:lnTo>
                          <a:pt x="6" y="67"/>
                        </a:lnTo>
                        <a:lnTo>
                          <a:pt x="16" y="75"/>
                        </a:lnTo>
                        <a:lnTo>
                          <a:pt x="25" y="78"/>
                        </a:lnTo>
                        <a:lnTo>
                          <a:pt x="36" y="79"/>
                        </a:lnTo>
                        <a:lnTo>
                          <a:pt x="43" y="79"/>
                        </a:lnTo>
                        <a:lnTo>
                          <a:pt x="51" y="76"/>
                        </a:lnTo>
                        <a:lnTo>
                          <a:pt x="57" y="73"/>
                        </a:lnTo>
                        <a:lnTo>
                          <a:pt x="64" y="69"/>
                        </a:lnTo>
                        <a:lnTo>
                          <a:pt x="68" y="62"/>
                        </a:lnTo>
                        <a:lnTo>
                          <a:pt x="73" y="55"/>
                        </a:lnTo>
                        <a:lnTo>
                          <a:pt x="74" y="47"/>
                        </a:lnTo>
                        <a:lnTo>
                          <a:pt x="76" y="39"/>
                        </a:lnTo>
                        <a:close/>
                      </a:path>
                    </a:pathLst>
                  </a:custGeom>
                  <a:solidFill>
                    <a:srgbClr val="E7757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53" name="Freeform 721"/>
                  <p:cNvSpPr>
                    <a:spLocks/>
                  </p:cNvSpPr>
                  <p:nvPr/>
                </p:nvSpPr>
                <p:spPr bwMode="auto">
                  <a:xfrm>
                    <a:off x="5562" y="1193"/>
                    <a:ext cx="74" cy="76"/>
                  </a:xfrm>
                  <a:custGeom>
                    <a:avLst/>
                    <a:gdLst/>
                    <a:ahLst/>
                    <a:cxnLst>
                      <a:cxn ang="0">
                        <a:pos x="74" y="37"/>
                      </a:cxn>
                      <a:cxn ang="0">
                        <a:pos x="73" y="31"/>
                      </a:cxn>
                      <a:cxn ang="0">
                        <a:pos x="71" y="25"/>
                      </a:cxn>
                      <a:cxn ang="0">
                        <a:pos x="68" y="19"/>
                      </a:cxn>
                      <a:cxn ang="0">
                        <a:pos x="65" y="14"/>
                      </a:cxn>
                      <a:cxn ang="0">
                        <a:pos x="60" y="9"/>
                      </a:cxn>
                      <a:cxn ang="0">
                        <a:pos x="56" y="5"/>
                      </a:cxn>
                      <a:cxn ang="0">
                        <a:pos x="51" y="2"/>
                      </a:cxn>
                      <a:cxn ang="0">
                        <a:pos x="45" y="0"/>
                      </a:cxn>
                      <a:cxn ang="0">
                        <a:pos x="42" y="2"/>
                      </a:cxn>
                      <a:cxn ang="0">
                        <a:pos x="39" y="2"/>
                      </a:cxn>
                      <a:cxn ang="0">
                        <a:pos x="45" y="3"/>
                      </a:cxn>
                      <a:cxn ang="0">
                        <a:pos x="51" y="6"/>
                      </a:cxn>
                      <a:cxn ang="0">
                        <a:pos x="57" y="9"/>
                      </a:cxn>
                      <a:cxn ang="0">
                        <a:pos x="62" y="14"/>
                      </a:cxn>
                      <a:cxn ang="0">
                        <a:pos x="65" y="19"/>
                      </a:cxn>
                      <a:cxn ang="0">
                        <a:pos x="68" y="25"/>
                      </a:cxn>
                      <a:cxn ang="0">
                        <a:pos x="70" y="31"/>
                      </a:cxn>
                      <a:cxn ang="0">
                        <a:pos x="71" y="37"/>
                      </a:cxn>
                      <a:cxn ang="0">
                        <a:pos x="70" y="45"/>
                      </a:cxn>
                      <a:cxn ang="0">
                        <a:pos x="68" y="51"/>
                      </a:cxn>
                      <a:cxn ang="0">
                        <a:pos x="65" y="57"/>
                      </a:cxn>
                      <a:cxn ang="0">
                        <a:pos x="60" y="62"/>
                      </a:cxn>
                      <a:cxn ang="0">
                        <a:pos x="56" y="67"/>
                      </a:cxn>
                      <a:cxn ang="0">
                        <a:pos x="50" y="70"/>
                      </a:cxn>
                      <a:cxn ang="0">
                        <a:pos x="42" y="73"/>
                      </a:cxn>
                      <a:cxn ang="0">
                        <a:pos x="36" y="73"/>
                      </a:cxn>
                      <a:cxn ang="0">
                        <a:pos x="30" y="73"/>
                      </a:cxn>
                      <a:cxn ang="0">
                        <a:pos x="23" y="71"/>
                      </a:cxn>
                      <a:cxn ang="0">
                        <a:pos x="19" y="70"/>
                      </a:cxn>
                      <a:cxn ang="0">
                        <a:pos x="14" y="67"/>
                      </a:cxn>
                      <a:cxn ang="0">
                        <a:pos x="9" y="62"/>
                      </a:cxn>
                      <a:cxn ang="0">
                        <a:pos x="6" y="59"/>
                      </a:cxn>
                      <a:cxn ang="0">
                        <a:pos x="3" y="53"/>
                      </a:cxn>
                      <a:cxn ang="0">
                        <a:pos x="2" y="48"/>
                      </a:cxn>
                      <a:cxn ang="0">
                        <a:pos x="0" y="51"/>
                      </a:cxn>
                      <a:cxn ang="0">
                        <a:pos x="0" y="54"/>
                      </a:cxn>
                      <a:cxn ang="0">
                        <a:pos x="6" y="63"/>
                      </a:cxn>
                      <a:cxn ang="0">
                        <a:pos x="14" y="70"/>
                      </a:cxn>
                      <a:cxn ang="0">
                        <a:pos x="25" y="74"/>
                      </a:cxn>
                      <a:cxn ang="0">
                        <a:pos x="36" y="76"/>
                      </a:cxn>
                      <a:cxn ang="0">
                        <a:pos x="43" y="76"/>
                      </a:cxn>
                      <a:cxn ang="0">
                        <a:pos x="50" y="73"/>
                      </a:cxn>
                      <a:cxn ang="0">
                        <a:pos x="57" y="70"/>
                      </a:cxn>
                      <a:cxn ang="0">
                        <a:pos x="62" y="65"/>
                      </a:cxn>
                      <a:cxn ang="0">
                        <a:pos x="67" y="59"/>
                      </a:cxn>
                      <a:cxn ang="0">
                        <a:pos x="71" y="53"/>
                      </a:cxn>
                      <a:cxn ang="0">
                        <a:pos x="73" y="45"/>
                      </a:cxn>
                      <a:cxn ang="0">
                        <a:pos x="74" y="37"/>
                      </a:cxn>
                    </a:cxnLst>
                    <a:rect l="0" t="0" r="r" b="b"/>
                    <a:pathLst>
                      <a:path w="74" h="76">
                        <a:moveTo>
                          <a:pt x="74" y="37"/>
                        </a:moveTo>
                        <a:lnTo>
                          <a:pt x="73" y="31"/>
                        </a:lnTo>
                        <a:lnTo>
                          <a:pt x="71" y="25"/>
                        </a:lnTo>
                        <a:lnTo>
                          <a:pt x="68" y="19"/>
                        </a:lnTo>
                        <a:lnTo>
                          <a:pt x="65" y="14"/>
                        </a:lnTo>
                        <a:lnTo>
                          <a:pt x="60" y="9"/>
                        </a:lnTo>
                        <a:lnTo>
                          <a:pt x="56" y="5"/>
                        </a:lnTo>
                        <a:lnTo>
                          <a:pt x="51" y="2"/>
                        </a:lnTo>
                        <a:lnTo>
                          <a:pt x="45" y="0"/>
                        </a:lnTo>
                        <a:lnTo>
                          <a:pt x="42" y="2"/>
                        </a:lnTo>
                        <a:lnTo>
                          <a:pt x="39" y="2"/>
                        </a:lnTo>
                        <a:lnTo>
                          <a:pt x="45" y="3"/>
                        </a:lnTo>
                        <a:lnTo>
                          <a:pt x="51" y="6"/>
                        </a:lnTo>
                        <a:lnTo>
                          <a:pt x="57" y="9"/>
                        </a:lnTo>
                        <a:lnTo>
                          <a:pt x="62" y="14"/>
                        </a:lnTo>
                        <a:lnTo>
                          <a:pt x="65" y="19"/>
                        </a:lnTo>
                        <a:lnTo>
                          <a:pt x="68" y="25"/>
                        </a:lnTo>
                        <a:lnTo>
                          <a:pt x="70" y="31"/>
                        </a:lnTo>
                        <a:lnTo>
                          <a:pt x="71" y="37"/>
                        </a:lnTo>
                        <a:lnTo>
                          <a:pt x="70" y="45"/>
                        </a:lnTo>
                        <a:lnTo>
                          <a:pt x="68" y="51"/>
                        </a:lnTo>
                        <a:lnTo>
                          <a:pt x="65" y="57"/>
                        </a:lnTo>
                        <a:lnTo>
                          <a:pt x="60" y="62"/>
                        </a:lnTo>
                        <a:lnTo>
                          <a:pt x="56" y="67"/>
                        </a:lnTo>
                        <a:lnTo>
                          <a:pt x="50" y="70"/>
                        </a:lnTo>
                        <a:lnTo>
                          <a:pt x="42" y="73"/>
                        </a:lnTo>
                        <a:lnTo>
                          <a:pt x="36" y="73"/>
                        </a:lnTo>
                        <a:lnTo>
                          <a:pt x="30" y="73"/>
                        </a:lnTo>
                        <a:lnTo>
                          <a:pt x="23" y="71"/>
                        </a:lnTo>
                        <a:lnTo>
                          <a:pt x="19" y="70"/>
                        </a:lnTo>
                        <a:lnTo>
                          <a:pt x="14" y="67"/>
                        </a:lnTo>
                        <a:lnTo>
                          <a:pt x="9" y="62"/>
                        </a:lnTo>
                        <a:lnTo>
                          <a:pt x="6" y="59"/>
                        </a:lnTo>
                        <a:lnTo>
                          <a:pt x="3" y="53"/>
                        </a:lnTo>
                        <a:lnTo>
                          <a:pt x="2" y="48"/>
                        </a:lnTo>
                        <a:lnTo>
                          <a:pt x="0" y="51"/>
                        </a:lnTo>
                        <a:lnTo>
                          <a:pt x="0" y="54"/>
                        </a:lnTo>
                        <a:lnTo>
                          <a:pt x="6" y="63"/>
                        </a:lnTo>
                        <a:lnTo>
                          <a:pt x="14" y="70"/>
                        </a:lnTo>
                        <a:lnTo>
                          <a:pt x="25" y="74"/>
                        </a:lnTo>
                        <a:lnTo>
                          <a:pt x="36" y="76"/>
                        </a:lnTo>
                        <a:lnTo>
                          <a:pt x="43" y="76"/>
                        </a:lnTo>
                        <a:lnTo>
                          <a:pt x="50" y="73"/>
                        </a:lnTo>
                        <a:lnTo>
                          <a:pt x="57" y="70"/>
                        </a:lnTo>
                        <a:lnTo>
                          <a:pt x="62" y="65"/>
                        </a:lnTo>
                        <a:lnTo>
                          <a:pt x="67" y="59"/>
                        </a:lnTo>
                        <a:lnTo>
                          <a:pt x="71" y="53"/>
                        </a:lnTo>
                        <a:lnTo>
                          <a:pt x="73" y="45"/>
                        </a:lnTo>
                        <a:lnTo>
                          <a:pt x="74" y="37"/>
                        </a:lnTo>
                        <a:close/>
                      </a:path>
                    </a:pathLst>
                  </a:custGeom>
                  <a:solidFill>
                    <a:srgbClr val="E87B7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54" name="Freeform 722"/>
                  <p:cNvSpPr>
                    <a:spLocks/>
                  </p:cNvSpPr>
                  <p:nvPr/>
                </p:nvSpPr>
                <p:spPr bwMode="auto">
                  <a:xfrm>
                    <a:off x="5562" y="1195"/>
                    <a:ext cx="73" cy="72"/>
                  </a:xfrm>
                  <a:custGeom>
                    <a:avLst/>
                    <a:gdLst/>
                    <a:ahLst/>
                    <a:cxnLst>
                      <a:cxn ang="0">
                        <a:pos x="73" y="35"/>
                      </a:cxn>
                      <a:cxn ang="0">
                        <a:pos x="71" y="29"/>
                      </a:cxn>
                      <a:cxn ang="0">
                        <a:pos x="70" y="23"/>
                      </a:cxn>
                      <a:cxn ang="0">
                        <a:pos x="67" y="17"/>
                      </a:cxn>
                      <a:cxn ang="0">
                        <a:pos x="64" y="12"/>
                      </a:cxn>
                      <a:cxn ang="0">
                        <a:pos x="59" y="7"/>
                      </a:cxn>
                      <a:cxn ang="0">
                        <a:pos x="54" y="3"/>
                      </a:cxn>
                      <a:cxn ang="0">
                        <a:pos x="48" y="1"/>
                      </a:cxn>
                      <a:cxn ang="0">
                        <a:pos x="42" y="0"/>
                      </a:cxn>
                      <a:cxn ang="0">
                        <a:pos x="39" y="0"/>
                      </a:cxn>
                      <a:cxn ang="0">
                        <a:pos x="36" y="1"/>
                      </a:cxn>
                      <a:cxn ang="0">
                        <a:pos x="42" y="3"/>
                      </a:cxn>
                      <a:cxn ang="0">
                        <a:pos x="48" y="4"/>
                      </a:cxn>
                      <a:cxn ang="0">
                        <a:pos x="54" y="7"/>
                      </a:cxn>
                      <a:cxn ang="0">
                        <a:pos x="59" y="12"/>
                      </a:cxn>
                      <a:cxn ang="0">
                        <a:pos x="64" y="17"/>
                      </a:cxn>
                      <a:cxn ang="0">
                        <a:pos x="67" y="23"/>
                      </a:cxn>
                      <a:cxn ang="0">
                        <a:pos x="68" y="29"/>
                      </a:cxn>
                      <a:cxn ang="0">
                        <a:pos x="70" y="35"/>
                      </a:cxn>
                      <a:cxn ang="0">
                        <a:pos x="68" y="43"/>
                      </a:cxn>
                      <a:cxn ang="0">
                        <a:pos x="67" y="49"/>
                      </a:cxn>
                      <a:cxn ang="0">
                        <a:pos x="64" y="54"/>
                      </a:cxn>
                      <a:cxn ang="0">
                        <a:pos x="59" y="60"/>
                      </a:cxn>
                      <a:cxn ang="0">
                        <a:pos x="54" y="63"/>
                      </a:cxn>
                      <a:cxn ang="0">
                        <a:pos x="48" y="66"/>
                      </a:cxn>
                      <a:cxn ang="0">
                        <a:pos x="42" y="69"/>
                      </a:cxn>
                      <a:cxn ang="0">
                        <a:pos x="36" y="69"/>
                      </a:cxn>
                      <a:cxn ang="0">
                        <a:pos x="30" y="69"/>
                      </a:cxn>
                      <a:cxn ang="0">
                        <a:pos x="23" y="68"/>
                      </a:cxn>
                      <a:cxn ang="0">
                        <a:pos x="19" y="65"/>
                      </a:cxn>
                      <a:cxn ang="0">
                        <a:pos x="14" y="61"/>
                      </a:cxn>
                      <a:cxn ang="0">
                        <a:pos x="9" y="58"/>
                      </a:cxn>
                      <a:cxn ang="0">
                        <a:pos x="6" y="54"/>
                      </a:cxn>
                      <a:cxn ang="0">
                        <a:pos x="3" y="48"/>
                      </a:cxn>
                      <a:cxn ang="0">
                        <a:pos x="2" y="43"/>
                      </a:cxn>
                      <a:cxn ang="0">
                        <a:pos x="2" y="46"/>
                      </a:cxn>
                      <a:cxn ang="0">
                        <a:pos x="0" y="49"/>
                      </a:cxn>
                      <a:cxn ang="0">
                        <a:pos x="3" y="54"/>
                      </a:cxn>
                      <a:cxn ang="0">
                        <a:pos x="6" y="58"/>
                      </a:cxn>
                      <a:cxn ang="0">
                        <a:pos x="9" y="63"/>
                      </a:cxn>
                      <a:cxn ang="0">
                        <a:pos x="14" y="66"/>
                      </a:cxn>
                      <a:cxn ang="0">
                        <a:pos x="19" y="69"/>
                      </a:cxn>
                      <a:cxn ang="0">
                        <a:pos x="23" y="71"/>
                      </a:cxn>
                      <a:cxn ang="0">
                        <a:pos x="30" y="72"/>
                      </a:cxn>
                      <a:cxn ang="0">
                        <a:pos x="36" y="72"/>
                      </a:cxn>
                      <a:cxn ang="0">
                        <a:pos x="42" y="72"/>
                      </a:cxn>
                      <a:cxn ang="0">
                        <a:pos x="50" y="69"/>
                      </a:cxn>
                      <a:cxn ang="0">
                        <a:pos x="56" y="66"/>
                      </a:cxn>
                      <a:cxn ang="0">
                        <a:pos x="62" y="61"/>
                      </a:cxn>
                      <a:cxn ang="0">
                        <a:pos x="67" y="57"/>
                      </a:cxn>
                      <a:cxn ang="0">
                        <a:pos x="70" y="49"/>
                      </a:cxn>
                      <a:cxn ang="0">
                        <a:pos x="71" y="43"/>
                      </a:cxn>
                      <a:cxn ang="0">
                        <a:pos x="73" y="35"/>
                      </a:cxn>
                    </a:cxnLst>
                    <a:rect l="0" t="0" r="r" b="b"/>
                    <a:pathLst>
                      <a:path w="73" h="72">
                        <a:moveTo>
                          <a:pt x="73" y="35"/>
                        </a:moveTo>
                        <a:lnTo>
                          <a:pt x="71" y="29"/>
                        </a:lnTo>
                        <a:lnTo>
                          <a:pt x="70" y="23"/>
                        </a:lnTo>
                        <a:lnTo>
                          <a:pt x="67" y="17"/>
                        </a:lnTo>
                        <a:lnTo>
                          <a:pt x="64" y="12"/>
                        </a:lnTo>
                        <a:lnTo>
                          <a:pt x="59" y="7"/>
                        </a:lnTo>
                        <a:lnTo>
                          <a:pt x="54" y="3"/>
                        </a:lnTo>
                        <a:lnTo>
                          <a:pt x="48" y="1"/>
                        </a:lnTo>
                        <a:lnTo>
                          <a:pt x="42" y="0"/>
                        </a:lnTo>
                        <a:lnTo>
                          <a:pt x="39" y="0"/>
                        </a:lnTo>
                        <a:lnTo>
                          <a:pt x="36" y="1"/>
                        </a:lnTo>
                        <a:lnTo>
                          <a:pt x="42" y="3"/>
                        </a:lnTo>
                        <a:lnTo>
                          <a:pt x="48" y="4"/>
                        </a:lnTo>
                        <a:lnTo>
                          <a:pt x="54" y="7"/>
                        </a:lnTo>
                        <a:lnTo>
                          <a:pt x="59" y="12"/>
                        </a:lnTo>
                        <a:lnTo>
                          <a:pt x="64" y="17"/>
                        </a:lnTo>
                        <a:lnTo>
                          <a:pt x="67" y="23"/>
                        </a:lnTo>
                        <a:lnTo>
                          <a:pt x="68" y="29"/>
                        </a:lnTo>
                        <a:lnTo>
                          <a:pt x="70" y="35"/>
                        </a:lnTo>
                        <a:lnTo>
                          <a:pt x="68" y="43"/>
                        </a:lnTo>
                        <a:lnTo>
                          <a:pt x="67" y="49"/>
                        </a:lnTo>
                        <a:lnTo>
                          <a:pt x="64" y="54"/>
                        </a:lnTo>
                        <a:lnTo>
                          <a:pt x="59" y="60"/>
                        </a:lnTo>
                        <a:lnTo>
                          <a:pt x="54" y="63"/>
                        </a:lnTo>
                        <a:lnTo>
                          <a:pt x="48" y="66"/>
                        </a:lnTo>
                        <a:lnTo>
                          <a:pt x="42" y="69"/>
                        </a:lnTo>
                        <a:lnTo>
                          <a:pt x="36" y="69"/>
                        </a:lnTo>
                        <a:lnTo>
                          <a:pt x="30" y="69"/>
                        </a:lnTo>
                        <a:lnTo>
                          <a:pt x="23" y="68"/>
                        </a:lnTo>
                        <a:lnTo>
                          <a:pt x="19" y="65"/>
                        </a:lnTo>
                        <a:lnTo>
                          <a:pt x="14" y="61"/>
                        </a:lnTo>
                        <a:lnTo>
                          <a:pt x="9" y="58"/>
                        </a:lnTo>
                        <a:lnTo>
                          <a:pt x="6" y="54"/>
                        </a:lnTo>
                        <a:lnTo>
                          <a:pt x="3" y="48"/>
                        </a:lnTo>
                        <a:lnTo>
                          <a:pt x="2" y="43"/>
                        </a:lnTo>
                        <a:lnTo>
                          <a:pt x="2" y="46"/>
                        </a:lnTo>
                        <a:lnTo>
                          <a:pt x="0" y="49"/>
                        </a:lnTo>
                        <a:lnTo>
                          <a:pt x="3" y="54"/>
                        </a:lnTo>
                        <a:lnTo>
                          <a:pt x="6" y="58"/>
                        </a:lnTo>
                        <a:lnTo>
                          <a:pt x="9" y="63"/>
                        </a:lnTo>
                        <a:lnTo>
                          <a:pt x="14" y="66"/>
                        </a:lnTo>
                        <a:lnTo>
                          <a:pt x="19" y="69"/>
                        </a:lnTo>
                        <a:lnTo>
                          <a:pt x="23" y="71"/>
                        </a:lnTo>
                        <a:lnTo>
                          <a:pt x="30" y="72"/>
                        </a:lnTo>
                        <a:lnTo>
                          <a:pt x="36" y="72"/>
                        </a:lnTo>
                        <a:lnTo>
                          <a:pt x="42" y="72"/>
                        </a:lnTo>
                        <a:lnTo>
                          <a:pt x="50" y="69"/>
                        </a:lnTo>
                        <a:lnTo>
                          <a:pt x="56" y="66"/>
                        </a:lnTo>
                        <a:lnTo>
                          <a:pt x="62" y="61"/>
                        </a:lnTo>
                        <a:lnTo>
                          <a:pt x="67" y="57"/>
                        </a:lnTo>
                        <a:lnTo>
                          <a:pt x="70" y="49"/>
                        </a:lnTo>
                        <a:lnTo>
                          <a:pt x="71" y="43"/>
                        </a:lnTo>
                        <a:lnTo>
                          <a:pt x="73" y="35"/>
                        </a:lnTo>
                        <a:close/>
                      </a:path>
                    </a:pathLst>
                  </a:custGeom>
                  <a:solidFill>
                    <a:srgbClr val="E97F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55" name="Freeform 723"/>
                  <p:cNvSpPr>
                    <a:spLocks/>
                  </p:cNvSpPr>
                  <p:nvPr/>
                </p:nvSpPr>
                <p:spPr bwMode="auto">
                  <a:xfrm>
                    <a:off x="5564" y="1195"/>
                    <a:ext cx="69" cy="71"/>
                  </a:xfrm>
                  <a:custGeom>
                    <a:avLst/>
                    <a:gdLst/>
                    <a:ahLst/>
                    <a:cxnLst>
                      <a:cxn ang="0">
                        <a:pos x="69" y="35"/>
                      </a:cxn>
                      <a:cxn ang="0">
                        <a:pos x="68" y="29"/>
                      </a:cxn>
                      <a:cxn ang="0">
                        <a:pos x="66" y="23"/>
                      </a:cxn>
                      <a:cxn ang="0">
                        <a:pos x="63" y="17"/>
                      </a:cxn>
                      <a:cxn ang="0">
                        <a:pos x="60" y="12"/>
                      </a:cxn>
                      <a:cxn ang="0">
                        <a:pos x="55" y="7"/>
                      </a:cxn>
                      <a:cxn ang="0">
                        <a:pos x="49" y="4"/>
                      </a:cxn>
                      <a:cxn ang="0">
                        <a:pos x="43" y="1"/>
                      </a:cxn>
                      <a:cxn ang="0">
                        <a:pos x="37" y="0"/>
                      </a:cxn>
                      <a:cxn ang="0">
                        <a:pos x="34" y="1"/>
                      </a:cxn>
                      <a:cxn ang="0">
                        <a:pos x="31" y="3"/>
                      </a:cxn>
                      <a:cxn ang="0">
                        <a:pos x="32" y="3"/>
                      </a:cxn>
                      <a:cxn ang="0">
                        <a:pos x="34" y="3"/>
                      </a:cxn>
                      <a:cxn ang="0">
                        <a:pos x="40" y="4"/>
                      </a:cxn>
                      <a:cxn ang="0">
                        <a:pos x="46" y="6"/>
                      </a:cxn>
                      <a:cxn ang="0">
                        <a:pos x="51" y="9"/>
                      </a:cxn>
                      <a:cxn ang="0">
                        <a:pos x="55" y="12"/>
                      </a:cxn>
                      <a:cxn ang="0">
                        <a:pos x="60" y="17"/>
                      </a:cxn>
                      <a:cxn ang="0">
                        <a:pos x="63" y="23"/>
                      </a:cxn>
                      <a:cxn ang="0">
                        <a:pos x="65" y="29"/>
                      </a:cxn>
                      <a:cxn ang="0">
                        <a:pos x="66" y="35"/>
                      </a:cxn>
                      <a:cxn ang="0">
                        <a:pos x="65" y="41"/>
                      </a:cxn>
                      <a:cxn ang="0">
                        <a:pos x="63" y="48"/>
                      </a:cxn>
                      <a:cxn ang="0">
                        <a:pos x="60" y="54"/>
                      </a:cxn>
                      <a:cxn ang="0">
                        <a:pos x="55" y="58"/>
                      </a:cxn>
                      <a:cxn ang="0">
                        <a:pos x="51" y="63"/>
                      </a:cxn>
                      <a:cxn ang="0">
                        <a:pos x="46" y="65"/>
                      </a:cxn>
                      <a:cxn ang="0">
                        <a:pos x="40" y="68"/>
                      </a:cxn>
                      <a:cxn ang="0">
                        <a:pos x="34" y="68"/>
                      </a:cxn>
                      <a:cxn ang="0">
                        <a:pos x="28" y="68"/>
                      </a:cxn>
                      <a:cxn ang="0">
                        <a:pos x="21" y="66"/>
                      </a:cxn>
                      <a:cxn ang="0">
                        <a:pos x="17" y="63"/>
                      </a:cxn>
                      <a:cxn ang="0">
                        <a:pos x="12" y="60"/>
                      </a:cxn>
                      <a:cxn ang="0">
                        <a:pos x="7" y="55"/>
                      </a:cxn>
                      <a:cxn ang="0">
                        <a:pos x="4" y="51"/>
                      </a:cxn>
                      <a:cxn ang="0">
                        <a:pos x="3" y="44"/>
                      </a:cxn>
                      <a:cxn ang="0">
                        <a:pos x="1" y="40"/>
                      </a:cxn>
                      <a:cxn ang="0">
                        <a:pos x="0" y="43"/>
                      </a:cxn>
                      <a:cxn ang="0">
                        <a:pos x="0" y="46"/>
                      </a:cxn>
                      <a:cxn ang="0">
                        <a:pos x="1" y="51"/>
                      </a:cxn>
                      <a:cxn ang="0">
                        <a:pos x="4" y="57"/>
                      </a:cxn>
                      <a:cxn ang="0">
                        <a:pos x="7" y="60"/>
                      </a:cxn>
                      <a:cxn ang="0">
                        <a:pos x="12" y="65"/>
                      </a:cxn>
                      <a:cxn ang="0">
                        <a:pos x="17" y="68"/>
                      </a:cxn>
                      <a:cxn ang="0">
                        <a:pos x="21" y="69"/>
                      </a:cxn>
                      <a:cxn ang="0">
                        <a:pos x="28" y="71"/>
                      </a:cxn>
                      <a:cxn ang="0">
                        <a:pos x="34" y="71"/>
                      </a:cxn>
                      <a:cxn ang="0">
                        <a:pos x="40" y="71"/>
                      </a:cxn>
                      <a:cxn ang="0">
                        <a:pos x="48" y="68"/>
                      </a:cxn>
                      <a:cxn ang="0">
                        <a:pos x="54" y="65"/>
                      </a:cxn>
                      <a:cxn ang="0">
                        <a:pos x="58" y="60"/>
                      </a:cxn>
                      <a:cxn ang="0">
                        <a:pos x="63" y="55"/>
                      </a:cxn>
                      <a:cxn ang="0">
                        <a:pos x="66" y="49"/>
                      </a:cxn>
                      <a:cxn ang="0">
                        <a:pos x="68" y="43"/>
                      </a:cxn>
                      <a:cxn ang="0">
                        <a:pos x="69" y="35"/>
                      </a:cxn>
                    </a:cxnLst>
                    <a:rect l="0" t="0" r="r" b="b"/>
                    <a:pathLst>
                      <a:path w="69" h="71">
                        <a:moveTo>
                          <a:pt x="69" y="35"/>
                        </a:moveTo>
                        <a:lnTo>
                          <a:pt x="68" y="29"/>
                        </a:lnTo>
                        <a:lnTo>
                          <a:pt x="66" y="23"/>
                        </a:lnTo>
                        <a:lnTo>
                          <a:pt x="63" y="17"/>
                        </a:lnTo>
                        <a:lnTo>
                          <a:pt x="60" y="12"/>
                        </a:lnTo>
                        <a:lnTo>
                          <a:pt x="55" y="7"/>
                        </a:lnTo>
                        <a:lnTo>
                          <a:pt x="49" y="4"/>
                        </a:lnTo>
                        <a:lnTo>
                          <a:pt x="43" y="1"/>
                        </a:lnTo>
                        <a:lnTo>
                          <a:pt x="37" y="0"/>
                        </a:lnTo>
                        <a:lnTo>
                          <a:pt x="34" y="1"/>
                        </a:lnTo>
                        <a:lnTo>
                          <a:pt x="31" y="3"/>
                        </a:lnTo>
                        <a:lnTo>
                          <a:pt x="32" y="3"/>
                        </a:lnTo>
                        <a:lnTo>
                          <a:pt x="34" y="3"/>
                        </a:lnTo>
                        <a:lnTo>
                          <a:pt x="40" y="4"/>
                        </a:lnTo>
                        <a:lnTo>
                          <a:pt x="46" y="6"/>
                        </a:lnTo>
                        <a:lnTo>
                          <a:pt x="51" y="9"/>
                        </a:lnTo>
                        <a:lnTo>
                          <a:pt x="55" y="12"/>
                        </a:lnTo>
                        <a:lnTo>
                          <a:pt x="60" y="17"/>
                        </a:lnTo>
                        <a:lnTo>
                          <a:pt x="63" y="23"/>
                        </a:lnTo>
                        <a:lnTo>
                          <a:pt x="65" y="29"/>
                        </a:lnTo>
                        <a:lnTo>
                          <a:pt x="66" y="35"/>
                        </a:lnTo>
                        <a:lnTo>
                          <a:pt x="65" y="41"/>
                        </a:lnTo>
                        <a:lnTo>
                          <a:pt x="63" y="48"/>
                        </a:lnTo>
                        <a:lnTo>
                          <a:pt x="60" y="54"/>
                        </a:lnTo>
                        <a:lnTo>
                          <a:pt x="55" y="58"/>
                        </a:lnTo>
                        <a:lnTo>
                          <a:pt x="51" y="63"/>
                        </a:lnTo>
                        <a:lnTo>
                          <a:pt x="46" y="65"/>
                        </a:lnTo>
                        <a:lnTo>
                          <a:pt x="40" y="68"/>
                        </a:lnTo>
                        <a:lnTo>
                          <a:pt x="34" y="68"/>
                        </a:lnTo>
                        <a:lnTo>
                          <a:pt x="28" y="68"/>
                        </a:lnTo>
                        <a:lnTo>
                          <a:pt x="21" y="66"/>
                        </a:lnTo>
                        <a:lnTo>
                          <a:pt x="17" y="63"/>
                        </a:lnTo>
                        <a:lnTo>
                          <a:pt x="12" y="60"/>
                        </a:lnTo>
                        <a:lnTo>
                          <a:pt x="7" y="55"/>
                        </a:lnTo>
                        <a:lnTo>
                          <a:pt x="4" y="51"/>
                        </a:lnTo>
                        <a:lnTo>
                          <a:pt x="3" y="44"/>
                        </a:lnTo>
                        <a:lnTo>
                          <a:pt x="1" y="40"/>
                        </a:lnTo>
                        <a:lnTo>
                          <a:pt x="0" y="43"/>
                        </a:lnTo>
                        <a:lnTo>
                          <a:pt x="0" y="46"/>
                        </a:lnTo>
                        <a:lnTo>
                          <a:pt x="1" y="51"/>
                        </a:lnTo>
                        <a:lnTo>
                          <a:pt x="4" y="57"/>
                        </a:lnTo>
                        <a:lnTo>
                          <a:pt x="7" y="60"/>
                        </a:lnTo>
                        <a:lnTo>
                          <a:pt x="12" y="65"/>
                        </a:lnTo>
                        <a:lnTo>
                          <a:pt x="17" y="68"/>
                        </a:lnTo>
                        <a:lnTo>
                          <a:pt x="21" y="69"/>
                        </a:lnTo>
                        <a:lnTo>
                          <a:pt x="28" y="71"/>
                        </a:lnTo>
                        <a:lnTo>
                          <a:pt x="34" y="71"/>
                        </a:lnTo>
                        <a:lnTo>
                          <a:pt x="40" y="71"/>
                        </a:lnTo>
                        <a:lnTo>
                          <a:pt x="48" y="68"/>
                        </a:lnTo>
                        <a:lnTo>
                          <a:pt x="54" y="65"/>
                        </a:lnTo>
                        <a:lnTo>
                          <a:pt x="58" y="60"/>
                        </a:lnTo>
                        <a:lnTo>
                          <a:pt x="63" y="55"/>
                        </a:lnTo>
                        <a:lnTo>
                          <a:pt x="66" y="49"/>
                        </a:lnTo>
                        <a:lnTo>
                          <a:pt x="68" y="43"/>
                        </a:lnTo>
                        <a:lnTo>
                          <a:pt x="69" y="35"/>
                        </a:lnTo>
                        <a:close/>
                      </a:path>
                    </a:pathLst>
                  </a:custGeom>
                  <a:solidFill>
                    <a:srgbClr val="E9828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56" name="Freeform 724"/>
                  <p:cNvSpPr>
                    <a:spLocks/>
                  </p:cNvSpPr>
                  <p:nvPr/>
                </p:nvSpPr>
                <p:spPr bwMode="auto">
                  <a:xfrm>
                    <a:off x="5564" y="1196"/>
                    <a:ext cx="68" cy="68"/>
                  </a:xfrm>
                  <a:custGeom>
                    <a:avLst/>
                    <a:gdLst/>
                    <a:ahLst/>
                    <a:cxnLst>
                      <a:cxn ang="0">
                        <a:pos x="68" y="34"/>
                      </a:cxn>
                      <a:cxn ang="0">
                        <a:pos x="66" y="28"/>
                      </a:cxn>
                      <a:cxn ang="0">
                        <a:pos x="65" y="22"/>
                      </a:cxn>
                      <a:cxn ang="0">
                        <a:pos x="62" y="16"/>
                      </a:cxn>
                      <a:cxn ang="0">
                        <a:pos x="57" y="11"/>
                      </a:cxn>
                      <a:cxn ang="0">
                        <a:pos x="52" y="6"/>
                      </a:cxn>
                      <a:cxn ang="0">
                        <a:pos x="46" y="3"/>
                      </a:cxn>
                      <a:cxn ang="0">
                        <a:pos x="40" y="2"/>
                      </a:cxn>
                      <a:cxn ang="0">
                        <a:pos x="34" y="0"/>
                      </a:cxn>
                      <a:cxn ang="0">
                        <a:pos x="31" y="2"/>
                      </a:cxn>
                      <a:cxn ang="0">
                        <a:pos x="28" y="5"/>
                      </a:cxn>
                      <a:cxn ang="0">
                        <a:pos x="31" y="3"/>
                      </a:cxn>
                      <a:cxn ang="0">
                        <a:pos x="34" y="3"/>
                      </a:cxn>
                      <a:cxn ang="0">
                        <a:pos x="40" y="5"/>
                      </a:cxn>
                      <a:cxn ang="0">
                        <a:pos x="45" y="6"/>
                      </a:cxn>
                      <a:cxn ang="0">
                        <a:pos x="51" y="9"/>
                      </a:cxn>
                      <a:cxn ang="0">
                        <a:pos x="55" y="13"/>
                      </a:cxn>
                      <a:cxn ang="0">
                        <a:pos x="58" y="17"/>
                      </a:cxn>
                      <a:cxn ang="0">
                        <a:pos x="62" y="22"/>
                      </a:cxn>
                      <a:cxn ang="0">
                        <a:pos x="63" y="28"/>
                      </a:cxn>
                      <a:cxn ang="0">
                        <a:pos x="65" y="34"/>
                      </a:cxn>
                      <a:cxn ang="0">
                        <a:pos x="63" y="40"/>
                      </a:cxn>
                      <a:cxn ang="0">
                        <a:pos x="62" y="47"/>
                      </a:cxn>
                      <a:cxn ang="0">
                        <a:pos x="58" y="51"/>
                      </a:cxn>
                      <a:cxn ang="0">
                        <a:pos x="55" y="56"/>
                      </a:cxn>
                      <a:cxn ang="0">
                        <a:pos x="51" y="60"/>
                      </a:cxn>
                      <a:cxn ang="0">
                        <a:pos x="45" y="64"/>
                      </a:cxn>
                      <a:cxn ang="0">
                        <a:pos x="40" y="65"/>
                      </a:cxn>
                      <a:cxn ang="0">
                        <a:pos x="34" y="65"/>
                      </a:cxn>
                      <a:cxn ang="0">
                        <a:pos x="28" y="65"/>
                      </a:cxn>
                      <a:cxn ang="0">
                        <a:pos x="21" y="64"/>
                      </a:cxn>
                      <a:cxn ang="0">
                        <a:pos x="15" y="60"/>
                      </a:cxn>
                      <a:cxn ang="0">
                        <a:pos x="12" y="56"/>
                      </a:cxn>
                      <a:cxn ang="0">
                        <a:pos x="7" y="51"/>
                      </a:cxn>
                      <a:cxn ang="0">
                        <a:pos x="4" y="47"/>
                      </a:cxn>
                      <a:cxn ang="0">
                        <a:pos x="3" y="40"/>
                      </a:cxn>
                      <a:cxn ang="0">
                        <a:pos x="3" y="34"/>
                      </a:cxn>
                      <a:cxn ang="0">
                        <a:pos x="3" y="34"/>
                      </a:cxn>
                      <a:cxn ang="0">
                        <a:pos x="3" y="34"/>
                      </a:cxn>
                      <a:cxn ang="0">
                        <a:pos x="1" y="37"/>
                      </a:cxn>
                      <a:cxn ang="0">
                        <a:pos x="0" y="42"/>
                      </a:cxn>
                      <a:cxn ang="0">
                        <a:pos x="1" y="47"/>
                      </a:cxn>
                      <a:cxn ang="0">
                        <a:pos x="4" y="53"/>
                      </a:cxn>
                      <a:cxn ang="0">
                        <a:pos x="7" y="57"/>
                      </a:cxn>
                      <a:cxn ang="0">
                        <a:pos x="12" y="60"/>
                      </a:cxn>
                      <a:cxn ang="0">
                        <a:pos x="17" y="64"/>
                      </a:cxn>
                      <a:cxn ang="0">
                        <a:pos x="21" y="67"/>
                      </a:cxn>
                      <a:cxn ang="0">
                        <a:pos x="28" y="68"/>
                      </a:cxn>
                      <a:cxn ang="0">
                        <a:pos x="34" y="68"/>
                      </a:cxn>
                      <a:cxn ang="0">
                        <a:pos x="40" y="68"/>
                      </a:cxn>
                      <a:cxn ang="0">
                        <a:pos x="46" y="65"/>
                      </a:cxn>
                      <a:cxn ang="0">
                        <a:pos x="52" y="62"/>
                      </a:cxn>
                      <a:cxn ang="0">
                        <a:pos x="57" y="59"/>
                      </a:cxn>
                      <a:cxn ang="0">
                        <a:pos x="62" y="53"/>
                      </a:cxn>
                      <a:cxn ang="0">
                        <a:pos x="65" y="48"/>
                      </a:cxn>
                      <a:cxn ang="0">
                        <a:pos x="66" y="42"/>
                      </a:cxn>
                      <a:cxn ang="0">
                        <a:pos x="68" y="34"/>
                      </a:cxn>
                    </a:cxnLst>
                    <a:rect l="0" t="0" r="r" b="b"/>
                    <a:pathLst>
                      <a:path w="68" h="68">
                        <a:moveTo>
                          <a:pt x="68" y="34"/>
                        </a:moveTo>
                        <a:lnTo>
                          <a:pt x="66" y="28"/>
                        </a:lnTo>
                        <a:lnTo>
                          <a:pt x="65" y="22"/>
                        </a:lnTo>
                        <a:lnTo>
                          <a:pt x="62" y="16"/>
                        </a:lnTo>
                        <a:lnTo>
                          <a:pt x="57" y="11"/>
                        </a:lnTo>
                        <a:lnTo>
                          <a:pt x="52" y="6"/>
                        </a:lnTo>
                        <a:lnTo>
                          <a:pt x="46" y="3"/>
                        </a:lnTo>
                        <a:lnTo>
                          <a:pt x="40" y="2"/>
                        </a:lnTo>
                        <a:lnTo>
                          <a:pt x="34" y="0"/>
                        </a:lnTo>
                        <a:lnTo>
                          <a:pt x="31" y="2"/>
                        </a:lnTo>
                        <a:lnTo>
                          <a:pt x="28" y="5"/>
                        </a:lnTo>
                        <a:lnTo>
                          <a:pt x="31" y="3"/>
                        </a:lnTo>
                        <a:lnTo>
                          <a:pt x="34" y="3"/>
                        </a:lnTo>
                        <a:lnTo>
                          <a:pt x="40" y="5"/>
                        </a:lnTo>
                        <a:lnTo>
                          <a:pt x="45" y="6"/>
                        </a:lnTo>
                        <a:lnTo>
                          <a:pt x="51" y="9"/>
                        </a:lnTo>
                        <a:lnTo>
                          <a:pt x="55" y="13"/>
                        </a:lnTo>
                        <a:lnTo>
                          <a:pt x="58" y="17"/>
                        </a:lnTo>
                        <a:lnTo>
                          <a:pt x="62" y="22"/>
                        </a:lnTo>
                        <a:lnTo>
                          <a:pt x="63" y="28"/>
                        </a:lnTo>
                        <a:lnTo>
                          <a:pt x="65" y="34"/>
                        </a:lnTo>
                        <a:lnTo>
                          <a:pt x="63" y="40"/>
                        </a:lnTo>
                        <a:lnTo>
                          <a:pt x="62" y="47"/>
                        </a:lnTo>
                        <a:lnTo>
                          <a:pt x="58" y="51"/>
                        </a:lnTo>
                        <a:lnTo>
                          <a:pt x="55" y="56"/>
                        </a:lnTo>
                        <a:lnTo>
                          <a:pt x="51" y="60"/>
                        </a:lnTo>
                        <a:lnTo>
                          <a:pt x="45" y="64"/>
                        </a:lnTo>
                        <a:lnTo>
                          <a:pt x="40" y="65"/>
                        </a:lnTo>
                        <a:lnTo>
                          <a:pt x="34" y="65"/>
                        </a:lnTo>
                        <a:lnTo>
                          <a:pt x="28" y="65"/>
                        </a:lnTo>
                        <a:lnTo>
                          <a:pt x="21" y="64"/>
                        </a:lnTo>
                        <a:lnTo>
                          <a:pt x="15" y="60"/>
                        </a:lnTo>
                        <a:lnTo>
                          <a:pt x="12" y="56"/>
                        </a:lnTo>
                        <a:lnTo>
                          <a:pt x="7" y="51"/>
                        </a:lnTo>
                        <a:lnTo>
                          <a:pt x="4" y="47"/>
                        </a:lnTo>
                        <a:lnTo>
                          <a:pt x="3" y="40"/>
                        </a:lnTo>
                        <a:lnTo>
                          <a:pt x="3" y="34"/>
                        </a:lnTo>
                        <a:lnTo>
                          <a:pt x="3" y="34"/>
                        </a:lnTo>
                        <a:lnTo>
                          <a:pt x="3" y="34"/>
                        </a:lnTo>
                        <a:lnTo>
                          <a:pt x="1" y="37"/>
                        </a:lnTo>
                        <a:lnTo>
                          <a:pt x="0" y="42"/>
                        </a:lnTo>
                        <a:lnTo>
                          <a:pt x="1" y="47"/>
                        </a:lnTo>
                        <a:lnTo>
                          <a:pt x="4" y="53"/>
                        </a:lnTo>
                        <a:lnTo>
                          <a:pt x="7" y="57"/>
                        </a:lnTo>
                        <a:lnTo>
                          <a:pt x="12" y="60"/>
                        </a:lnTo>
                        <a:lnTo>
                          <a:pt x="17" y="64"/>
                        </a:lnTo>
                        <a:lnTo>
                          <a:pt x="21" y="67"/>
                        </a:lnTo>
                        <a:lnTo>
                          <a:pt x="28" y="68"/>
                        </a:lnTo>
                        <a:lnTo>
                          <a:pt x="34" y="68"/>
                        </a:lnTo>
                        <a:lnTo>
                          <a:pt x="40" y="68"/>
                        </a:lnTo>
                        <a:lnTo>
                          <a:pt x="46" y="65"/>
                        </a:lnTo>
                        <a:lnTo>
                          <a:pt x="52" y="62"/>
                        </a:lnTo>
                        <a:lnTo>
                          <a:pt x="57" y="59"/>
                        </a:lnTo>
                        <a:lnTo>
                          <a:pt x="62" y="53"/>
                        </a:lnTo>
                        <a:lnTo>
                          <a:pt x="65" y="48"/>
                        </a:lnTo>
                        <a:lnTo>
                          <a:pt x="66" y="42"/>
                        </a:lnTo>
                        <a:lnTo>
                          <a:pt x="68" y="34"/>
                        </a:lnTo>
                        <a:close/>
                      </a:path>
                    </a:pathLst>
                  </a:custGeom>
                  <a:solidFill>
                    <a:srgbClr val="EA86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57" name="Freeform 725"/>
                  <p:cNvSpPr>
                    <a:spLocks/>
                  </p:cNvSpPr>
                  <p:nvPr/>
                </p:nvSpPr>
                <p:spPr bwMode="auto">
                  <a:xfrm>
                    <a:off x="5565" y="1198"/>
                    <a:ext cx="65" cy="65"/>
                  </a:xfrm>
                  <a:custGeom>
                    <a:avLst/>
                    <a:gdLst/>
                    <a:ahLst/>
                    <a:cxnLst>
                      <a:cxn ang="0">
                        <a:pos x="65" y="32"/>
                      </a:cxn>
                      <a:cxn ang="0">
                        <a:pos x="64" y="26"/>
                      </a:cxn>
                      <a:cxn ang="0">
                        <a:pos x="62" y="20"/>
                      </a:cxn>
                      <a:cxn ang="0">
                        <a:pos x="59" y="14"/>
                      </a:cxn>
                      <a:cxn ang="0">
                        <a:pos x="54" y="9"/>
                      </a:cxn>
                      <a:cxn ang="0">
                        <a:pos x="50" y="6"/>
                      </a:cxn>
                      <a:cxn ang="0">
                        <a:pos x="45" y="3"/>
                      </a:cxn>
                      <a:cxn ang="0">
                        <a:pos x="39" y="1"/>
                      </a:cxn>
                      <a:cxn ang="0">
                        <a:pos x="33" y="0"/>
                      </a:cxn>
                      <a:cxn ang="0">
                        <a:pos x="31" y="0"/>
                      </a:cxn>
                      <a:cxn ang="0">
                        <a:pos x="30" y="0"/>
                      </a:cxn>
                      <a:cxn ang="0">
                        <a:pos x="27" y="3"/>
                      </a:cxn>
                      <a:cxn ang="0">
                        <a:pos x="22" y="4"/>
                      </a:cxn>
                      <a:cxn ang="0">
                        <a:pos x="27" y="3"/>
                      </a:cxn>
                      <a:cxn ang="0">
                        <a:pos x="33" y="3"/>
                      </a:cxn>
                      <a:cxn ang="0">
                        <a:pos x="37" y="4"/>
                      </a:cxn>
                      <a:cxn ang="0">
                        <a:pos x="44" y="6"/>
                      </a:cxn>
                      <a:cxn ang="0">
                        <a:pos x="48" y="7"/>
                      </a:cxn>
                      <a:cxn ang="0">
                        <a:pos x="53" y="12"/>
                      </a:cxn>
                      <a:cxn ang="0">
                        <a:pos x="56" y="17"/>
                      </a:cxn>
                      <a:cxn ang="0">
                        <a:pos x="59" y="21"/>
                      </a:cxn>
                      <a:cxn ang="0">
                        <a:pos x="61" y="26"/>
                      </a:cxn>
                      <a:cxn ang="0">
                        <a:pos x="62" y="32"/>
                      </a:cxn>
                      <a:cxn ang="0">
                        <a:pos x="61" y="38"/>
                      </a:cxn>
                      <a:cxn ang="0">
                        <a:pos x="59" y="45"/>
                      </a:cxn>
                      <a:cxn ang="0">
                        <a:pos x="56" y="49"/>
                      </a:cxn>
                      <a:cxn ang="0">
                        <a:pos x="53" y="54"/>
                      </a:cxn>
                      <a:cxn ang="0">
                        <a:pos x="48" y="57"/>
                      </a:cxn>
                      <a:cxn ang="0">
                        <a:pos x="44" y="60"/>
                      </a:cxn>
                      <a:cxn ang="0">
                        <a:pos x="37" y="62"/>
                      </a:cxn>
                      <a:cxn ang="0">
                        <a:pos x="33" y="62"/>
                      </a:cxn>
                      <a:cxn ang="0">
                        <a:pos x="27" y="62"/>
                      </a:cxn>
                      <a:cxn ang="0">
                        <a:pos x="20" y="60"/>
                      </a:cxn>
                      <a:cxn ang="0">
                        <a:pos x="16" y="57"/>
                      </a:cxn>
                      <a:cxn ang="0">
                        <a:pos x="11" y="54"/>
                      </a:cxn>
                      <a:cxn ang="0">
                        <a:pos x="8" y="49"/>
                      </a:cxn>
                      <a:cxn ang="0">
                        <a:pos x="5" y="45"/>
                      </a:cxn>
                      <a:cxn ang="0">
                        <a:pos x="3" y="38"/>
                      </a:cxn>
                      <a:cxn ang="0">
                        <a:pos x="3" y="32"/>
                      </a:cxn>
                      <a:cxn ang="0">
                        <a:pos x="3" y="31"/>
                      </a:cxn>
                      <a:cxn ang="0">
                        <a:pos x="3" y="28"/>
                      </a:cxn>
                      <a:cxn ang="0">
                        <a:pos x="2" y="32"/>
                      </a:cxn>
                      <a:cxn ang="0">
                        <a:pos x="0" y="37"/>
                      </a:cxn>
                      <a:cxn ang="0">
                        <a:pos x="2" y="41"/>
                      </a:cxn>
                      <a:cxn ang="0">
                        <a:pos x="3" y="48"/>
                      </a:cxn>
                      <a:cxn ang="0">
                        <a:pos x="6" y="52"/>
                      </a:cxn>
                      <a:cxn ang="0">
                        <a:pos x="11" y="57"/>
                      </a:cxn>
                      <a:cxn ang="0">
                        <a:pos x="16" y="60"/>
                      </a:cxn>
                      <a:cxn ang="0">
                        <a:pos x="20" y="63"/>
                      </a:cxn>
                      <a:cxn ang="0">
                        <a:pos x="27" y="65"/>
                      </a:cxn>
                      <a:cxn ang="0">
                        <a:pos x="33" y="65"/>
                      </a:cxn>
                      <a:cxn ang="0">
                        <a:pos x="39" y="65"/>
                      </a:cxn>
                      <a:cxn ang="0">
                        <a:pos x="45" y="62"/>
                      </a:cxn>
                      <a:cxn ang="0">
                        <a:pos x="50" y="60"/>
                      </a:cxn>
                      <a:cxn ang="0">
                        <a:pos x="54" y="55"/>
                      </a:cxn>
                      <a:cxn ang="0">
                        <a:pos x="59" y="51"/>
                      </a:cxn>
                      <a:cxn ang="0">
                        <a:pos x="62" y="45"/>
                      </a:cxn>
                      <a:cxn ang="0">
                        <a:pos x="64" y="38"/>
                      </a:cxn>
                      <a:cxn ang="0">
                        <a:pos x="65" y="32"/>
                      </a:cxn>
                    </a:cxnLst>
                    <a:rect l="0" t="0" r="r" b="b"/>
                    <a:pathLst>
                      <a:path w="65" h="65">
                        <a:moveTo>
                          <a:pt x="65" y="32"/>
                        </a:moveTo>
                        <a:lnTo>
                          <a:pt x="64" y="26"/>
                        </a:lnTo>
                        <a:lnTo>
                          <a:pt x="62" y="20"/>
                        </a:lnTo>
                        <a:lnTo>
                          <a:pt x="59" y="14"/>
                        </a:lnTo>
                        <a:lnTo>
                          <a:pt x="54" y="9"/>
                        </a:lnTo>
                        <a:lnTo>
                          <a:pt x="50" y="6"/>
                        </a:lnTo>
                        <a:lnTo>
                          <a:pt x="45" y="3"/>
                        </a:lnTo>
                        <a:lnTo>
                          <a:pt x="39" y="1"/>
                        </a:lnTo>
                        <a:lnTo>
                          <a:pt x="33" y="0"/>
                        </a:lnTo>
                        <a:lnTo>
                          <a:pt x="31" y="0"/>
                        </a:lnTo>
                        <a:lnTo>
                          <a:pt x="30" y="0"/>
                        </a:lnTo>
                        <a:lnTo>
                          <a:pt x="27" y="3"/>
                        </a:lnTo>
                        <a:lnTo>
                          <a:pt x="22" y="4"/>
                        </a:lnTo>
                        <a:lnTo>
                          <a:pt x="27" y="3"/>
                        </a:lnTo>
                        <a:lnTo>
                          <a:pt x="33" y="3"/>
                        </a:lnTo>
                        <a:lnTo>
                          <a:pt x="37" y="4"/>
                        </a:lnTo>
                        <a:lnTo>
                          <a:pt x="44" y="6"/>
                        </a:lnTo>
                        <a:lnTo>
                          <a:pt x="48" y="7"/>
                        </a:lnTo>
                        <a:lnTo>
                          <a:pt x="53" y="12"/>
                        </a:lnTo>
                        <a:lnTo>
                          <a:pt x="56" y="17"/>
                        </a:lnTo>
                        <a:lnTo>
                          <a:pt x="59" y="21"/>
                        </a:lnTo>
                        <a:lnTo>
                          <a:pt x="61" y="26"/>
                        </a:lnTo>
                        <a:lnTo>
                          <a:pt x="62" y="32"/>
                        </a:lnTo>
                        <a:lnTo>
                          <a:pt x="61" y="38"/>
                        </a:lnTo>
                        <a:lnTo>
                          <a:pt x="59" y="45"/>
                        </a:lnTo>
                        <a:lnTo>
                          <a:pt x="56" y="49"/>
                        </a:lnTo>
                        <a:lnTo>
                          <a:pt x="53" y="54"/>
                        </a:lnTo>
                        <a:lnTo>
                          <a:pt x="48" y="57"/>
                        </a:lnTo>
                        <a:lnTo>
                          <a:pt x="44" y="60"/>
                        </a:lnTo>
                        <a:lnTo>
                          <a:pt x="37" y="62"/>
                        </a:lnTo>
                        <a:lnTo>
                          <a:pt x="33" y="62"/>
                        </a:lnTo>
                        <a:lnTo>
                          <a:pt x="27" y="62"/>
                        </a:lnTo>
                        <a:lnTo>
                          <a:pt x="20" y="60"/>
                        </a:lnTo>
                        <a:lnTo>
                          <a:pt x="16" y="57"/>
                        </a:lnTo>
                        <a:lnTo>
                          <a:pt x="11" y="54"/>
                        </a:lnTo>
                        <a:lnTo>
                          <a:pt x="8" y="49"/>
                        </a:lnTo>
                        <a:lnTo>
                          <a:pt x="5" y="45"/>
                        </a:lnTo>
                        <a:lnTo>
                          <a:pt x="3" y="38"/>
                        </a:lnTo>
                        <a:lnTo>
                          <a:pt x="3" y="32"/>
                        </a:lnTo>
                        <a:lnTo>
                          <a:pt x="3" y="31"/>
                        </a:lnTo>
                        <a:lnTo>
                          <a:pt x="3" y="28"/>
                        </a:lnTo>
                        <a:lnTo>
                          <a:pt x="2" y="32"/>
                        </a:lnTo>
                        <a:lnTo>
                          <a:pt x="0" y="37"/>
                        </a:lnTo>
                        <a:lnTo>
                          <a:pt x="2" y="41"/>
                        </a:lnTo>
                        <a:lnTo>
                          <a:pt x="3" y="48"/>
                        </a:lnTo>
                        <a:lnTo>
                          <a:pt x="6" y="52"/>
                        </a:lnTo>
                        <a:lnTo>
                          <a:pt x="11" y="57"/>
                        </a:lnTo>
                        <a:lnTo>
                          <a:pt x="16" y="60"/>
                        </a:lnTo>
                        <a:lnTo>
                          <a:pt x="20" y="63"/>
                        </a:lnTo>
                        <a:lnTo>
                          <a:pt x="27" y="65"/>
                        </a:lnTo>
                        <a:lnTo>
                          <a:pt x="33" y="65"/>
                        </a:lnTo>
                        <a:lnTo>
                          <a:pt x="39" y="65"/>
                        </a:lnTo>
                        <a:lnTo>
                          <a:pt x="45" y="62"/>
                        </a:lnTo>
                        <a:lnTo>
                          <a:pt x="50" y="60"/>
                        </a:lnTo>
                        <a:lnTo>
                          <a:pt x="54" y="55"/>
                        </a:lnTo>
                        <a:lnTo>
                          <a:pt x="59" y="51"/>
                        </a:lnTo>
                        <a:lnTo>
                          <a:pt x="62" y="45"/>
                        </a:lnTo>
                        <a:lnTo>
                          <a:pt x="64" y="38"/>
                        </a:lnTo>
                        <a:lnTo>
                          <a:pt x="65" y="32"/>
                        </a:lnTo>
                        <a:close/>
                      </a:path>
                    </a:pathLst>
                  </a:custGeom>
                  <a:solidFill>
                    <a:srgbClr val="EB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58" name="Freeform 726"/>
                  <p:cNvSpPr>
                    <a:spLocks/>
                  </p:cNvSpPr>
                  <p:nvPr/>
                </p:nvSpPr>
                <p:spPr bwMode="auto">
                  <a:xfrm>
                    <a:off x="5567" y="1199"/>
                    <a:ext cx="62" cy="62"/>
                  </a:xfrm>
                  <a:custGeom>
                    <a:avLst/>
                    <a:gdLst/>
                    <a:ahLst/>
                    <a:cxnLst>
                      <a:cxn ang="0">
                        <a:pos x="62" y="31"/>
                      </a:cxn>
                      <a:cxn ang="0">
                        <a:pos x="60" y="25"/>
                      </a:cxn>
                      <a:cxn ang="0">
                        <a:pos x="59" y="19"/>
                      </a:cxn>
                      <a:cxn ang="0">
                        <a:pos x="55" y="14"/>
                      </a:cxn>
                      <a:cxn ang="0">
                        <a:pos x="52" y="10"/>
                      </a:cxn>
                      <a:cxn ang="0">
                        <a:pos x="48" y="6"/>
                      </a:cxn>
                      <a:cxn ang="0">
                        <a:pos x="42" y="3"/>
                      </a:cxn>
                      <a:cxn ang="0">
                        <a:pos x="37" y="2"/>
                      </a:cxn>
                      <a:cxn ang="0">
                        <a:pos x="31" y="0"/>
                      </a:cxn>
                      <a:cxn ang="0">
                        <a:pos x="28" y="0"/>
                      </a:cxn>
                      <a:cxn ang="0">
                        <a:pos x="25" y="2"/>
                      </a:cxn>
                      <a:cxn ang="0">
                        <a:pos x="20" y="5"/>
                      </a:cxn>
                      <a:cxn ang="0">
                        <a:pos x="15" y="8"/>
                      </a:cxn>
                      <a:cxn ang="0">
                        <a:pos x="23" y="5"/>
                      </a:cxn>
                      <a:cxn ang="0">
                        <a:pos x="31" y="3"/>
                      </a:cxn>
                      <a:cxn ang="0">
                        <a:pos x="35" y="5"/>
                      </a:cxn>
                      <a:cxn ang="0">
                        <a:pos x="42" y="6"/>
                      </a:cxn>
                      <a:cxn ang="0">
                        <a:pos x="46" y="8"/>
                      </a:cxn>
                      <a:cxn ang="0">
                        <a:pos x="49" y="11"/>
                      </a:cxn>
                      <a:cxn ang="0">
                        <a:pos x="54" y="16"/>
                      </a:cxn>
                      <a:cxn ang="0">
                        <a:pos x="55" y="20"/>
                      </a:cxn>
                      <a:cxn ang="0">
                        <a:pos x="57" y="27"/>
                      </a:cxn>
                      <a:cxn ang="0">
                        <a:pos x="59" y="31"/>
                      </a:cxn>
                      <a:cxn ang="0">
                        <a:pos x="57" y="37"/>
                      </a:cxn>
                      <a:cxn ang="0">
                        <a:pos x="55" y="42"/>
                      </a:cxn>
                      <a:cxn ang="0">
                        <a:pos x="54" y="47"/>
                      </a:cxn>
                      <a:cxn ang="0">
                        <a:pos x="49" y="51"/>
                      </a:cxn>
                      <a:cxn ang="0">
                        <a:pos x="46" y="54"/>
                      </a:cxn>
                      <a:cxn ang="0">
                        <a:pos x="42" y="57"/>
                      </a:cxn>
                      <a:cxn ang="0">
                        <a:pos x="35" y="59"/>
                      </a:cxn>
                      <a:cxn ang="0">
                        <a:pos x="31" y="59"/>
                      </a:cxn>
                      <a:cxn ang="0">
                        <a:pos x="25" y="59"/>
                      </a:cxn>
                      <a:cxn ang="0">
                        <a:pos x="20" y="57"/>
                      </a:cxn>
                      <a:cxn ang="0">
                        <a:pos x="15" y="54"/>
                      </a:cxn>
                      <a:cxn ang="0">
                        <a:pos x="11" y="51"/>
                      </a:cxn>
                      <a:cxn ang="0">
                        <a:pos x="8" y="47"/>
                      </a:cxn>
                      <a:cxn ang="0">
                        <a:pos x="4" y="42"/>
                      </a:cxn>
                      <a:cxn ang="0">
                        <a:pos x="3" y="37"/>
                      </a:cxn>
                      <a:cxn ang="0">
                        <a:pos x="3" y="31"/>
                      </a:cxn>
                      <a:cxn ang="0">
                        <a:pos x="3" y="27"/>
                      </a:cxn>
                      <a:cxn ang="0">
                        <a:pos x="4" y="20"/>
                      </a:cxn>
                      <a:cxn ang="0">
                        <a:pos x="1" y="27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7"/>
                      </a:cxn>
                      <a:cxn ang="0">
                        <a:pos x="1" y="44"/>
                      </a:cxn>
                      <a:cxn ang="0">
                        <a:pos x="4" y="48"/>
                      </a:cxn>
                      <a:cxn ang="0">
                        <a:pos x="9" y="53"/>
                      </a:cxn>
                      <a:cxn ang="0">
                        <a:pos x="12" y="57"/>
                      </a:cxn>
                      <a:cxn ang="0">
                        <a:pos x="18" y="61"/>
                      </a:cxn>
                      <a:cxn ang="0">
                        <a:pos x="25" y="62"/>
                      </a:cxn>
                      <a:cxn ang="0">
                        <a:pos x="31" y="62"/>
                      </a:cxn>
                      <a:cxn ang="0">
                        <a:pos x="37" y="62"/>
                      </a:cxn>
                      <a:cxn ang="0">
                        <a:pos x="42" y="61"/>
                      </a:cxn>
                      <a:cxn ang="0">
                        <a:pos x="48" y="57"/>
                      </a:cxn>
                      <a:cxn ang="0">
                        <a:pos x="52" y="53"/>
                      </a:cxn>
                      <a:cxn ang="0">
                        <a:pos x="55" y="48"/>
                      </a:cxn>
                      <a:cxn ang="0">
                        <a:pos x="59" y="44"/>
                      </a:cxn>
                      <a:cxn ang="0">
                        <a:pos x="60" y="37"/>
                      </a:cxn>
                      <a:cxn ang="0">
                        <a:pos x="62" y="31"/>
                      </a:cxn>
                    </a:cxnLst>
                    <a:rect l="0" t="0" r="r" b="b"/>
                    <a:pathLst>
                      <a:path w="62" h="62">
                        <a:moveTo>
                          <a:pt x="62" y="31"/>
                        </a:moveTo>
                        <a:lnTo>
                          <a:pt x="60" y="25"/>
                        </a:lnTo>
                        <a:lnTo>
                          <a:pt x="59" y="19"/>
                        </a:lnTo>
                        <a:lnTo>
                          <a:pt x="55" y="14"/>
                        </a:lnTo>
                        <a:lnTo>
                          <a:pt x="52" y="10"/>
                        </a:lnTo>
                        <a:lnTo>
                          <a:pt x="48" y="6"/>
                        </a:lnTo>
                        <a:lnTo>
                          <a:pt x="42" y="3"/>
                        </a:lnTo>
                        <a:lnTo>
                          <a:pt x="37" y="2"/>
                        </a:lnTo>
                        <a:lnTo>
                          <a:pt x="31" y="0"/>
                        </a:lnTo>
                        <a:lnTo>
                          <a:pt x="28" y="0"/>
                        </a:lnTo>
                        <a:lnTo>
                          <a:pt x="25" y="2"/>
                        </a:lnTo>
                        <a:lnTo>
                          <a:pt x="20" y="5"/>
                        </a:lnTo>
                        <a:lnTo>
                          <a:pt x="15" y="8"/>
                        </a:lnTo>
                        <a:lnTo>
                          <a:pt x="23" y="5"/>
                        </a:lnTo>
                        <a:lnTo>
                          <a:pt x="31" y="3"/>
                        </a:lnTo>
                        <a:lnTo>
                          <a:pt x="35" y="5"/>
                        </a:lnTo>
                        <a:lnTo>
                          <a:pt x="42" y="6"/>
                        </a:lnTo>
                        <a:lnTo>
                          <a:pt x="46" y="8"/>
                        </a:lnTo>
                        <a:lnTo>
                          <a:pt x="49" y="11"/>
                        </a:lnTo>
                        <a:lnTo>
                          <a:pt x="54" y="16"/>
                        </a:lnTo>
                        <a:lnTo>
                          <a:pt x="55" y="20"/>
                        </a:lnTo>
                        <a:lnTo>
                          <a:pt x="57" y="27"/>
                        </a:lnTo>
                        <a:lnTo>
                          <a:pt x="59" y="31"/>
                        </a:lnTo>
                        <a:lnTo>
                          <a:pt x="57" y="37"/>
                        </a:lnTo>
                        <a:lnTo>
                          <a:pt x="55" y="42"/>
                        </a:lnTo>
                        <a:lnTo>
                          <a:pt x="54" y="47"/>
                        </a:lnTo>
                        <a:lnTo>
                          <a:pt x="49" y="51"/>
                        </a:lnTo>
                        <a:lnTo>
                          <a:pt x="46" y="54"/>
                        </a:lnTo>
                        <a:lnTo>
                          <a:pt x="42" y="57"/>
                        </a:lnTo>
                        <a:lnTo>
                          <a:pt x="35" y="59"/>
                        </a:lnTo>
                        <a:lnTo>
                          <a:pt x="31" y="59"/>
                        </a:lnTo>
                        <a:lnTo>
                          <a:pt x="25" y="59"/>
                        </a:lnTo>
                        <a:lnTo>
                          <a:pt x="20" y="57"/>
                        </a:lnTo>
                        <a:lnTo>
                          <a:pt x="15" y="54"/>
                        </a:lnTo>
                        <a:lnTo>
                          <a:pt x="11" y="51"/>
                        </a:lnTo>
                        <a:lnTo>
                          <a:pt x="8" y="47"/>
                        </a:lnTo>
                        <a:lnTo>
                          <a:pt x="4" y="42"/>
                        </a:lnTo>
                        <a:lnTo>
                          <a:pt x="3" y="37"/>
                        </a:lnTo>
                        <a:lnTo>
                          <a:pt x="3" y="31"/>
                        </a:lnTo>
                        <a:lnTo>
                          <a:pt x="3" y="27"/>
                        </a:lnTo>
                        <a:lnTo>
                          <a:pt x="4" y="20"/>
                        </a:lnTo>
                        <a:lnTo>
                          <a:pt x="1" y="27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7"/>
                        </a:lnTo>
                        <a:lnTo>
                          <a:pt x="1" y="44"/>
                        </a:lnTo>
                        <a:lnTo>
                          <a:pt x="4" y="48"/>
                        </a:lnTo>
                        <a:lnTo>
                          <a:pt x="9" y="53"/>
                        </a:lnTo>
                        <a:lnTo>
                          <a:pt x="12" y="57"/>
                        </a:lnTo>
                        <a:lnTo>
                          <a:pt x="18" y="61"/>
                        </a:lnTo>
                        <a:lnTo>
                          <a:pt x="25" y="62"/>
                        </a:lnTo>
                        <a:lnTo>
                          <a:pt x="31" y="62"/>
                        </a:lnTo>
                        <a:lnTo>
                          <a:pt x="37" y="62"/>
                        </a:lnTo>
                        <a:lnTo>
                          <a:pt x="42" y="61"/>
                        </a:lnTo>
                        <a:lnTo>
                          <a:pt x="48" y="57"/>
                        </a:lnTo>
                        <a:lnTo>
                          <a:pt x="52" y="53"/>
                        </a:lnTo>
                        <a:lnTo>
                          <a:pt x="55" y="48"/>
                        </a:lnTo>
                        <a:lnTo>
                          <a:pt x="59" y="44"/>
                        </a:lnTo>
                        <a:lnTo>
                          <a:pt x="60" y="37"/>
                        </a:lnTo>
                        <a:lnTo>
                          <a:pt x="62" y="31"/>
                        </a:lnTo>
                        <a:close/>
                      </a:path>
                    </a:pathLst>
                  </a:custGeom>
                  <a:solidFill>
                    <a:srgbClr val="EB8F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59" name="Freeform 727"/>
                  <p:cNvSpPr>
                    <a:spLocks noEditPoints="1"/>
                  </p:cNvSpPr>
                  <p:nvPr/>
                </p:nvSpPr>
                <p:spPr bwMode="auto">
                  <a:xfrm>
                    <a:off x="5568" y="1201"/>
                    <a:ext cx="59" cy="59"/>
                  </a:xfrm>
                  <a:custGeom>
                    <a:avLst/>
                    <a:gdLst/>
                    <a:ahLst/>
                    <a:cxnLst>
                      <a:cxn ang="0">
                        <a:pos x="58" y="23"/>
                      </a:cxn>
                      <a:cxn ang="0">
                        <a:pos x="53" y="14"/>
                      </a:cxn>
                      <a:cxn ang="0">
                        <a:pos x="45" y="4"/>
                      </a:cxn>
                      <a:cxn ang="0">
                        <a:pos x="34" y="1"/>
                      </a:cxn>
                      <a:cxn ang="0">
                        <a:pos x="24" y="0"/>
                      </a:cxn>
                      <a:cxn ang="0">
                        <a:pos x="13" y="6"/>
                      </a:cxn>
                      <a:cxn ang="0">
                        <a:pos x="3" y="18"/>
                      </a:cxn>
                      <a:cxn ang="0">
                        <a:pos x="0" y="28"/>
                      </a:cxn>
                      <a:cxn ang="0">
                        <a:pos x="0" y="35"/>
                      </a:cxn>
                      <a:cxn ang="0">
                        <a:pos x="5" y="46"/>
                      </a:cxn>
                      <a:cxn ang="0">
                        <a:pos x="13" y="54"/>
                      </a:cxn>
                      <a:cxn ang="0">
                        <a:pos x="24" y="59"/>
                      </a:cxn>
                      <a:cxn ang="0">
                        <a:pos x="34" y="59"/>
                      </a:cxn>
                      <a:cxn ang="0">
                        <a:pos x="45" y="54"/>
                      </a:cxn>
                      <a:cxn ang="0">
                        <a:pos x="53" y="46"/>
                      </a:cxn>
                      <a:cxn ang="0">
                        <a:pos x="58" y="35"/>
                      </a:cxn>
                      <a:cxn ang="0">
                        <a:pos x="56" y="29"/>
                      </a:cxn>
                      <a:cxn ang="0">
                        <a:pos x="53" y="40"/>
                      </a:cxn>
                      <a:cxn ang="0">
                        <a:pos x="48" y="48"/>
                      </a:cxn>
                      <a:cxn ang="0">
                        <a:pos x="39" y="54"/>
                      </a:cxn>
                      <a:cxn ang="0">
                        <a:pos x="30" y="55"/>
                      </a:cxn>
                      <a:cxn ang="0">
                        <a:pos x="19" y="54"/>
                      </a:cxn>
                      <a:cxn ang="0">
                        <a:pos x="11" y="48"/>
                      </a:cxn>
                      <a:cxn ang="0">
                        <a:pos x="5" y="40"/>
                      </a:cxn>
                      <a:cxn ang="0">
                        <a:pos x="3" y="29"/>
                      </a:cxn>
                      <a:cxn ang="0">
                        <a:pos x="5" y="20"/>
                      </a:cxn>
                      <a:cxn ang="0">
                        <a:pos x="11" y="11"/>
                      </a:cxn>
                      <a:cxn ang="0">
                        <a:pos x="19" y="4"/>
                      </a:cxn>
                      <a:cxn ang="0">
                        <a:pos x="30" y="3"/>
                      </a:cxn>
                      <a:cxn ang="0">
                        <a:pos x="39" y="4"/>
                      </a:cxn>
                      <a:cxn ang="0">
                        <a:pos x="48" y="11"/>
                      </a:cxn>
                      <a:cxn ang="0">
                        <a:pos x="53" y="20"/>
                      </a:cxn>
                      <a:cxn ang="0">
                        <a:pos x="56" y="29"/>
                      </a:cxn>
                    </a:cxnLst>
                    <a:rect l="0" t="0" r="r" b="b"/>
                    <a:pathLst>
                      <a:path w="59" h="59">
                        <a:moveTo>
                          <a:pt x="59" y="29"/>
                        </a:moveTo>
                        <a:lnTo>
                          <a:pt x="58" y="23"/>
                        </a:lnTo>
                        <a:lnTo>
                          <a:pt x="56" y="18"/>
                        </a:lnTo>
                        <a:lnTo>
                          <a:pt x="53" y="14"/>
                        </a:lnTo>
                        <a:lnTo>
                          <a:pt x="50" y="9"/>
                        </a:lnTo>
                        <a:lnTo>
                          <a:pt x="45" y="4"/>
                        </a:lnTo>
                        <a:lnTo>
                          <a:pt x="41" y="3"/>
                        </a:lnTo>
                        <a:lnTo>
                          <a:pt x="34" y="1"/>
                        </a:lnTo>
                        <a:lnTo>
                          <a:pt x="30" y="0"/>
                        </a:lnTo>
                        <a:lnTo>
                          <a:pt x="24" y="0"/>
                        </a:lnTo>
                        <a:lnTo>
                          <a:pt x="19" y="1"/>
                        </a:lnTo>
                        <a:lnTo>
                          <a:pt x="13" y="6"/>
                        </a:lnTo>
                        <a:lnTo>
                          <a:pt x="8" y="12"/>
                        </a:lnTo>
                        <a:lnTo>
                          <a:pt x="3" y="18"/>
                        </a:lnTo>
                        <a:lnTo>
                          <a:pt x="0" y="25"/>
                        </a:lnTo>
                        <a:lnTo>
                          <a:pt x="0" y="28"/>
                        </a:lnTo>
                        <a:lnTo>
                          <a:pt x="0" y="29"/>
                        </a:lnTo>
                        <a:lnTo>
                          <a:pt x="0" y="35"/>
                        </a:lnTo>
                        <a:lnTo>
                          <a:pt x="2" y="42"/>
                        </a:lnTo>
                        <a:lnTo>
                          <a:pt x="5" y="46"/>
                        </a:lnTo>
                        <a:lnTo>
                          <a:pt x="8" y="51"/>
                        </a:lnTo>
                        <a:lnTo>
                          <a:pt x="13" y="54"/>
                        </a:lnTo>
                        <a:lnTo>
                          <a:pt x="17" y="57"/>
                        </a:lnTo>
                        <a:lnTo>
                          <a:pt x="24" y="59"/>
                        </a:lnTo>
                        <a:lnTo>
                          <a:pt x="30" y="59"/>
                        </a:lnTo>
                        <a:lnTo>
                          <a:pt x="34" y="59"/>
                        </a:lnTo>
                        <a:lnTo>
                          <a:pt x="41" y="57"/>
                        </a:lnTo>
                        <a:lnTo>
                          <a:pt x="45" y="54"/>
                        </a:lnTo>
                        <a:lnTo>
                          <a:pt x="50" y="51"/>
                        </a:lnTo>
                        <a:lnTo>
                          <a:pt x="53" y="46"/>
                        </a:lnTo>
                        <a:lnTo>
                          <a:pt x="56" y="42"/>
                        </a:lnTo>
                        <a:lnTo>
                          <a:pt x="58" y="35"/>
                        </a:lnTo>
                        <a:lnTo>
                          <a:pt x="59" y="29"/>
                        </a:lnTo>
                        <a:close/>
                        <a:moveTo>
                          <a:pt x="56" y="29"/>
                        </a:moveTo>
                        <a:lnTo>
                          <a:pt x="54" y="35"/>
                        </a:lnTo>
                        <a:lnTo>
                          <a:pt x="53" y="40"/>
                        </a:lnTo>
                        <a:lnTo>
                          <a:pt x="51" y="45"/>
                        </a:lnTo>
                        <a:lnTo>
                          <a:pt x="48" y="48"/>
                        </a:lnTo>
                        <a:lnTo>
                          <a:pt x="44" y="51"/>
                        </a:lnTo>
                        <a:lnTo>
                          <a:pt x="39" y="54"/>
                        </a:lnTo>
                        <a:lnTo>
                          <a:pt x="34" y="55"/>
                        </a:lnTo>
                        <a:lnTo>
                          <a:pt x="30" y="55"/>
                        </a:lnTo>
                        <a:lnTo>
                          <a:pt x="24" y="55"/>
                        </a:lnTo>
                        <a:lnTo>
                          <a:pt x="19" y="54"/>
                        </a:lnTo>
                        <a:lnTo>
                          <a:pt x="14" y="51"/>
                        </a:lnTo>
                        <a:lnTo>
                          <a:pt x="11" y="48"/>
                        </a:lnTo>
                        <a:lnTo>
                          <a:pt x="8" y="45"/>
                        </a:lnTo>
                        <a:lnTo>
                          <a:pt x="5" y="40"/>
                        </a:lnTo>
                        <a:lnTo>
                          <a:pt x="3" y="35"/>
                        </a:lnTo>
                        <a:lnTo>
                          <a:pt x="3" y="29"/>
                        </a:lnTo>
                        <a:lnTo>
                          <a:pt x="3" y="25"/>
                        </a:lnTo>
                        <a:lnTo>
                          <a:pt x="5" y="20"/>
                        </a:lnTo>
                        <a:lnTo>
                          <a:pt x="8" y="15"/>
                        </a:lnTo>
                        <a:lnTo>
                          <a:pt x="11" y="11"/>
                        </a:lnTo>
                        <a:lnTo>
                          <a:pt x="14" y="8"/>
                        </a:lnTo>
                        <a:lnTo>
                          <a:pt x="19" y="4"/>
                        </a:lnTo>
                        <a:lnTo>
                          <a:pt x="24" y="4"/>
                        </a:lnTo>
                        <a:lnTo>
                          <a:pt x="30" y="3"/>
                        </a:lnTo>
                        <a:lnTo>
                          <a:pt x="34" y="4"/>
                        </a:lnTo>
                        <a:lnTo>
                          <a:pt x="39" y="4"/>
                        </a:lnTo>
                        <a:lnTo>
                          <a:pt x="44" y="8"/>
                        </a:lnTo>
                        <a:lnTo>
                          <a:pt x="48" y="11"/>
                        </a:lnTo>
                        <a:lnTo>
                          <a:pt x="51" y="15"/>
                        </a:lnTo>
                        <a:lnTo>
                          <a:pt x="53" y="20"/>
                        </a:lnTo>
                        <a:lnTo>
                          <a:pt x="54" y="25"/>
                        </a:lnTo>
                        <a:lnTo>
                          <a:pt x="56" y="29"/>
                        </a:lnTo>
                        <a:close/>
                      </a:path>
                    </a:pathLst>
                  </a:custGeom>
                  <a:solidFill>
                    <a:srgbClr val="EC93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60" name="Freeform 728"/>
                  <p:cNvSpPr>
                    <a:spLocks noEditPoints="1"/>
                  </p:cNvSpPr>
                  <p:nvPr/>
                </p:nvSpPr>
                <p:spPr bwMode="auto">
                  <a:xfrm>
                    <a:off x="5570" y="1202"/>
                    <a:ext cx="56" cy="56"/>
                  </a:xfrm>
                  <a:custGeom>
                    <a:avLst/>
                    <a:gdLst/>
                    <a:ahLst/>
                    <a:cxnLst>
                      <a:cxn ang="0">
                        <a:pos x="54" y="24"/>
                      </a:cxn>
                      <a:cxn ang="0">
                        <a:pos x="51" y="13"/>
                      </a:cxn>
                      <a:cxn ang="0">
                        <a:pos x="43" y="5"/>
                      </a:cxn>
                      <a:cxn ang="0">
                        <a:pos x="32" y="2"/>
                      </a:cxn>
                      <a:cxn ang="0">
                        <a:pos x="20" y="2"/>
                      </a:cxn>
                      <a:cxn ang="0">
                        <a:pos x="6" y="11"/>
                      </a:cxn>
                      <a:cxn ang="0">
                        <a:pos x="0" y="24"/>
                      </a:cxn>
                      <a:cxn ang="0">
                        <a:pos x="0" y="34"/>
                      </a:cxn>
                      <a:cxn ang="0">
                        <a:pos x="5" y="44"/>
                      </a:cxn>
                      <a:cxn ang="0">
                        <a:pos x="12" y="51"/>
                      </a:cxn>
                      <a:cxn ang="0">
                        <a:pos x="22" y="56"/>
                      </a:cxn>
                      <a:cxn ang="0">
                        <a:pos x="32" y="56"/>
                      </a:cxn>
                      <a:cxn ang="0">
                        <a:pos x="43" y="51"/>
                      </a:cxn>
                      <a:cxn ang="0">
                        <a:pos x="51" y="44"/>
                      </a:cxn>
                      <a:cxn ang="0">
                        <a:pos x="54" y="34"/>
                      </a:cxn>
                      <a:cxn ang="0">
                        <a:pos x="52" y="28"/>
                      </a:cxn>
                      <a:cxn ang="0">
                        <a:pos x="49" y="37"/>
                      </a:cxn>
                      <a:cxn ang="0">
                        <a:pos x="45" y="45"/>
                      </a:cxn>
                      <a:cxn ang="0">
                        <a:pos x="37" y="51"/>
                      </a:cxn>
                      <a:cxn ang="0">
                        <a:pos x="28" y="53"/>
                      </a:cxn>
                      <a:cxn ang="0">
                        <a:pos x="17" y="51"/>
                      </a:cxn>
                      <a:cxn ang="0">
                        <a:pos x="9" y="45"/>
                      </a:cxn>
                      <a:cxn ang="0">
                        <a:pos x="5" y="37"/>
                      </a:cxn>
                      <a:cxn ang="0">
                        <a:pos x="3" y="28"/>
                      </a:cxn>
                      <a:cxn ang="0">
                        <a:pos x="5" y="19"/>
                      </a:cxn>
                      <a:cxn ang="0">
                        <a:pos x="9" y="11"/>
                      </a:cxn>
                      <a:cxn ang="0">
                        <a:pos x="17" y="5"/>
                      </a:cxn>
                      <a:cxn ang="0">
                        <a:pos x="28" y="3"/>
                      </a:cxn>
                      <a:cxn ang="0">
                        <a:pos x="37" y="5"/>
                      </a:cxn>
                      <a:cxn ang="0">
                        <a:pos x="45" y="11"/>
                      </a:cxn>
                      <a:cxn ang="0">
                        <a:pos x="49" y="19"/>
                      </a:cxn>
                      <a:cxn ang="0">
                        <a:pos x="52" y="28"/>
                      </a:cxn>
                    </a:cxnLst>
                    <a:rect l="0" t="0" r="r" b="b"/>
                    <a:pathLst>
                      <a:path w="56" h="56">
                        <a:moveTo>
                          <a:pt x="56" y="28"/>
                        </a:moveTo>
                        <a:lnTo>
                          <a:pt x="54" y="24"/>
                        </a:lnTo>
                        <a:lnTo>
                          <a:pt x="52" y="17"/>
                        </a:lnTo>
                        <a:lnTo>
                          <a:pt x="51" y="13"/>
                        </a:lnTo>
                        <a:lnTo>
                          <a:pt x="46" y="8"/>
                        </a:lnTo>
                        <a:lnTo>
                          <a:pt x="43" y="5"/>
                        </a:lnTo>
                        <a:lnTo>
                          <a:pt x="39" y="3"/>
                        </a:lnTo>
                        <a:lnTo>
                          <a:pt x="32" y="2"/>
                        </a:lnTo>
                        <a:lnTo>
                          <a:pt x="28" y="0"/>
                        </a:lnTo>
                        <a:lnTo>
                          <a:pt x="20" y="2"/>
                        </a:lnTo>
                        <a:lnTo>
                          <a:pt x="12" y="5"/>
                        </a:lnTo>
                        <a:lnTo>
                          <a:pt x="6" y="11"/>
                        </a:lnTo>
                        <a:lnTo>
                          <a:pt x="1" y="17"/>
                        </a:lnTo>
                        <a:lnTo>
                          <a:pt x="0" y="24"/>
                        </a:lnTo>
                        <a:lnTo>
                          <a:pt x="0" y="28"/>
                        </a:lnTo>
                        <a:lnTo>
                          <a:pt x="0" y="34"/>
                        </a:lnTo>
                        <a:lnTo>
                          <a:pt x="1" y="39"/>
                        </a:lnTo>
                        <a:lnTo>
                          <a:pt x="5" y="44"/>
                        </a:lnTo>
                        <a:lnTo>
                          <a:pt x="8" y="48"/>
                        </a:lnTo>
                        <a:lnTo>
                          <a:pt x="12" y="51"/>
                        </a:lnTo>
                        <a:lnTo>
                          <a:pt x="17" y="54"/>
                        </a:lnTo>
                        <a:lnTo>
                          <a:pt x="22" y="56"/>
                        </a:lnTo>
                        <a:lnTo>
                          <a:pt x="28" y="56"/>
                        </a:lnTo>
                        <a:lnTo>
                          <a:pt x="32" y="56"/>
                        </a:lnTo>
                        <a:lnTo>
                          <a:pt x="39" y="54"/>
                        </a:lnTo>
                        <a:lnTo>
                          <a:pt x="43" y="51"/>
                        </a:lnTo>
                        <a:lnTo>
                          <a:pt x="46" y="48"/>
                        </a:lnTo>
                        <a:lnTo>
                          <a:pt x="51" y="44"/>
                        </a:lnTo>
                        <a:lnTo>
                          <a:pt x="52" y="39"/>
                        </a:lnTo>
                        <a:lnTo>
                          <a:pt x="54" y="34"/>
                        </a:lnTo>
                        <a:lnTo>
                          <a:pt x="56" y="28"/>
                        </a:lnTo>
                        <a:close/>
                        <a:moveTo>
                          <a:pt x="52" y="28"/>
                        </a:moveTo>
                        <a:lnTo>
                          <a:pt x="51" y="33"/>
                        </a:lnTo>
                        <a:lnTo>
                          <a:pt x="49" y="37"/>
                        </a:lnTo>
                        <a:lnTo>
                          <a:pt x="48" y="42"/>
                        </a:lnTo>
                        <a:lnTo>
                          <a:pt x="45" y="45"/>
                        </a:lnTo>
                        <a:lnTo>
                          <a:pt x="42" y="48"/>
                        </a:lnTo>
                        <a:lnTo>
                          <a:pt x="37" y="51"/>
                        </a:lnTo>
                        <a:lnTo>
                          <a:pt x="32" y="53"/>
                        </a:lnTo>
                        <a:lnTo>
                          <a:pt x="28" y="53"/>
                        </a:lnTo>
                        <a:lnTo>
                          <a:pt x="22" y="53"/>
                        </a:lnTo>
                        <a:lnTo>
                          <a:pt x="17" y="51"/>
                        </a:lnTo>
                        <a:lnTo>
                          <a:pt x="14" y="48"/>
                        </a:lnTo>
                        <a:lnTo>
                          <a:pt x="9" y="45"/>
                        </a:lnTo>
                        <a:lnTo>
                          <a:pt x="6" y="42"/>
                        </a:lnTo>
                        <a:lnTo>
                          <a:pt x="5" y="37"/>
                        </a:lnTo>
                        <a:lnTo>
                          <a:pt x="3" y="33"/>
                        </a:lnTo>
                        <a:lnTo>
                          <a:pt x="3" y="28"/>
                        </a:lnTo>
                        <a:lnTo>
                          <a:pt x="3" y="24"/>
                        </a:lnTo>
                        <a:lnTo>
                          <a:pt x="5" y="19"/>
                        </a:lnTo>
                        <a:lnTo>
                          <a:pt x="6" y="14"/>
                        </a:lnTo>
                        <a:lnTo>
                          <a:pt x="9" y="11"/>
                        </a:lnTo>
                        <a:lnTo>
                          <a:pt x="14" y="8"/>
                        </a:lnTo>
                        <a:lnTo>
                          <a:pt x="17" y="5"/>
                        </a:lnTo>
                        <a:lnTo>
                          <a:pt x="22" y="3"/>
                        </a:lnTo>
                        <a:lnTo>
                          <a:pt x="28" y="3"/>
                        </a:lnTo>
                        <a:lnTo>
                          <a:pt x="32" y="3"/>
                        </a:lnTo>
                        <a:lnTo>
                          <a:pt x="37" y="5"/>
                        </a:lnTo>
                        <a:lnTo>
                          <a:pt x="42" y="8"/>
                        </a:lnTo>
                        <a:lnTo>
                          <a:pt x="45" y="11"/>
                        </a:lnTo>
                        <a:lnTo>
                          <a:pt x="48" y="14"/>
                        </a:lnTo>
                        <a:lnTo>
                          <a:pt x="49" y="19"/>
                        </a:lnTo>
                        <a:lnTo>
                          <a:pt x="51" y="24"/>
                        </a:lnTo>
                        <a:lnTo>
                          <a:pt x="52" y="28"/>
                        </a:lnTo>
                        <a:close/>
                      </a:path>
                    </a:pathLst>
                  </a:custGeom>
                  <a:solidFill>
                    <a:srgbClr val="EC9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61" name="Freeform 729"/>
                  <p:cNvSpPr>
                    <a:spLocks noEditPoints="1"/>
                  </p:cNvSpPr>
                  <p:nvPr/>
                </p:nvSpPr>
                <p:spPr bwMode="auto">
                  <a:xfrm>
                    <a:off x="5571" y="1204"/>
                    <a:ext cx="53" cy="52"/>
                  </a:xfrm>
                  <a:custGeom>
                    <a:avLst/>
                    <a:gdLst/>
                    <a:ahLst/>
                    <a:cxnLst>
                      <a:cxn ang="0">
                        <a:pos x="51" y="22"/>
                      </a:cxn>
                      <a:cxn ang="0">
                        <a:pos x="48" y="12"/>
                      </a:cxn>
                      <a:cxn ang="0">
                        <a:pos x="41" y="5"/>
                      </a:cxn>
                      <a:cxn ang="0">
                        <a:pos x="31" y="1"/>
                      </a:cxn>
                      <a:cxn ang="0">
                        <a:pos x="21" y="1"/>
                      </a:cxn>
                      <a:cxn ang="0">
                        <a:pos x="11" y="5"/>
                      </a:cxn>
                      <a:cxn ang="0">
                        <a:pos x="5" y="12"/>
                      </a:cxn>
                      <a:cxn ang="0">
                        <a:pos x="0" y="22"/>
                      </a:cxn>
                      <a:cxn ang="0">
                        <a:pos x="0" y="32"/>
                      </a:cxn>
                      <a:cxn ang="0">
                        <a:pos x="5" y="42"/>
                      </a:cxn>
                      <a:cxn ang="0">
                        <a:pos x="11" y="48"/>
                      </a:cxn>
                      <a:cxn ang="0">
                        <a:pos x="21" y="52"/>
                      </a:cxn>
                      <a:cxn ang="0">
                        <a:pos x="31" y="52"/>
                      </a:cxn>
                      <a:cxn ang="0">
                        <a:pos x="41" y="48"/>
                      </a:cxn>
                      <a:cxn ang="0">
                        <a:pos x="48" y="42"/>
                      </a:cxn>
                      <a:cxn ang="0">
                        <a:pos x="51" y="32"/>
                      </a:cxn>
                      <a:cxn ang="0">
                        <a:pos x="50" y="26"/>
                      </a:cxn>
                      <a:cxn ang="0">
                        <a:pos x="47" y="35"/>
                      </a:cxn>
                      <a:cxn ang="0">
                        <a:pos x="42" y="43"/>
                      </a:cxn>
                      <a:cxn ang="0">
                        <a:pos x="34" y="48"/>
                      </a:cxn>
                      <a:cxn ang="0">
                        <a:pos x="27" y="49"/>
                      </a:cxn>
                      <a:cxn ang="0">
                        <a:pos x="17" y="48"/>
                      </a:cxn>
                      <a:cxn ang="0">
                        <a:pos x="10" y="43"/>
                      </a:cxn>
                      <a:cxn ang="0">
                        <a:pos x="5" y="35"/>
                      </a:cxn>
                      <a:cxn ang="0">
                        <a:pos x="4" y="26"/>
                      </a:cxn>
                      <a:cxn ang="0">
                        <a:pos x="5" y="17"/>
                      </a:cxn>
                      <a:cxn ang="0">
                        <a:pos x="10" y="11"/>
                      </a:cxn>
                      <a:cxn ang="0">
                        <a:pos x="17" y="5"/>
                      </a:cxn>
                      <a:cxn ang="0">
                        <a:pos x="27" y="3"/>
                      </a:cxn>
                      <a:cxn ang="0">
                        <a:pos x="34" y="5"/>
                      </a:cxn>
                      <a:cxn ang="0">
                        <a:pos x="42" y="11"/>
                      </a:cxn>
                      <a:cxn ang="0">
                        <a:pos x="47" y="17"/>
                      </a:cxn>
                      <a:cxn ang="0">
                        <a:pos x="50" y="26"/>
                      </a:cxn>
                    </a:cxnLst>
                    <a:rect l="0" t="0" r="r" b="b"/>
                    <a:pathLst>
                      <a:path w="53" h="52">
                        <a:moveTo>
                          <a:pt x="53" y="26"/>
                        </a:moveTo>
                        <a:lnTo>
                          <a:pt x="51" y="22"/>
                        </a:lnTo>
                        <a:lnTo>
                          <a:pt x="50" y="17"/>
                        </a:lnTo>
                        <a:lnTo>
                          <a:pt x="48" y="12"/>
                        </a:lnTo>
                        <a:lnTo>
                          <a:pt x="45" y="8"/>
                        </a:lnTo>
                        <a:lnTo>
                          <a:pt x="41" y="5"/>
                        </a:lnTo>
                        <a:lnTo>
                          <a:pt x="36" y="1"/>
                        </a:lnTo>
                        <a:lnTo>
                          <a:pt x="31" y="1"/>
                        </a:lnTo>
                        <a:lnTo>
                          <a:pt x="27" y="0"/>
                        </a:lnTo>
                        <a:lnTo>
                          <a:pt x="21" y="1"/>
                        </a:lnTo>
                        <a:lnTo>
                          <a:pt x="16" y="1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2"/>
                        </a:lnTo>
                        <a:lnTo>
                          <a:pt x="2" y="17"/>
                        </a:lnTo>
                        <a:lnTo>
                          <a:pt x="0" y="22"/>
                        </a:lnTo>
                        <a:lnTo>
                          <a:pt x="0" y="26"/>
                        </a:lnTo>
                        <a:lnTo>
                          <a:pt x="0" y="32"/>
                        </a:lnTo>
                        <a:lnTo>
                          <a:pt x="2" y="37"/>
                        </a:lnTo>
                        <a:lnTo>
                          <a:pt x="5" y="42"/>
                        </a:lnTo>
                        <a:lnTo>
                          <a:pt x="8" y="45"/>
                        </a:lnTo>
                        <a:lnTo>
                          <a:pt x="11" y="48"/>
                        </a:lnTo>
                        <a:lnTo>
                          <a:pt x="16" y="51"/>
                        </a:lnTo>
                        <a:lnTo>
                          <a:pt x="21" y="52"/>
                        </a:lnTo>
                        <a:lnTo>
                          <a:pt x="27" y="52"/>
                        </a:lnTo>
                        <a:lnTo>
                          <a:pt x="31" y="52"/>
                        </a:lnTo>
                        <a:lnTo>
                          <a:pt x="36" y="51"/>
                        </a:lnTo>
                        <a:lnTo>
                          <a:pt x="41" y="48"/>
                        </a:lnTo>
                        <a:lnTo>
                          <a:pt x="45" y="45"/>
                        </a:lnTo>
                        <a:lnTo>
                          <a:pt x="48" y="42"/>
                        </a:lnTo>
                        <a:lnTo>
                          <a:pt x="50" y="37"/>
                        </a:lnTo>
                        <a:lnTo>
                          <a:pt x="51" y="32"/>
                        </a:lnTo>
                        <a:lnTo>
                          <a:pt x="53" y="26"/>
                        </a:lnTo>
                        <a:close/>
                        <a:moveTo>
                          <a:pt x="50" y="26"/>
                        </a:moveTo>
                        <a:lnTo>
                          <a:pt x="48" y="31"/>
                        </a:lnTo>
                        <a:lnTo>
                          <a:pt x="47" y="35"/>
                        </a:lnTo>
                        <a:lnTo>
                          <a:pt x="45" y="40"/>
                        </a:lnTo>
                        <a:lnTo>
                          <a:pt x="42" y="43"/>
                        </a:lnTo>
                        <a:lnTo>
                          <a:pt x="39" y="46"/>
                        </a:lnTo>
                        <a:lnTo>
                          <a:pt x="34" y="48"/>
                        </a:lnTo>
                        <a:lnTo>
                          <a:pt x="31" y="49"/>
                        </a:lnTo>
                        <a:lnTo>
                          <a:pt x="27" y="49"/>
                        </a:lnTo>
                        <a:lnTo>
                          <a:pt x="22" y="49"/>
                        </a:lnTo>
                        <a:lnTo>
                          <a:pt x="17" y="48"/>
                        </a:lnTo>
                        <a:lnTo>
                          <a:pt x="13" y="46"/>
                        </a:lnTo>
                        <a:lnTo>
                          <a:pt x="10" y="43"/>
                        </a:lnTo>
                        <a:lnTo>
                          <a:pt x="7" y="40"/>
                        </a:lnTo>
                        <a:lnTo>
                          <a:pt x="5" y="35"/>
                        </a:lnTo>
                        <a:lnTo>
                          <a:pt x="4" y="31"/>
                        </a:lnTo>
                        <a:lnTo>
                          <a:pt x="4" y="26"/>
                        </a:lnTo>
                        <a:lnTo>
                          <a:pt x="4" y="22"/>
                        </a:lnTo>
                        <a:lnTo>
                          <a:pt x="5" y="17"/>
                        </a:lnTo>
                        <a:lnTo>
                          <a:pt x="7" y="14"/>
                        </a:lnTo>
                        <a:lnTo>
                          <a:pt x="10" y="11"/>
                        </a:lnTo>
                        <a:lnTo>
                          <a:pt x="13" y="8"/>
                        </a:lnTo>
                        <a:lnTo>
                          <a:pt x="17" y="5"/>
                        </a:lnTo>
                        <a:lnTo>
                          <a:pt x="22" y="3"/>
                        </a:lnTo>
                        <a:lnTo>
                          <a:pt x="27" y="3"/>
                        </a:lnTo>
                        <a:lnTo>
                          <a:pt x="31" y="3"/>
                        </a:lnTo>
                        <a:lnTo>
                          <a:pt x="34" y="5"/>
                        </a:lnTo>
                        <a:lnTo>
                          <a:pt x="39" y="8"/>
                        </a:lnTo>
                        <a:lnTo>
                          <a:pt x="42" y="11"/>
                        </a:lnTo>
                        <a:lnTo>
                          <a:pt x="45" y="14"/>
                        </a:lnTo>
                        <a:lnTo>
                          <a:pt x="47" y="17"/>
                        </a:lnTo>
                        <a:lnTo>
                          <a:pt x="48" y="22"/>
                        </a:lnTo>
                        <a:lnTo>
                          <a:pt x="50" y="26"/>
                        </a:lnTo>
                        <a:close/>
                      </a:path>
                    </a:pathLst>
                  </a:custGeom>
                  <a:solidFill>
                    <a:srgbClr val="ED9C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62" name="Freeform 730"/>
                  <p:cNvSpPr>
                    <a:spLocks noEditPoints="1"/>
                  </p:cNvSpPr>
                  <p:nvPr/>
                </p:nvSpPr>
                <p:spPr bwMode="auto">
                  <a:xfrm>
                    <a:off x="5573" y="1205"/>
                    <a:ext cx="49" cy="50"/>
                  </a:xfrm>
                  <a:custGeom>
                    <a:avLst/>
                    <a:gdLst/>
                    <a:ahLst/>
                    <a:cxnLst>
                      <a:cxn ang="0">
                        <a:pos x="48" y="21"/>
                      </a:cxn>
                      <a:cxn ang="0">
                        <a:pos x="45" y="11"/>
                      </a:cxn>
                      <a:cxn ang="0">
                        <a:pos x="39" y="5"/>
                      </a:cxn>
                      <a:cxn ang="0">
                        <a:pos x="29" y="0"/>
                      </a:cxn>
                      <a:cxn ang="0">
                        <a:pos x="19" y="0"/>
                      </a:cxn>
                      <a:cxn ang="0">
                        <a:pos x="11" y="5"/>
                      </a:cxn>
                      <a:cxn ang="0">
                        <a:pos x="3" y="11"/>
                      </a:cxn>
                      <a:cxn ang="0">
                        <a:pos x="0" y="21"/>
                      </a:cxn>
                      <a:cxn ang="0">
                        <a:pos x="0" y="30"/>
                      </a:cxn>
                      <a:cxn ang="0">
                        <a:pos x="3" y="39"/>
                      </a:cxn>
                      <a:cxn ang="0">
                        <a:pos x="11" y="45"/>
                      </a:cxn>
                      <a:cxn ang="0">
                        <a:pos x="19" y="50"/>
                      </a:cxn>
                      <a:cxn ang="0">
                        <a:pos x="29" y="50"/>
                      </a:cxn>
                      <a:cxn ang="0">
                        <a:pos x="39" y="45"/>
                      </a:cxn>
                      <a:cxn ang="0">
                        <a:pos x="45" y="39"/>
                      </a:cxn>
                      <a:cxn ang="0">
                        <a:pos x="48" y="30"/>
                      </a:cxn>
                      <a:cxn ang="0">
                        <a:pos x="46" y="25"/>
                      </a:cxn>
                      <a:cxn ang="0">
                        <a:pos x="45" y="34"/>
                      </a:cxn>
                      <a:cxn ang="0">
                        <a:pos x="40" y="41"/>
                      </a:cxn>
                      <a:cxn ang="0">
                        <a:pos x="32" y="45"/>
                      </a:cxn>
                      <a:cxn ang="0">
                        <a:pos x="25" y="47"/>
                      </a:cxn>
                      <a:cxn ang="0">
                        <a:pos x="15" y="45"/>
                      </a:cxn>
                      <a:cxn ang="0">
                        <a:pos x="9" y="41"/>
                      </a:cxn>
                      <a:cxn ang="0">
                        <a:pos x="5" y="34"/>
                      </a:cxn>
                      <a:cxn ang="0">
                        <a:pos x="3" y="25"/>
                      </a:cxn>
                      <a:cxn ang="0">
                        <a:pos x="5" y="17"/>
                      </a:cxn>
                      <a:cxn ang="0">
                        <a:pos x="9" y="10"/>
                      </a:cxn>
                      <a:cxn ang="0">
                        <a:pos x="15" y="5"/>
                      </a:cxn>
                      <a:cxn ang="0">
                        <a:pos x="25" y="4"/>
                      </a:cxn>
                      <a:cxn ang="0">
                        <a:pos x="32" y="5"/>
                      </a:cxn>
                      <a:cxn ang="0">
                        <a:pos x="40" y="10"/>
                      </a:cxn>
                      <a:cxn ang="0">
                        <a:pos x="45" y="17"/>
                      </a:cxn>
                      <a:cxn ang="0">
                        <a:pos x="46" y="25"/>
                      </a:cxn>
                    </a:cxnLst>
                    <a:rect l="0" t="0" r="r" b="b"/>
                    <a:pathLst>
                      <a:path w="49" h="50">
                        <a:moveTo>
                          <a:pt x="49" y="25"/>
                        </a:moveTo>
                        <a:lnTo>
                          <a:pt x="48" y="21"/>
                        </a:lnTo>
                        <a:lnTo>
                          <a:pt x="46" y="16"/>
                        </a:lnTo>
                        <a:lnTo>
                          <a:pt x="45" y="11"/>
                        </a:lnTo>
                        <a:lnTo>
                          <a:pt x="42" y="8"/>
                        </a:lnTo>
                        <a:lnTo>
                          <a:pt x="39" y="5"/>
                        </a:lnTo>
                        <a:lnTo>
                          <a:pt x="34" y="2"/>
                        </a:lnTo>
                        <a:lnTo>
                          <a:pt x="29" y="0"/>
                        </a:lnTo>
                        <a:lnTo>
                          <a:pt x="25" y="0"/>
                        </a:lnTo>
                        <a:lnTo>
                          <a:pt x="19" y="0"/>
                        </a:lnTo>
                        <a:lnTo>
                          <a:pt x="14" y="2"/>
                        </a:lnTo>
                        <a:lnTo>
                          <a:pt x="11" y="5"/>
                        </a:lnTo>
                        <a:lnTo>
                          <a:pt x="6" y="8"/>
                        </a:lnTo>
                        <a:lnTo>
                          <a:pt x="3" y="11"/>
                        </a:lnTo>
                        <a:lnTo>
                          <a:pt x="2" y="16"/>
                        </a:lnTo>
                        <a:lnTo>
                          <a:pt x="0" y="21"/>
                        </a:lnTo>
                        <a:lnTo>
                          <a:pt x="0" y="25"/>
                        </a:lnTo>
                        <a:lnTo>
                          <a:pt x="0" y="30"/>
                        </a:lnTo>
                        <a:lnTo>
                          <a:pt x="2" y="34"/>
                        </a:lnTo>
                        <a:lnTo>
                          <a:pt x="3" y="39"/>
                        </a:lnTo>
                        <a:lnTo>
                          <a:pt x="6" y="42"/>
                        </a:lnTo>
                        <a:lnTo>
                          <a:pt x="11" y="45"/>
                        </a:lnTo>
                        <a:lnTo>
                          <a:pt x="14" y="48"/>
                        </a:lnTo>
                        <a:lnTo>
                          <a:pt x="19" y="50"/>
                        </a:lnTo>
                        <a:lnTo>
                          <a:pt x="25" y="50"/>
                        </a:lnTo>
                        <a:lnTo>
                          <a:pt x="29" y="50"/>
                        </a:lnTo>
                        <a:lnTo>
                          <a:pt x="34" y="48"/>
                        </a:lnTo>
                        <a:lnTo>
                          <a:pt x="39" y="45"/>
                        </a:lnTo>
                        <a:lnTo>
                          <a:pt x="42" y="42"/>
                        </a:lnTo>
                        <a:lnTo>
                          <a:pt x="45" y="39"/>
                        </a:lnTo>
                        <a:lnTo>
                          <a:pt x="46" y="34"/>
                        </a:lnTo>
                        <a:lnTo>
                          <a:pt x="48" y="30"/>
                        </a:lnTo>
                        <a:lnTo>
                          <a:pt x="49" y="25"/>
                        </a:lnTo>
                        <a:close/>
                        <a:moveTo>
                          <a:pt x="46" y="25"/>
                        </a:moveTo>
                        <a:lnTo>
                          <a:pt x="45" y="30"/>
                        </a:lnTo>
                        <a:lnTo>
                          <a:pt x="45" y="34"/>
                        </a:lnTo>
                        <a:lnTo>
                          <a:pt x="42" y="38"/>
                        </a:lnTo>
                        <a:lnTo>
                          <a:pt x="40" y="41"/>
                        </a:lnTo>
                        <a:lnTo>
                          <a:pt x="36" y="44"/>
                        </a:lnTo>
                        <a:lnTo>
                          <a:pt x="32" y="45"/>
                        </a:lnTo>
                        <a:lnTo>
                          <a:pt x="28" y="47"/>
                        </a:lnTo>
                        <a:lnTo>
                          <a:pt x="25" y="47"/>
                        </a:lnTo>
                        <a:lnTo>
                          <a:pt x="20" y="47"/>
                        </a:lnTo>
                        <a:lnTo>
                          <a:pt x="15" y="45"/>
                        </a:lnTo>
                        <a:lnTo>
                          <a:pt x="12" y="44"/>
                        </a:lnTo>
                        <a:lnTo>
                          <a:pt x="9" y="41"/>
                        </a:lnTo>
                        <a:lnTo>
                          <a:pt x="6" y="38"/>
                        </a:lnTo>
                        <a:lnTo>
                          <a:pt x="5" y="34"/>
                        </a:lnTo>
                        <a:lnTo>
                          <a:pt x="3" y="30"/>
                        </a:lnTo>
                        <a:lnTo>
                          <a:pt x="3" y="25"/>
                        </a:lnTo>
                        <a:lnTo>
                          <a:pt x="3" y="21"/>
                        </a:lnTo>
                        <a:lnTo>
                          <a:pt x="5" y="17"/>
                        </a:lnTo>
                        <a:lnTo>
                          <a:pt x="6" y="13"/>
                        </a:lnTo>
                        <a:lnTo>
                          <a:pt x="9" y="10"/>
                        </a:lnTo>
                        <a:lnTo>
                          <a:pt x="12" y="8"/>
                        </a:lnTo>
                        <a:lnTo>
                          <a:pt x="15" y="5"/>
                        </a:lnTo>
                        <a:lnTo>
                          <a:pt x="20" y="4"/>
                        </a:lnTo>
                        <a:lnTo>
                          <a:pt x="25" y="4"/>
                        </a:lnTo>
                        <a:lnTo>
                          <a:pt x="28" y="4"/>
                        </a:lnTo>
                        <a:lnTo>
                          <a:pt x="32" y="5"/>
                        </a:lnTo>
                        <a:lnTo>
                          <a:pt x="36" y="8"/>
                        </a:lnTo>
                        <a:lnTo>
                          <a:pt x="40" y="10"/>
                        </a:lnTo>
                        <a:lnTo>
                          <a:pt x="42" y="13"/>
                        </a:lnTo>
                        <a:lnTo>
                          <a:pt x="45" y="17"/>
                        </a:lnTo>
                        <a:lnTo>
                          <a:pt x="45" y="21"/>
                        </a:lnTo>
                        <a:lnTo>
                          <a:pt x="46" y="25"/>
                        </a:lnTo>
                        <a:close/>
                      </a:path>
                    </a:pathLst>
                  </a:custGeom>
                  <a:solidFill>
                    <a:srgbClr val="EE9FA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63" name="Freeform 731"/>
                  <p:cNvSpPr>
                    <a:spLocks noEditPoints="1"/>
                  </p:cNvSpPr>
                  <p:nvPr/>
                </p:nvSpPr>
                <p:spPr bwMode="auto">
                  <a:xfrm>
                    <a:off x="5575" y="1207"/>
                    <a:ext cx="46" cy="46"/>
                  </a:xfrm>
                  <a:custGeom>
                    <a:avLst/>
                    <a:gdLst/>
                    <a:ahLst/>
                    <a:cxnLst>
                      <a:cxn ang="0">
                        <a:pos x="46" y="23"/>
                      </a:cxn>
                      <a:cxn ang="0">
                        <a:pos x="44" y="19"/>
                      </a:cxn>
                      <a:cxn ang="0">
                        <a:pos x="43" y="14"/>
                      </a:cxn>
                      <a:cxn ang="0">
                        <a:pos x="41" y="11"/>
                      </a:cxn>
                      <a:cxn ang="0">
                        <a:pos x="38" y="8"/>
                      </a:cxn>
                      <a:cxn ang="0">
                        <a:pos x="35" y="5"/>
                      </a:cxn>
                      <a:cxn ang="0">
                        <a:pos x="30" y="2"/>
                      </a:cxn>
                      <a:cxn ang="0">
                        <a:pos x="27" y="0"/>
                      </a:cxn>
                      <a:cxn ang="0">
                        <a:pos x="23" y="0"/>
                      </a:cxn>
                      <a:cxn ang="0">
                        <a:pos x="18" y="0"/>
                      </a:cxn>
                      <a:cxn ang="0">
                        <a:pos x="13" y="2"/>
                      </a:cxn>
                      <a:cxn ang="0">
                        <a:pos x="9" y="5"/>
                      </a:cxn>
                      <a:cxn ang="0">
                        <a:pos x="6" y="8"/>
                      </a:cxn>
                      <a:cxn ang="0">
                        <a:pos x="3" y="11"/>
                      </a:cxn>
                      <a:cxn ang="0">
                        <a:pos x="1" y="14"/>
                      </a:cxn>
                      <a:cxn ang="0">
                        <a:pos x="0" y="19"/>
                      </a:cxn>
                      <a:cxn ang="0">
                        <a:pos x="0" y="23"/>
                      </a:cxn>
                      <a:cxn ang="0">
                        <a:pos x="0" y="28"/>
                      </a:cxn>
                      <a:cxn ang="0">
                        <a:pos x="1" y="32"/>
                      </a:cxn>
                      <a:cxn ang="0">
                        <a:pos x="3" y="37"/>
                      </a:cxn>
                      <a:cxn ang="0">
                        <a:pos x="6" y="40"/>
                      </a:cxn>
                      <a:cxn ang="0">
                        <a:pos x="9" y="43"/>
                      </a:cxn>
                      <a:cxn ang="0">
                        <a:pos x="13" y="45"/>
                      </a:cxn>
                      <a:cxn ang="0">
                        <a:pos x="18" y="46"/>
                      </a:cxn>
                      <a:cxn ang="0">
                        <a:pos x="23" y="46"/>
                      </a:cxn>
                      <a:cxn ang="0">
                        <a:pos x="27" y="46"/>
                      </a:cxn>
                      <a:cxn ang="0">
                        <a:pos x="30" y="45"/>
                      </a:cxn>
                      <a:cxn ang="0">
                        <a:pos x="35" y="43"/>
                      </a:cxn>
                      <a:cxn ang="0">
                        <a:pos x="38" y="40"/>
                      </a:cxn>
                      <a:cxn ang="0">
                        <a:pos x="41" y="37"/>
                      </a:cxn>
                      <a:cxn ang="0">
                        <a:pos x="43" y="32"/>
                      </a:cxn>
                      <a:cxn ang="0">
                        <a:pos x="44" y="28"/>
                      </a:cxn>
                      <a:cxn ang="0">
                        <a:pos x="46" y="23"/>
                      </a:cxn>
                      <a:cxn ang="0">
                        <a:pos x="43" y="23"/>
                      </a:cxn>
                      <a:cxn ang="0">
                        <a:pos x="41" y="31"/>
                      </a:cxn>
                      <a:cxn ang="0">
                        <a:pos x="37" y="37"/>
                      </a:cxn>
                      <a:cxn ang="0">
                        <a:pos x="30" y="42"/>
                      </a:cxn>
                      <a:cxn ang="0">
                        <a:pos x="23" y="43"/>
                      </a:cxn>
                      <a:cxn ang="0">
                        <a:pos x="15" y="42"/>
                      </a:cxn>
                      <a:cxn ang="0">
                        <a:pos x="7" y="37"/>
                      </a:cxn>
                      <a:cxn ang="0">
                        <a:pos x="4" y="31"/>
                      </a:cxn>
                      <a:cxn ang="0">
                        <a:pos x="3" y="23"/>
                      </a:cxn>
                      <a:cxn ang="0">
                        <a:pos x="4" y="15"/>
                      </a:cxn>
                      <a:cxn ang="0">
                        <a:pos x="7" y="9"/>
                      </a:cxn>
                      <a:cxn ang="0">
                        <a:pos x="15" y="5"/>
                      </a:cxn>
                      <a:cxn ang="0">
                        <a:pos x="23" y="3"/>
                      </a:cxn>
                      <a:cxn ang="0">
                        <a:pos x="30" y="5"/>
                      </a:cxn>
                      <a:cxn ang="0">
                        <a:pos x="37" y="9"/>
                      </a:cxn>
                      <a:cxn ang="0">
                        <a:pos x="41" y="15"/>
                      </a:cxn>
                      <a:cxn ang="0">
                        <a:pos x="43" y="23"/>
                      </a:cxn>
                    </a:cxnLst>
                    <a:rect l="0" t="0" r="r" b="b"/>
                    <a:pathLst>
                      <a:path w="46" h="46">
                        <a:moveTo>
                          <a:pt x="46" y="23"/>
                        </a:moveTo>
                        <a:lnTo>
                          <a:pt x="44" y="19"/>
                        </a:lnTo>
                        <a:lnTo>
                          <a:pt x="43" y="14"/>
                        </a:lnTo>
                        <a:lnTo>
                          <a:pt x="41" y="11"/>
                        </a:lnTo>
                        <a:lnTo>
                          <a:pt x="38" y="8"/>
                        </a:lnTo>
                        <a:lnTo>
                          <a:pt x="35" y="5"/>
                        </a:lnTo>
                        <a:lnTo>
                          <a:pt x="30" y="2"/>
                        </a:lnTo>
                        <a:lnTo>
                          <a:pt x="27" y="0"/>
                        </a:lnTo>
                        <a:lnTo>
                          <a:pt x="23" y="0"/>
                        </a:lnTo>
                        <a:lnTo>
                          <a:pt x="18" y="0"/>
                        </a:lnTo>
                        <a:lnTo>
                          <a:pt x="13" y="2"/>
                        </a:lnTo>
                        <a:lnTo>
                          <a:pt x="9" y="5"/>
                        </a:lnTo>
                        <a:lnTo>
                          <a:pt x="6" y="8"/>
                        </a:lnTo>
                        <a:lnTo>
                          <a:pt x="3" y="11"/>
                        </a:lnTo>
                        <a:lnTo>
                          <a:pt x="1" y="14"/>
                        </a:lnTo>
                        <a:lnTo>
                          <a:pt x="0" y="19"/>
                        </a:lnTo>
                        <a:lnTo>
                          <a:pt x="0" y="23"/>
                        </a:lnTo>
                        <a:lnTo>
                          <a:pt x="0" y="28"/>
                        </a:lnTo>
                        <a:lnTo>
                          <a:pt x="1" y="32"/>
                        </a:lnTo>
                        <a:lnTo>
                          <a:pt x="3" y="37"/>
                        </a:lnTo>
                        <a:lnTo>
                          <a:pt x="6" y="40"/>
                        </a:lnTo>
                        <a:lnTo>
                          <a:pt x="9" y="43"/>
                        </a:lnTo>
                        <a:lnTo>
                          <a:pt x="13" y="45"/>
                        </a:lnTo>
                        <a:lnTo>
                          <a:pt x="18" y="46"/>
                        </a:lnTo>
                        <a:lnTo>
                          <a:pt x="23" y="46"/>
                        </a:lnTo>
                        <a:lnTo>
                          <a:pt x="27" y="46"/>
                        </a:lnTo>
                        <a:lnTo>
                          <a:pt x="30" y="45"/>
                        </a:lnTo>
                        <a:lnTo>
                          <a:pt x="35" y="43"/>
                        </a:lnTo>
                        <a:lnTo>
                          <a:pt x="38" y="40"/>
                        </a:lnTo>
                        <a:lnTo>
                          <a:pt x="41" y="37"/>
                        </a:lnTo>
                        <a:lnTo>
                          <a:pt x="43" y="32"/>
                        </a:lnTo>
                        <a:lnTo>
                          <a:pt x="44" y="28"/>
                        </a:lnTo>
                        <a:lnTo>
                          <a:pt x="46" y="23"/>
                        </a:lnTo>
                        <a:close/>
                        <a:moveTo>
                          <a:pt x="43" y="23"/>
                        </a:moveTo>
                        <a:lnTo>
                          <a:pt x="41" y="31"/>
                        </a:lnTo>
                        <a:lnTo>
                          <a:pt x="37" y="37"/>
                        </a:lnTo>
                        <a:lnTo>
                          <a:pt x="30" y="42"/>
                        </a:lnTo>
                        <a:lnTo>
                          <a:pt x="23" y="43"/>
                        </a:lnTo>
                        <a:lnTo>
                          <a:pt x="15" y="42"/>
                        </a:lnTo>
                        <a:lnTo>
                          <a:pt x="7" y="37"/>
                        </a:lnTo>
                        <a:lnTo>
                          <a:pt x="4" y="31"/>
                        </a:lnTo>
                        <a:lnTo>
                          <a:pt x="3" y="23"/>
                        </a:lnTo>
                        <a:lnTo>
                          <a:pt x="4" y="15"/>
                        </a:lnTo>
                        <a:lnTo>
                          <a:pt x="7" y="9"/>
                        </a:lnTo>
                        <a:lnTo>
                          <a:pt x="15" y="5"/>
                        </a:lnTo>
                        <a:lnTo>
                          <a:pt x="23" y="3"/>
                        </a:lnTo>
                        <a:lnTo>
                          <a:pt x="30" y="5"/>
                        </a:lnTo>
                        <a:lnTo>
                          <a:pt x="37" y="9"/>
                        </a:lnTo>
                        <a:lnTo>
                          <a:pt x="41" y="15"/>
                        </a:lnTo>
                        <a:lnTo>
                          <a:pt x="43" y="23"/>
                        </a:lnTo>
                        <a:close/>
                      </a:path>
                    </a:pathLst>
                  </a:custGeom>
                  <a:solidFill>
                    <a:srgbClr val="EEA2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64" name="Freeform 732"/>
                  <p:cNvSpPr>
                    <a:spLocks noEditPoints="1"/>
                  </p:cNvSpPr>
                  <p:nvPr/>
                </p:nvSpPr>
                <p:spPr bwMode="auto">
                  <a:xfrm>
                    <a:off x="5576" y="1209"/>
                    <a:ext cx="43" cy="43"/>
                  </a:xfrm>
                  <a:custGeom>
                    <a:avLst/>
                    <a:gdLst/>
                    <a:ahLst/>
                    <a:cxnLst>
                      <a:cxn ang="0">
                        <a:pos x="43" y="21"/>
                      </a:cxn>
                      <a:cxn ang="0">
                        <a:pos x="42" y="17"/>
                      </a:cxn>
                      <a:cxn ang="0">
                        <a:pos x="42" y="13"/>
                      </a:cxn>
                      <a:cxn ang="0">
                        <a:pos x="39" y="9"/>
                      </a:cxn>
                      <a:cxn ang="0">
                        <a:pos x="37" y="6"/>
                      </a:cxn>
                      <a:cxn ang="0">
                        <a:pos x="33" y="4"/>
                      </a:cxn>
                      <a:cxn ang="0">
                        <a:pos x="29" y="1"/>
                      </a:cxn>
                      <a:cxn ang="0">
                        <a:pos x="25" y="0"/>
                      </a:cxn>
                      <a:cxn ang="0">
                        <a:pos x="22" y="0"/>
                      </a:cxn>
                      <a:cxn ang="0">
                        <a:pos x="17" y="0"/>
                      </a:cxn>
                      <a:cxn ang="0">
                        <a:pos x="12" y="1"/>
                      </a:cxn>
                      <a:cxn ang="0">
                        <a:pos x="9" y="4"/>
                      </a:cxn>
                      <a:cxn ang="0">
                        <a:pos x="6" y="6"/>
                      </a:cxn>
                      <a:cxn ang="0">
                        <a:pos x="3" y="9"/>
                      </a:cxn>
                      <a:cxn ang="0">
                        <a:pos x="2" y="13"/>
                      </a:cxn>
                      <a:cxn ang="0">
                        <a:pos x="0" y="17"/>
                      </a:cxn>
                      <a:cxn ang="0">
                        <a:pos x="0" y="21"/>
                      </a:cxn>
                      <a:cxn ang="0">
                        <a:pos x="0" y="26"/>
                      </a:cxn>
                      <a:cxn ang="0">
                        <a:pos x="2" y="30"/>
                      </a:cxn>
                      <a:cxn ang="0">
                        <a:pos x="3" y="34"/>
                      </a:cxn>
                      <a:cxn ang="0">
                        <a:pos x="6" y="37"/>
                      </a:cxn>
                      <a:cxn ang="0">
                        <a:pos x="9" y="40"/>
                      </a:cxn>
                      <a:cxn ang="0">
                        <a:pos x="12" y="41"/>
                      </a:cxn>
                      <a:cxn ang="0">
                        <a:pos x="17" y="43"/>
                      </a:cxn>
                      <a:cxn ang="0">
                        <a:pos x="22" y="43"/>
                      </a:cxn>
                      <a:cxn ang="0">
                        <a:pos x="25" y="43"/>
                      </a:cxn>
                      <a:cxn ang="0">
                        <a:pos x="29" y="41"/>
                      </a:cxn>
                      <a:cxn ang="0">
                        <a:pos x="33" y="40"/>
                      </a:cxn>
                      <a:cxn ang="0">
                        <a:pos x="37" y="37"/>
                      </a:cxn>
                      <a:cxn ang="0">
                        <a:pos x="39" y="34"/>
                      </a:cxn>
                      <a:cxn ang="0">
                        <a:pos x="42" y="30"/>
                      </a:cxn>
                      <a:cxn ang="0">
                        <a:pos x="42" y="26"/>
                      </a:cxn>
                      <a:cxn ang="0">
                        <a:pos x="43" y="21"/>
                      </a:cxn>
                      <a:cxn ang="0">
                        <a:pos x="40" y="21"/>
                      </a:cxn>
                      <a:cxn ang="0">
                        <a:pos x="39" y="29"/>
                      </a:cxn>
                      <a:cxn ang="0">
                        <a:pos x="34" y="35"/>
                      </a:cxn>
                      <a:cxn ang="0">
                        <a:pos x="28" y="38"/>
                      </a:cxn>
                      <a:cxn ang="0">
                        <a:pos x="22" y="40"/>
                      </a:cxn>
                      <a:cxn ang="0">
                        <a:pos x="14" y="38"/>
                      </a:cxn>
                      <a:cxn ang="0">
                        <a:pos x="8" y="35"/>
                      </a:cxn>
                      <a:cxn ang="0">
                        <a:pos x="5" y="29"/>
                      </a:cxn>
                      <a:cxn ang="0">
                        <a:pos x="3" y="21"/>
                      </a:cxn>
                      <a:cxn ang="0">
                        <a:pos x="5" y="13"/>
                      </a:cxn>
                      <a:cxn ang="0">
                        <a:pos x="8" y="9"/>
                      </a:cxn>
                      <a:cxn ang="0">
                        <a:pos x="14" y="4"/>
                      </a:cxn>
                      <a:cxn ang="0">
                        <a:pos x="22" y="3"/>
                      </a:cxn>
                      <a:cxn ang="0">
                        <a:pos x="28" y="4"/>
                      </a:cxn>
                      <a:cxn ang="0">
                        <a:pos x="34" y="9"/>
                      </a:cxn>
                      <a:cxn ang="0">
                        <a:pos x="39" y="13"/>
                      </a:cxn>
                      <a:cxn ang="0">
                        <a:pos x="40" y="21"/>
                      </a:cxn>
                    </a:cxnLst>
                    <a:rect l="0" t="0" r="r" b="b"/>
                    <a:pathLst>
                      <a:path w="43" h="43">
                        <a:moveTo>
                          <a:pt x="43" y="21"/>
                        </a:moveTo>
                        <a:lnTo>
                          <a:pt x="42" y="17"/>
                        </a:lnTo>
                        <a:lnTo>
                          <a:pt x="42" y="13"/>
                        </a:lnTo>
                        <a:lnTo>
                          <a:pt x="39" y="9"/>
                        </a:lnTo>
                        <a:lnTo>
                          <a:pt x="37" y="6"/>
                        </a:lnTo>
                        <a:lnTo>
                          <a:pt x="33" y="4"/>
                        </a:lnTo>
                        <a:lnTo>
                          <a:pt x="29" y="1"/>
                        </a:lnTo>
                        <a:lnTo>
                          <a:pt x="25" y="0"/>
                        </a:lnTo>
                        <a:lnTo>
                          <a:pt x="22" y="0"/>
                        </a:lnTo>
                        <a:lnTo>
                          <a:pt x="17" y="0"/>
                        </a:lnTo>
                        <a:lnTo>
                          <a:pt x="12" y="1"/>
                        </a:lnTo>
                        <a:lnTo>
                          <a:pt x="9" y="4"/>
                        </a:lnTo>
                        <a:lnTo>
                          <a:pt x="6" y="6"/>
                        </a:lnTo>
                        <a:lnTo>
                          <a:pt x="3" y="9"/>
                        </a:lnTo>
                        <a:lnTo>
                          <a:pt x="2" y="13"/>
                        </a:lnTo>
                        <a:lnTo>
                          <a:pt x="0" y="17"/>
                        </a:lnTo>
                        <a:lnTo>
                          <a:pt x="0" y="21"/>
                        </a:lnTo>
                        <a:lnTo>
                          <a:pt x="0" y="26"/>
                        </a:lnTo>
                        <a:lnTo>
                          <a:pt x="2" y="30"/>
                        </a:lnTo>
                        <a:lnTo>
                          <a:pt x="3" y="34"/>
                        </a:lnTo>
                        <a:lnTo>
                          <a:pt x="6" y="37"/>
                        </a:lnTo>
                        <a:lnTo>
                          <a:pt x="9" y="40"/>
                        </a:lnTo>
                        <a:lnTo>
                          <a:pt x="12" y="41"/>
                        </a:lnTo>
                        <a:lnTo>
                          <a:pt x="17" y="43"/>
                        </a:lnTo>
                        <a:lnTo>
                          <a:pt x="22" y="43"/>
                        </a:lnTo>
                        <a:lnTo>
                          <a:pt x="25" y="43"/>
                        </a:lnTo>
                        <a:lnTo>
                          <a:pt x="29" y="41"/>
                        </a:lnTo>
                        <a:lnTo>
                          <a:pt x="33" y="40"/>
                        </a:lnTo>
                        <a:lnTo>
                          <a:pt x="37" y="37"/>
                        </a:lnTo>
                        <a:lnTo>
                          <a:pt x="39" y="34"/>
                        </a:lnTo>
                        <a:lnTo>
                          <a:pt x="42" y="30"/>
                        </a:lnTo>
                        <a:lnTo>
                          <a:pt x="42" y="26"/>
                        </a:lnTo>
                        <a:lnTo>
                          <a:pt x="43" y="21"/>
                        </a:lnTo>
                        <a:close/>
                        <a:moveTo>
                          <a:pt x="40" y="21"/>
                        </a:moveTo>
                        <a:lnTo>
                          <a:pt x="39" y="29"/>
                        </a:lnTo>
                        <a:lnTo>
                          <a:pt x="34" y="35"/>
                        </a:lnTo>
                        <a:lnTo>
                          <a:pt x="28" y="38"/>
                        </a:lnTo>
                        <a:lnTo>
                          <a:pt x="22" y="40"/>
                        </a:lnTo>
                        <a:lnTo>
                          <a:pt x="14" y="38"/>
                        </a:lnTo>
                        <a:lnTo>
                          <a:pt x="8" y="35"/>
                        </a:lnTo>
                        <a:lnTo>
                          <a:pt x="5" y="29"/>
                        </a:lnTo>
                        <a:lnTo>
                          <a:pt x="3" y="21"/>
                        </a:lnTo>
                        <a:lnTo>
                          <a:pt x="5" y="13"/>
                        </a:lnTo>
                        <a:lnTo>
                          <a:pt x="8" y="9"/>
                        </a:lnTo>
                        <a:lnTo>
                          <a:pt x="14" y="4"/>
                        </a:lnTo>
                        <a:lnTo>
                          <a:pt x="22" y="3"/>
                        </a:lnTo>
                        <a:lnTo>
                          <a:pt x="28" y="4"/>
                        </a:lnTo>
                        <a:lnTo>
                          <a:pt x="34" y="9"/>
                        </a:lnTo>
                        <a:lnTo>
                          <a:pt x="39" y="13"/>
                        </a:lnTo>
                        <a:lnTo>
                          <a:pt x="40" y="21"/>
                        </a:lnTo>
                        <a:close/>
                      </a:path>
                    </a:pathLst>
                  </a:custGeom>
                  <a:solidFill>
                    <a:srgbClr val="EFA6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65" name="Freeform 733"/>
                  <p:cNvSpPr>
                    <a:spLocks noEditPoints="1"/>
                  </p:cNvSpPr>
                  <p:nvPr/>
                </p:nvSpPr>
                <p:spPr bwMode="auto">
                  <a:xfrm>
                    <a:off x="5578" y="1210"/>
                    <a:ext cx="40" cy="40"/>
                  </a:xfrm>
                  <a:custGeom>
                    <a:avLst/>
                    <a:gdLst/>
                    <a:ahLst/>
                    <a:cxnLst>
                      <a:cxn ang="0">
                        <a:pos x="40" y="20"/>
                      </a:cxn>
                      <a:cxn ang="0">
                        <a:pos x="38" y="12"/>
                      </a:cxn>
                      <a:cxn ang="0">
                        <a:pos x="34" y="6"/>
                      </a:cxn>
                      <a:cxn ang="0">
                        <a:pos x="27" y="2"/>
                      </a:cxn>
                      <a:cxn ang="0">
                        <a:pos x="20" y="0"/>
                      </a:cxn>
                      <a:cxn ang="0">
                        <a:pos x="12" y="2"/>
                      </a:cxn>
                      <a:cxn ang="0">
                        <a:pos x="4" y="6"/>
                      </a:cxn>
                      <a:cxn ang="0">
                        <a:pos x="1" y="12"/>
                      </a:cxn>
                      <a:cxn ang="0">
                        <a:pos x="0" y="20"/>
                      </a:cxn>
                      <a:cxn ang="0">
                        <a:pos x="1" y="28"/>
                      </a:cxn>
                      <a:cxn ang="0">
                        <a:pos x="4" y="34"/>
                      </a:cxn>
                      <a:cxn ang="0">
                        <a:pos x="12" y="39"/>
                      </a:cxn>
                      <a:cxn ang="0">
                        <a:pos x="20" y="40"/>
                      </a:cxn>
                      <a:cxn ang="0">
                        <a:pos x="27" y="39"/>
                      </a:cxn>
                      <a:cxn ang="0">
                        <a:pos x="34" y="34"/>
                      </a:cxn>
                      <a:cxn ang="0">
                        <a:pos x="38" y="28"/>
                      </a:cxn>
                      <a:cxn ang="0">
                        <a:pos x="40" y="20"/>
                      </a:cxn>
                      <a:cxn ang="0">
                        <a:pos x="37" y="20"/>
                      </a:cxn>
                      <a:cxn ang="0">
                        <a:pos x="35" y="26"/>
                      </a:cxn>
                      <a:cxn ang="0">
                        <a:pos x="31" y="33"/>
                      </a:cxn>
                      <a:cxn ang="0">
                        <a:pos x="26" y="36"/>
                      </a:cxn>
                      <a:cxn ang="0">
                        <a:pos x="20" y="37"/>
                      </a:cxn>
                      <a:cxn ang="0">
                        <a:pos x="12" y="36"/>
                      </a:cxn>
                      <a:cxn ang="0">
                        <a:pos x="7" y="33"/>
                      </a:cxn>
                      <a:cxn ang="0">
                        <a:pos x="4" y="26"/>
                      </a:cxn>
                      <a:cxn ang="0">
                        <a:pos x="3" y="20"/>
                      </a:cxn>
                      <a:cxn ang="0">
                        <a:pos x="4" y="14"/>
                      </a:cxn>
                      <a:cxn ang="0">
                        <a:pos x="7" y="8"/>
                      </a:cxn>
                      <a:cxn ang="0">
                        <a:pos x="12" y="5"/>
                      </a:cxn>
                      <a:cxn ang="0">
                        <a:pos x="20" y="3"/>
                      </a:cxn>
                      <a:cxn ang="0">
                        <a:pos x="26" y="5"/>
                      </a:cxn>
                      <a:cxn ang="0">
                        <a:pos x="31" y="8"/>
                      </a:cxn>
                      <a:cxn ang="0">
                        <a:pos x="35" y="14"/>
                      </a:cxn>
                      <a:cxn ang="0">
                        <a:pos x="37" y="20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38" y="12"/>
                        </a:lnTo>
                        <a:lnTo>
                          <a:pt x="34" y="6"/>
                        </a:lnTo>
                        <a:lnTo>
                          <a:pt x="27" y="2"/>
                        </a:lnTo>
                        <a:lnTo>
                          <a:pt x="20" y="0"/>
                        </a:lnTo>
                        <a:lnTo>
                          <a:pt x="12" y="2"/>
                        </a:lnTo>
                        <a:lnTo>
                          <a:pt x="4" y="6"/>
                        </a:lnTo>
                        <a:lnTo>
                          <a:pt x="1" y="12"/>
                        </a:lnTo>
                        <a:lnTo>
                          <a:pt x="0" y="20"/>
                        </a:lnTo>
                        <a:lnTo>
                          <a:pt x="1" y="28"/>
                        </a:lnTo>
                        <a:lnTo>
                          <a:pt x="4" y="34"/>
                        </a:lnTo>
                        <a:lnTo>
                          <a:pt x="12" y="39"/>
                        </a:lnTo>
                        <a:lnTo>
                          <a:pt x="20" y="40"/>
                        </a:lnTo>
                        <a:lnTo>
                          <a:pt x="27" y="39"/>
                        </a:lnTo>
                        <a:lnTo>
                          <a:pt x="34" y="34"/>
                        </a:lnTo>
                        <a:lnTo>
                          <a:pt x="38" y="28"/>
                        </a:lnTo>
                        <a:lnTo>
                          <a:pt x="40" y="20"/>
                        </a:lnTo>
                        <a:close/>
                        <a:moveTo>
                          <a:pt x="37" y="20"/>
                        </a:moveTo>
                        <a:lnTo>
                          <a:pt x="35" y="26"/>
                        </a:lnTo>
                        <a:lnTo>
                          <a:pt x="31" y="33"/>
                        </a:lnTo>
                        <a:lnTo>
                          <a:pt x="26" y="36"/>
                        </a:lnTo>
                        <a:lnTo>
                          <a:pt x="20" y="37"/>
                        </a:lnTo>
                        <a:lnTo>
                          <a:pt x="12" y="36"/>
                        </a:lnTo>
                        <a:lnTo>
                          <a:pt x="7" y="33"/>
                        </a:lnTo>
                        <a:lnTo>
                          <a:pt x="4" y="26"/>
                        </a:lnTo>
                        <a:lnTo>
                          <a:pt x="3" y="20"/>
                        </a:lnTo>
                        <a:lnTo>
                          <a:pt x="4" y="14"/>
                        </a:lnTo>
                        <a:lnTo>
                          <a:pt x="7" y="8"/>
                        </a:lnTo>
                        <a:lnTo>
                          <a:pt x="12" y="5"/>
                        </a:lnTo>
                        <a:lnTo>
                          <a:pt x="20" y="3"/>
                        </a:lnTo>
                        <a:lnTo>
                          <a:pt x="26" y="5"/>
                        </a:lnTo>
                        <a:lnTo>
                          <a:pt x="31" y="8"/>
                        </a:lnTo>
                        <a:lnTo>
                          <a:pt x="35" y="14"/>
                        </a:lnTo>
                        <a:lnTo>
                          <a:pt x="37" y="20"/>
                        </a:lnTo>
                        <a:close/>
                      </a:path>
                    </a:pathLst>
                  </a:custGeom>
                  <a:solidFill>
                    <a:srgbClr val="EFA9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66" name="Freeform 734"/>
                  <p:cNvSpPr>
                    <a:spLocks noEditPoints="1"/>
                  </p:cNvSpPr>
                  <p:nvPr/>
                </p:nvSpPr>
                <p:spPr bwMode="auto">
                  <a:xfrm>
                    <a:off x="5579" y="1212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36" y="10"/>
                      </a:cxn>
                      <a:cxn ang="0">
                        <a:pos x="31" y="6"/>
                      </a:cxn>
                      <a:cxn ang="0">
                        <a:pos x="25" y="1"/>
                      </a:cxn>
                      <a:cxn ang="0">
                        <a:pos x="19" y="0"/>
                      </a:cxn>
                      <a:cxn ang="0">
                        <a:pos x="11" y="1"/>
                      </a:cxn>
                      <a:cxn ang="0">
                        <a:pos x="5" y="6"/>
                      </a:cxn>
                      <a:cxn ang="0">
                        <a:pos x="2" y="10"/>
                      </a:cxn>
                      <a:cxn ang="0">
                        <a:pos x="0" y="18"/>
                      </a:cxn>
                      <a:cxn ang="0">
                        <a:pos x="2" y="26"/>
                      </a:cxn>
                      <a:cxn ang="0">
                        <a:pos x="5" y="32"/>
                      </a:cxn>
                      <a:cxn ang="0">
                        <a:pos x="11" y="35"/>
                      </a:cxn>
                      <a:cxn ang="0">
                        <a:pos x="19" y="37"/>
                      </a:cxn>
                      <a:cxn ang="0">
                        <a:pos x="25" y="35"/>
                      </a:cxn>
                      <a:cxn ang="0">
                        <a:pos x="31" y="32"/>
                      </a:cxn>
                      <a:cxn ang="0">
                        <a:pos x="36" y="26"/>
                      </a:cxn>
                      <a:cxn ang="0">
                        <a:pos x="37" y="18"/>
                      </a:cxn>
                      <a:cxn ang="0">
                        <a:pos x="34" y="18"/>
                      </a:cxn>
                      <a:cxn ang="0">
                        <a:pos x="33" y="24"/>
                      </a:cxn>
                      <a:cxn ang="0">
                        <a:pos x="30" y="29"/>
                      </a:cxn>
                      <a:cxn ang="0">
                        <a:pos x="25" y="32"/>
                      </a:cxn>
                      <a:cxn ang="0">
                        <a:pos x="19" y="34"/>
                      </a:cxn>
                      <a:cxn ang="0">
                        <a:pos x="13" y="32"/>
                      </a:cxn>
                      <a:cxn ang="0">
                        <a:pos x="8" y="29"/>
                      </a:cxn>
                      <a:cxn ang="0">
                        <a:pos x="3" y="24"/>
                      </a:cxn>
                      <a:cxn ang="0">
                        <a:pos x="3" y="18"/>
                      </a:cxn>
                      <a:cxn ang="0">
                        <a:pos x="3" y="12"/>
                      </a:cxn>
                      <a:cxn ang="0">
                        <a:pos x="8" y="7"/>
                      </a:cxn>
                      <a:cxn ang="0">
                        <a:pos x="13" y="4"/>
                      </a:cxn>
                      <a:cxn ang="0">
                        <a:pos x="19" y="3"/>
                      </a:cxn>
                      <a:cxn ang="0">
                        <a:pos x="25" y="4"/>
                      </a:cxn>
                      <a:cxn ang="0">
                        <a:pos x="30" y="7"/>
                      </a:cxn>
                      <a:cxn ang="0">
                        <a:pos x="33" y="12"/>
                      </a:cxn>
                      <a:cxn ang="0">
                        <a:pos x="34" y="18"/>
                      </a:cxn>
                    </a:cxnLst>
                    <a:rect l="0" t="0" r="r" b="b"/>
                    <a:pathLst>
                      <a:path w="37" h="37">
                        <a:moveTo>
                          <a:pt x="37" y="18"/>
                        </a:moveTo>
                        <a:lnTo>
                          <a:pt x="36" y="10"/>
                        </a:lnTo>
                        <a:lnTo>
                          <a:pt x="31" y="6"/>
                        </a:lnTo>
                        <a:lnTo>
                          <a:pt x="25" y="1"/>
                        </a:lnTo>
                        <a:lnTo>
                          <a:pt x="19" y="0"/>
                        </a:lnTo>
                        <a:lnTo>
                          <a:pt x="11" y="1"/>
                        </a:lnTo>
                        <a:lnTo>
                          <a:pt x="5" y="6"/>
                        </a:lnTo>
                        <a:lnTo>
                          <a:pt x="2" y="10"/>
                        </a:lnTo>
                        <a:lnTo>
                          <a:pt x="0" y="18"/>
                        </a:lnTo>
                        <a:lnTo>
                          <a:pt x="2" y="26"/>
                        </a:lnTo>
                        <a:lnTo>
                          <a:pt x="5" y="32"/>
                        </a:lnTo>
                        <a:lnTo>
                          <a:pt x="11" y="35"/>
                        </a:lnTo>
                        <a:lnTo>
                          <a:pt x="19" y="37"/>
                        </a:lnTo>
                        <a:lnTo>
                          <a:pt x="25" y="35"/>
                        </a:lnTo>
                        <a:lnTo>
                          <a:pt x="31" y="32"/>
                        </a:lnTo>
                        <a:lnTo>
                          <a:pt x="36" y="26"/>
                        </a:lnTo>
                        <a:lnTo>
                          <a:pt x="37" y="18"/>
                        </a:lnTo>
                        <a:close/>
                        <a:moveTo>
                          <a:pt x="34" y="18"/>
                        </a:moveTo>
                        <a:lnTo>
                          <a:pt x="33" y="24"/>
                        </a:lnTo>
                        <a:lnTo>
                          <a:pt x="30" y="29"/>
                        </a:lnTo>
                        <a:lnTo>
                          <a:pt x="25" y="32"/>
                        </a:lnTo>
                        <a:lnTo>
                          <a:pt x="19" y="34"/>
                        </a:lnTo>
                        <a:lnTo>
                          <a:pt x="13" y="32"/>
                        </a:lnTo>
                        <a:lnTo>
                          <a:pt x="8" y="29"/>
                        </a:lnTo>
                        <a:lnTo>
                          <a:pt x="3" y="24"/>
                        </a:lnTo>
                        <a:lnTo>
                          <a:pt x="3" y="18"/>
                        </a:lnTo>
                        <a:lnTo>
                          <a:pt x="3" y="12"/>
                        </a:lnTo>
                        <a:lnTo>
                          <a:pt x="8" y="7"/>
                        </a:lnTo>
                        <a:lnTo>
                          <a:pt x="13" y="4"/>
                        </a:lnTo>
                        <a:lnTo>
                          <a:pt x="19" y="3"/>
                        </a:lnTo>
                        <a:lnTo>
                          <a:pt x="25" y="4"/>
                        </a:lnTo>
                        <a:lnTo>
                          <a:pt x="30" y="7"/>
                        </a:lnTo>
                        <a:lnTo>
                          <a:pt x="33" y="12"/>
                        </a:lnTo>
                        <a:lnTo>
                          <a:pt x="34" y="18"/>
                        </a:lnTo>
                        <a:close/>
                      </a:path>
                    </a:pathLst>
                  </a:custGeom>
                  <a:solidFill>
                    <a:srgbClr val="EF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67" name="Freeform 735"/>
                  <p:cNvSpPr>
                    <a:spLocks noEditPoints="1"/>
                  </p:cNvSpPr>
                  <p:nvPr/>
                </p:nvSpPr>
                <p:spPr bwMode="auto">
                  <a:xfrm>
                    <a:off x="5581" y="1213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2" y="11"/>
                      </a:cxn>
                      <a:cxn ang="0">
                        <a:pos x="28" y="5"/>
                      </a:cxn>
                      <a:cxn ang="0">
                        <a:pos x="23" y="2"/>
                      </a:cxn>
                      <a:cxn ang="0">
                        <a:pos x="17" y="0"/>
                      </a:cxn>
                      <a:cxn ang="0">
                        <a:pos x="9" y="2"/>
                      </a:cxn>
                      <a:cxn ang="0">
                        <a:pos x="4" y="5"/>
                      </a:cxn>
                      <a:cxn ang="0">
                        <a:pos x="1" y="11"/>
                      </a:cxn>
                      <a:cxn ang="0">
                        <a:pos x="0" y="17"/>
                      </a:cxn>
                      <a:cxn ang="0">
                        <a:pos x="1" y="23"/>
                      </a:cxn>
                      <a:cxn ang="0">
                        <a:pos x="4" y="30"/>
                      </a:cxn>
                      <a:cxn ang="0">
                        <a:pos x="9" y="33"/>
                      </a:cxn>
                      <a:cxn ang="0">
                        <a:pos x="17" y="34"/>
                      </a:cxn>
                      <a:cxn ang="0">
                        <a:pos x="23" y="33"/>
                      </a:cxn>
                      <a:cxn ang="0">
                        <a:pos x="28" y="30"/>
                      </a:cxn>
                      <a:cxn ang="0">
                        <a:pos x="32" y="23"/>
                      </a:cxn>
                      <a:cxn ang="0">
                        <a:pos x="34" y="17"/>
                      </a:cxn>
                      <a:cxn ang="0">
                        <a:pos x="31" y="17"/>
                      </a:cxn>
                      <a:cxn ang="0">
                        <a:pos x="29" y="23"/>
                      </a:cxn>
                      <a:cxn ang="0">
                        <a:pos x="26" y="26"/>
                      </a:cxn>
                      <a:cxn ang="0">
                        <a:pos x="21" y="30"/>
                      </a:cxn>
                      <a:cxn ang="0">
                        <a:pos x="17" y="31"/>
                      </a:cxn>
                      <a:cxn ang="0">
                        <a:pos x="11" y="30"/>
                      </a:cxn>
                      <a:cxn ang="0">
                        <a:pos x="6" y="26"/>
                      </a:cxn>
                      <a:cxn ang="0">
                        <a:pos x="3" y="23"/>
                      </a:cxn>
                      <a:cxn ang="0">
                        <a:pos x="3" y="17"/>
                      </a:cxn>
                      <a:cxn ang="0">
                        <a:pos x="3" y="13"/>
                      </a:cxn>
                      <a:cxn ang="0">
                        <a:pos x="6" y="8"/>
                      </a:cxn>
                      <a:cxn ang="0">
                        <a:pos x="11" y="5"/>
                      </a:cxn>
                      <a:cxn ang="0">
                        <a:pos x="17" y="3"/>
                      </a:cxn>
                      <a:cxn ang="0">
                        <a:pos x="21" y="5"/>
                      </a:cxn>
                      <a:cxn ang="0">
                        <a:pos x="26" y="8"/>
                      </a:cxn>
                      <a:cxn ang="0">
                        <a:pos x="29" y="13"/>
                      </a:cxn>
                      <a:cxn ang="0">
                        <a:pos x="31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2" y="11"/>
                        </a:lnTo>
                        <a:lnTo>
                          <a:pt x="28" y="5"/>
                        </a:lnTo>
                        <a:lnTo>
                          <a:pt x="23" y="2"/>
                        </a:lnTo>
                        <a:lnTo>
                          <a:pt x="17" y="0"/>
                        </a:lnTo>
                        <a:lnTo>
                          <a:pt x="9" y="2"/>
                        </a:lnTo>
                        <a:lnTo>
                          <a:pt x="4" y="5"/>
                        </a:lnTo>
                        <a:lnTo>
                          <a:pt x="1" y="11"/>
                        </a:lnTo>
                        <a:lnTo>
                          <a:pt x="0" y="17"/>
                        </a:lnTo>
                        <a:lnTo>
                          <a:pt x="1" y="23"/>
                        </a:lnTo>
                        <a:lnTo>
                          <a:pt x="4" y="30"/>
                        </a:lnTo>
                        <a:lnTo>
                          <a:pt x="9" y="33"/>
                        </a:lnTo>
                        <a:lnTo>
                          <a:pt x="17" y="34"/>
                        </a:lnTo>
                        <a:lnTo>
                          <a:pt x="23" y="33"/>
                        </a:lnTo>
                        <a:lnTo>
                          <a:pt x="28" y="30"/>
                        </a:lnTo>
                        <a:lnTo>
                          <a:pt x="32" y="23"/>
                        </a:lnTo>
                        <a:lnTo>
                          <a:pt x="34" y="17"/>
                        </a:lnTo>
                        <a:close/>
                        <a:moveTo>
                          <a:pt x="31" y="17"/>
                        </a:moveTo>
                        <a:lnTo>
                          <a:pt x="29" y="23"/>
                        </a:lnTo>
                        <a:lnTo>
                          <a:pt x="26" y="26"/>
                        </a:lnTo>
                        <a:lnTo>
                          <a:pt x="21" y="30"/>
                        </a:lnTo>
                        <a:lnTo>
                          <a:pt x="17" y="31"/>
                        </a:lnTo>
                        <a:lnTo>
                          <a:pt x="11" y="30"/>
                        </a:lnTo>
                        <a:lnTo>
                          <a:pt x="6" y="26"/>
                        </a:lnTo>
                        <a:lnTo>
                          <a:pt x="3" y="23"/>
                        </a:lnTo>
                        <a:lnTo>
                          <a:pt x="3" y="17"/>
                        </a:lnTo>
                        <a:lnTo>
                          <a:pt x="3" y="13"/>
                        </a:lnTo>
                        <a:lnTo>
                          <a:pt x="6" y="8"/>
                        </a:lnTo>
                        <a:lnTo>
                          <a:pt x="11" y="5"/>
                        </a:lnTo>
                        <a:lnTo>
                          <a:pt x="17" y="3"/>
                        </a:lnTo>
                        <a:lnTo>
                          <a:pt x="21" y="5"/>
                        </a:lnTo>
                        <a:lnTo>
                          <a:pt x="26" y="8"/>
                        </a:lnTo>
                        <a:lnTo>
                          <a:pt x="29" y="13"/>
                        </a:lnTo>
                        <a:lnTo>
                          <a:pt x="31" y="17"/>
                        </a:lnTo>
                        <a:close/>
                      </a:path>
                    </a:pathLst>
                  </a:custGeom>
                  <a:solidFill>
                    <a:srgbClr val="F0B3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68" name="Freeform 736"/>
                  <p:cNvSpPr>
                    <a:spLocks noEditPoints="1"/>
                  </p:cNvSpPr>
                  <p:nvPr/>
                </p:nvSpPr>
                <p:spPr bwMode="auto">
                  <a:xfrm>
                    <a:off x="5582" y="1215"/>
                    <a:ext cx="31" cy="31"/>
                  </a:xfrm>
                  <a:custGeom>
                    <a:avLst/>
                    <a:gdLst/>
                    <a:ahLst/>
                    <a:cxnLst>
                      <a:cxn ang="0">
                        <a:pos x="31" y="15"/>
                      </a:cxn>
                      <a:cxn ang="0">
                        <a:pos x="30" y="9"/>
                      </a:cxn>
                      <a:cxn ang="0">
                        <a:pos x="27" y="4"/>
                      </a:cxn>
                      <a:cxn ang="0">
                        <a:pos x="22" y="1"/>
                      </a:cxn>
                      <a:cxn ang="0">
                        <a:pos x="16" y="0"/>
                      </a:cxn>
                      <a:cxn ang="0">
                        <a:pos x="10" y="1"/>
                      </a:cxn>
                      <a:cxn ang="0">
                        <a:pos x="5" y="4"/>
                      </a:cxn>
                      <a:cxn ang="0">
                        <a:pos x="0" y="9"/>
                      </a:cxn>
                      <a:cxn ang="0">
                        <a:pos x="0" y="15"/>
                      </a:cxn>
                      <a:cxn ang="0">
                        <a:pos x="0" y="21"/>
                      </a:cxn>
                      <a:cxn ang="0">
                        <a:pos x="5" y="26"/>
                      </a:cxn>
                      <a:cxn ang="0">
                        <a:pos x="10" y="29"/>
                      </a:cxn>
                      <a:cxn ang="0">
                        <a:pos x="16" y="31"/>
                      </a:cxn>
                      <a:cxn ang="0">
                        <a:pos x="22" y="29"/>
                      </a:cxn>
                      <a:cxn ang="0">
                        <a:pos x="27" y="26"/>
                      </a:cxn>
                      <a:cxn ang="0">
                        <a:pos x="30" y="21"/>
                      </a:cxn>
                      <a:cxn ang="0">
                        <a:pos x="31" y="15"/>
                      </a:cxn>
                      <a:cxn ang="0">
                        <a:pos x="28" y="15"/>
                      </a:cxn>
                      <a:cxn ang="0">
                        <a:pos x="27" y="20"/>
                      </a:cxn>
                      <a:cxn ang="0">
                        <a:pos x="23" y="24"/>
                      </a:cxn>
                      <a:cxn ang="0">
                        <a:pos x="20" y="28"/>
                      </a:cxn>
                      <a:cxn ang="0">
                        <a:pos x="16" y="28"/>
                      </a:cxn>
                      <a:cxn ang="0">
                        <a:pos x="11" y="28"/>
                      </a:cxn>
                      <a:cxn ang="0">
                        <a:pos x="6" y="24"/>
                      </a:cxn>
                      <a:cxn ang="0">
                        <a:pos x="3" y="20"/>
                      </a:cxn>
                      <a:cxn ang="0">
                        <a:pos x="3" y="15"/>
                      </a:cxn>
                      <a:cxn ang="0">
                        <a:pos x="3" y="11"/>
                      </a:cxn>
                      <a:cxn ang="0">
                        <a:pos x="6" y="6"/>
                      </a:cxn>
                      <a:cxn ang="0">
                        <a:pos x="11" y="4"/>
                      </a:cxn>
                      <a:cxn ang="0">
                        <a:pos x="16" y="3"/>
                      </a:cxn>
                      <a:cxn ang="0">
                        <a:pos x="20" y="4"/>
                      </a:cxn>
                      <a:cxn ang="0">
                        <a:pos x="23" y="6"/>
                      </a:cxn>
                      <a:cxn ang="0">
                        <a:pos x="27" y="11"/>
                      </a:cxn>
                      <a:cxn ang="0">
                        <a:pos x="28" y="15"/>
                      </a:cxn>
                    </a:cxnLst>
                    <a:rect l="0" t="0" r="r" b="b"/>
                    <a:pathLst>
                      <a:path w="31" h="31">
                        <a:moveTo>
                          <a:pt x="31" y="15"/>
                        </a:moveTo>
                        <a:lnTo>
                          <a:pt x="30" y="9"/>
                        </a:lnTo>
                        <a:lnTo>
                          <a:pt x="27" y="4"/>
                        </a:lnTo>
                        <a:lnTo>
                          <a:pt x="22" y="1"/>
                        </a:lnTo>
                        <a:lnTo>
                          <a:pt x="16" y="0"/>
                        </a:lnTo>
                        <a:lnTo>
                          <a:pt x="10" y="1"/>
                        </a:lnTo>
                        <a:lnTo>
                          <a:pt x="5" y="4"/>
                        </a:lnTo>
                        <a:lnTo>
                          <a:pt x="0" y="9"/>
                        </a:lnTo>
                        <a:lnTo>
                          <a:pt x="0" y="15"/>
                        </a:lnTo>
                        <a:lnTo>
                          <a:pt x="0" y="21"/>
                        </a:lnTo>
                        <a:lnTo>
                          <a:pt x="5" y="26"/>
                        </a:lnTo>
                        <a:lnTo>
                          <a:pt x="10" y="29"/>
                        </a:lnTo>
                        <a:lnTo>
                          <a:pt x="16" y="31"/>
                        </a:lnTo>
                        <a:lnTo>
                          <a:pt x="22" y="29"/>
                        </a:lnTo>
                        <a:lnTo>
                          <a:pt x="27" y="26"/>
                        </a:lnTo>
                        <a:lnTo>
                          <a:pt x="30" y="21"/>
                        </a:lnTo>
                        <a:lnTo>
                          <a:pt x="31" y="15"/>
                        </a:lnTo>
                        <a:close/>
                        <a:moveTo>
                          <a:pt x="28" y="15"/>
                        </a:moveTo>
                        <a:lnTo>
                          <a:pt x="27" y="20"/>
                        </a:lnTo>
                        <a:lnTo>
                          <a:pt x="23" y="24"/>
                        </a:lnTo>
                        <a:lnTo>
                          <a:pt x="20" y="28"/>
                        </a:lnTo>
                        <a:lnTo>
                          <a:pt x="16" y="28"/>
                        </a:lnTo>
                        <a:lnTo>
                          <a:pt x="11" y="28"/>
                        </a:lnTo>
                        <a:lnTo>
                          <a:pt x="6" y="24"/>
                        </a:lnTo>
                        <a:lnTo>
                          <a:pt x="3" y="20"/>
                        </a:lnTo>
                        <a:lnTo>
                          <a:pt x="3" y="15"/>
                        </a:lnTo>
                        <a:lnTo>
                          <a:pt x="3" y="11"/>
                        </a:lnTo>
                        <a:lnTo>
                          <a:pt x="6" y="6"/>
                        </a:lnTo>
                        <a:lnTo>
                          <a:pt x="11" y="4"/>
                        </a:lnTo>
                        <a:lnTo>
                          <a:pt x="16" y="3"/>
                        </a:lnTo>
                        <a:lnTo>
                          <a:pt x="20" y="4"/>
                        </a:lnTo>
                        <a:lnTo>
                          <a:pt x="23" y="6"/>
                        </a:lnTo>
                        <a:lnTo>
                          <a:pt x="27" y="11"/>
                        </a:lnTo>
                        <a:lnTo>
                          <a:pt x="28" y="15"/>
                        </a:lnTo>
                        <a:close/>
                      </a:path>
                    </a:pathLst>
                  </a:custGeom>
                  <a:solidFill>
                    <a:srgbClr val="F0B6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69" name="Freeform 737"/>
                  <p:cNvSpPr>
                    <a:spLocks noEditPoints="1"/>
                  </p:cNvSpPr>
                  <p:nvPr/>
                </p:nvSpPr>
                <p:spPr bwMode="auto">
                  <a:xfrm>
                    <a:off x="5584" y="1216"/>
                    <a:ext cx="28" cy="28"/>
                  </a:xfrm>
                  <a:custGeom>
                    <a:avLst/>
                    <a:gdLst/>
                    <a:ahLst/>
                    <a:cxnLst>
                      <a:cxn ang="0">
                        <a:pos x="28" y="14"/>
                      </a:cxn>
                      <a:cxn ang="0">
                        <a:pos x="26" y="10"/>
                      </a:cxn>
                      <a:cxn ang="0">
                        <a:pos x="23" y="5"/>
                      </a:cxn>
                      <a:cxn ang="0">
                        <a:pos x="18" y="2"/>
                      </a:cxn>
                      <a:cxn ang="0">
                        <a:pos x="14" y="0"/>
                      </a:cxn>
                      <a:cxn ang="0">
                        <a:pos x="8" y="2"/>
                      </a:cxn>
                      <a:cxn ang="0">
                        <a:pos x="3" y="5"/>
                      </a:cxn>
                      <a:cxn ang="0">
                        <a:pos x="0" y="10"/>
                      </a:cxn>
                      <a:cxn ang="0">
                        <a:pos x="0" y="14"/>
                      </a:cxn>
                      <a:cxn ang="0">
                        <a:pos x="0" y="20"/>
                      </a:cxn>
                      <a:cxn ang="0">
                        <a:pos x="3" y="23"/>
                      </a:cxn>
                      <a:cxn ang="0">
                        <a:pos x="8" y="27"/>
                      </a:cxn>
                      <a:cxn ang="0">
                        <a:pos x="14" y="28"/>
                      </a:cxn>
                      <a:cxn ang="0">
                        <a:pos x="18" y="27"/>
                      </a:cxn>
                      <a:cxn ang="0">
                        <a:pos x="23" y="23"/>
                      </a:cxn>
                      <a:cxn ang="0">
                        <a:pos x="26" y="20"/>
                      </a:cxn>
                      <a:cxn ang="0">
                        <a:pos x="28" y="14"/>
                      </a:cxn>
                      <a:cxn ang="0">
                        <a:pos x="25" y="14"/>
                      </a:cxn>
                      <a:cxn ang="0">
                        <a:pos x="23" y="19"/>
                      </a:cxn>
                      <a:cxn ang="0">
                        <a:pos x="21" y="22"/>
                      </a:cxn>
                      <a:cxn ang="0">
                        <a:pos x="17" y="25"/>
                      </a:cxn>
                      <a:cxn ang="0">
                        <a:pos x="14" y="25"/>
                      </a:cxn>
                      <a:cxn ang="0">
                        <a:pos x="9" y="25"/>
                      </a:cxn>
                      <a:cxn ang="0">
                        <a:pos x="6" y="22"/>
                      </a:cxn>
                      <a:cxn ang="0">
                        <a:pos x="3" y="19"/>
                      </a:cxn>
                      <a:cxn ang="0">
                        <a:pos x="3" y="14"/>
                      </a:cxn>
                      <a:cxn ang="0">
                        <a:pos x="3" y="10"/>
                      </a:cxn>
                      <a:cxn ang="0">
                        <a:pos x="6" y="6"/>
                      </a:cxn>
                      <a:cxn ang="0">
                        <a:pos x="9" y="5"/>
                      </a:cxn>
                      <a:cxn ang="0">
                        <a:pos x="14" y="3"/>
                      </a:cxn>
                      <a:cxn ang="0">
                        <a:pos x="17" y="5"/>
                      </a:cxn>
                      <a:cxn ang="0">
                        <a:pos x="21" y="6"/>
                      </a:cxn>
                      <a:cxn ang="0">
                        <a:pos x="23" y="10"/>
                      </a:cxn>
                      <a:cxn ang="0">
                        <a:pos x="25" y="14"/>
                      </a:cxn>
                    </a:cxnLst>
                    <a:rect l="0" t="0" r="r" b="b"/>
                    <a:pathLst>
                      <a:path w="28" h="28">
                        <a:moveTo>
                          <a:pt x="28" y="14"/>
                        </a:moveTo>
                        <a:lnTo>
                          <a:pt x="26" y="10"/>
                        </a:lnTo>
                        <a:lnTo>
                          <a:pt x="23" y="5"/>
                        </a:lnTo>
                        <a:lnTo>
                          <a:pt x="18" y="2"/>
                        </a:lnTo>
                        <a:lnTo>
                          <a:pt x="14" y="0"/>
                        </a:lnTo>
                        <a:lnTo>
                          <a:pt x="8" y="2"/>
                        </a:lnTo>
                        <a:lnTo>
                          <a:pt x="3" y="5"/>
                        </a:lnTo>
                        <a:lnTo>
                          <a:pt x="0" y="10"/>
                        </a:lnTo>
                        <a:lnTo>
                          <a:pt x="0" y="14"/>
                        </a:lnTo>
                        <a:lnTo>
                          <a:pt x="0" y="20"/>
                        </a:lnTo>
                        <a:lnTo>
                          <a:pt x="3" y="23"/>
                        </a:lnTo>
                        <a:lnTo>
                          <a:pt x="8" y="27"/>
                        </a:lnTo>
                        <a:lnTo>
                          <a:pt x="14" y="28"/>
                        </a:lnTo>
                        <a:lnTo>
                          <a:pt x="18" y="27"/>
                        </a:lnTo>
                        <a:lnTo>
                          <a:pt x="23" y="23"/>
                        </a:lnTo>
                        <a:lnTo>
                          <a:pt x="26" y="20"/>
                        </a:lnTo>
                        <a:lnTo>
                          <a:pt x="28" y="14"/>
                        </a:lnTo>
                        <a:close/>
                        <a:moveTo>
                          <a:pt x="25" y="14"/>
                        </a:moveTo>
                        <a:lnTo>
                          <a:pt x="23" y="19"/>
                        </a:lnTo>
                        <a:lnTo>
                          <a:pt x="21" y="22"/>
                        </a:lnTo>
                        <a:lnTo>
                          <a:pt x="17" y="25"/>
                        </a:lnTo>
                        <a:lnTo>
                          <a:pt x="14" y="25"/>
                        </a:lnTo>
                        <a:lnTo>
                          <a:pt x="9" y="25"/>
                        </a:lnTo>
                        <a:lnTo>
                          <a:pt x="6" y="22"/>
                        </a:lnTo>
                        <a:lnTo>
                          <a:pt x="3" y="19"/>
                        </a:lnTo>
                        <a:lnTo>
                          <a:pt x="3" y="14"/>
                        </a:lnTo>
                        <a:lnTo>
                          <a:pt x="3" y="10"/>
                        </a:lnTo>
                        <a:lnTo>
                          <a:pt x="6" y="6"/>
                        </a:lnTo>
                        <a:lnTo>
                          <a:pt x="9" y="5"/>
                        </a:lnTo>
                        <a:lnTo>
                          <a:pt x="14" y="3"/>
                        </a:lnTo>
                        <a:lnTo>
                          <a:pt x="17" y="5"/>
                        </a:lnTo>
                        <a:lnTo>
                          <a:pt x="21" y="6"/>
                        </a:lnTo>
                        <a:lnTo>
                          <a:pt x="23" y="10"/>
                        </a:lnTo>
                        <a:lnTo>
                          <a:pt x="25" y="14"/>
                        </a:lnTo>
                        <a:close/>
                      </a:path>
                    </a:pathLst>
                  </a:custGeom>
                  <a:solidFill>
                    <a:srgbClr val="F1BAB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70" name="Freeform 738"/>
                  <p:cNvSpPr>
                    <a:spLocks noEditPoints="1"/>
                  </p:cNvSpPr>
                  <p:nvPr/>
                </p:nvSpPr>
                <p:spPr bwMode="auto">
                  <a:xfrm>
                    <a:off x="5585" y="1218"/>
                    <a:ext cx="25" cy="25"/>
                  </a:xfrm>
                  <a:custGeom>
                    <a:avLst/>
                    <a:gdLst/>
                    <a:ahLst/>
                    <a:cxnLst>
                      <a:cxn ang="0">
                        <a:pos x="25" y="12"/>
                      </a:cxn>
                      <a:cxn ang="0">
                        <a:pos x="24" y="8"/>
                      </a:cxn>
                      <a:cxn ang="0">
                        <a:pos x="20" y="3"/>
                      </a:cxn>
                      <a:cxn ang="0">
                        <a:pos x="17" y="1"/>
                      </a:cxn>
                      <a:cxn ang="0">
                        <a:pos x="13" y="0"/>
                      </a:cxn>
                      <a:cxn ang="0">
                        <a:pos x="8" y="1"/>
                      </a:cxn>
                      <a:cxn ang="0">
                        <a:pos x="3" y="3"/>
                      </a:cxn>
                      <a:cxn ang="0">
                        <a:pos x="0" y="8"/>
                      </a:cxn>
                      <a:cxn ang="0">
                        <a:pos x="0" y="12"/>
                      </a:cxn>
                      <a:cxn ang="0">
                        <a:pos x="0" y="17"/>
                      </a:cxn>
                      <a:cxn ang="0">
                        <a:pos x="3" y="21"/>
                      </a:cxn>
                      <a:cxn ang="0">
                        <a:pos x="8" y="25"/>
                      </a:cxn>
                      <a:cxn ang="0">
                        <a:pos x="13" y="25"/>
                      </a:cxn>
                      <a:cxn ang="0">
                        <a:pos x="17" y="25"/>
                      </a:cxn>
                      <a:cxn ang="0">
                        <a:pos x="20" y="21"/>
                      </a:cxn>
                      <a:cxn ang="0">
                        <a:pos x="24" y="17"/>
                      </a:cxn>
                      <a:cxn ang="0">
                        <a:pos x="25" y="12"/>
                      </a:cxn>
                      <a:cxn ang="0">
                        <a:pos x="22" y="12"/>
                      </a:cxn>
                      <a:cxn ang="0">
                        <a:pos x="20" y="15"/>
                      </a:cxn>
                      <a:cxn ang="0">
                        <a:pos x="19" y="18"/>
                      </a:cxn>
                      <a:cxn ang="0">
                        <a:pos x="16" y="21"/>
                      </a:cxn>
                      <a:cxn ang="0">
                        <a:pos x="13" y="21"/>
                      </a:cxn>
                      <a:cxn ang="0">
                        <a:pos x="8" y="21"/>
                      </a:cxn>
                      <a:cxn ang="0">
                        <a:pos x="5" y="18"/>
                      </a:cxn>
                      <a:cxn ang="0">
                        <a:pos x="3" y="15"/>
                      </a:cxn>
                      <a:cxn ang="0">
                        <a:pos x="3" y="12"/>
                      </a:cxn>
                      <a:cxn ang="0">
                        <a:pos x="3" y="9"/>
                      </a:cxn>
                      <a:cxn ang="0">
                        <a:pos x="5" y="6"/>
                      </a:cxn>
                      <a:cxn ang="0">
                        <a:pos x="8" y="4"/>
                      </a:cxn>
                      <a:cxn ang="0">
                        <a:pos x="13" y="3"/>
                      </a:cxn>
                      <a:cxn ang="0">
                        <a:pos x="16" y="4"/>
                      </a:cxn>
                      <a:cxn ang="0">
                        <a:pos x="19" y="6"/>
                      </a:cxn>
                      <a:cxn ang="0">
                        <a:pos x="20" y="9"/>
                      </a:cxn>
                      <a:cxn ang="0">
                        <a:pos x="22" y="12"/>
                      </a:cxn>
                    </a:cxnLst>
                    <a:rect l="0" t="0" r="r" b="b"/>
                    <a:pathLst>
                      <a:path w="25" h="25">
                        <a:moveTo>
                          <a:pt x="25" y="12"/>
                        </a:moveTo>
                        <a:lnTo>
                          <a:pt x="24" y="8"/>
                        </a:lnTo>
                        <a:lnTo>
                          <a:pt x="20" y="3"/>
                        </a:lnTo>
                        <a:lnTo>
                          <a:pt x="17" y="1"/>
                        </a:lnTo>
                        <a:lnTo>
                          <a:pt x="13" y="0"/>
                        </a:lnTo>
                        <a:lnTo>
                          <a:pt x="8" y="1"/>
                        </a:lnTo>
                        <a:lnTo>
                          <a:pt x="3" y="3"/>
                        </a:lnTo>
                        <a:lnTo>
                          <a:pt x="0" y="8"/>
                        </a:lnTo>
                        <a:lnTo>
                          <a:pt x="0" y="12"/>
                        </a:lnTo>
                        <a:lnTo>
                          <a:pt x="0" y="17"/>
                        </a:lnTo>
                        <a:lnTo>
                          <a:pt x="3" y="21"/>
                        </a:lnTo>
                        <a:lnTo>
                          <a:pt x="8" y="25"/>
                        </a:lnTo>
                        <a:lnTo>
                          <a:pt x="13" y="25"/>
                        </a:lnTo>
                        <a:lnTo>
                          <a:pt x="17" y="25"/>
                        </a:lnTo>
                        <a:lnTo>
                          <a:pt x="20" y="21"/>
                        </a:lnTo>
                        <a:lnTo>
                          <a:pt x="24" y="17"/>
                        </a:lnTo>
                        <a:lnTo>
                          <a:pt x="25" y="12"/>
                        </a:lnTo>
                        <a:close/>
                        <a:moveTo>
                          <a:pt x="22" y="12"/>
                        </a:moveTo>
                        <a:lnTo>
                          <a:pt x="20" y="15"/>
                        </a:lnTo>
                        <a:lnTo>
                          <a:pt x="19" y="18"/>
                        </a:lnTo>
                        <a:lnTo>
                          <a:pt x="16" y="21"/>
                        </a:lnTo>
                        <a:lnTo>
                          <a:pt x="13" y="21"/>
                        </a:lnTo>
                        <a:lnTo>
                          <a:pt x="8" y="21"/>
                        </a:lnTo>
                        <a:lnTo>
                          <a:pt x="5" y="18"/>
                        </a:lnTo>
                        <a:lnTo>
                          <a:pt x="3" y="15"/>
                        </a:lnTo>
                        <a:lnTo>
                          <a:pt x="3" y="12"/>
                        </a:lnTo>
                        <a:lnTo>
                          <a:pt x="3" y="9"/>
                        </a:lnTo>
                        <a:lnTo>
                          <a:pt x="5" y="6"/>
                        </a:lnTo>
                        <a:lnTo>
                          <a:pt x="8" y="4"/>
                        </a:lnTo>
                        <a:lnTo>
                          <a:pt x="13" y="3"/>
                        </a:lnTo>
                        <a:lnTo>
                          <a:pt x="16" y="4"/>
                        </a:lnTo>
                        <a:lnTo>
                          <a:pt x="19" y="6"/>
                        </a:lnTo>
                        <a:lnTo>
                          <a:pt x="20" y="9"/>
                        </a:lnTo>
                        <a:lnTo>
                          <a:pt x="22" y="12"/>
                        </a:lnTo>
                        <a:close/>
                      </a:path>
                    </a:pathLst>
                  </a:custGeom>
                  <a:solidFill>
                    <a:srgbClr val="F2C1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71" name="Freeform 739"/>
                  <p:cNvSpPr>
                    <a:spLocks noEditPoints="1"/>
                  </p:cNvSpPr>
                  <p:nvPr/>
                </p:nvSpPr>
                <p:spPr bwMode="auto">
                  <a:xfrm>
                    <a:off x="5587" y="1219"/>
                    <a:ext cx="22" cy="22"/>
                  </a:xfrm>
                  <a:custGeom>
                    <a:avLst/>
                    <a:gdLst/>
                    <a:ahLst/>
                    <a:cxnLst>
                      <a:cxn ang="0">
                        <a:pos x="22" y="11"/>
                      </a:cxn>
                      <a:cxn ang="0">
                        <a:pos x="20" y="7"/>
                      </a:cxn>
                      <a:cxn ang="0">
                        <a:pos x="18" y="3"/>
                      </a:cxn>
                      <a:cxn ang="0">
                        <a:pos x="14" y="2"/>
                      </a:cxn>
                      <a:cxn ang="0">
                        <a:pos x="11" y="0"/>
                      </a:cxn>
                      <a:cxn ang="0">
                        <a:pos x="6" y="2"/>
                      </a:cxn>
                      <a:cxn ang="0">
                        <a:pos x="3" y="3"/>
                      </a:cxn>
                      <a:cxn ang="0">
                        <a:pos x="0" y="7"/>
                      </a:cxn>
                      <a:cxn ang="0">
                        <a:pos x="0" y="11"/>
                      </a:cxn>
                      <a:cxn ang="0">
                        <a:pos x="0" y="16"/>
                      </a:cxn>
                      <a:cxn ang="0">
                        <a:pos x="3" y="19"/>
                      </a:cxn>
                      <a:cxn ang="0">
                        <a:pos x="6" y="22"/>
                      </a:cxn>
                      <a:cxn ang="0">
                        <a:pos x="11" y="22"/>
                      </a:cxn>
                      <a:cxn ang="0">
                        <a:pos x="14" y="22"/>
                      </a:cxn>
                      <a:cxn ang="0">
                        <a:pos x="18" y="19"/>
                      </a:cxn>
                      <a:cxn ang="0">
                        <a:pos x="20" y="16"/>
                      </a:cxn>
                      <a:cxn ang="0">
                        <a:pos x="22" y="11"/>
                      </a:cxn>
                      <a:cxn ang="0">
                        <a:pos x="18" y="11"/>
                      </a:cxn>
                      <a:cxn ang="0">
                        <a:pos x="17" y="14"/>
                      </a:cxn>
                      <a:cxn ang="0">
                        <a:pos x="15" y="17"/>
                      </a:cxn>
                      <a:cxn ang="0">
                        <a:pos x="14" y="19"/>
                      </a:cxn>
                      <a:cxn ang="0">
                        <a:pos x="11" y="19"/>
                      </a:cxn>
                      <a:cxn ang="0">
                        <a:pos x="8" y="19"/>
                      </a:cxn>
                      <a:cxn ang="0">
                        <a:pos x="5" y="17"/>
                      </a:cxn>
                      <a:cxn ang="0">
                        <a:pos x="3" y="14"/>
                      </a:cxn>
                      <a:cxn ang="0">
                        <a:pos x="3" y="11"/>
                      </a:cxn>
                      <a:cxn ang="0">
                        <a:pos x="3" y="8"/>
                      </a:cxn>
                      <a:cxn ang="0">
                        <a:pos x="5" y="7"/>
                      </a:cxn>
                      <a:cxn ang="0">
                        <a:pos x="8" y="5"/>
                      </a:cxn>
                      <a:cxn ang="0">
                        <a:pos x="11" y="3"/>
                      </a:cxn>
                      <a:cxn ang="0">
                        <a:pos x="14" y="5"/>
                      </a:cxn>
                      <a:cxn ang="0">
                        <a:pos x="15" y="7"/>
                      </a:cxn>
                      <a:cxn ang="0">
                        <a:pos x="17" y="8"/>
                      </a:cxn>
                      <a:cxn ang="0">
                        <a:pos x="18" y="11"/>
                      </a:cxn>
                    </a:cxnLst>
                    <a:rect l="0" t="0" r="r" b="b"/>
                    <a:pathLst>
                      <a:path w="22" h="22">
                        <a:moveTo>
                          <a:pt x="22" y="11"/>
                        </a:moveTo>
                        <a:lnTo>
                          <a:pt x="20" y="7"/>
                        </a:lnTo>
                        <a:lnTo>
                          <a:pt x="18" y="3"/>
                        </a:lnTo>
                        <a:lnTo>
                          <a:pt x="14" y="2"/>
                        </a:lnTo>
                        <a:lnTo>
                          <a:pt x="11" y="0"/>
                        </a:lnTo>
                        <a:lnTo>
                          <a:pt x="6" y="2"/>
                        </a:lnTo>
                        <a:lnTo>
                          <a:pt x="3" y="3"/>
                        </a:lnTo>
                        <a:lnTo>
                          <a:pt x="0" y="7"/>
                        </a:lnTo>
                        <a:lnTo>
                          <a:pt x="0" y="11"/>
                        </a:lnTo>
                        <a:lnTo>
                          <a:pt x="0" y="16"/>
                        </a:lnTo>
                        <a:lnTo>
                          <a:pt x="3" y="19"/>
                        </a:lnTo>
                        <a:lnTo>
                          <a:pt x="6" y="22"/>
                        </a:lnTo>
                        <a:lnTo>
                          <a:pt x="11" y="22"/>
                        </a:lnTo>
                        <a:lnTo>
                          <a:pt x="14" y="22"/>
                        </a:lnTo>
                        <a:lnTo>
                          <a:pt x="18" y="19"/>
                        </a:lnTo>
                        <a:lnTo>
                          <a:pt x="20" y="16"/>
                        </a:lnTo>
                        <a:lnTo>
                          <a:pt x="22" y="11"/>
                        </a:lnTo>
                        <a:close/>
                        <a:moveTo>
                          <a:pt x="18" y="11"/>
                        </a:moveTo>
                        <a:lnTo>
                          <a:pt x="17" y="14"/>
                        </a:lnTo>
                        <a:lnTo>
                          <a:pt x="15" y="17"/>
                        </a:lnTo>
                        <a:lnTo>
                          <a:pt x="14" y="19"/>
                        </a:lnTo>
                        <a:lnTo>
                          <a:pt x="11" y="19"/>
                        </a:lnTo>
                        <a:lnTo>
                          <a:pt x="8" y="19"/>
                        </a:lnTo>
                        <a:lnTo>
                          <a:pt x="5" y="17"/>
                        </a:lnTo>
                        <a:lnTo>
                          <a:pt x="3" y="14"/>
                        </a:lnTo>
                        <a:lnTo>
                          <a:pt x="3" y="11"/>
                        </a:lnTo>
                        <a:lnTo>
                          <a:pt x="3" y="8"/>
                        </a:lnTo>
                        <a:lnTo>
                          <a:pt x="5" y="7"/>
                        </a:lnTo>
                        <a:lnTo>
                          <a:pt x="8" y="5"/>
                        </a:lnTo>
                        <a:lnTo>
                          <a:pt x="11" y="3"/>
                        </a:lnTo>
                        <a:lnTo>
                          <a:pt x="14" y="5"/>
                        </a:lnTo>
                        <a:lnTo>
                          <a:pt x="15" y="7"/>
                        </a:lnTo>
                        <a:lnTo>
                          <a:pt x="17" y="8"/>
                        </a:lnTo>
                        <a:lnTo>
                          <a:pt x="18" y="11"/>
                        </a:lnTo>
                        <a:close/>
                      </a:path>
                    </a:pathLst>
                  </a:custGeom>
                  <a:solidFill>
                    <a:srgbClr val="F3C6C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72" name="Freeform 740"/>
                  <p:cNvSpPr>
                    <a:spLocks noEditPoints="1"/>
                  </p:cNvSpPr>
                  <p:nvPr/>
                </p:nvSpPr>
                <p:spPr bwMode="auto">
                  <a:xfrm>
                    <a:off x="5588" y="1221"/>
                    <a:ext cx="19" cy="18"/>
                  </a:xfrm>
                  <a:custGeom>
                    <a:avLst/>
                    <a:gdLst/>
                    <a:ahLst/>
                    <a:cxnLst>
                      <a:cxn ang="0">
                        <a:pos x="19" y="9"/>
                      </a:cxn>
                      <a:cxn ang="0">
                        <a:pos x="17" y="6"/>
                      </a:cxn>
                      <a:cxn ang="0">
                        <a:pos x="16" y="3"/>
                      </a:cxn>
                      <a:cxn ang="0">
                        <a:pos x="13" y="1"/>
                      </a:cxn>
                      <a:cxn ang="0">
                        <a:pos x="10" y="0"/>
                      </a:cxn>
                      <a:cxn ang="0">
                        <a:pos x="5" y="1"/>
                      </a:cxn>
                      <a:cxn ang="0">
                        <a:pos x="2" y="3"/>
                      </a:cxn>
                      <a:cxn ang="0">
                        <a:pos x="0" y="6"/>
                      </a:cxn>
                      <a:cxn ang="0">
                        <a:pos x="0" y="9"/>
                      </a:cxn>
                      <a:cxn ang="0">
                        <a:pos x="0" y="12"/>
                      </a:cxn>
                      <a:cxn ang="0">
                        <a:pos x="2" y="15"/>
                      </a:cxn>
                      <a:cxn ang="0">
                        <a:pos x="5" y="18"/>
                      </a:cxn>
                      <a:cxn ang="0">
                        <a:pos x="10" y="18"/>
                      </a:cxn>
                      <a:cxn ang="0">
                        <a:pos x="13" y="18"/>
                      </a:cxn>
                      <a:cxn ang="0">
                        <a:pos x="16" y="15"/>
                      </a:cxn>
                      <a:cxn ang="0">
                        <a:pos x="17" y="12"/>
                      </a:cxn>
                      <a:cxn ang="0">
                        <a:pos x="19" y="9"/>
                      </a:cxn>
                      <a:cxn ang="0">
                        <a:pos x="16" y="9"/>
                      </a:cxn>
                      <a:cxn ang="0">
                        <a:pos x="14" y="12"/>
                      </a:cxn>
                      <a:cxn ang="0">
                        <a:pos x="13" y="14"/>
                      </a:cxn>
                      <a:cxn ang="0">
                        <a:pos x="11" y="15"/>
                      </a:cxn>
                      <a:cxn ang="0">
                        <a:pos x="10" y="15"/>
                      </a:cxn>
                      <a:cxn ang="0">
                        <a:pos x="7" y="15"/>
                      </a:cxn>
                      <a:cxn ang="0">
                        <a:pos x="5" y="14"/>
                      </a:cxn>
                      <a:cxn ang="0">
                        <a:pos x="4" y="12"/>
                      </a:cxn>
                      <a:cxn ang="0">
                        <a:pos x="4" y="9"/>
                      </a:cxn>
                      <a:cxn ang="0">
                        <a:pos x="4" y="8"/>
                      </a:cxn>
                      <a:cxn ang="0">
                        <a:pos x="5" y="5"/>
                      </a:cxn>
                      <a:cxn ang="0">
                        <a:pos x="7" y="3"/>
                      </a:cxn>
                      <a:cxn ang="0">
                        <a:pos x="10" y="3"/>
                      </a:cxn>
                      <a:cxn ang="0">
                        <a:pos x="11" y="3"/>
                      </a:cxn>
                      <a:cxn ang="0">
                        <a:pos x="13" y="5"/>
                      </a:cxn>
                      <a:cxn ang="0">
                        <a:pos x="14" y="8"/>
                      </a:cxn>
                      <a:cxn ang="0">
                        <a:pos x="16" y="9"/>
                      </a:cxn>
                    </a:cxnLst>
                    <a:rect l="0" t="0" r="r" b="b"/>
                    <a:pathLst>
                      <a:path w="19" h="18">
                        <a:moveTo>
                          <a:pt x="19" y="9"/>
                        </a:moveTo>
                        <a:lnTo>
                          <a:pt x="17" y="6"/>
                        </a:lnTo>
                        <a:lnTo>
                          <a:pt x="16" y="3"/>
                        </a:lnTo>
                        <a:lnTo>
                          <a:pt x="13" y="1"/>
                        </a:lnTo>
                        <a:lnTo>
                          <a:pt x="10" y="0"/>
                        </a:lnTo>
                        <a:lnTo>
                          <a:pt x="5" y="1"/>
                        </a:lnTo>
                        <a:lnTo>
                          <a:pt x="2" y="3"/>
                        </a:lnTo>
                        <a:lnTo>
                          <a:pt x="0" y="6"/>
                        </a:lnTo>
                        <a:lnTo>
                          <a:pt x="0" y="9"/>
                        </a:lnTo>
                        <a:lnTo>
                          <a:pt x="0" y="12"/>
                        </a:lnTo>
                        <a:lnTo>
                          <a:pt x="2" y="15"/>
                        </a:lnTo>
                        <a:lnTo>
                          <a:pt x="5" y="18"/>
                        </a:lnTo>
                        <a:lnTo>
                          <a:pt x="10" y="18"/>
                        </a:lnTo>
                        <a:lnTo>
                          <a:pt x="13" y="18"/>
                        </a:lnTo>
                        <a:lnTo>
                          <a:pt x="16" y="15"/>
                        </a:lnTo>
                        <a:lnTo>
                          <a:pt x="17" y="12"/>
                        </a:lnTo>
                        <a:lnTo>
                          <a:pt x="19" y="9"/>
                        </a:lnTo>
                        <a:close/>
                        <a:moveTo>
                          <a:pt x="16" y="9"/>
                        </a:moveTo>
                        <a:lnTo>
                          <a:pt x="14" y="12"/>
                        </a:lnTo>
                        <a:lnTo>
                          <a:pt x="13" y="14"/>
                        </a:lnTo>
                        <a:lnTo>
                          <a:pt x="11" y="15"/>
                        </a:lnTo>
                        <a:lnTo>
                          <a:pt x="10" y="15"/>
                        </a:lnTo>
                        <a:lnTo>
                          <a:pt x="7" y="15"/>
                        </a:lnTo>
                        <a:lnTo>
                          <a:pt x="5" y="14"/>
                        </a:lnTo>
                        <a:lnTo>
                          <a:pt x="4" y="12"/>
                        </a:lnTo>
                        <a:lnTo>
                          <a:pt x="4" y="9"/>
                        </a:lnTo>
                        <a:lnTo>
                          <a:pt x="4" y="8"/>
                        </a:lnTo>
                        <a:lnTo>
                          <a:pt x="5" y="5"/>
                        </a:lnTo>
                        <a:lnTo>
                          <a:pt x="7" y="3"/>
                        </a:lnTo>
                        <a:lnTo>
                          <a:pt x="10" y="3"/>
                        </a:lnTo>
                        <a:lnTo>
                          <a:pt x="11" y="3"/>
                        </a:lnTo>
                        <a:lnTo>
                          <a:pt x="13" y="5"/>
                        </a:lnTo>
                        <a:lnTo>
                          <a:pt x="14" y="8"/>
                        </a:lnTo>
                        <a:lnTo>
                          <a:pt x="16" y="9"/>
                        </a:lnTo>
                        <a:close/>
                      </a:path>
                    </a:pathLst>
                  </a:custGeom>
                  <a:solidFill>
                    <a:srgbClr val="F3CCC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73" name="Freeform 741"/>
                  <p:cNvSpPr>
                    <a:spLocks noEditPoints="1"/>
                  </p:cNvSpPr>
                  <p:nvPr/>
                </p:nvSpPr>
                <p:spPr bwMode="auto">
                  <a:xfrm>
                    <a:off x="5590" y="1222"/>
                    <a:ext cx="15" cy="16"/>
                  </a:xfrm>
                  <a:custGeom>
                    <a:avLst/>
                    <a:gdLst/>
                    <a:ahLst/>
                    <a:cxnLst>
                      <a:cxn ang="0">
                        <a:pos x="15" y="8"/>
                      </a:cxn>
                      <a:cxn ang="0">
                        <a:pos x="14" y="5"/>
                      </a:cxn>
                      <a:cxn ang="0">
                        <a:pos x="12" y="4"/>
                      </a:cxn>
                      <a:cxn ang="0">
                        <a:pos x="11" y="2"/>
                      </a:cxn>
                      <a:cxn ang="0">
                        <a:pos x="8" y="0"/>
                      </a:cxn>
                      <a:cxn ang="0">
                        <a:pos x="5" y="2"/>
                      </a:cxn>
                      <a:cxn ang="0">
                        <a:pos x="2" y="4"/>
                      </a:cxn>
                      <a:cxn ang="0">
                        <a:pos x="0" y="5"/>
                      </a:cxn>
                      <a:cxn ang="0">
                        <a:pos x="0" y="8"/>
                      </a:cxn>
                      <a:cxn ang="0">
                        <a:pos x="0" y="11"/>
                      </a:cxn>
                      <a:cxn ang="0">
                        <a:pos x="2" y="14"/>
                      </a:cxn>
                      <a:cxn ang="0">
                        <a:pos x="5" y="16"/>
                      </a:cxn>
                      <a:cxn ang="0">
                        <a:pos x="8" y="16"/>
                      </a:cxn>
                      <a:cxn ang="0">
                        <a:pos x="11" y="16"/>
                      </a:cxn>
                      <a:cxn ang="0">
                        <a:pos x="12" y="14"/>
                      </a:cxn>
                      <a:cxn ang="0">
                        <a:pos x="14" y="11"/>
                      </a:cxn>
                      <a:cxn ang="0">
                        <a:pos x="15" y="8"/>
                      </a:cxn>
                      <a:cxn ang="0">
                        <a:pos x="12" y="8"/>
                      </a:cxn>
                      <a:cxn ang="0">
                        <a:pos x="11" y="11"/>
                      </a:cxn>
                      <a:cxn ang="0">
                        <a:pos x="8" y="13"/>
                      </a:cxn>
                      <a:cxn ang="0">
                        <a:pos x="5" y="11"/>
                      </a:cxn>
                      <a:cxn ang="0">
                        <a:pos x="3" y="8"/>
                      </a:cxn>
                      <a:cxn ang="0">
                        <a:pos x="5" y="5"/>
                      </a:cxn>
                      <a:cxn ang="0">
                        <a:pos x="8" y="4"/>
                      </a:cxn>
                      <a:cxn ang="0">
                        <a:pos x="11" y="5"/>
                      </a:cxn>
                      <a:cxn ang="0">
                        <a:pos x="12" y="8"/>
                      </a:cxn>
                    </a:cxnLst>
                    <a:rect l="0" t="0" r="r" b="b"/>
                    <a:pathLst>
                      <a:path w="15" h="16">
                        <a:moveTo>
                          <a:pt x="15" y="8"/>
                        </a:moveTo>
                        <a:lnTo>
                          <a:pt x="14" y="5"/>
                        </a:lnTo>
                        <a:lnTo>
                          <a:pt x="12" y="4"/>
                        </a:lnTo>
                        <a:lnTo>
                          <a:pt x="11" y="2"/>
                        </a:lnTo>
                        <a:lnTo>
                          <a:pt x="8" y="0"/>
                        </a:lnTo>
                        <a:lnTo>
                          <a:pt x="5" y="2"/>
                        </a:lnTo>
                        <a:lnTo>
                          <a:pt x="2" y="4"/>
                        </a:lnTo>
                        <a:lnTo>
                          <a:pt x="0" y="5"/>
                        </a:lnTo>
                        <a:lnTo>
                          <a:pt x="0" y="8"/>
                        </a:lnTo>
                        <a:lnTo>
                          <a:pt x="0" y="11"/>
                        </a:lnTo>
                        <a:lnTo>
                          <a:pt x="2" y="14"/>
                        </a:lnTo>
                        <a:lnTo>
                          <a:pt x="5" y="16"/>
                        </a:lnTo>
                        <a:lnTo>
                          <a:pt x="8" y="16"/>
                        </a:lnTo>
                        <a:lnTo>
                          <a:pt x="11" y="16"/>
                        </a:lnTo>
                        <a:lnTo>
                          <a:pt x="12" y="14"/>
                        </a:lnTo>
                        <a:lnTo>
                          <a:pt x="14" y="11"/>
                        </a:lnTo>
                        <a:lnTo>
                          <a:pt x="15" y="8"/>
                        </a:lnTo>
                        <a:close/>
                        <a:moveTo>
                          <a:pt x="12" y="8"/>
                        </a:moveTo>
                        <a:lnTo>
                          <a:pt x="11" y="11"/>
                        </a:lnTo>
                        <a:lnTo>
                          <a:pt x="8" y="13"/>
                        </a:lnTo>
                        <a:lnTo>
                          <a:pt x="5" y="11"/>
                        </a:lnTo>
                        <a:lnTo>
                          <a:pt x="3" y="8"/>
                        </a:lnTo>
                        <a:lnTo>
                          <a:pt x="5" y="5"/>
                        </a:lnTo>
                        <a:lnTo>
                          <a:pt x="8" y="4"/>
                        </a:lnTo>
                        <a:lnTo>
                          <a:pt x="11" y="5"/>
                        </a:lnTo>
                        <a:lnTo>
                          <a:pt x="12" y="8"/>
                        </a:lnTo>
                        <a:close/>
                      </a:path>
                    </a:pathLst>
                  </a:custGeom>
                  <a:solidFill>
                    <a:srgbClr val="F3D1D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74" name="Freeform 742"/>
                  <p:cNvSpPr>
                    <a:spLocks noEditPoints="1"/>
                  </p:cNvSpPr>
                  <p:nvPr/>
                </p:nvSpPr>
                <p:spPr bwMode="auto">
                  <a:xfrm>
                    <a:off x="5592" y="1224"/>
                    <a:ext cx="12" cy="12"/>
                  </a:xfrm>
                  <a:custGeom>
                    <a:avLst/>
                    <a:gdLst/>
                    <a:ahLst/>
                    <a:cxnLst>
                      <a:cxn ang="0">
                        <a:pos x="12" y="6"/>
                      </a:cxn>
                      <a:cxn ang="0">
                        <a:pos x="10" y="5"/>
                      </a:cxn>
                      <a:cxn ang="0">
                        <a:pos x="9" y="2"/>
                      </a:cxn>
                      <a:cxn ang="0">
                        <a:pos x="7" y="0"/>
                      </a:cxn>
                      <a:cxn ang="0">
                        <a:pos x="6" y="0"/>
                      </a:cxn>
                      <a:cxn ang="0">
                        <a:pos x="3" y="0"/>
                      </a:cxn>
                      <a:cxn ang="0">
                        <a:pos x="1" y="2"/>
                      </a:cxn>
                      <a:cxn ang="0">
                        <a:pos x="0" y="5"/>
                      </a:cxn>
                      <a:cxn ang="0">
                        <a:pos x="0" y="6"/>
                      </a:cxn>
                      <a:cxn ang="0">
                        <a:pos x="0" y="9"/>
                      </a:cxn>
                      <a:cxn ang="0">
                        <a:pos x="1" y="11"/>
                      </a:cxn>
                      <a:cxn ang="0">
                        <a:pos x="3" y="12"/>
                      </a:cxn>
                      <a:cxn ang="0">
                        <a:pos x="6" y="12"/>
                      </a:cxn>
                      <a:cxn ang="0">
                        <a:pos x="7" y="12"/>
                      </a:cxn>
                      <a:cxn ang="0">
                        <a:pos x="9" y="11"/>
                      </a:cxn>
                      <a:cxn ang="0">
                        <a:pos x="10" y="9"/>
                      </a:cxn>
                      <a:cxn ang="0">
                        <a:pos x="12" y="6"/>
                      </a:cxn>
                      <a:cxn ang="0">
                        <a:pos x="9" y="6"/>
                      </a:cxn>
                      <a:cxn ang="0">
                        <a:pos x="7" y="9"/>
                      </a:cxn>
                      <a:cxn ang="0">
                        <a:pos x="6" y="9"/>
                      </a:cxn>
                      <a:cxn ang="0">
                        <a:pos x="3" y="9"/>
                      </a:cxn>
                      <a:cxn ang="0">
                        <a:pos x="3" y="6"/>
                      </a:cxn>
                      <a:cxn ang="0">
                        <a:pos x="3" y="5"/>
                      </a:cxn>
                      <a:cxn ang="0">
                        <a:pos x="6" y="3"/>
                      </a:cxn>
                      <a:cxn ang="0">
                        <a:pos x="7" y="5"/>
                      </a:cxn>
                      <a:cxn ang="0">
                        <a:pos x="9" y="6"/>
                      </a:cxn>
                    </a:cxnLst>
                    <a:rect l="0" t="0" r="r" b="b"/>
                    <a:pathLst>
                      <a:path w="12" h="12">
                        <a:moveTo>
                          <a:pt x="12" y="6"/>
                        </a:moveTo>
                        <a:lnTo>
                          <a:pt x="10" y="5"/>
                        </a:lnTo>
                        <a:lnTo>
                          <a:pt x="9" y="2"/>
                        </a:lnTo>
                        <a:lnTo>
                          <a:pt x="7" y="0"/>
                        </a:lnTo>
                        <a:lnTo>
                          <a:pt x="6" y="0"/>
                        </a:lnTo>
                        <a:lnTo>
                          <a:pt x="3" y="0"/>
                        </a:lnTo>
                        <a:lnTo>
                          <a:pt x="1" y="2"/>
                        </a:lnTo>
                        <a:lnTo>
                          <a:pt x="0" y="5"/>
                        </a:lnTo>
                        <a:lnTo>
                          <a:pt x="0" y="6"/>
                        </a:lnTo>
                        <a:lnTo>
                          <a:pt x="0" y="9"/>
                        </a:lnTo>
                        <a:lnTo>
                          <a:pt x="1" y="11"/>
                        </a:lnTo>
                        <a:lnTo>
                          <a:pt x="3" y="12"/>
                        </a:lnTo>
                        <a:lnTo>
                          <a:pt x="6" y="12"/>
                        </a:lnTo>
                        <a:lnTo>
                          <a:pt x="7" y="12"/>
                        </a:lnTo>
                        <a:lnTo>
                          <a:pt x="9" y="11"/>
                        </a:lnTo>
                        <a:lnTo>
                          <a:pt x="10" y="9"/>
                        </a:lnTo>
                        <a:lnTo>
                          <a:pt x="12" y="6"/>
                        </a:lnTo>
                        <a:close/>
                        <a:moveTo>
                          <a:pt x="9" y="6"/>
                        </a:moveTo>
                        <a:lnTo>
                          <a:pt x="7" y="9"/>
                        </a:lnTo>
                        <a:lnTo>
                          <a:pt x="6" y="9"/>
                        </a:lnTo>
                        <a:lnTo>
                          <a:pt x="3" y="9"/>
                        </a:lnTo>
                        <a:lnTo>
                          <a:pt x="3" y="6"/>
                        </a:lnTo>
                        <a:lnTo>
                          <a:pt x="3" y="5"/>
                        </a:lnTo>
                        <a:lnTo>
                          <a:pt x="6" y="3"/>
                        </a:lnTo>
                        <a:lnTo>
                          <a:pt x="7" y="5"/>
                        </a:lnTo>
                        <a:lnTo>
                          <a:pt x="9" y="6"/>
                        </a:lnTo>
                        <a:close/>
                      </a:path>
                    </a:pathLst>
                  </a:custGeom>
                  <a:solidFill>
                    <a:srgbClr val="F4DE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75" name="Freeform 743"/>
                  <p:cNvSpPr>
                    <a:spLocks/>
                  </p:cNvSpPr>
                  <p:nvPr/>
                </p:nvSpPr>
                <p:spPr bwMode="auto">
                  <a:xfrm>
                    <a:off x="5593" y="1226"/>
                    <a:ext cx="9" cy="9"/>
                  </a:xfrm>
                  <a:custGeom>
                    <a:avLst/>
                    <a:gdLst/>
                    <a:ahLst/>
                    <a:cxnLst>
                      <a:cxn ang="0">
                        <a:pos x="9" y="4"/>
                      </a:cxn>
                      <a:cxn ang="0">
                        <a:pos x="8" y="1"/>
                      </a:cxn>
                      <a:cxn ang="0">
                        <a:pos x="5" y="0"/>
                      </a:cxn>
                      <a:cxn ang="0">
                        <a:pos x="2" y="1"/>
                      </a:cxn>
                      <a:cxn ang="0">
                        <a:pos x="0" y="4"/>
                      </a:cxn>
                      <a:cxn ang="0">
                        <a:pos x="2" y="7"/>
                      </a:cxn>
                      <a:cxn ang="0">
                        <a:pos x="5" y="9"/>
                      </a:cxn>
                      <a:cxn ang="0">
                        <a:pos x="8" y="7"/>
                      </a:cxn>
                      <a:cxn ang="0">
                        <a:pos x="9" y="4"/>
                      </a:cxn>
                    </a:cxnLst>
                    <a:rect l="0" t="0" r="r" b="b"/>
                    <a:pathLst>
                      <a:path w="9" h="9">
                        <a:moveTo>
                          <a:pt x="9" y="4"/>
                        </a:moveTo>
                        <a:lnTo>
                          <a:pt x="8" y="1"/>
                        </a:lnTo>
                        <a:lnTo>
                          <a:pt x="5" y="0"/>
                        </a:lnTo>
                        <a:lnTo>
                          <a:pt x="2" y="1"/>
                        </a:lnTo>
                        <a:lnTo>
                          <a:pt x="0" y="4"/>
                        </a:lnTo>
                        <a:lnTo>
                          <a:pt x="2" y="7"/>
                        </a:lnTo>
                        <a:lnTo>
                          <a:pt x="5" y="9"/>
                        </a:lnTo>
                        <a:lnTo>
                          <a:pt x="8" y="7"/>
                        </a:lnTo>
                        <a:lnTo>
                          <a:pt x="9" y="4"/>
                        </a:lnTo>
                        <a:close/>
                      </a:path>
                    </a:pathLst>
                  </a:custGeom>
                  <a:solidFill>
                    <a:srgbClr val="F4E5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76" name="Freeform 744"/>
                  <p:cNvSpPr>
                    <a:spLocks/>
                  </p:cNvSpPr>
                  <p:nvPr/>
                </p:nvSpPr>
                <p:spPr bwMode="auto">
                  <a:xfrm>
                    <a:off x="5595" y="1227"/>
                    <a:ext cx="6" cy="6"/>
                  </a:xfrm>
                  <a:custGeom>
                    <a:avLst/>
                    <a:gdLst/>
                    <a:ahLst/>
                    <a:cxnLst>
                      <a:cxn ang="0">
                        <a:pos x="6" y="3"/>
                      </a:cxn>
                      <a:cxn ang="0">
                        <a:pos x="4" y="2"/>
                      </a:cxn>
                      <a:cxn ang="0">
                        <a:pos x="3" y="0"/>
                      </a:cxn>
                      <a:cxn ang="0">
                        <a:pos x="0" y="2"/>
                      </a:cxn>
                      <a:cxn ang="0">
                        <a:pos x="0" y="3"/>
                      </a:cxn>
                      <a:cxn ang="0">
                        <a:pos x="0" y="6"/>
                      </a:cxn>
                      <a:cxn ang="0">
                        <a:pos x="3" y="6"/>
                      </a:cxn>
                      <a:cxn ang="0">
                        <a:pos x="4" y="6"/>
                      </a:cxn>
                      <a:cxn ang="0">
                        <a:pos x="6" y="3"/>
                      </a:cxn>
                    </a:cxnLst>
                    <a:rect l="0" t="0" r="r" b="b"/>
                    <a:pathLst>
                      <a:path w="6" h="6">
                        <a:moveTo>
                          <a:pt x="6" y="3"/>
                        </a:moveTo>
                        <a:lnTo>
                          <a:pt x="4" y="2"/>
                        </a:lnTo>
                        <a:lnTo>
                          <a:pt x="3" y="0"/>
                        </a:lnTo>
                        <a:lnTo>
                          <a:pt x="0" y="2"/>
                        </a:lnTo>
                        <a:lnTo>
                          <a:pt x="0" y="3"/>
                        </a:lnTo>
                        <a:lnTo>
                          <a:pt x="0" y="6"/>
                        </a:lnTo>
                        <a:lnTo>
                          <a:pt x="3" y="6"/>
                        </a:lnTo>
                        <a:lnTo>
                          <a:pt x="4" y="6"/>
                        </a:lnTo>
                        <a:lnTo>
                          <a:pt x="6" y="3"/>
                        </a:lnTo>
                        <a:close/>
                      </a:path>
                    </a:pathLst>
                  </a:custGeom>
                  <a:solidFill>
                    <a:srgbClr val="F5EB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77" name="Freeform 745"/>
                  <p:cNvSpPr>
                    <a:spLocks/>
                  </p:cNvSpPr>
                  <p:nvPr/>
                </p:nvSpPr>
                <p:spPr bwMode="auto">
                  <a:xfrm>
                    <a:off x="5596" y="1229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1"/>
                      </a:cxn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0" y="3"/>
                      </a:cxn>
                      <a:cxn ang="0">
                        <a:pos x="2" y="3"/>
                      </a:cxn>
                      <a:cxn ang="0">
                        <a:pos x="2" y="3"/>
                      </a:cxn>
                      <a:cxn ang="0">
                        <a:pos x="3" y="1"/>
                      </a:cxn>
                    </a:cxnLst>
                    <a:rect l="0" t="0" r="r" b="b"/>
                    <a:pathLst>
                      <a:path w="3" h="3">
                        <a:moveTo>
                          <a:pt x="3" y="1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0" y="1"/>
                        </a:lnTo>
                        <a:lnTo>
                          <a:pt x="0" y="3"/>
                        </a:lnTo>
                        <a:lnTo>
                          <a:pt x="2" y="3"/>
                        </a:lnTo>
                        <a:lnTo>
                          <a:pt x="2" y="3"/>
                        </a:lnTo>
                        <a:lnTo>
                          <a:pt x="3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78" name="Freeform 746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128" cy="124"/>
                  </a:xfrm>
                  <a:custGeom>
                    <a:avLst/>
                    <a:gdLst/>
                    <a:ahLst/>
                    <a:cxnLst>
                      <a:cxn ang="0">
                        <a:pos x="65" y="0"/>
                      </a:cxn>
                      <a:cxn ang="0">
                        <a:pos x="77" y="1"/>
                      </a:cxn>
                      <a:cxn ang="0">
                        <a:pos x="90" y="5"/>
                      </a:cxn>
                      <a:cxn ang="0">
                        <a:pos x="101" y="11"/>
                      </a:cxn>
                      <a:cxn ang="0">
                        <a:pos x="110" y="19"/>
                      </a:cxn>
                      <a:cxn ang="0">
                        <a:pos x="118" y="26"/>
                      </a:cxn>
                      <a:cxn ang="0">
                        <a:pos x="124" y="37"/>
                      </a:cxn>
                      <a:cxn ang="0">
                        <a:pos x="128" y="49"/>
                      </a:cxn>
                      <a:cxn ang="0">
                        <a:pos x="128" y="62"/>
                      </a:cxn>
                      <a:cxn ang="0">
                        <a:pos x="128" y="74"/>
                      </a:cxn>
                      <a:cxn ang="0">
                        <a:pos x="124" y="85"/>
                      </a:cxn>
                      <a:cxn ang="0">
                        <a:pos x="118" y="96"/>
                      </a:cxn>
                      <a:cxn ang="0">
                        <a:pos x="110" y="105"/>
                      </a:cxn>
                      <a:cxn ang="0">
                        <a:pos x="101" y="113"/>
                      </a:cxn>
                      <a:cxn ang="0">
                        <a:pos x="90" y="117"/>
                      </a:cxn>
                      <a:cxn ang="0">
                        <a:pos x="77" y="122"/>
                      </a:cxn>
                      <a:cxn ang="0">
                        <a:pos x="65" y="124"/>
                      </a:cxn>
                      <a:cxn ang="0">
                        <a:pos x="51" y="122"/>
                      </a:cxn>
                      <a:cxn ang="0">
                        <a:pos x="40" y="117"/>
                      </a:cxn>
                      <a:cxn ang="0">
                        <a:pos x="30" y="113"/>
                      </a:cxn>
                      <a:cxn ang="0">
                        <a:pos x="19" y="105"/>
                      </a:cxn>
                      <a:cxn ang="0">
                        <a:pos x="11" y="96"/>
                      </a:cxn>
                      <a:cxn ang="0">
                        <a:pos x="5" y="85"/>
                      </a:cxn>
                      <a:cxn ang="0">
                        <a:pos x="2" y="74"/>
                      </a:cxn>
                      <a:cxn ang="0">
                        <a:pos x="0" y="62"/>
                      </a:cxn>
                      <a:cxn ang="0">
                        <a:pos x="2" y="49"/>
                      </a:cxn>
                      <a:cxn ang="0">
                        <a:pos x="5" y="37"/>
                      </a:cxn>
                      <a:cxn ang="0">
                        <a:pos x="11" y="26"/>
                      </a:cxn>
                      <a:cxn ang="0">
                        <a:pos x="19" y="19"/>
                      </a:cxn>
                      <a:cxn ang="0">
                        <a:pos x="30" y="11"/>
                      </a:cxn>
                      <a:cxn ang="0">
                        <a:pos x="40" y="5"/>
                      </a:cxn>
                      <a:cxn ang="0">
                        <a:pos x="51" y="1"/>
                      </a:cxn>
                      <a:cxn ang="0">
                        <a:pos x="65" y="0"/>
                      </a:cxn>
                    </a:cxnLst>
                    <a:rect l="0" t="0" r="r" b="b"/>
                    <a:pathLst>
                      <a:path w="128" h="124">
                        <a:moveTo>
                          <a:pt x="65" y="0"/>
                        </a:moveTo>
                        <a:lnTo>
                          <a:pt x="77" y="1"/>
                        </a:lnTo>
                        <a:lnTo>
                          <a:pt x="90" y="5"/>
                        </a:lnTo>
                        <a:lnTo>
                          <a:pt x="101" y="11"/>
                        </a:lnTo>
                        <a:lnTo>
                          <a:pt x="110" y="19"/>
                        </a:lnTo>
                        <a:lnTo>
                          <a:pt x="118" y="26"/>
                        </a:lnTo>
                        <a:lnTo>
                          <a:pt x="124" y="37"/>
                        </a:lnTo>
                        <a:lnTo>
                          <a:pt x="128" y="49"/>
                        </a:lnTo>
                        <a:lnTo>
                          <a:pt x="128" y="62"/>
                        </a:lnTo>
                        <a:lnTo>
                          <a:pt x="128" y="74"/>
                        </a:lnTo>
                        <a:lnTo>
                          <a:pt x="124" y="85"/>
                        </a:lnTo>
                        <a:lnTo>
                          <a:pt x="118" y="96"/>
                        </a:lnTo>
                        <a:lnTo>
                          <a:pt x="110" y="105"/>
                        </a:lnTo>
                        <a:lnTo>
                          <a:pt x="101" y="113"/>
                        </a:lnTo>
                        <a:lnTo>
                          <a:pt x="90" y="117"/>
                        </a:lnTo>
                        <a:lnTo>
                          <a:pt x="77" y="122"/>
                        </a:lnTo>
                        <a:lnTo>
                          <a:pt x="65" y="124"/>
                        </a:lnTo>
                        <a:lnTo>
                          <a:pt x="51" y="122"/>
                        </a:lnTo>
                        <a:lnTo>
                          <a:pt x="40" y="117"/>
                        </a:lnTo>
                        <a:lnTo>
                          <a:pt x="30" y="113"/>
                        </a:lnTo>
                        <a:lnTo>
                          <a:pt x="19" y="105"/>
                        </a:lnTo>
                        <a:lnTo>
                          <a:pt x="11" y="96"/>
                        </a:lnTo>
                        <a:lnTo>
                          <a:pt x="5" y="85"/>
                        </a:lnTo>
                        <a:lnTo>
                          <a:pt x="2" y="74"/>
                        </a:lnTo>
                        <a:lnTo>
                          <a:pt x="0" y="62"/>
                        </a:lnTo>
                        <a:lnTo>
                          <a:pt x="2" y="49"/>
                        </a:lnTo>
                        <a:lnTo>
                          <a:pt x="5" y="37"/>
                        </a:lnTo>
                        <a:lnTo>
                          <a:pt x="11" y="26"/>
                        </a:lnTo>
                        <a:lnTo>
                          <a:pt x="19" y="19"/>
                        </a:lnTo>
                        <a:lnTo>
                          <a:pt x="30" y="11"/>
                        </a:lnTo>
                        <a:lnTo>
                          <a:pt x="40" y="5"/>
                        </a:lnTo>
                        <a:lnTo>
                          <a:pt x="51" y="1"/>
                        </a:lnTo>
                        <a:lnTo>
                          <a:pt x="65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79" name="Freeform 747"/>
                  <p:cNvSpPr>
                    <a:spLocks/>
                  </p:cNvSpPr>
                  <p:nvPr/>
                </p:nvSpPr>
                <p:spPr bwMode="auto">
                  <a:xfrm>
                    <a:off x="5672" y="1267"/>
                    <a:ext cx="17" cy="28"/>
                  </a:xfrm>
                  <a:custGeom>
                    <a:avLst/>
                    <a:gdLst/>
                    <a:ahLst/>
                    <a:cxnLst>
                      <a:cxn ang="0">
                        <a:pos x="17" y="0"/>
                      </a:cxn>
                      <a:cxn ang="0">
                        <a:pos x="14" y="8"/>
                      </a:cxn>
                      <a:cxn ang="0">
                        <a:pos x="11" y="16"/>
                      </a:cxn>
                      <a:cxn ang="0">
                        <a:pos x="4" y="22"/>
                      </a:cxn>
                      <a:cxn ang="0">
                        <a:pos x="0" y="28"/>
                      </a:cxn>
                      <a:cxn ang="0">
                        <a:pos x="9" y="16"/>
                      </a:cxn>
                      <a:cxn ang="0">
                        <a:pos x="17" y="0"/>
                      </a:cxn>
                    </a:cxnLst>
                    <a:rect l="0" t="0" r="r" b="b"/>
                    <a:pathLst>
                      <a:path w="17" h="28">
                        <a:moveTo>
                          <a:pt x="17" y="0"/>
                        </a:moveTo>
                        <a:lnTo>
                          <a:pt x="14" y="8"/>
                        </a:lnTo>
                        <a:lnTo>
                          <a:pt x="11" y="16"/>
                        </a:lnTo>
                        <a:lnTo>
                          <a:pt x="4" y="22"/>
                        </a:lnTo>
                        <a:lnTo>
                          <a:pt x="0" y="28"/>
                        </a:lnTo>
                        <a:lnTo>
                          <a:pt x="9" y="16"/>
                        </a:ln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D7332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80" name="Freeform 748"/>
                  <p:cNvSpPr>
                    <a:spLocks/>
                  </p:cNvSpPr>
                  <p:nvPr/>
                </p:nvSpPr>
                <p:spPr bwMode="auto">
                  <a:xfrm>
                    <a:off x="5663" y="1256"/>
                    <a:ext cx="27" cy="47"/>
                  </a:xfrm>
                  <a:custGeom>
                    <a:avLst/>
                    <a:gdLst/>
                    <a:ahLst/>
                    <a:cxnLst>
                      <a:cxn ang="0">
                        <a:pos x="27" y="0"/>
                      </a:cxn>
                      <a:cxn ang="0">
                        <a:pos x="27" y="8"/>
                      </a:cxn>
                      <a:cxn ang="0">
                        <a:pos x="24" y="14"/>
                      </a:cxn>
                      <a:cxn ang="0">
                        <a:pos x="23" y="21"/>
                      </a:cxn>
                      <a:cxn ang="0">
                        <a:pos x="18" y="27"/>
                      </a:cxn>
                      <a:cxn ang="0">
                        <a:pos x="10" y="38"/>
                      </a:cxn>
                      <a:cxn ang="0">
                        <a:pos x="0" y="47"/>
                      </a:cxn>
                      <a:cxn ang="0">
                        <a:pos x="9" y="38"/>
                      </a:cxn>
                      <a:cxn ang="0">
                        <a:pos x="17" y="25"/>
                      </a:cxn>
                      <a:cxn ang="0">
                        <a:pos x="23" y="14"/>
                      </a:cxn>
                      <a:cxn ang="0">
                        <a:pos x="27" y="0"/>
                      </a:cxn>
                    </a:cxnLst>
                    <a:rect l="0" t="0" r="r" b="b"/>
                    <a:pathLst>
                      <a:path w="27" h="47">
                        <a:moveTo>
                          <a:pt x="27" y="0"/>
                        </a:moveTo>
                        <a:lnTo>
                          <a:pt x="27" y="8"/>
                        </a:lnTo>
                        <a:lnTo>
                          <a:pt x="24" y="14"/>
                        </a:lnTo>
                        <a:lnTo>
                          <a:pt x="23" y="21"/>
                        </a:lnTo>
                        <a:lnTo>
                          <a:pt x="18" y="27"/>
                        </a:lnTo>
                        <a:lnTo>
                          <a:pt x="10" y="38"/>
                        </a:lnTo>
                        <a:lnTo>
                          <a:pt x="0" y="47"/>
                        </a:lnTo>
                        <a:lnTo>
                          <a:pt x="9" y="38"/>
                        </a:lnTo>
                        <a:lnTo>
                          <a:pt x="17" y="25"/>
                        </a:lnTo>
                        <a:lnTo>
                          <a:pt x="23" y="14"/>
                        </a:lnTo>
                        <a:lnTo>
                          <a:pt x="27" y="0"/>
                        </a:lnTo>
                        <a:close/>
                      </a:path>
                    </a:pathLst>
                  </a:custGeom>
                  <a:solidFill>
                    <a:srgbClr val="D7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81" name="Freeform 749"/>
                  <p:cNvSpPr>
                    <a:spLocks/>
                  </p:cNvSpPr>
                  <p:nvPr/>
                </p:nvSpPr>
                <p:spPr bwMode="auto">
                  <a:xfrm>
                    <a:off x="5655" y="1249"/>
                    <a:ext cx="35" cy="58"/>
                  </a:xfrm>
                  <a:custGeom>
                    <a:avLst/>
                    <a:gdLst/>
                    <a:ahLst/>
                    <a:cxnLst>
                      <a:cxn ang="0">
                        <a:pos x="17" y="46"/>
                      </a:cxn>
                      <a:cxn ang="0">
                        <a:pos x="26" y="34"/>
                      </a:cxn>
                      <a:cxn ang="0">
                        <a:pos x="34" y="18"/>
                      </a:cxn>
                      <a:cxn ang="0">
                        <a:pos x="35" y="11"/>
                      </a:cxn>
                      <a:cxn ang="0">
                        <a:pos x="35" y="3"/>
                      </a:cxn>
                      <a:cxn ang="0">
                        <a:pos x="35" y="1"/>
                      </a:cxn>
                      <a:cxn ang="0">
                        <a:pos x="35" y="0"/>
                      </a:cxn>
                      <a:cxn ang="0">
                        <a:pos x="34" y="9"/>
                      </a:cxn>
                      <a:cxn ang="0">
                        <a:pos x="31" y="17"/>
                      </a:cxn>
                      <a:cxn ang="0">
                        <a:pos x="28" y="24"/>
                      </a:cxn>
                      <a:cxn ang="0">
                        <a:pos x="23" y="32"/>
                      </a:cxn>
                      <a:cxn ang="0">
                        <a:pos x="12" y="46"/>
                      </a:cxn>
                      <a:cxn ang="0">
                        <a:pos x="0" y="58"/>
                      </a:cxn>
                      <a:cxn ang="0">
                        <a:pos x="9" y="52"/>
                      </a:cxn>
                      <a:cxn ang="0">
                        <a:pos x="17" y="46"/>
                      </a:cxn>
                    </a:cxnLst>
                    <a:rect l="0" t="0" r="r" b="b"/>
                    <a:pathLst>
                      <a:path w="35" h="58">
                        <a:moveTo>
                          <a:pt x="17" y="46"/>
                        </a:moveTo>
                        <a:lnTo>
                          <a:pt x="26" y="34"/>
                        </a:lnTo>
                        <a:lnTo>
                          <a:pt x="34" y="18"/>
                        </a:lnTo>
                        <a:lnTo>
                          <a:pt x="35" y="11"/>
                        </a:lnTo>
                        <a:lnTo>
                          <a:pt x="35" y="3"/>
                        </a:lnTo>
                        <a:lnTo>
                          <a:pt x="35" y="1"/>
                        </a:lnTo>
                        <a:lnTo>
                          <a:pt x="35" y="0"/>
                        </a:lnTo>
                        <a:lnTo>
                          <a:pt x="34" y="9"/>
                        </a:lnTo>
                        <a:lnTo>
                          <a:pt x="31" y="17"/>
                        </a:lnTo>
                        <a:lnTo>
                          <a:pt x="28" y="24"/>
                        </a:lnTo>
                        <a:lnTo>
                          <a:pt x="23" y="32"/>
                        </a:lnTo>
                        <a:lnTo>
                          <a:pt x="12" y="46"/>
                        </a:lnTo>
                        <a:lnTo>
                          <a:pt x="0" y="58"/>
                        </a:lnTo>
                        <a:lnTo>
                          <a:pt x="9" y="52"/>
                        </a:lnTo>
                        <a:lnTo>
                          <a:pt x="17" y="46"/>
                        </a:lnTo>
                        <a:close/>
                      </a:path>
                    </a:pathLst>
                  </a:custGeom>
                  <a:solidFill>
                    <a:srgbClr val="D8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82" name="Freeform 750"/>
                  <p:cNvSpPr>
                    <a:spLocks/>
                  </p:cNvSpPr>
                  <p:nvPr/>
                </p:nvSpPr>
                <p:spPr bwMode="auto">
                  <a:xfrm>
                    <a:off x="5649" y="1243"/>
                    <a:ext cx="41" cy="66"/>
                  </a:xfrm>
                  <a:custGeom>
                    <a:avLst/>
                    <a:gdLst/>
                    <a:ahLst/>
                    <a:cxnLst>
                      <a:cxn ang="0">
                        <a:pos x="14" y="60"/>
                      </a:cxn>
                      <a:cxn ang="0">
                        <a:pos x="23" y="51"/>
                      </a:cxn>
                      <a:cxn ang="0">
                        <a:pos x="31" y="38"/>
                      </a:cxn>
                      <a:cxn ang="0">
                        <a:pos x="37" y="27"/>
                      </a:cxn>
                      <a:cxn ang="0">
                        <a:pos x="41" y="13"/>
                      </a:cxn>
                      <a:cxn ang="0">
                        <a:pos x="41" y="10"/>
                      </a:cxn>
                      <a:cxn ang="0">
                        <a:pos x="41" y="9"/>
                      </a:cxn>
                      <a:cxn ang="0">
                        <a:pos x="41" y="4"/>
                      </a:cxn>
                      <a:cxn ang="0">
                        <a:pos x="41" y="0"/>
                      </a:cxn>
                      <a:cxn ang="0">
                        <a:pos x="40" y="10"/>
                      </a:cxn>
                      <a:cxn ang="0">
                        <a:pos x="37" y="20"/>
                      </a:cxn>
                      <a:cxn ang="0">
                        <a:pos x="32" y="29"/>
                      </a:cxn>
                      <a:cxn ang="0">
                        <a:pos x="27" y="38"/>
                      </a:cxn>
                      <a:cxn ang="0">
                        <a:pos x="21" y="46"/>
                      </a:cxn>
                      <a:cxn ang="0">
                        <a:pos x="15" y="54"/>
                      </a:cxn>
                      <a:cxn ang="0">
                        <a:pos x="7" y="60"/>
                      </a:cxn>
                      <a:cxn ang="0">
                        <a:pos x="0" y="66"/>
                      </a:cxn>
                      <a:cxn ang="0">
                        <a:pos x="6" y="63"/>
                      </a:cxn>
                      <a:cxn ang="0">
                        <a:pos x="14" y="60"/>
                      </a:cxn>
                    </a:cxnLst>
                    <a:rect l="0" t="0" r="r" b="b"/>
                    <a:pathLst>
                      <a:path w="41" h="66">
                        <a:moveTo>
                          <a:pt x="14" y="60"/>
                        </a:moveTo>
                        <a:lnTo>
                          <a:pt x="23" y="51"/>
                        </a:lnTo>
                        <a:lnTo>
                          <a:pt x="31" y="38"/>
                        </a:lnTo>
                        <a:lnTo>
                          <a:pt x="37" y="27"/>
                        </a:lnTo>
                        <a:lnTo>
                          <a:pt x="41" y="13"/>
                        </a:lnTo>
                        <a:lnTo>
                          <a:pt x="41" y="10"/>
                        </a:lnTo>
                        <a:lnTo>
                          <a:pt x="41" y="9"/>
                        </a:lnTo>
                        <a:lnTo>
                          <a:pt x="41" y="4"/>
                        </a:lnTo>
                        <a:lnTo>
                          <a:pt x="41" y="0"/>
                        </a:lnTo>
                        <a:lnTo>
                          <a:pt x="40" y="10"/>
                        </a:lnTo>
                        <a:lnTo>
                          <a:pt x="37" y="20"/>
                        </a:lnTo>
                        <a:lnTo>
                          <a:pt x="32" y="29"/>
                        </a:lnTo>
                        <a:lnTo>
                          <a:pt x="27" y="38"/>
                        </a:lnTo>
                        <a:lnTo>
                          <a:pt x="21" y="46"/>
                        </a:lnTo>
                        <a:lnTo>
                          <a:pt x="15" y="54"/>
                        </a:lnTo>
                        <a:lnTo>
                          <a:pt x="7" y="60"/>
                        </a:lnTo>
                        <a:lnTo>
                          <a:pt x="0" y="66"/>
                        </a:lnTo>
                        <a:lnTo>
                          <a:pt x="6" y="63"/>
                        </a:lnTo>
                        <a:lnTo>
                          <a:pt x="14" y="60"/>
                        </a:lnTo>
                        <a:close/>
                      </a:path>
                    </a:pathLst>
                  </a:custGeom>
                  <a:solidFill>
                    <a:srgbClr val="D930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83" name="Freeform 751"/>
                  <p:cNvSpPr>
                    <a:spLocks/>
                  </p:cNvSpPr>
                  <p:nvPr/>
                </p:nvSpPr>
                <p:spPr bwMode="auto">
                  <a:xfrm>
                    <a:off x="5643" y="1238"/>
                    <a:ext cx="47" cy="73"/>
                  </a:xfrm>
                  <a:custGeom>
                    <a:avLst/>
                    <a:gdLst/>
                    <a:ahLst/>
                    <a:cxnLst>
                      <a:cxn ang="0">
                        <a:pos x="12" y="69"/>
                      </a:cxn>
                      <a:cxn ang="0">
                        <a:pos x="24" y="57"/>
                      </a:cxn>
                      <a:cxn ang="0">
                        <a:pos x="35" y="43"/>
                      </a:cxn>
                      <a:cxn ang="0">
                        <a:pos x="40" y="35"/>
                      </a:cxn>
                      <a:cxn ang="0">
                        <a:pos x="43" y="28"/>
                      </a:cxn>
                      <a:cxn ang="0">
                        <a:pos x="46" y="20"/>
                      </a:cxn>
                      <a:cxn ang="0">
                        <a:pos x="47" y="11"/>
                      </a:cxn>
                      <a:cxn ang="0">
                        <a:pos x="47" y="6"/>
                      </a:cxn>
                      <a:cxn ang="0">
                        <a:pos x="46" y="0"/>
                      </a:cxn>
                      <a:cxn ang="0">
                        <a:pos x="44" y="11"/>
                      </a:cxn>
                      <a:cxn ang="0">
                        <a:pos x="41" y="23"/>
                      </a:cxn>
                      <a:cxn ang="0">
                        <a:pos x="38" y="32"/>
                      </a:cxn>
                      <a:cxn ang="0">
                        <a:pos x="32" y="43"/>
                      </a:cxn>
                      <a:cxn ang="0">
                        <a:pos x="26" y="52"/>
                      </a:cxn>
                      <a:cxn ang="0">
                        <a:pos x="18" y="60"/>
                      </a:cxn>
                      <a:cxn ang="0">
                        <a:pos x="9" y="66"/>
                      </a:cxn>
                      <a:cxn ang="0">
                        <a:pos x="0" y="73"/>
                      </a:cxn>
                      <a:cxn ang="0">
                        <a:pos x="6" y="71"/>
                      </a:cxn>
                      <a:cxn ang="0">
                        <a:pos x="12" y="69"/>
                      </a:cxn>
                    </a:cxnLst>
                    <a:rect l="0" t="0" r="r" b="b"/>
                    <a:pathLst>
                      <a:path w="47" h="73">
                        <a:moveTo>
                          <a:pt x="12" y="69"/>
                        </a:moveTo>
                        <a:lnTo>
                          <a:pt x="24" y="57"/>
                        </a:lnTo>
                        <a:lnTo>
                          <a:pt x="35" y="43"/>
                        </a:lnTo>
                        <a:lnTo>
                          <a:pt x="40" y="35"/>
                        </a:lnTo>
                        <a:lnTo>
                          <a:pt x="43" y="28"/>
                        </a:lnTo>
                        <a:lnTo>
                          <a:pt x="46" y="20"/>
                        </a:lnTo>
                        <a:lnTo>
                          <a:pt x="47" y="11"/>
                        </a:lnTo>
                        <a:lnTo>
                          <a:pt x="47" y="6"/>
                        </a:lnTo>
                        <a:lnTo>
                          <a:pt x="46" y="0"/>
                        </a:lnTo>
                        <a:lnTo>
                          <a:pt x="44" y="11"/>
                        </a:lnTo>
                        <a:lnTo>
                          <a:pt x="41" y="23"/>
                        </a:lnTo>
                        <a:lnTo>
                          <a:pt x="38" y="32"/>
                        </a:lnTo>
                        <a:lnTo>
                          <a:pt x="32" y="43"/>
                        </a:lnTo>
                        <a:lnTo>
                          <a:pt x="26" y="52"/>
                        </a:lnTo>
                        <a:lnTo>
                          <a:pt x="18" y="60"/>
                        </a:lnTo>
                        <a:lnTo>
                          <a:pt x="9" y="66"/>
                        </a:lnTo>
                        <a:lnTo>
                          <a:pt x="0" y="73"/>
                        </a:lnTo>
                        <a:lnTo>
                          <a:pt x="6" y="71"/>
                        </a:lnTo>
                        <a:lnTo>
                          <a:pt x="12" y="69"/>
                        </a:lnTo>
                        <a:close/>
                      </a:path>
                    </a:pathLst>
                  </a:custGeom>
                  <a:solidFill>
                    <a:srgbClr val="DA302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84" name="Freeform 752"/>
                  <p:cNvSpPr>
                    <a:spLocks/>
                  </p:cNvSpPr>
                  <p:nvPr/>
                </p:nvSpPr>
                <p:spPr bwMode="auto">
                  <a:xfrm>
                    <a:off x="5638" y="1233"/>
                    <a:ext cx="52" cy="79"/>
                  </a:xfrm>
                  <a:custGeom>
                    <a:avLst/>
                    <a:gdLst/>
                    <a:ahLst/>
                    <a:cxnLst>
                      <a:cxn ang="0">
                        <a:pos x="11" y="76"/>
                      </a:cxn>
                      <a:cxn ang="0">
                        <a:pos x="18" y="70"/>
                      </a:cxn>
                      <a:cxn ang="0">
                        <a:pos x="26" y="64"/>
                      </a:cxn>
                      <a:cxn ang="0">
                        <a:pos x="32" y="56"/>
                      </a:cxn>
                      <a:cxn ang="0">
                        <a:pos x="38" y="48"/>
                      </a:cxn>
                      <a:cxn ang="0">
                        <a:pos x="43" y="39"/>
                      </a:cxn>
                      <a:cxn ang="0">
                        <a:pos x="48" y="30"/>
                      </a:cxn>
                      <a:cxn ang="0">
                        <a:pos x="51" y="20"/>
                      </a:cxn>
                      <a:cxn ang="0">
                        <a:pos x="52" y="10"/>
                      </a:cxn>
                      <a:cxn ang="0">
                        <a:pos x="51" y="5"/>
                      </a:cxn>
                      <a:cxn ang="0">
                        <a:pos x="51" y="0"/>
                      </a:cxn>
                      <a:cxn ang="0">
                        <a:pos x="49" y="13"/>
                      </a:cxn>
                      <a:cxn ang="0">
                        <a:pos x="46" y="25"/>
                      </a:cxn>
                      <a:cxn ang="0">
                        <a:pos x="42" y="37"/>
                      </a:cxn>
                      <a:cxn ang="0">
                        <a:pos x="35" y="47"/>
                      </a:cxn>
                      <a:cxn ang="0">
                        <a:pos x="28" y="57"/>
                      </a:cxn>
                      <a:cxn ang="0">
                        <a:pos x="20" y="65"/>
                      </a:cxn>
                      <a:cxn ang="0">
                        <a:pos x="11" y="73"/>
                      </a:cxn>
                      <a:cxn ang="0">
                        <a:pos x="0" y="79"/>
                      </a:cxn>
                      <a:cxn ang="0">
                        <a:pos x="5" y="78"/>
                      </a:cxn>
                      <a:cxn ang="0">
                        <a:pos x="11" y="76"/>
                      </a:cxn>
                    </a:cxnLst>
                    <a:rect l="0" t="0" r="r" b="b"/>
                    <a:pathLst>
                      <a:path w="52" h="79">
                        <a:moveTo>
                          <a:pt x="11" y="76"/>
                        </a:moveTo>
                        <a:lnTo>
                          <a:pt x="18" y="70"/>
                        </a:lnTo>
                        <a:lnTo>
                          <a:pt x="26" y="64"/>
                        </a:lnTo>
                        <a:lnTo>
                          <a:pt x="32" y="56"/>
                        </a:lnTo>
                        <a:lnTo>
                          <a:pt x="38" y="48"/>
                        </a:lnTo>
                        <a:lnTo>
                          <a:pt x="43" y="39"/>
                        </a:lnTo>
                        <a:lnTo>
                          <a:pt x="48" y="30"/>
                        </a:lnTo>
                        <a:lnTo>
                          <a:pt x="51" y="20"/>
                        </a:lnTo>
                        <a:lnTo>
                          <a:pt x="52" y="10"/>
                        </a:lnTo>
                        <a:lnTo>
                          <a:pt x="51" y="5"/>
                        </a:lnTo>
                        <a:lnTo>
                          <a:pt x="51" y="0"/>
                        </a:lnTo>
                        <a:lnTo>
                          <a:pt x="49" y="13"/>
                        </a:lnTo>
                        <a:lnTo>
                          <a:pt x="46" y="25"/>
                        </a:lnTo>
                        <a:lnTo>
                          <a:pt x="42" y="37"/>
                        </a:lnTo>
                        <a:lnTo>
                          <a:pt x="35" y="47"/>
                        </a:lnTo>
                        <a:lnTo>
                          <a:pt x="28" y="57"/>
                        </a:lnTo>
                        <a:lnTo>
                          <a:pt x="20" y="65"/>
                        </a:lnTo>
                        <a:lnTo>
                          <a:pt x="11" y="73"/>
                        </a:lnTo>
                        <a:lnTo>
                          <a:pt x="0" y="79"/>
                        </a:lnTo>
                        <a:lnTo>
                          <a:pt x="5" y="78"/>
                        </a:lnTo>
                        <a:lnTo>
                          <a:pt x="11" y="76"/>
                        </a:lnTo>
                        <a:close/>
                      </a:path>
                    </a:pathLst>
                  </a:custGeom>
                  <a:solidFill>
                    <a:srgbClr val="DA312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85" name="Freeform 753"/>
                  <p:cNvSpPr>
                    <a:spLocks/>
                  </p:cNvSpPr>
                  <p:nvPr/>
                </p:nvSpPr>
                <p:spPr bwMode="auto">
                  <a:xfrm>
                    <a:off x="5632" y="1229"/>
                    <a:ext cx="57" cy="83"/>
                  </a:xfrm>
                  <a:custGeom>
                    <a:avLst/>
                    <a:gdLst/>
                    <a:ahLst/>
                    <a:cxnLst>
                      <a:cxn ang="0">
                        <a:pos x="11" y="82"/>
                      </a:cxn>
                      <a:cxn ang="0">
                        <a:pos x="20" y="75"/>
                      </a:cxn>
                      <a:cxn ang="0">
                        <a:pos x="29" y="69"/>
                      </a:cxn>
                      <a:cxn ang="0">
                        <a:pos x="37" y="61"/>
                      </a:cxn>
                      <a:cxn ang="0">
                        <a:pos x="43" y="52"/>
                      </a:cxn>
                      <a:cxn ang="0">
                        <a:pos x="49" y="41"/>
                      </a:cxn>
                      <a:cxn ang="0">
                        <a:pos x="52" y="32"/>
                      </a:cxn>
                      <a:cxn ang="0">
                        <a:pos x="55" y="20"/>
                      </a:cxn>
                      <a:cxn ang="0">
                        <a:pos x="57" y="9"/>
                      </a:cxn>
                      <a:cxn ang="0">
                        <a:pos x="57" y="4"/>
                      </a:cxn>
                      <a:cxn ang="0">
                        <a:pos x="55" y="0"/>
                      </a:cxn>
                      <a:cxn ang="0">
                        <a:pos x="55" y="1"/>
                      </a:cxn>
                      <a:cxn ang="0">
                        <a:pos x="55" y="1"/>
                      </a:cxn>
                      <a:cxn ang="0">
                        <a:pos x="54" y="15"/>
                      </a:cxn>
                      <a:cxn ang="0">
                        <a:pos x="51" y="27"/>
                      </a:cxn>
                      <a:cxn ang="0">
                        <a:pos x="46" y="40"/>
                      </a:cxn>
                      <a:cxn ang="0">
                        <a:pos x="40" y="51"/>
                      </a:cxn>
                      <a:cxn ang="0">
                        <a:pos x="32" y="61"/>
                      </a:cxn>
                      <a:cxn ang="0">
                        <a:pos x="23" y="71"/>
                      </a:cxn>
                      <a:cxn ang="0">
                        <a:pos x="12" y="78"/>
                      </a:cxn>
                      <a:cxn ang="0">
                        <a:pos x="0" y="83"/>
                      </a:cxn>
                      <a:cxn ang="0">
                        <a:pos x="6" y="83"/>
                      </a:cxn>
                      <a:cxn ang="0">
                        <a:pos x="11" y="82"/>
                      </a:cxn>
                    </a:cxnLst>
                    <a:rect l="0" t="0" r="r" b="b"/>
                    <a:pathLst>
                      <a:path w="57" h="83">
                        <a:moveTo>
                          <a:pt x="11" y="82"/>
                        </a:moveTo>
                        <a:lnTo>
                          <a:pt x="20" y="75"/>
                        </a:lnTo>
                        <a:lnTo>
                          <a:pt x="29" y="69"/>
                        </a:lnTo>
                        <a:lnTo>
                          <a:pt x="37" y="61"/>
                        </a:lnTo>
                        <a:lnTo>
                          <a:pt x="43" y="52"/>
                        </a:lnTo>
                        <a:lnTo>
                          <a:pt x="49" y="41"/>
                        </a:lnTo>
                        <a:lnTo>
                          <a:pt x="52" y="32"/>
                        </a:lnTo>
                        <a:lnTo>
                          <a:pt x="55" y="20"/>
                        </a:lnTo>
                        <a:lnTo>
                          <a:pt x="57" y="9"/>
                        </a:lnTo>
                        <a:lnTo>
                          <a:pt x="57" y="4"/>
                        </a:lnTo>
                        <a:lnTo>
                          <a:pt x="55" y="0"/>
                        </a:lnTo>
                        <a:lnTo>
                          <a:pt x="55" y="1"/>
                        </a:lnTo>
                        <a:lnTo>
                          <a:pt x="55" y="1"/>
                        </a:lnTo>
                        <a:lnTo>
                          <a:pt x="54" y="15"/>
                        </a:lnTo>
                        <a:lnTo>
                          <a:pt x="51" y="27"/>
                        </a:lnTo>
                        <a:lnTo>
                          <a:pt x="46" y="40"/>
                        </a:lnTo>
                        <a:lnTo>
                          <a:pt x="40" y="51"/>
                        </a:lnTo>
                        <a:lnTo>
                          <a:pt x="32" y="61"/>
                        </a:lnTo>
                        <a:lnTo>
                          <a:pt x="23" y="71"/>
                        </a:lnTo>
                        <a:lnTo>
                          <a:pt x="12" y="78"/>
                        </a:lnTo>
                        <a:lnTo>
                          <a:pt x="0" y="83"/>
                        </a:lnTo>
                        <a:lnTo>
                          <a:pt x="6" y="83"/>
                        </a:lnTo>
                        <a:lnTo>
                          <a:pt x="11" y="82"/>
                        </a:lnTo>
                        <a:close/>
                      </a:path>
                    </a:pathLst>
                  </a:custGeom>
                  <a:solidFill>
                    <a:srgbClr val="DB312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86" name="Freeform 754"/>
                  <p:cNvSpPr>
                    <a:spLocks/>
                  </p:cNvSpPr>
                  <p:nvPr/>
                </p:nvSpPr>
                <p:spPr bwMode="auto">
                  <a:xfrm>
                    <a:off x="5627" y="1226"/>
                    <a:ext cx="62" cy="88"/>
                  </a:xfrm>
                  <a:custGeom>
                    <a:avLst/>
                    <a:gdLst/>
                    <a:ahLst/>
                    <a:cxnLst>
                      <a:cxn ang="0">
                        <a:pos x="11" y="86"/>
                      </a:cxn>
                      <a:cxn ang="0">
                        <a:pos x="22" y="80"/>
                      </a:cxn>
                      <a:cxn ang="0">
                        <a:pos x="31" y="72"/>
                      </a:cxn>
                      <a:cxn ang="0">
                        <a:pos x="39" y="64"/>
                      </a:cxn>
                      <a:cxn ang="0">
                        <a:pos x="46" y="54"/>
                      </a:cxn>
                      <a:cxn ang="0">
                        <a:pos x="53" y="44"/>
                      </a:cxn>
                      <a:cxn ang="0">
                        <a:pos x="57" y="32"/>
                      </a:cxn>
                      <a:cxn ang="0">
                        <a:pos x="60" y="20"/>
                      </a:cxn>
                      <a:cxn ang="0">
                        <a:pos x="62" y="7"/>
                      </a:cxn>
                      <a:cxn ang="0">
                        <a:pos x="60" y="3"/>
                      </a:cxn>
                      <a:cxn ang="0">
                        <a:pos x="59" y="0"/>
                      </a:cxn>
                      <a:cxn ang="0">
                        <a:pos x="59" y="1"/>
                      </a:cxn>
                      <a:cxn ang="0">
                        <a:pos x="59" y="4"/>
                      </a:cxn>
                      <a:cxn ang="0">
                        <a:pos x="57" y="18"/>
                      </a:cxn>
                      <a:cxn ang="0">
                        <a:pos x="54" y="32"/>
                      </a:cxn>
                      <a:cxn ang="0">
                        <a:pos x="49" y="44"/>
                      </a:cxn>
                      <a:cxn ang="0">
                        <a:pos x="42" y="55"/>
                      </a:cxn>
                      <a:cxn ang="0">
                        <a:pos x="34" y="66"/>
                      </a:cxn>
                      <a:cxn ang="0">
                        <a:pos x="23" y="74"/>
                      </a:cxn>
                      <a:cxn ang="0">
                        <a:pos x="12" y="81"/>
                      </a:cxn>
                      <a:cxn ang="0">
                        <a:pos x="0" y="88"/>
                      </a:cxn>
                      <a:cxn ang="0">
                        <a:pos x="6" y="86"/>
                      </a:cxn>
                      <a:cxn ang="0">
                        <a:pos x="11" y="86"/>
                      </a:cxn>
                    </a:cxnLst>
                    <a:rect l="0" t="0" r="r" b="b"/>
                    <a:pathLst>
                      <a:path w="62" h="88">
                        <a:moveTo>
                          <a:pt x="11" y="86"/>
                        </a:moveTo>
                        <a:lnTo>
                          <a:pt x="22" y="80"/>
                        </a:lnTo>
                        <a:lnTo>
                          <a:pt x="31" y="72"/>
                        </a:lnTo>
                        <a:lnTo>
                          <a:pt x="39" y="64"/>
                        </a:lnTo>
                        <a:lnTo>
                          <a:pt x="46" y="54"/>
                        </a:lnTo>
                        <a:lnTo>
                          <a:pt x="53" y="44"/>
                        </a:lnTo>
                        <a:lnTo>
                          <a:pt x="57" y="32"/>
                        </a:lnTo>
                        <a:lnTo>
                          <a:pt x="60" y="20"/>
                        </a:lnTo>
                        <a:lnTo>
                          <a:pt x="62" y="7"/>
                        </a:lnTo>
                        <a:lnTo>
                          <a:pt x="60" y="3"/>
                        </a:lnTo>
                        <a:lnTo>
                          <a:pt x="59" y="0"/>
                        </a:lnTo>
                        <a:lnTo>
                          <a:pt x="59" y="1"/>
                        </a:lnTo>
                        <a:lnTo>
                          <a:pt x="59" y="4"/>
                        </a:lnTo>
                        <a:lnTo>
                          <a:pt x="57" y="18"/>
                        </a:lnTo>
                        <a:lnTo>
                          <a:pt x="54" y="32"/>
                        </a:lnTo>
                        <a:lnTo>
                          <a:pt x="49" y="44"/>
                        </a:lnTo>
                        <a:lnTo>
                          <a:pt x="42" y="55"/>
                        </a:lnTo>
                        <a:lnTo>
                          <a:pt x="34" y="66"/>
                        </a:lnTo>
                        <a:lnTo>
                          <a:pt x="23" y="74"/>
                        </a:lnTo>
                        <a:lnTo>
                          <a:pt x="12" y="81"/>
                        </a:lnTo>
                        <a:lnTo>
                          <a:pt x="0" y="88"/>
                        </a:lnTo>
                        <a:lnTo>
                          <a:pt x="6" y="86"/>
                        </a:lnTo>
                        <a:lnTo>
                          <a:pt x="11" y="86"/>
                        </a:lnTo>
                        <a:close/>
                      </a:path>
                    </a:pathLst>
                  </a:custGeom>
                  <a:solidFill>
                    <a:srgbClr val="DB322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87" name="Freeform 755"/>
                  <p:cNvSpPr>
                    <a:spLocks/>
                  </p:cNvSpPr>
                  <p:nvPr/>
                </p:nvSpPr>
                <p:spPr bwMode="auto">
                  <a:xfrm>
                    <a:off x="5622" y="1222"/>
                    <a:ext cx="65" cy="92"/>
                  </a:xfrm>
                  <a:custGeom>
                    <a:avLst/>
                    <a:gdLst/>
                    <a:ahLst/>
                    <a:cxnLst>
                      <a:cxn ang="0">
                        <a:pos x="65" y="8"/>
                      </a:cxn>
                      <a:cxn ang="0">
                        <a:pos x="65" y="8"/>
                      </a:cxn>
                      <a:cxn ang="0">
                        <a:pos x="65" y="7"/>
                      </a:cxn>
                      <a:cxn ang="0">
                        <a:pos x="64" y="4"/>
                      </a:cxn>
                      <a:cxn ang="0">
                        <a:pos x="61" y="0"/>
                      </a:cxn>
                      <a:cxn ang="0">
                        <a:pos x="62" y="4"/>
                      </a:cxn>
                      <a:cxn ang="0">
                        <a:pos x="62" y="8"/>
                      </a:cxn>
                      <a:cxn ang="0">
                        <a:pos x="61" y="22"/>
                      </a:cxn>
                      <a:cxn ang="0">
                        <a:pos x="58" y="36"/>
                      </a:cxn>
                      <a:cxn ang="0">
                        <a:pos x="51" y="48"/>
                      </a:cxn>
                      <a:cxn ang="0">
                        <a:pos x="45" y="61"/>
                      </a:cxn>
                      <a:cxn ang="0">
                        <a:pos x="36" y="70"/>
                      </a:cxn>
                      <a:cxn ang="0">
                        <a:pos x="25" y="79"/>
                      </a:cxn>
                      <a:cxn ang="0">
                        <a:pos x="14" y="85"/>
                      </a:cxn>
                      <a:cxn ang="0">
                        <a:pos x="0" y="92"/>
                      </a:cxn>
                      <a:cxn ang="0">
                        <a:pos x="4" y="92"/>
                      </a:cxn>
                      <a:cxn ang="0">
                        <a:pos x="5" y="92"/>
                      </a:cxn>
                      <a:cxn ang="0">
                        <a:pos x="8" y="92"/>
                      </a:cxn>
                      <a:cxn ang="0">
                        <a:pos x="10" y="90"/>
                      </a:cxn>
                      <a:cxn ang="0">
                        <a:pos x="22" y="85"/>
                      </a:cxn>
                      <a:cxn ang="0">
                        <a:pos x="33" y="78"/>
                      </a:cxn>
                      <a:cxn ang="0">
                        <a:pos x="42" y="68"/>
                      </a:cxn>
                      <a:cxn ang="0">
                        <a:pos x="50" y="58"/>
                      </a:cxn>
                      <a:cxn ang="0">
                        <a:pos x="56" y="47"/>
                      </a:cxn>
                      <a:cxn ang="0">
                        <a:pos x="61" y="34"/>
                      </a:cxn>
                      <a:cxn ang="0">
                        <a:pos x="64" y="22"/>
                      </a:cxn>
                      <a:cxn ang="0">
                        <a:pos x="65" y="8"/>
                      </a:cxn>
                    </a:cxnLst>
                    <a:rect l="0" t="0" r="r" b="b"/>
                    <a:pathLst>
                      <a:path w="65" h="92">
                        <a:moveTo>
                          <a:pt x="65" y="8"/>
                        </a:moveTo>
                        <a:lnTo>
                          <a:pt x="65" y="8"/>
                        </a:lnTo>
                        <a:lnTo>
                          <a:pt x="65" y="7"/>
                        </a:lnTo>
                        <a:lnTo>
                          <a:pt x="64" y="4"/>
                        </a:lnTo>
                        <a:lnTo>
                          <a:pt x="61" y="0"/>
                        </a:lnTo>
                        <a:lnTo>
                          <a:pt x="62" y="4"/>
                        </a:lnTo>
                        <a:lnTo>
                          <a:pt x="62" y="8"/>
                        </a:lnTo>
                        <a:lnTo>
                          <a:pt x="61" y="22"/>
                        </a:lnTo>
                        <a:lnTo>
                          <a:pt x="58" y="36"/>
                        </a:lnTo>
                        <a:lnTo>
                          <a:pt x="51" y="48"/>
                        </a:lnTo>
                        <a:lnTo>
                          <a:pt x="45" y="61"/>
                        </a:lnTo>
                        <a:lnTo>
                          <a:pt x="36" y="70"/>
                        </a:lnTo>
                        <a:lnTo>
                          <a:pt x="25" y="79"/>
                        </a:lnTo>
                        <a:lnTo>
                          <a:pt x="14" y="85"/>
                        </a:lnTo>
                        <a:lnTo>
                          <a:pt x="0" y="92"/>
                        </a:lnTo>
                        <a:lnTo>
                          <a:pt x="4" y="92"/>
                        </a:lnTo>
                        <a:lnTo>
                          <a:pt x="5" y="92"/>
                        </a:lnTo>
                        <a:lnTo>
                          <a:pt x="8" y="92"/>
                        </a:lnTo>
                        <a:lnTo>
                          <a:pt x="10" y="90"/>
                        </a:lnTo>
                        <a:lnTo>
                          <a:pt x="22" y="85"/>
                        </a:lnTo>
                        <a:lnTo>
                          <a:pt x="33" y="78"/>
                        </a:lnTo>
                        <a:lnTo>
                          <a:pt x="42" y="68"/>
                        </a:lnTo>
                        <a:lnTo>
                          <a:pt x="50" y="58"/>
                        </a:lnTo>
                        <a:lnTo>
                          <a:pt x="56" y="47"/>
                        </a:lnTo>
                        <a:lnTo>
                          <a:pt x="61" y="34"/>
                        </a:lnTo>
                        <a:lnTo>
                          <a:pt x="64" y="22"/>
                        </a:lnTo>
                        <a:lnTo>
                          <a:pt x="65" y="8"/>
                        </a:lnTo>
                        <a:close/>
                      </a:path>
                    </a:pathLst>
                  </a:custGeom>
                  <a:solidFill>
                    <a:srgbClr val="DB332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88" name="Freeform 756"/>
                  <p:cNvSpPr>
                    <a:spLocks/>
                  </p:cNvSpPr>
                  <p:nvPr/>
                </p:nvSpPr>
                <p:spPr bwMode="auto">
                  <a:xfrm>
                    <a:off x="5619" y="1219"/>
                    <a:ext cx="67" cy="95"/>
                  </a:xfrm>
                  <a:custGeom>
                    <a:avLst/>
                    <a:gdLst/>
                    <a:ahLst/>
                    <a:cxnLst>
                      <a:cxn ang="0">
                        <a:pos x="67" y="11"/>
                      </a:cxn>
                      <a:cxn ang="0">
                        <a:pos x="67" y="8"/>
                      </a:cxn>
                      <a:cxn ang="0">
                        <a:pos x="67" y="7"/>
                      </a:cxn>
                      <a:cxn ang="0">
                        <a:pos x="64" y="3"/>
                      </a:cxn>
                      <a:cxn ang="0">
                        <a:pos x="62" y="0"/>
                      </a:cxn>
                      <a:cxn ang="0">
                        <a:pos x="62" y="5"/>
                      </a:cxn>
                      <a:cxn ang="0">
                        <a:pos x="64" y="11"/>
                      </a:cxn>
                      <a:cxn ang="0">
                        <a:pos x="62" y="25"/>
                      </a:cxn>
                      <a:cxn ang="0">
                        <a:pos x="59" y="39"/>
                      </a:cxn>
                      <a:cxn ang="0">
                        <a:pos x="53" y="53"/>
                      </a:cxn>
                      <a:cxn ang="0">
                        <a:pos x="45" y="64"/>
                      </a:cxn>
                      <a:cxn ang="0">
                        <a:pos x="36" y="73"/>
                      </a:cxn>
                      <a:cxn ang="0">
                        <a:pos x="25" y="82"/>
                      </a:cxn>
                      <a:cxn ang="0">
                        <a:pos x="13" y="88"/>
                      </a:cxn>
                      <a:cxn ang="0">
                        <a:pos x="0" y="93"/>
                      </a:cxn>
                      <a:cxn ang="0">
                        <a:pos x="3" y="95"/>
                      </a:cxn>
                      <a:cxn ang="0">
                        <a:pos x="8" y="95"/>
                      </a:cxn>
                      <a:cxn ang="0">
                        <a:pos x="8" y="95"/>
                      </a:cxn>
                      <a:cxn ang="0">
                        <a:pos x="8" y="95"/>
                      </a:cxn>
                      <a:cxn ang="0">
                        <a:pos x="20" y="88"/>
                      </a:cxn>
                      <a:cxn ang="0">
                        <a:pos x="31" y="81"/>
                      </a:cxn>
                      <a:cxn ang="0">
                        <a:pos x="42" y="73"/>
                      </a:cxn>
                      <a:cxn ang="0">
                        <a:pos x="50" y="62"/>
                      </a:cxn>
                      <a:cxn ang="0">
                        <a:pos x="57" y="51"/>
                      </a:cxn>
                      <a:cxn ang="0">
                        <a:pos x="62" y="39"/>
                      </a:cxn>
                      <a:cxn ang="0">
                        <a:pos x="65" y="25"/>
                      </a:cxn>
                      <a:cxn ang="0">
                        <a:pos x="67" y="11"/>
                      </a:cxn>
                    </a:cxnLst>
                    <a:rect l="0" t="0" r="r" b="b"/>
                    <a:pathLst>
                      <a:path w="67" h="95">
                        <a:moveTo>
                          <a:pt x="67" y="11"/>
                        </a:moveTo>
                        <a:lnTo>
                          <a:pt x="67" y="8"/>
                        </a:lnTo>
                        <a:lnTo>
                          <a:pt x="67" y="7"/>
                        </a:lnTo>
                        <a:lnTo>
                          <a:pt x="64" y="3"/>
                        </a:lnTo>
                        <a:lnTo>
                          <a:pt x="62" y="0"/>
                        </a:lnTo>
                        <a:lnTo>
                          <a:pt x="62" y="5"/>
                        </a:lnTo>
                        <a:lnTo>
                          <a:pt x="64" y="11"/>
                        </a:lnTo>
                        <a:lnTo>
                          <a:pt x="62" y="25"/>
                        </a:lnTo>
                        <a:lnTo>
                          <a:pt x="59" y="39"/>
                        </a:lnTo>
                        <a:lnTo>
                          <a:pt x="53" y="53"/>
                        </a:lnTo>
                        <a:lnTo>
                          <a:pt x="45" y="64"/>
                        </a:lnTo>
                        <a:lnTo>
                          <a:pt x="36" y="73"/>
                        </a:lnTo>
                        <a:lnTo>
                          <a:pt x="25" y="82"/>
                        </a:lnTo>
                        <a:lnTo>
                          <a:pt x="13" y="88"/>
                        </a:lnTo>
                        <a:lnTo>
                          <a:pt x="0" y="93"/>
                        </a:lnTo>
                        <a:lnTo>
                          <a:pt x="3" y="95"/>
                        </a:lnTo>
                        <a:lnTo>
                          <a:pt x="8" y="95"/>
                        </a:lnTo>
                        <a:lnTo>
                          <a:pt x="8" y="95"/>
                        </a:lnTo>
                        <a:lnTo>
                          <a:pt x="8" y="95"/>
                        </a:lnTo>
                        <a:lnTo>
                          <a:pt x="20" y="88"/>
                        </a:lnTo>
                        <a:lnTo>
                          <a:pt x="31" y="81"/>
                        </a:lnTo>
                        <a:lnTo>
                          <a:pt x="42" y="73"/>
                        </a:lnTo>
                        <a:lnTo>
                          <a:pt x="50" y="62"/>
                        </a:lnTo>
                        <a:lnTo>
                          <a:pt x="57" y="51"/>
                        </a:lnTo>
                        <a:lnTo>
                          <a:pt x="62" y="39"/>
                        </a:lnTo>
                        <a:lnTo>
                          <a:pt x="65" y="25"/>
                        </a:lnTo>
                        <a:lnTo>
                          <a:pt x="67" y="11"/>
                        </a:lnTo>
                        <a:close/>
                      </a:path>
                    </a:pathLst>
                  </a:custGeom>
                  <a:solidFill>
                    <a:srgbClr val="DB342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89" name="Freeform 757"/>
                  <p:cNvSpPr>
                    <a:spLocks/>
                  </p:cNvSpPr>
                  <p:nvPr/>
                </p:nvSpPr>
                <p:spPr bwMode="auto">
                  <a:xfrm>
                    <a:off x="5615" y="1216"/>
                    <a:ext cx="69" cy="98"/>
                  </a:xfrm>
                  <a:custGeom>
                    <a:avLst/>
                    <a:gdLst/>
                    <a:ahLst/>
                    <a:cxnLst>
                      <a:cxn ang="0">
                        <a:pos x="69" y="14"/>
                      </a:cxn>
                      <a:cxn ang="0">
                        <a:pos x="69" y="10"/>
                      </a:cxn>
                      <a:cxn ang="0">
                        <a:pos x="68" y="6"/>
                      </a:cxn>
                      <a:cxn ang="0">
                        <a:pos x="66" y="3"/>
                      </a:cxn>
                      <a:cxn ang="0">
                        <a:pos x="65" y="0"/>
                      </a:cxn>
                      <a:cxn ang="0">
                        <a:pos x="65" y="6"/>
                      </a:cxn>
                      <a:cxn ang="0">
                        <a:pos x="66" y="14"/>
                      </a:cxn>
                      <a:cxn ang="0">
                        <a:pos x="65" y="30"/>
                      </a:cxn>
                      <a:cxn ang="0">
                        <a:pos x="60" y="44"/>
                      </a:cxn>
                      <a:cxn ang="0">
                        <a:pos x="55" y="56"/>
                      </a:cxn>
                      <a:cxn ang="0">
                        <a:pos x="46" y="67"/>
                      </a:cxn>
                      <a:cxn ang="0">
                        <a:pos x="37" y="78"/>
                      </a:cxn>
                      <a:cxn ang="0">
                        <a:pos x="26" y="85"/>
                      </a:cxn>
                      <a:cxn ang="0">
                        <a:pos x="14" y="91"/>
                      </a:cxn>
                      <a:cxn ang="0">
                        <a:pos x="0" y="96"/>
                      </a:cxn>
                      <a:cxn ang="0">
                        <a:pos x="4" y="96"/>
                      </a:cxn>
                      <a:cxn ang="0">
                        <a:pos x="7" y="98"/>
                      </a:cxn>
                      <a:cxn ang="0">
                        <a:pos x="21" y="91"/>
                      </a:cxn>
                      <a:cxn ang="0">
                        <a:pos x="32" y="85"/>
                      </a:cxn>
                      <a:cxn ang="0">
                        <a:pos x="43" y="76"/>
                      </a:cxn>
                      <a:cxn ang="0">
                        <a:pos x="52" y="67"/>
                      </a:cxn>
                      <a:cxn ang="0">
                        <a:pos x="58" y="54"/>
                      </a:cxn>
                      <a:cxn ang="0">
                        <a:pos x="65" y="42"/>
                      </a:cxn>
                      <a:cxn ang="0">
                        <a:pos x="68" y="28"/>
                      </a:cxn>
                      <a:cxn ang="0">
                        <a:pos x="69" y="14"/>
                      </a:cxn>
                    </a:cxnLst>
                    <a:rect l="0" t="0" r="r" b="b"/>
                    <a:pathLst>
                      <a:path w="69" h="98">
                        <a:moveTo>
                          <a:pt x="69" y="14"/>
                        </a:moveTo>
                        <a:lnTo>
                          <a:pt x="69" y="10"/>
                        </a:lnTo>
                        <a:lnTo>
                          <a:pt x="68" y="6"/>
                        </a:lnTo>
                        <a:lnTo>
                          <a:pt x="66" y="3"/>
                        </a:lnTo>
                        <a:lnTo>
                          <a:pt x="65" y="0"/>
                        </a:lnTo>
                        <a:lnTo>
                          <a:pt x="65" y="6"/>
                        </a:lnTo>
                        <a:lnTo>
                          <a:pt x="66" y="14"/>
                        </a:lnTo>
                        <a:lnTo>
                          <a:pt x="65" y="30"/>
                        </a:lnTo>
                        <a:lnTo>
                          <a:pt x="60" y="44"/>
                        </a:lnTo>
                        <a:lnTo>
                          <a:pt x="55" y="56"/>
                        </a:lnTo>
                        <a:lnTo>
                          <a:pt x="46" y="67"/>
                        </a:lnTo>
                        <a:lnTo>
                          <a:pt x="37" y="78"/>
                        </a:lnTo>
                        <a:lnTo>
                          <a:pt x="26" y="85"/>
                        </a:lnTo>
                        <a:lnTo>
                          <a:pt x="14" y="91"/>
                        </a:lnTo>
                        <a:lnTo>
                          <a:pt x="0" y="96"/>
                        </a:lnTo>
                        <a:lnTo>
                          <a:pt x="4" y="96"/>
                        </a:lnTo>
                        <a:lnTo>
                          <a:pt x="7" y="98"/>
                        </a:lnTo>
                        <a:lnTo>
                          <a:pt x="21" y="91"/>
                        </a:lnTo>
                        <a:lnTo>
                          <a:pt x="32" y="85"/>
                        </a:lnTo>
                        <a:lnTo>
                          <a:pt x="43" y="76"/>
                        </a:lnTo>
                        <a:lnTo>
                          <a:pt x="52" y="67"/>
                        </a:lnTo>
                        <a:lnTo>
                          <a:pt x="58" y="54"/>
                        </a:lnTo>
                        <a:lnTo>
                          <a:pt x="65" y="42"/>
                        </a:lnTo>
                        <a:lnTo>
                          <a:pt x="68" y="28"/>
                        </a:lnTo>
                        <a:lnTo>
                          <a:pt x="69" y="14"/>
                        </a:lnTo>
                        <a:close/>
                      </a:path>
                    </a:pathLst>
                  </a:custGeom>
                  <a:solidFill>
                    <a:srgbClr val="DB352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90" name="Freeform 758"/>
                  <p:cNvSpPr>
                    <a:spLocks/>
                  </p:cNvSpPr>
                  <p:nvPr/>
                </p:nvSpPr>
                <p:spPr bwMode="auto">
                  <a:xfrm>
                    <a:off x="5612" y="1213"/>
                    <a:ext cx="71" cy="99"/>
                  </a:xfrm>
                  <a:custGeom>
                    <a:avLst/>
                    <a:gdLst/>
                    <a:ahLst/>
                    <a:cxnLst>
                      <a:cxn ang="0">
                        <a:pos x="71" y="17"/>
                      </a:cxn>
                      <a:cxn ang="0">
                        <a:pos x="69" y="11"/>
                      </a:cxn>
                      <a:cxn ang="0">
                        <a:pos x="69" y="6"/>
                      </a:cxn>
                      <a:cxn ang="0">
                        <a:pos x="68" y="3"/>
                      </a:cxn>
                      <a:cxn ang="0">
                        <a:pos x="64" y="0"/>
                      </a:cxn>
                      <a:cxn ang="0">
                        <a:pos x="66" y="8"/>
                      </a:cxn>
                      <a:cxn ang="0">
                        <a:pos x="68" y="17"/>
                      </a:cxn>
                      <a:cxn ang="0">
                        <a:pos x="66" y="33"/>
                      </a:cxn>
                      <a:cxn ang="0">
                        <a:pos x="61" y="47"/>
                      </a:cxn>
                      <a:cxn ang="0">
                        <a:pos x="55" y="59"/>
                      </a:cxn>
                      <a:cxn ang="0">
                        <a:pos x="47" y="70"/>
                      </a:cxn>
                      <a:cxn ang="0">
                        <a:pos x="37" y="81"/>
                      </a:cxn>
                      <a:cxn ang="0">
                        <a:pos x="26" y="88"/>
                      </a:cxn>
                      <a:cxn ang="0">
                        <a:pos x="14" y="94"/>
                      </a:cxn>
                      <a:cxn ang="0">
                        <a:pos x="0" y="98"/>
                      </a:cxn>
                      <a:cxn ang="0">
                        <a:pos x="3" y="99"/>
                      </a:cxn>
                      <a:cxn ang="0">
                        <a:pos x="7" y="99"/>
                      </a:cxn>
                      <a:cxn ang="0">
                        <a:pos x="20" y="94"/>
                      </a:cxn>
                      <a:cxn ang="0">
                        <a:pos x="32" y="88"/>
                      </a:cxn>
                      <a:cxn ang="0">
                        <a:pos x="43" y="79"/>
                      </a:cxn>
                      <a:cxn ang="0">
                        <a:pos x="52" y="70"/>
                      </a:cxn>
                      <a:cxn ang="0">
                        <a:pos x="60" y="59"/>
                      </a:cxn>
                      <a:cxn ang="0">
                        <a:pos x="66" y="45"/>
                      </a:cxn>
                      <a:cxn ang="0">
                        <a:pos x="69" y="31"/>
                      </a:cxn>
                      <a:cxn ang="0">
                        <a:pos x="71" y="17"/>
                      </a:cxn>
                    </a:cxnLst>
                    <a:rect l="0" t="0" r="r" b="b"/>
                    <a:pathLst>
                      <a:path w="71" h="99">
                        <a:moveTo>
                          <a:pt x="71" y="17"/>
                        </a:moveTo>
                        <a:lnTo>
                          <a:pt x="69" y="11"/>
                        </a:lnTo>
                        <a:lnTo>
                          <a:pt x="69" y="6"/>
                        </a:lnTo>
                        <a:lnTo>
                          <a:pt x="68" y="3"/>
                        </a:lnTo>
                        <a:lnTo>
                          <a:pt x="64" y="0"/>
                        </a:lnTo>
                        <a:lnTo>
                          <a:pt x="66" y="8"/>
                        </a:lnTo>
                        <a:lnTo>
                          <a:pt x="68" y="17"/>
                        </a:lnTo>
                        <a:lnTo>
                          <a:pt x="66" y="33"/>
                        </a:lnTo>
                        <a:lnTo>
                          <a:pt x="61" y="47"/>
                        </a:lnTo>
                        <a:lnTo>
                          <a:pt x="55" y="59"/>
                        </a:lnTo>
                        <a:lnTo>
                          <a:pt x="47" y="70"/>
                        </a:lnTo>
                        <a:lnTo>
                          <a:pt x="37" y="81"/>
                        </a:lnTo>
                        <a:lnTo>
                          <a:pt x="26" y="88"/>
                        </a:lnTo>
                        <a:lnTo>
                          <a:pt x="14" y="94"/>
                        </a:lnTo>
                        <a:lnTo>
                          <a:pt x="0" y="98"/>
                        </a:lnTo>
                        <a:lnTo>
                          <a:pt x="3" y="99"/>
                        </a:lnTo>
                        <a:lnTo>
                          <a:pt x="7" y="99"/>
                        </a:lnTo>
                        <a:lnTo>
                          <a:pt x="20" y="94"/>
                        </a:lnTo>
                        <a:lnTo>
                          <a:pt x="32" y="88"/>
                        </a:lnTo>
                        <a:lnTo>
                          <a:pt x="43" y="79"/>
                        </a:lnTo>
                        <a:lnTo>
                          <a:pt x="52" y="70"/>
                        </a:lnTo>
                        <a:lnTo>
                          <a:pt x="60" y="59"/>
                        </a:lnTo>
                        <a:lnTo>
                          <a:pt x="66" y="45"/>
                        </a:lnTo>
                        <a:lnTo>
                          <a:pt x="69" y="31"/>
                        </a:lnTo>
                        <a:lnTo>
                          <a:pt x="71" y="17"/>
                        </a:lnTo>
                        <a:close/>
                      </a:path>
                    </a:pathLst>
                  </a:custGeom>
                  <a:solidFill>
                    <a:srgbClr val="DC353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91" name="Freeform 759"/>
                  <p:cNvSpPr>
                    <a:spLocks/>
                  </p:cNvSpPr>
                  <p:nvPr/>
                </p:nvSpPr>
                <p:spPr bwMode="auto">
                  <a:xfrm>
                    <a:off x="5607" y="1210"/>
                    <a:ext cx="74" cy="102"/>
                  </a:xfrm>
                  <a:custGeom>
                    <a:avLst/>
                    <a:gdLst/>
                    <a:ahLst/>
                    <a:cxnLst>
                      <a:cxn ang="0">
                        <a:pos x="74" y="20"/>
                      </a:cxn>
                      <a:cxn ang="0">
                        <a:pos x="73" y="12"/>
                      </a:cxn>
                      <a:cxn ang="0">
                        <a:pos x="73" y="6"/>
                      </a:cxn>
                      <a:cxn ang="0">
                        <a:pos x="69" y="3"/>
                      </a:cxn>
                      <a:cxn ang="0">
                        <a:pos x="68" y="0"/>
                      </a:cxn>
                      <a:cxn ang="0">
                        <a:pos x="69" y="11"/>
                      </a:cxn>
                      <a:cxn ang="0">
                        <a:pos x="71" y="20"/>
                      </a:cxn>
                      <a:cxn ang="0">
                        <a:pos x="69" y="36"/>
                      </a:cxn>
                      <a:cxn ang="0">
                        <a:pos x="65" y="50"/>
                      </a:cxn>
                      <a:cxn ang="0">
                        <a:pos x="59" y="62"/>
                      </a:cxn>
                      <a:cxn ang="0">
                        <a:pos x="49" y="74"/>
                      </a:cxn>
                      <a:cxn ang="0">
                        <a:pos x="40" y="84"/>
                      </a:cxn>
                      <a:cxn ang="0">
                        <a:pos x="28" y="91"/>
                      </a:cxn>
                      <a:cxn ang="0">
                        <a:pos x="14" y="97"/>
                      </a:cxn>
                      <a:cxn ang="0">
                        <a:pos x="0" y="101"/>
                      </a:cxn>
                      <a:cxn ang="0">
                        <a:pos x="5" y="101"/>
                      </a:cxn>
                      <a:cxn ang="0">
                        <a:pos x="8" y="102"/>
                      </a:cxn>
                      <a:cxn ang="0">
                        <a:pos x="22" y="97"/>
                      </a:cxn>
                      <a:cxn ang="0">
                        <a:pos x="34" y="91"/>
                      </a:cxn>
                      <a:cxn ang="0">
                        <a:pos x="45" y="84"/>
                      </a:cxn>
                      <a:cxn ang="0">
                        <a:pos x="54" y="73"/>
                      </a:cxn>
                      <a:cxn ang="0">
                        <a:pos x="63" y="62"/>
                      </a:cxn>
                      <a:cxn ang="0">
                        <a:pos x="68" y="50"/>
                      </a:cxn>
                      <a:cxn ang="0">
                        <a:pos x="73" y="36"/>
                      </a:cxn>
                      <a:cxn ang="0">
                        <a:pos x="74" y="20"/>
                      </a:cxn>
                    </a:cxnLst>
                    <a:rect l="0" t="0" r="r" b="b"/>
                    <a:pathLst>
                      <a:path w="74" h="102">
                        <a:moveTo>
                          <a:pt x="74" y="20"/>
                        </a:moveTo>
                        <a:lnTo>
                          <a:pt x="73" y="12"/>
                        </a:lnTo>
                        <a:lnTo>
                          <a:pt x="73" y="6"/>
                        </a:lnTo>
                        <a:lnTo>
                          <a:pt x="69" y="3"/>
                        </a:lnTo>
                        <a:lnTo>
                          <a:pt x="68" y="0"/>
                        </a:lnTo>
                        <a:lnTo>
                          <a:pt x="69" y="11"/>
                        </a:lnTo>
                        <a:lnTo>
                          <a:pt x="71" y="20"/>
                        </a:lnTo>
                        <a:lnTo>
                          <a:pt x="69" y="36"/>
                        </a:lnTo>
                        <a:lnTo>
                          <a:pt x="65" y="50"/>
                        </a:lnTo>
                        <a:lnTo>
                          <a:pt x="59" y="62"/>
                        </a:lnTo>
                        <a:lnTo>
                          <a:pt x="49" y="74"/>
                        </a:lnTo>
                        <a:lnTo>
                          <a:pt x="40" y="84"/>
                        </a:lnTo>
                        <a:lnTo>
                          <a:pt x="28" y="91"/>
                        </a:lnTo>
                        <a:lnTo>
                          <a:pt x="14" y="97"/>
                        </a:lnTo>
                        <a:lnTo>
                          <a:pt x="0" y="101"/>
                        </a:lnTo>
                        <a:lnTo>
                          <a:pt x="5" y="101"/>
                        </a:lnTo>
                        <a:lnTo>
                          <a:pt x="8" y="102"/>
                        </a:lnTo>
                        <a:lnTo>
                          <a:pt x="22" y="97"/>
                        </a:lnTo>
                        <a:lnTo>
                          <a:pt x="34" y="91"/>
                        </a:lnTo>
                        <a:lnTo>
                          <a:pt x="45" y="84"/>
                        </a:lnTo>
                        <a:lnTo>
                          <a:pt x="54" y="73"/>
                        </a:lnTo>
                        <a:lnTo>
                          <a:pt x="63" y="62"/>
                        </a:lnTo>
                        <a:lnTo>
                          <a:pt x="68" y="50"/>
                        </a:lnTo>
                        <a:lnTo>
                          <a:pt x="73" y="36"/>
                        </a:lnTo>
                        <a:lnTo>
                          <a:pt x="74" y="20"/>
                        </a:lnTo>
                        <a:close/>
                      </a:path>
                    </a:pathLst>
                  </a:custGeom>
                  <a:solidFill>
                    <a:srgbClr val="DC363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92" name="Freeform 760"/>
                  <p:cNvSpPr>
                    <a:spLocks/>
                  </p:cNvSpPr>
                  <p:nvPr/>
                </p:nvSpPr>
                <p:spPr bwMode="auto">
                  <a:xfrm>
                    <a:off x="5604" y="1209"/>
                    <a:ext cx="76" cy="102"/>
                  </a:xfrm>
                  <a:custGeom>
                    <a:avLst/>
                    <a:gdLst/>
                    <a:ahLst/>
                    <a:cxnLst>
                      <a:cxn ang="0">
                        <a:pos x="76" y="21"/>
                      </a:cxn>
                      <a:cxn ang="0">
                        <a:pos x="74" y="12"/>
                      </a:cxn>
                      <a:cxn ang="0">
                        <a:pos x="72" y="4"/>
                      </a:cxn>
                      <a:cxn ang="0">
                        <a:pos x="71" y="1"/>
                      </a:cxn>
                      <a:cxn ang="0">
                        <a:pos x="69" y="0"/>
                      </a:cxn>
                      <a:cxn ang="0">
                        <a:pos x="71" y="10"/>
                      </a:cxn>
                      <a:cxn ang="0">
                        <a:pos x="72" y="21"/>
                      </a:cxn>
                      <a:cxn ang="0">
                        <a:pos x="71" y="37"/>
                      </a:cxn>
                      <a:cxn ang="0">
                        <a:pos x="66" y="51"/>
                      </a:cxn>
                      <a:cxn ang="0">
                        <a:pos x="60" y="63"/>
                      </a:cxn>
                      <a:cxn ang="0">
                        <a:pos x="51" y="75"/>
                      </a:cxn>
                      <a:cxn ang="0">
                        <a:pos x="40" y="85"/>
                      </a:cxn>
                      <a:cxn ang="0">
                        <a:pos x="28" y="92"/>
                      </a:cxn>
                      <a:cxn ang="0">
                        <a:pos x="14" y="97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8" y="102"/>
                      </a:cxn>
                      <a:cxn ang="0">
                        <a:pos x="22" y="98"/>
                      </a:cxn>
                      <a:cxn ang="0">
                        <a:pos x="34" y="92"/>
                      </a:cxn>
                      <a:cxn ang="0">
                        <a:pos x="45" y="85"/>
                      </a:cxn>
                      <a:cxn ang="0">
                        <a:pos x="55" y="74"/>
                      </a:cxn>
                      <a:cxn ang="0">
                        <a:pos x="63" y="63"/>
                      </a:cxn>
                      <a:cxn ang="0">
                        <a:pos x="69" y="51"/>
                      </a:cxn>
                      <a:cxn ang="0">
                        <a:pos x="74" y="37"/>
                      </a:cxn>
                      <a:cxn ang="0">
                        <a:pos x="76" y="21"/>
                      </a:cxn>
                    </a:cxnLst>
                    <a:rect l="0" t="0" r="r" b="b"/>
                    <a:pathLst>
                      <a:path w="76" h="102">
                        <a:moveTo>
                          <a:pt x="76" y="21"/>
                        </a:moveTo>
                        <a:lnTo>
                          <a:pt x="74" y="12"/>
                        </a:lnTo>
                        <a:lnTo>
                          <a:pt x="72" y="4"/>
                        </a:lnTo>
                        <a:lnTo>
                          <a:pt x="71" y="1"/>
                        </a:lnTo>
                        <a:lnTo>
                          <a:pt x="69" y="0"/>
                        </a:lnTo>
                        <a:lnTo>
                          <a:pt x="71" y="10"/>
                        </a:lnTo>
                        <a:lnTo>
                          <a:pt x="72" y="21"/>
                        </a:lnTo>
                        <a:lnTo>
                          <a:pt x="71" y="37"/>
                        </a:lnTo>
                        <a:lnTo>
                          <a:pt x="66" y="51"/>
                        </a:lnTo>
                        <a:lnTo>
                          <a:pt x="60" y="63"/>
                        </a:lnTo>
                        <a:lnTo>
                          <a:pt x="51" y="75"/>
                        </a:lnTo>
                        <a:lnTo>
                          <a:pt x="40" y="85"/>
                        </a:lnTo>
                        <a:lnTo>
                          <a:pt x="28" y="92"/>
                        </a:lnTo>
                        <a:lnTo>
                          <a:pt x="14" y="97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8" y="102"/>
                        </a:lnTo>
                        <a:lnTo>
                          <a:pt x="22" y="98"/>
                        </a:lnTo>
                        <a:lnTo>
                          <a:pt x="34" y="92"/>
                        </a:lnTo>
                        <a:lnTo>
                          <a:pt x="45" y="85"/>
                        </a:lnTo>
                        <a:lnTo>
                          <a:pt x="55" y="74"/>
                        </a:lnTo>
                        <a:lnTo>
                          <a:pt x="63" y="63"/>
                        </a:lnTo>
                        <a:lnTo>
                          <a:pt x="69" y="51"/>
                        </a:lnTo>
                        <a:lnTo>
                          <a:pt x="74" y="37"/>
                        </a:lnTo>
                        <a:lnTo>
                          <a:pt x="76" y="21"/>
                        </a:lnTo>
                        <a:close/>
                      </a:path>
                    </a:pathLst>
                  </a:custGeom>
                  <a:solidFill>
                    <a:srgbClr val="DC36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93" name="Freeform 761"/>
                  <p:cNvSpPr>
                    <a:spLocks/>
                  </p:cNvSpPr>
                  <p:nvPr/>
                </p:nvSpPr>
                <p:spPr bwMode="auto">
                  <a:xfrm>
                    <a:off x="5601" y="1207"/>
                    <a:ext cx="77" cy="104"/>
                  </a:xfrm>
                  <a:custGeom>
                    <a:avLst/>
                    <a:gdLst/>
                    <a:ahLst/>
                    <a:cxnLst>
                      <a:cxn ang="0">
                        <a:pos x="77" y="23"/>
                      </a:cxn>
                      <a:cxn ang="0">
                        <a:pos x="75" y="14"/>
                      </a:cxn>
                      <a:cxn ang="0">
                        <a:pos x="74" y="3"/>
                      </a:cxn>
                      <a:cxn ang="0">
                        <a:pos x="72" y="2"/>
                      </a:cxn>
                      <a:cxn ang="0">
                        <a:pos x="69" y="0"/>
                      </a:cxn>
                      <a:cxn ang="0">
                        <a:pos x="72" y="11"/>
                      </a:cxn>
                      <a:cxn ang="0">
                        <a:pos x="74" y="23"/>
                      </a:cxn>
                      <a:cxn ang="0">
                        <a:pos x="72" y="39"/>
                      </a:cxn>
                      <a:cxn ang="0">
                        <a:pos x="68" y="53"/>
                      </a:cxn>
                      <a:cxn ang="0">
                        <a:pos x="60" y="65"/>
                      </a:cxn>
                      <a:cxn ang="0">
                        <a:pos x="52" y="77"/>
                      </a:cxn>
                      <a:cxn ang="0">
                        <a:pos x="42" y="87"/>
                      </a:cxn>
                      <a:cxn ang="0">
                        <a:pos x="28" y="94"/>
                      </a:cxn>
                      <a:cxn ang="0">
                        <a:pos x="14" y="99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6" y="104"/>
                      </a:cxn>
                      <a:cxn ang="0">
                        <a:pos x="20" y="100"/>
                      </a:cxn>
                      <a:cxn ang="0">
                        <a:pos x="34" y="94"/>
                      </a:cxn>
                      <a:cxn ang="0">
                        <a:pos x="46" y="87"/>
                      </a:cxn>
                      <a:cxn ang="0">
                        <a:pos x="55" y="77"/>
                      </a:cxn>
                      <a:cxn ang="0">
                        <a:pos x="65" y="65"/>
                      </a:cxn>
                      <a:cxn ang="0">
                        <a:pos x="71" y="53"/>
                      </a:cxn>
                      <a:cxn ang="0">
                        <a:pos x="75" y="39"/>
                      </a:cxn>
                      <a:cxn ang="0">
                        <a:pos x="77" y="23"/>
                      </a:cxn>
                    </a:cxnLst>
                    <a:rect l="0" t="0" r="r" b="b"/>
                    <a:pathLst>
                      <a:path w="77" h="104">
                        <a:moveTo>
                          <a:pt x="77" y="23"/>
                        </a:moveTo>
                        <a:lnTo>
                          <a:pt x="75" y="14"/>
                        </a:lnTo>
                        <a:lnTo>
                          <a:pt x="74" y="3"/>
                        </a:lnTo>
                        <a:lnTo>
                          <a:pt x="72" y="2"/>
                        </a:lnTo>
                        <a:lnTo>
                          <a:pt x="69" y="0"/>
                        </a:lnTo>
                        <a:lnTo>
                          <a:pt x="72" y="11"/>
                        </a:lnTo>
                        <a:lnTo>
                          <a:pt x="74" y="23"/>
                        </a:lnTo>
                        <a:lnTo>
                          <a:pt x="72" y="39"/>
                        </a:lnTo>
                        <a:lnTo>
                          <a:pt x="68" y="53"/>
                        </a:lnTo>
                        <a:lnTo>
                          <a:pt x="60" y="65"/>
                        </a:lnTo>
                        <a:lnTo>
                          <a:pt x="52" y="77"/>
                        </a:lnTo>
                        <a:lnTo>
                          <a:pt x="42" y="87"/>
                        </a:lnTo>
                        <a:lnTo>
                          <a:pt x="28" y="94"/>
                        </a:lnTo>
                        <a:lnTo>
                          <a:pt x="14" y="99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6" y="104"/>
                        </a:lnTo>
                        <a:lnTo>
                          <a:pt x="20" y="100"/>
                        </a:lnTo>
                        <a:lnTo>
                          <a:pt x="34" y="94"/>
                        </a:lnTo>
                        <a:lnTo>
                          <a:pt x="46" y="87"/>
                        </a:lnTo>
                        <a:lnTo>
                          <a:pt x="55" y="77"/>
                        </a:lnTo>
                        <a:lnTo>
                          <a:pt x="65" y="65"/>
                        </a:lnTo>
                        <a:lnTo>
                          <a:pt x="71" y="53"/>
                        </a:lnTo>
                        <a:lnTo>
                          <a:pt x="75" y="39"/>
                        </a:lnTo>
                        <a:lnTo>
                          <a:pt x="77" y="23"/>
                        </a:lnTo>
                        <a:close/>
                      </a:path>
                    </a:pathLst>
                  </a:custGeom>
                  <a:solidFill>
                    <a:srgbClr val="DC37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94" name="Freeform 762"/>
                  <p:cNvSpPr>
                    <a:spLocks/>
                  </p:cNvSpPr>
                  <p:nvPr/>
                </p:nvSpPr>
                <p:spPr bwMode="auto">
                  <a:xfrm>
                    <a:off x="5598" y="1204"/>
                    <a:ext cx="78" cy="105"/>
                  </a:xfrm>
                  <a:custGeom>
                    <a:avLst/>
                    <a:gdLst/>
                    <a:ahLst/>
                    <a:cxnLst>
                      <a:cxn ang="0">
                        <a:pos x="78" y="26"/>
                      </a:cxn>
                      <a:cxn ang="0">
                        <a:pos x="77" y="15"/>
                      </a:cxn>
                      <a:cxn ang="0">
                        <a:pos x="75" y="5"/>
                      </a:cxn>
                      <a:cxn ang="0">
                        <a:pos x="72" y="3"/>
                      </a:cxn>
                      <a:cxn ang="0">
                        <a:pos x="71" y="0"/>
                      </a:cxn>
                      <a:cxn ang="0">
                        <a:pos x="74" y="12"/>
                      </a:cxn>
                      <a:cxn ang="0">
                        <a:pos x="75" y="26"/>
                      </a:cxn>
                      <a:cxn ang="0">
                        <a:pos x="74" y="42"/>
                      </a:cxn>
                      <a:cxn ang="0">
                        <a:pos x="69" y="56"/>
                      </a:cxn>
                      <a:cxn ang="0">
                        <a:pos x="61" y="69"/>
                      </a:cxn>
                      <a:cxn ang="0">
                        <a:pos x="52" y="80"/>
                      </a:cxn>
                      <a:cxn ang="0">
                        <a:pos x="41" y="90"/>
                      </a:cxn>
                      <a:cxn ang="0">
                        <a:pos x="29" y="96"/>
                      </a:cxn>
                      <a:cxn ang="0">
                        <a:pos x="15" y="100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20" y="102"/>
                      </a:cxn>
                      <a:cxn ang="0">
                        <a:pos x="34" y="97"/>
                      </a:cxn>
                      <a:cxn ang="0">
                        <a:pos x="46" y="90"/>
                      </a:cxn>
                      <a:cxn ang="0">
                        <a:pos x="57" y="80"/>
                      </a:cxn>
                      <a:cxn ang="0">
                        <a:pos x="66" y="68"/>
                      </a:cxn>
                      <a:cxn ang="0">
                        <a:pos x="72" y="56"/>
                      </a:cxn>
                      <a:cxn ang="0">
                        <a:pos x="77" y="42"/>
                      </a:cxn>
                      <a:cxn ang="0">
                        <a:pos x="78" y="26"/>
                      </a:cxn>
                    </a:cxnLst>
                    <a:rect l="0" t="0" r="r" b="b"/>
                    <a:pathLst>
                      <a:path w="78" h="105">
                        <a:moveTo>
                          <a:pt x="78" y="26"/>
                        </a:moveTo>
                        <a:lnTo>
                          <a:pt x="77" y="15"/>
                        </a:lnTo>
                        <a:lnTo>
                          <a:pt x="75" y="5"/>
                        </a:lnTo>
                        <a:lnTo>
                          <a:pt x="72" y="3"/>
                        </a:lnTo>
                        <a:lnTo>
                          <a:pt x="71" y="0"/>
                        </a:lnTo>
                        <a:lnTo>
                          <a:pt x="74" y="12"/>
                        </a:lnTo>
                        <a:lnTo>
                          <a:pt x="75" y="26"/>
                        </a:lnTo>
                        <a:lnTo>
                          <a:pt x="74" y="42"/>
                        </a:lnTo>
                        <a:lnTo>
                          <a:pt x="69" y="56"/>
                        </a:lnTo>
                        <a:lnTo>
                          <a:pt x="61" y="69"/>
                        </a:lnTo>
                        <a:lnTo>
                          <a:pt x="52" y="80"/>
                        </a:lnTo>
                        <a:lnTo>
                          <a:pt x="41" y="90"/>
                        </a:lnTo>
                        <a:lnTo>
                          <a:pt x="29" y="96"/>
                        </a:lnTo>
                        <a:lnTo>
                          <a:pt x="15" y="100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20" y="102"/>
                        </a:lnTo>
                        <a:lnTo>
                          <a:pt x="34" y="97"/>
                        </a:lnTo>
                        <a:lnTo>
                          <a:pt x="46" y="90"/>
                        </a:lnTo>
                        <a:lnTo>
                          <a:pt x="57" y="80"/>
                        </a:lnTo>
                        <a:lnTo>
                          <a:pt x="66" y="68"/>
                        </a:lnTo>
                        <a:lnTo>
                          <a:pt x="72" y="56"/>
                        </a:lnTo>
                        <a:lnTo>
                          <a:pt x="77" y="42"/>
                        </a:lnTo>
                        <a:lnTo>
                          <a:pt x="78" y="26"/>
                        </a:lnTo>
                        <a:close/>
                      </a:path>
                    </a:pathLst>
                  </a:custGeom>
                  <a:solidFill>
                    <a:srgbClr val="DC37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95" name="Freeform 763"/>
                  <p:cNvSpPr>
                    <a:spLocks/>
                  </p:cNvSpPr>
                  <p:nvPr/>
                </p:nvSpPr>
                <p:spPr bwMode="auto">
                  <a:xfrm>
                    <a:off x="5595" y="1202"/>
                    <a:ext cx="80" cy="105"/>
                  </a:xfrm>
                  <a:custGeom>
                    <a:avLst/>
                    <a:gdLst/>
                    <a:ahLst/>
                    <a:cxnLst>
                      <a:cxn ang="0">
                        <a:pos x="80" y="28"/>
                      </a:cxn>
                      <a:cxn ang="0">
                        <a:pos x="78" y="16"/>
                      </a:cxn>
                      <a:cxn ang="0">
                        <a:pos x="75" y="5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5" y="14"/>
                      </a:cxn>
                      <a:cxn ang="0">
                        <a:pos x="77" y="28"/>
                      </a:cxn>
                      <a:cxn ang="0">
                        <a:pos x="75" y="44"/>
                      </a:cxn>
                      <a:cxn ang="0">
                        <a:pos x="71" y="58"/>
                      </a:cxn>
                      <a:cxn ang="0">
                        <a:pos x="63" y="70"/>
                      </a:cxn>
                      <a:cxn ang="0">
                        <a:pos x="55" y="81"/>
                      </a:cxn>
                      <a:cxn ang="0">
                        <a:pos x="43" y="90"/>
                      </a:cxn>
                      <a:cxn ang="0">
                        <a:pos x="31" y="96"/>
                      </a:cxn>
                      <a:cxn ang="0">
                        <a:pos x="17" y="101"/>
                      </a:cxn>
                      <a:cxn ang="0">
                        <a:pos x="3" y="102"/>
                      </a:cxn>
                      <a:cxn ang="0">
                        <a:pos x="1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20" y="104"/>
                      </a:cxn>
                      <a:cxn ang="0">
                        <a:pos x="34" y="99"/>
                      </a:cxn>
                      <a:cxn ang="0">
                        <a:pos x="48" y="92"/>
                      </a:cxn>
                      <a:cxn ang="0">
                        <a:pos x="58" y="82"/>
                      </a:cxn>
                      <a:cxn ang="0">
                        <a:pos x="66" y="70"/>
                      </a:cxn>
                      <a:cxn ang="0">
                        <a:pos x="74" y="58"/>
                      </a:cxn>
                      <a:cxn ang="0">
                        <a:pos x="78" y="44"/>
                      </a:cxn>
                      <a:cxn ang="0">
                        <a:pos x="80" y="28"/>
                      </a:cxn>
                    </a:cxnLst>
                    <a:rect l="0" t="0" r="r" b="b"/>
                    <a:pathLst>
                      <a:path w="80" h="105">
                        <a:moveTo>
                          <a:pt x="80" y="28"/>
                        </a:moveTo>
                        <a:lnTo>
                          <a:pt x="78" y="16"/>
                        </a:lnTo>
                        <a:lnTo>
                          <a:pt x="75" y="5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5" y="14"/>
                        </a:lnTo>
                        <a:lnTo>
                          <a:pt x="77" y="28"/>
                        </a:lnTo>
                        <a:lnTo>
                          <a:pt x="75" y="44"/>
                        </a:lnTo>
                        <a:lnTo>
                          <a:pt x="71" y="58"/>
                        </a:lnTo>
                        <a:lnTo>
                          <a:pt x="63" y="70"/>
                        </a:lnTo>
                        <a:lnTo>
                          <a:pt x="55" y="81"/>
                        </a:lnTo>
                        <a:lnTo>
                          <a:pt x="43" y="90"/>
                        </a:lnTo>
                        <a:lnTo>
                          <a:pt x="31" y="96"/>
                        </a:lnTo>
                        <a:lnTo>
                          <a:pt x="17" y="101"/>
                        </a:lnTo>
                        <a:lnTo>
                          <a:pt x="3" y="102"/>
                        </a:lnTo>
                        <a:lnTo>
                          <a:pt x="1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20" y="104"/>
                        </a:lnTo>
                        <a:lnTo>
                          <a:pt x="34" y="99"/>
                        </a:lnTo>
                        <a:lnTo>
                          <a:pt x="48" y="92"/>
                        </a:lnTo>
                        <a:lnTo>
                          <a:pt x="58" y="82"/>
                        </a:lnTo>
                        <a:lnTo>
                          <a:pt x="66" y="70"/>
                        </a:lnTo>
                        <a:lnTo>
                          <a:pt x="74" y="58"/>
                        </a:lnTo>
                        <a:lnTo>
                          <a:pt x="78" y="44"/>
                        </a:lnTo>
                        <a:lnTo>
                          <a:pt x="80" y="28"/>
                        </a:lnTo>
                        <a:close/>
                      </a:path>
                    </a:pathLst>
                  </a:custGeom>
                  <a:solidFill>
                    <a:srgbClr val="DC38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96" name="Freeform 764"/>
                  <p:cNvSpPr>
                    <a:spLocks/>
                  </p:cNvSpPr>
                  <p:nvPr/>
                </p:nvSpPr>
                <p:spPr bwMode="auto">
                  <a:xfrm>
                    <a:off x="5592" y="1201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29"/>
                      </a:cxn>
                      <a:cxn ang="0">
                        <a:pos x="80" y="15"/>
                      </a:cxn>
                      <a:cxn ang="0">
                        <a:pos x="77" y="3"/>
                      </a:cxn>
                      <a:cxn ang="0">
                        <a:pos x="74" y="1"/>
                      </a:cxn>
                      <a:cxn ang="0">
                        <a:pos x="72" y="0"/>
                      </a:cxn>
                      <a:cxn ang="0">
                        <a:pos x="74" y="6"/>
                      </a:cxn>
                      <a:cxn ang="0">
                        <a:pos x="77" y="14"/>
                      </a:cxn>
                      <a:cxn ang="0">
                        <a:pos x="77" y="21"/>
                      </a:cxn>
                      <a:cxn ang="0">
                        <a:pos x="78" y="29"/>
                      </a:cxn>
                      <a:cxn ang="0">
                        <a:pos x="77" y="45"/>
                      </a:cxn>
                      <a:cxn ang="0">
                        <a:pos x="72" y="57"/>
                      </a:cxn>
                      <a:cxn ang="0">
                        <a:pos x="66" y="69"/>
                      </a:cxn>
                      <a:cxn ang="0">
                        <a:pos x="57" y="80"/>
                      </a:cxn>
                      <a:cxn ang="0">
                        <a:pos x="46" y="89"/>
                      </a:cxn>
                      <a:cxn ang="0">
                        <a:pos x="34" y="96"/>
                      </a:cxn>
                      <a:cxn ang="0">
                        <a:pos x="20" y="100"/>
                      </a:cxn>
                      <a:cxn ang="0">
                        <a:pos x="6" y="102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21" y="103"/>
                      </a:cxn>
                      <a:cxn ang="0">
                        <a:pos x="35" y="99"/>
                      </a:cxn>
                      <a:cxn ang="0">
                        <a:pos x="47" y="93"/>
                      </a:cxn>
                      <a:cxn ang="0">
                        <a:pos x="58" y="83"/>
                      </a:cxn>
                      <a:cxn ang="0">
                        <a:pos x="67" y="72"/>
                      </a:cxn>
                      <a:cxn ang="0">
                        <a:pos x="75" y="59"/>
                      </a:cxn>
                      <a:cxn ang="0">
                        <a:pos x="80" y="45"/>
                      </a:cxn>
                      <a:cxn ang="0">
                        <a:pos x="81" y="29"/>
                      </a:cxn>
                    </a:cxnLst>
                    <a:rect l="0" t="0" r="r" b="b"/>
                    <a:pathLst>
                      <a:path w="81" h="105">
                        <a:moveTo>
                          <a:pt x="81" y="29"/>
                        </a:moveTo>
                        <a:lnTo>
                          <a:pt x="80" y="15"/>
                        </a:lnTo>
                        <a:lnTo>
                          <a:pt x="77" y="3"/>
                        </a:lnTo>
                        <a:lnTo>
                          <a:pt x="74" y="1"/>
                        </a:lnTo>
                        <a:lnTo>
                          <a:pt x="72" y="0"/>
                        </a:lnTo>
                        <a:lnTo>
                          <a:pt x="74" y="6"/>
                        </a:lnTo>
                        <a:lnTo>
                          <a:pt x="77" y="14"/>
                        </a:lnTo>
                        <a:lnTo>
                          <a:pt x="77" y="21"/>
                        </a:lnTo>
                        <a:lnTo>
                          <a:pt x="78" y="29"/>
                        </a:lnTo>
                        <a:lnTo>
                          <a:pt x="77" y="45"/>
                        </a:lnTo>
                        <a:lnTo>
                          <a:pt x="72" y="57"/>
                        </a:lnTo>
                        <a:lnTo>
                          <a:pt x="66" y="69"/>
                        </a:lnTo>
                        <a:lnTo>
                          <a:pt x="57" y="80"/>
                        </a:lnTo>
                        <a:lnTo>
                          <a:pt x="46" y="89"/>
                        </a:lnTo>
                        <a:lnTo>
                          <a:pt x="34" y="96"/>
                        </a:lnTo>
                        <a:lnTo>
                          <a:pt x="20" y="100"/>
                        </a:lnTo>
                        <a:lnTo>
                          <a:pt x="6" y="102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21" y="103"/>
                        </a:lnTo>
                        <a:lnTo>
                          <a:pt x="35" y="99"/>
                        </a:lnTo>
                        <a:lnTo>
                          <a:pt x="47" y="93"/>
                        </a:lnTo>
                        <a:lnTo>
                          <a:pt x="58" y="83"/>
                        </a:lnTo>
                        <a:lnTo>
                          <a:pt x="67" y="72"/>
                        </a:lnTo>
                        <a:lnTo>
                          <a:pt x="75" y="59"/>
                        </a:lnTo>
                        <a:lnTo>
                          <a:pt x="80" y="45"/>
                        </a:lnTo>
                        <a:lnTo>
                          <a:pt x="81" y="29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97" name="Freeform 765"/>
                  <p:cNvSpPr>
                    <a:spLocks/>
                  </p:cNvSpPr>
                  <p:nvPr/>
                </p:nvSpPr>
                <p:spPr bwMode="auto">
                  <a:xfrm>
                    <a:off x="5588" y="1199"/>
                    <a:ext cx="84" cy="105"/>
                  </a:xfrm>
                  <a:custGeom>
                    <a:avLst/>
                    <a:gdLst/>
                    <a:ahLst/>
                    <a:cxnLst>
                      <a:cxn ang="0">
                        <a:pos x="84" y="31"/>
                      </a:cxn>
                      <a:cxn ang="0">
                        <a:pos x="82" y="17"/>
                      </a:cxn>
                      <a:cxn ang="0">
                        <a:pos x="78" y="3"/>
                      </a:cxn>
                      <a:cxn ang="0">
                        <a:pos x="76" y="2"/>
                      </a:cxn>
                      <a:cxn ang="0">
                        <a:pos x="73" y="0"/>
                      </a:cxn>
                      <a:cxn ang="0">
                        <a:pos x="76" y="8"/>
                      </a:cxn>
                      <a:cxn ang="0">
                        <a:pos x="78" y="16"/>
                      </a:cxn>
                      <a:cxn ang="0">
                        <a:pos x="79" y="23"/>
                      </a:cxn>
                      <a:cxn ang="0">
                        <a:pos x="81" y="31"/>
                      </a:cxn>
                      <a:cxn ang="0">
                        <a:pos x="79" y="45"/>
                      </a:cxn>
                      <a:cxn ang="0">
                        <a:pos x="75" y="59"/>
                      </a:cxn>
                      <a:cxn ang="0">
                        <a:pos x="68" y="71"/>
                      </a:cxn>
                      <a:cxn ang="0">
                        <a:pos x="59" y="82"/>
                      </a:cxn>
                      <a:cxn ang="0">
                        <a:pos x="48" y="90"/>
                      </a:cxn>
                      <a:cxn ang="0">
                        <a:pos x="38" y="96"/>
                      </a:cxn>
                      <a:cxn ang="0">
                        <a:pos x="24" y="101"/>
                      </a:cxn>
                      <a:cxn ang="0">
                        <a:pos x="10" y="102"/>
                      </a:cxn>
                      <a:cxn ang="0">
                        <a:pos x="5" y="102"/>
                      </a:cxn>
                      <a:cxn ang="0">
                        <a:pos x="0" y="102"/>
                      </a:cxn>
                      <a:cxn ang="0">
                        <a:pos x="4" y="104"/>
                      </a:cxn>
                      <a:cxn ang="0">
                        <a:pos x="7" y="105"/>
                      </a:cxn>
                      <a:cxn ang="0">
                        <a:pos x="8" y="105"/>
                      </a:cxn>
                      <a:cxn ang="0">
                        <a:pos x="10" y="105"/>
                      </a:cxn>
                      <a:cxn ang="0">
                        <a:pos x="24" y="104"/>
                      </a:cxn>
                      <a:cxn ang="0">
                        <a:pos x="38" y="99"/>
                      </a:cxn>
                      <a:cxn ang="0">
                        <a:pos x="50" y="93"/>
                      </a:cxn>
                      <a:cxn ang="0">
                        <a:pos x="62" y="84"/>
                      </a:cxn>
                      <a:cxn ang="0">
                        <a:pos x="70" y="73"/>
                      </a:cxn>
                      <a:cxn ang="0">
                        <a:pos x="78" y="61"/>
                      </a:cxn>
                      <a:cxn ang="0">
                        <a:pos x="82" y="47"/>
                      </a:cxn>
                      <a:cxn ang="0">
                        <a:pos x="84" y="31"/>
                      </a:cxn>
                    </a:cxnLst>
                    <a:rect l="0" t="0" r="r" b="b"/>
                    <a:pathLst>
                      <a:path w="84" h="105">
                        <a:moveTo>
                          <a:pt x="84" y="31"/>
                        </a:moveTo>
                        <a:lnTo>
                          <a:pt x="82" y="17"/>
                        </a:lnTo>
                        <a:lnTo>
                          <a:pt x="78" y="3"/>
                        </a:lnTo>
                        <a:lnTo>
                          <a:pt x="76" y="2"/>
                        </a:lnTo>
                        <a:lnTo>
                          <a:pt x="73" y="0"/>
                        </a:lnTo>
                        <a:lnTo>
                          <a:pt x="76" y="8"/>
                        </a:lnTo>
                        <a:lnTo>
                          <a:pt x="78" y="16"/>
                        </a:lnTo>
                        <a:lnTo>
                          <a:pt x="79" y="23"/>
                        </a:lnTo>
                        <a:lnTo>
                          <a:pt x="81" y="31"/>
                        </a:lnTo>
                        <a:lnTo>
                          <a:pt x="79" y="45"/>
                        </a:lnTo>
                        <a:lnTo>
                          <a:pt x="75" y="59"/>
                        </a:lnTo>
                        <a:lnTo>
                          <a:pt x="68" y="71"/>
                        </a:lnTo>
                        <a:lnTo>
                          <a:pt x="59" y="82"/>
                        </a:lnTo>
                        <a:lnTo>
                          <a:pt x="48" y="90"/>
                        </a:lnTo>
                        <a:lnTo>
                          <a:pt x="38" y="96"/>
                        </a:lnTo>
                        <a:lnTo>
                          <a:pt x="24" y="101"/>
                        </a:lnTo>
                        <a:lnTo>
                          <a:pt x="10" y="102"/>
                        </a:lnTo>
                        <a:lnTo>
                          <a:pt x="5" y="102"/>
                        </a:lnTo>
                        <a:lnTo>
                          <a:pt x="0" y="102"/>
                        </a:lnTo>
                        <a:lnTo>
                          <a:pt x="4" y="104"/>
                        </a:lnTo>
                        <a:lnTo>
                          <a:pt x="7" y="105"/>
                        </a:lnTo>
                        <a:lnTo>
                          <a:pt x="8" y="105"/>
                        </a:lnTo>
                        <a:lnTo>
                          <a:pt x="10" y="105"/>
                        </a:lnTo>
                        <a:lnTo>
                          <a:pt x="24" y="104"/>
                        </a:lnTo>
                        <a:lnTo>
                          <a:pt x="38" y="99"/>
                        </a:lnTo>
                        <a:lnTo>
                          <a:pt x="50" y="93"/>
                        </a:lnTo>
                        <a:lnTo>
                          <a:pt x="62" y="84"/>
                        </a:lnTo>
                        <a:lnTo>
                          <a:pt x="70" y="73"/>
                        </a:lnTo>
                        <a:lnTo>
                          <a:pt x="78" y="61"/>
                        </a:lnTo>
                        <a:lnTo>
                          <a:pt x="82" y="47"/>
                        </a:lnTo>
                        <a:lnTo>
                          <a:pt x="84" y="31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98" name="Freeform 766"/>
                  <p:cNvSpPr>
                    <a:spLocks/>
                  </p:cNvSpPr>
                  <p:nvPr/>
                </p:nvSpPr>
                <p:spPr bwMode="auto">
                  <a:xfrm>
                    <a:off x="5585" y="1198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2"/>
                      </a:cxn>
                      <a:cxn ang="0">
                        <a:pos x="84" y="24"/>
                      </a:cxn>
                      <a:cxn ang="0">
                        <a:pos x="84" y="17"/>
                      </a:cxn>
                      <a:cxn ang="0">
                        <a:pos x="81" y="9"/>
                      </a:cxn>
                      <a:cxn ang="0">
                        <a:pos x="79" y="3"/>
                      </a:cxn>
                      <a:cxn ang="0">
                        <a:pos x="76" y="1"/>
                      </a:cxn>
                      <a:cxn ang="0">
                        <a:pos x="73" y="0"/>
                      </a:cxn>
                      <a:cxn ang="0">
                        <a:pos x="78" y="7"/>
                      </a:cxn>
                      <a:cxn ang="0">
                        <a:pos x="79" y="15"/>
                      </a:cxn>
                      <a:cxn ang="0">
                        <a:pos x="81" y="24"/>
                      </a:cxn>
                      <a:cxn ang="0">
                        <a:pos x="82" y="32"/>
                      </a:cxn>
                      <a:cxn ang="0">
                        <a:pos x="81" y="46"/>
                      </a:cxn>
                      <a:cxn ang="0">
                        <a:pos x="76" y="60"/>
                      </a:cxn>
                      <a:cxn ang="0">
                        <a:pos x="70" y="71"/>
                      </a:cxn>
                      <a:cxn ang="0">
                        <a:pos x="61" y="82"/>
                      </a:cxn>
                      <a:cxn ang="0">
                        <a:pos x="51" y="89"/>
                      </a:cxn>
                      <a:cxn ang="0">
                        <a:pos x="39" y="97"/>
                      </a:cxn>
                      <a:cxn ang="0">
                        <a:pos x="27" y="100"/>
                      </a:cxn>
                      <a:cxn ang="0">
                        <a:pos x="13" y="102"/>
                      </a:cxn>
                      <a:cxn ang="0">
                        <a:pos x="7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7" y="105"/>
                      </a:cxn>
                      <a:cxn ang="0">
                        <a:pos x="10" y="105"/>
                      </a:cxn>
                      <a:cxn ang="0">
                        <a:pos x="13" y="105"/>
                      </a:cxn>
                      <a:cxn ang="0">
                        <a:pos x="27" y="103"/>
                      </a:cxn>
                      <a:cxn ang="0">
                        <a:pos x="41" y="99"/>
                      </a:cxn>
                      <a:cxn ang="0">
                        <a:pos x="53" y="92"/>
                      </a:cxn>
                      <a:cxn ang="0">
                        <a:pos x="64" y="83"/>
                      </a:cxn>
                      <a:cxn ang="0">
                        <a:pos x="73" y="72"/>
                      </a:cxn>
                      <a:cxn ang="0">
                        <a:pos x="79" y="60"/>
                      </a:cxn>
                      <a:cxn ang="0">
                        <a:pos x="84" y="48"/>
                      </a:cxn>
                      <a:cxn ang="0">
                        <a:pos x="85" y="32"/>
                      </a:cxn>
                    </a:cxnLst>
                    <a:rect l="0" t="0" r="r" b="b"/>
                    <a:pathLst>
                      <a:path w="85" h="105">
                        <a:moveTo>
                          <a:pt x="85" y="32"/>
                        </a:moveTo>
                        <a:lnTo>
                          <a:pt x="84" y="24"/>
                        </a:lnTo>
                        <a:lnTo>
                          <a:pt x="84" y="17"/>
                        </a:lnTo>
                        <a:lnTo>
                          <a:pt x="81" y="9"/>
                        </a:lnTo>
                        <a:lnTo>
                          <a:pt x="79" y="3"/>
                        </a:lnTo>
                        <a:lnTo>
                          <a:pt x="76" y="1"/>
                        </a:lnTo>
                        <a:lnTo>
                          <a:pt x="73" y="0"/>
                        </a:lnTo>
                        <a:lnTo>
                          <a:pt x="78" y="7"/>
                        </a:lnTo>
                        <a:lnTo>
                          <a:pt x="79" y="15"/>
                        </a:lnTo>
                        <a:lnTo>
                          <a:pt x="81" y="24"/>
                        </a:lnTo>
                        <a:lnTo>
                          <a:pt x="82" y="32"/>
                        </a:lnTo>
                        <a:lnTo>
                          <a:pt x="81" y="46"/>
                        </a:lnTo>
                        <a:lnTo>
                          <a:pt x="76" y="60"/>
                        </a:lnTo>
                        <a:lnTo>
                          <a:pt x="70" y="71"/>
                        </a:lnTo>
                        <a:lnTo>
                          <a:pt x="61" y="82"/>
                        </a:lnTo>
                        <a:lnTo>
                          <a:pt x="51" y="89"/>
                        </a:lnTo>
                        <a:lnTo>
                          <a:pt x="39" y="97"/>
                        </a:lnTo>
                        <a:lnTo>
                          <a:pt x="27" y="100"/>
                        </a:lnTo>
                        <a:lnTo>
                          <a:pt x="13" y="102"/>
                        </a:lnTo>
                        <a:lnTo>
                          <a:pt x="7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7" y="105"/>
                        </a:lnTo>
                        <a:lnTo>
                          <a:pt x="10" y="105"/>
                        </a:lnTo>
                        <a:lnTo>
                          <a:pt x="13" y="105"/>
                        </a:lnTo>
                        <a:lnTo>
                          <a:pt x="27" y="103"/>
                        </a:lnTo>
                        <a:lnTo>
                          <a:pt x="41" y="99"/>
                        </a:lnTo>
                        <a:lnTo>
                          <a:pt x="53" y="92"/>
                        </a:lnTo>
                        <a:lnTo>
                          <a:pt x="64" y="83"/>
                        </a:lnTo>
                        <a:lnTo>
                          <a:pt x="73" y="72"/>
                        </a:lnTo>
                        <a:lnTo>
                          <a:pt x="79" y="60"/>
                        </a:lnTo>
                        <a:lnTo>
                          <a:pt x="84" y="48"/>
                        </a:lnTo>
                        <a:lnTo>
                          <a:pt x="85" y="32"/>
                        </a:lnTo>
                        <a:close/>
                      </a:path>
                    </a:pathLst>
                  </a:custGeom>
                  <a:solidFill>
                    <a:srgbClr val="DD3A3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99" name="Freeform 767"/>
                  <p:cNvSpPr>
                    <a:spLocks/>
                  </p:cNvSpPr>
                  <p:nvPr/>
                </p:nvSpPr>
                <p:spPr bwMode="auto">
                  <a:xfrm>
                    <a:off x="5584" y="1196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4"/>
                      </a:cxn>
                      <a:cxn ang="0">
                        <a:pos x="83" y="26"/>
                      </a:cxn>
                      <a:cxn ang="0">
                        <a:pos x="82" y="19"/>
                      </a:cxn>
                      <a:cxn ang="0">
                        <a:pos x="80" y="11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2" y="0"/>
                      </a:cxn>
                      <a:cxn ang="0">
                        <a:pos x="75" y="8"/>
                      </a:cxn>
                      <a:cxn ang="0">
                        <a:pos x="79" y="17"/>
                      </a:cxn>
                      <a:cxn ang="0">
                        <a:pos x="80" y="25"/>
                      </a:cxn>
                      <a:cxn ang="0">
                        <a:pos x="82" y="34"/>
                      </a:cxn>
                      <a:cxn ang="0">
                        <a:pos x="80" y="48"/>
                      </a:cxn>
                      <a:cxn ang="0">
                        <a:pos x="75" y="60"/>
                      </a:cxn>
                      <a:cxn ang="0">
                        <a:pos x="69" y="73"/>
                      </a:cxn>
                      <a:cxn ang="0">
                        <a:pos x="62" y="82"/>
                      </a:cxn>
                      <a:cxn ang="0">
                        <a:pos x="51" y="91"/>
                      </a:cxn>
                      <a:cxn ang="0">
                        <a:pos x="40" y="98"/>
                      </a:cxn>
                      <a:cxn ang="0">
                        <a:pos x="28" y="101"/>
                      </a:cxn>
                      <a:cxn ang="0">
                        <a:pos x="14" y="102"/>
                      </a:cxn>
                      <a:cxn ang="0">
                        <a:pos x="6" y="102"/>
                      </a:cxn>
                      <a:cxn ang="0">
                        <a:pos x="0" y="101"/>
                      </a:cxn>
                      <a:cxn ang="0">
                        <a:pos x="1" y="104"/>
                      </a:cxn>
                      <a:cxn ang="0">
                        <a:pos x="4" y="105"/>
                      </a:cxn>
                      <a:cxn ang="0">
                        <a:pos x="9" y="105"/>
                      </a:cxn>
                      <a:cxn ang="0">
                        <a:pos x="14" y="105"/>
                      </a:cxn>
                      <a:cxn ang="0">
                        <a:pos x="28" y="104"/>
                      </a:cxn>
                      <a:cxn ang="0">
                        <a:pos x="42" y="99"/>
                      </a:cxn>
                      <a:cxn ang="0">
                        <a:pos x="52" y="93"/>
                      </a:cxn>
                      <a:cxn ang="0">
                        <a:pos x="63" y="85"/>
                      </a:cxn>
                      <a:cxn ang="0">
                        <a:pos x="72" y="74"/>
                      </a:cxn>
                      <a:cxn ang="0">
                        <a:pos x="79" y="62"/>
                      </a:cxn>
                      <a:cxn ang="0">
                        <a:pos x="83" y="48"/>
                      </a:cxn>
                      <a:cxn ang="0">
                        <a:pos x="85" y="34"/>
                      </a:cxn>
                    </a:cxnLst>
                    <a:rect l="0" t="0" r="r" b="b"/>
                    <a:pathLst>
                      <a:path w="85" h="105">
                        <a:moveTo>
                          <a:pt x="85" y="34"/>
                        </a:moveTo>
                        <a:lnTo>
                          <a:pt x="83" y="26"/>
                        </a:lnTo>
                        <a:lnTo>
                          <a:pt x="82" y="19"/>
                        </a:lnTo>
                        <a:lnTo>
                          <a:pt x="80" y="11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2" y="0"/>
                        </a:lnTo>
                        <a:lnTo>
                          <a:pt x="75" y="8"/>
                        </a:lnTo>
                        <a:lnTo>
                          <a:pt x="79" y="17"/>
                        </a:lnTo>
                        <a:lnTo>
                          <a:pt x="80" y="25"/>
                        </a:lnTo>
                        <a:lnTo>
                          <a:pt x="82" y="34"/>
                        </a:lnTo>
                        <a:lnTo>
                          <a:pt x="80" y="48"/>
                        </a:lnTo>
                        <a:lnTo>
                          <a:pt x="75" y="60"/>
                        </a:lnTo>
                        <a:lnTo>
                          <a:pt x="69" y="73"/>
                        </a:lnTo>
                        <a:lnTo>
                          <a:pt x="62" y="82"/>
                        </a:lnTo>
                        <a:lnTo>
                          <a:pt x="51" y="91"/>
                        </a:lnTo>
                        <a:lnTo>
                          <a:pt x="40" y="98"/>
                        </a:lnTo>
                        <a:lnTo>
                          <a:pt x="28" y="101"/>
                        </a:lnTo>
                        <a:lnTo>
                          <a:pt x="14" y="102"/>
                        </a:lnTo>
                        <a:lnTo>
                          <a:pt x="6" y="102"/>
                        </a:lnTo>
                        <a:lnTo>
                          <a:pt x="0" y="101"/>
                        </a:lnTo>
                        <a:lnTo>
                          <a:pt x="1" y="104"/>
                        </a:lnTo>
                        <a:lnTo>
                          <a:pt x="4" y="105"/>
                        </a:lnTo>
                        <a:lnTo>
                          <a:pt x="9" y="105"/>
                        </a:lnTo>
                        <a:lnTo>
                          <a:pt x="14" y="105"/>
                        </a:lnTo>
                        <a:lnTo>
                          <a:pt x="28" y="104"/>
                        </a:lnTo>
                        <a:lnTo>
                          <a:pt x="42" y="99"/>
                        </a:lnTo>
                        <a:lnTo>
                          <a:pt x="52" y="93"/>
                        </a:lnTo>
                        <a:lnTo>
                          <a:pt x="63" y="85"/>
                        </a:lnTo>
                        <a:lnTo>
                          <a:pt x="72" y="74"/>
                        </a:lnTo>
                        <a:lnTo>
                          <a:pt x="79" y="62"/>
                        </a:lnTo>
                        <a:lnTo>
                          <a:pt x="83" y="48"/>
                        </a:lnTo>
                        <a:lnTo>
                          <a:pt x="85" y="34"/>
                        </a:lnTo>
                        <a:close/>
                      </a:path>
                    </a:pathLst>
                  </a:custGeom>
                  <a:solidFill>
                    <a:srgbClr val="DD3C3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00" name="Freeform 768"/>
                  <p:cNvSpPr>
                    <a:spLocks/>
                  </p:cNvSpPr>
                  <p:nvPr/>
                </p:nvSpPr>
                <p:spPr bwMode="auto">
                  <a:xfrm>
                    <a:off x="5581" y="1195"/>
                    <a:ext cx="86" cy="105"/>
                  </a:xfrm>
                  <a:custGeom>
                    <a:avLst/>
                    <a:gdLst/>
                    <a:ahLst/>
                    <a:cxnLst>
                      <a:cxn ang="0">
                        <a:pos x="86" y="35"/>
                      </a:cxn>
                      <a:cxn ang="0">
                        <a:pos x="85" y="27"/>
                      </a:cxn>
                      <a:cxn ang="0">
                        <a:pos x="83" y="18"/>
                      </a:cxn>
                      <a:cxn ang="0">
                        <a:pos x="82" y="10"/>
                      </a:cxn>
                      <a:cxn ang="0">
                        <a:pos x="77" y="3"/>
                      </a:cxn>
                      <a:cxn ang="0">
                        <a:pos x="75" y="1"/>
                      </a:cxn>
                      <a:cxn ang="0">
                        <a:pos x="72" y="0"/>
                      </a:cxn>
                      <a:cxn ang="0">
                        <a:pos x="77" y="9"/>
                      </a:cxn>
                      <a:cxn ang="0">
                        <a:pos x="80" y="17"/>
                      </a:cxn>
                      <a:cxn ang="0">
                        <a:pos x="82" y="26"/>
                      </a:cxn>
                      <a:cxn ang="0">
                        <a:pos x="83" y="35"/>
                      </a:cxn>
                      <a:cxn ang="0">
                        <a:pos x="82" y="49"/>
                      </a:cxn>
                      <a:cxn ang="0">
                        <a:pos x="77" y="61"/>
                      </a:cxn>
                      <a:cxn ang="0">
                        <a:pos x="71" y="72"/>
                      </a:cxn>
                      <a:cxn ang="0">
                        <a:pos x="63" y="83"/>
                      </a:cxn>
                      <a:cxn ang="0">
                        <a:pos x="54" y="91"/>
                      </a:cxn>
                      <a:cxn ang="0">
                        <a:pos x="41" y="97"/>
                      </a:cxn>
                      <a:cxn ang="0">
                        <a:pos x="29" y="100"/>
                      </a:cxn>
                      <a:cxn ang="0">
                        <a:pos x="17" y="102"/>
                      </a:cxn>
                      <a:cxn ang="0">
                        <a:pos x="7" y="102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4" y="105"/>
                      </a:cxn>
                      <a:cxn ang="0">
                        <a:pos x="11" y="105"/>
                      </a:cxn>
                      <a:cxn ang="0">
                        <a:pos x="17" y="105"/>
                      </a:cxn>
                      <a:cxn ang="0">
                        <a:pos x="31" y="103"/>
                      </a:cxn>
                      <a:cxn ang="0">
                        <a:pos x="43" y="100"/>
                      </a:cxn>
                      <a:cxn ang="0">
                        <a:pos x="55" y="92"/>
                      </a:cxn>
                      <a:cxn ang="0">
                        <a:pos x="65" y="85"/>
                      </a:cxn>
                      <a:cxn ang="0">
                        <a:pos x="74" y="74"/>
                      </a:cxn>
                      <a:cxn ang="0">
                        <a:pos x="80" y="63"/>
                      </a:cxn>
                      <a:cxn ang="0">
                        <a:pos x="85" y="49"/>
                      </a:cxn>
                      <a:cxn ang="0">
                        <a:pos x="86" y="35"/>
                      </a:cxn>
                    </a:cxnLst>
                    <a:rect l="0" t="0" r="r" b="b"/>
                    <a:pathLst>
                      <a:path w="86" h="105">
                        <a:moveTo>
                          <a:pt x="86" y="35"/>
                        </a:moveTo>
                        <a:lnTo>
                          <a:pt x="85" y="27"/>
                        </a:lnTo>
                        <a:lnTo>
                          <a:pt x="83" y="18"/>
                        </a:lnTo>
                        <a:lnTo>
                          <a:pt x="82" y="10"/>
                        </a:lnTo>
                        <a:lnTo>
                          <a:pt x="77" y="3"/>
                        </a:lnTo>
                        <a:lnTo>
                          <a:pt x="75" y="1"/>
                        </a:lnTo>
                        <a:lnTo>
                          <a:pt x="72" y="0"/>
                        </a:lnTo>
                        <a:lnTo>
                          <a:pt x="77" y="9"/>
                        </a:lnTo>
                        <a:lnTo>
                          <a:pt x="80" y="17"/>
                        </a:lnTo>
                        <a:lnTo>
                          <a:pt x="82" y="26"/>
                        </a:lnTo>
                        <a:lnTo>
                          <a:pt x="83" y="35"/>
                        </a:lnTo>
                        <a:lnTo>
                          <a:pt x="82" y="49"/>
                        </a:lnTo>
                        <a:lnTo>
                          <a:pt x="77" y="61"/>
                        </a:lnTo>
                        <a:lnTo>
                          <a:pt x="71" y="72"/>
                        </a:lnTo>
                        <a:lnTo>
                          <a:pt x="63" y="83"/>
                        </a:lnTo>
                        <a:lnTo>
                          <a:pt x="54" y="91"/>
                        </a:lnTo>
                        <a:lnTo>
                          <a:pt x="41" y="97"/>
                        </a:lnTo>
                        <a:lnTo>
                          <a:pt x="29" y="100"/>
                        </a:lnTo>
                        <a:lnTo>
                          <a:pt x="17" y="102"/>
                        </a:lnTo>
                        <a:lnTo>
                          <a:pt x="7" y="102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4" y="105"/>
                        </a:lnTo>
                        <a:lnTo>
                          <a:pt x="11" y="105"/>
                        </a:lnTo>
                        <a:lnTo>
                          <a:pt x="17" y="105"/>
                        </a:lnTo>
                        <a:lnTo>
                          <a:pt x="31" y="103"/>
                        </a:lnTo>
                        <a:lnTo>
                          <a:pt x="43" y="100"/>
                        </a:lnTo>
                        <a:lnTo>
                          <a:pt x="55" y="92"/>
                        </a:lnTo>
                        <a:lnTo>
                          <a:pt x="65" y="85"/>
                        </a:lnTo>
                        <a:lnTo>
                          <a:pt x="74" y="74"/>
                        </a:lnTo>
                        <a:lnTo>
                          <a:pt x="80" y="63"/>
                        </a:lnTo>
                        <a:lnTo>
                          <a:pt x="85" y="49"/>
                        </a:lnTo>
                        <a:lnTo>
                          <a:pt x="86" y="35"/>
                        </a:lnTo>
                        <a:close/>
                      </a:path>
                    </a:pathLst>
                  </a:custGeom>
                  <a:solidFill>
                    <a:srgbClr val="DD3D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01" name="Freeform 769"/>
                  <p:cNvSpPr>
                    <a:spLocks/>
                  </p:cNvSpPr>
                  <p:nvPr/>
                </p:nvSpPr>
                <p:spPr bwMode="auto">
                  <a:xfrm>
                    <a:off x="5579" y="1195"/>
                    <a:ext cx="87" cy="103"/>
                  </a:xfrm>
                  <a:custGeom>
                    <a:avLst/>
                    <a:gdLst/>
                    <a:ahLst/>
                    <a:cxnLst>
                      <a:cxn ang="0">
                        <a:pos x="87" y="35"/>
                      </a:cxn>
                      <a:cxn ang="0">
                        <a:pos x="85" y="26"/>
                      </a:cxn>
                      <a:cxn ang="0">
                        <a:pos x="84" y="18"/>
                      </a:cxn>
                      <a:cxn ang="0">
                        <a:pos x="80" y="9"/>
                      </a:cxn>
                      <a:cxn ang="0">
                        <a:pos x="77" y="1"/>
                      </a:cxn>
                      <a:cxn ang="0">
                        <a:pos x="74" y="0"/>
                      </a:cxn>
                      <a:cxn ang="0">
                        <a:pos x="73" y="0"/>
                      </a:cxn>
                      <a:cxn ang="0">
                        <a:pos x="77" y="7"/>
                      </a:cxn>
                      <a:cxn ang="0">
                        <a:pos x="80" y="17"/>
                      </a:cxn>
                      <a:cxn ang="0">
                        <a:pos x="82" y="26"/>
                      </a:cxn>
                      <a:cxn ang="0">
                        <a:pos x="84" y="35"/>
                      </a:cxn>
                      <a:cxn ang="0">
                        <a:pos x="82" y="49"/>
                      </a:cxn>
                      <a:cxn ang="0">
                        <a:pos x="77" y="60"/>
                      </a:cxn>
                      <a:cxn ang="0">
                        <a:pos x="71" y="72"/>
                      </a:cxn>
                      <a:cxn ang="0">
                        <a:pos x="64" y="82"/>
                      </a:cxn>
                      <a:cxn ang="0">
                        <a:pos x="54" y="89"/>
                      </a:cxn>
                      <a:cxn ang="0">
                        <a:pos x="43" y="95"/>
                      </a:cxn>
                      <a:cxn ang="0">
                        <a:pos x="31" y="99"/>
                      </a:cxn>
                      <a:cxn ang="0">
                        <a:pos x="19" y="100"/>
                      </a:cxn>
                      <a:cxn ang="0">
                        <a:pos x="9" y="100"/>
                      </a:cxn>
                      <a:cxn ang="0">
                        <a:pos x="0" y="97"/>
                      </a:cxn>
                      <a:cxn ang="0">
                        <a:pos x="2" y="100"/>
                      </a:cxn>
                      <a:cxn ang="0">
                        <a:pos x="5" y="102"/>
                      </a:cxn>
                      <a:cxn ang="0">
                        <a:pos x="11" y="103"/>
                      </a:cxn>
                      <a:cxn ang="0">
                        <a:pos x="19" y="103"/>
                      </a:cxn>
                      <a:cxn ang="0">
                        <a:pos x="33" y="102"/>
                      </a:cxn>
                      <a:cxn ang="0">
                        <a:pos x="45" y="99"/>
                      </a:cxn>
                      <a:cxn ang="0">
                        <a:pos x="56" y="92"/>
                      </a:cxn>
                      <a:cxn ang="0">
                        <a:pos x="67" y="83"/>
                      </a:cxn>
                      <a:cxn ang="0">
                        <a:pos x="74" y="74"/>
                      </a:cxn>
                      <a:cxn ang="0">
                        <a:pos x="80" y="61"/>
                      </a:cxn>
                      <a:cxn ang="0">
                        <a:pos x="85" y="49"/>
                      </a:cxn>
                      <a:cxn ang="0">
                        <a:pos x="87" y="35"/>
                      </a:cxn>
                    </a:cxnLst>
                    <a:rect l="0" t="0" r="r" b="b"/>
                    <a:pathLst>
                      <a:path w="87" h="103">
                        <a:moveTo>
                          <a:pt x="87" y="35"/>
                        </a:moveTo>
                        <a:lnTo>
                          <a:pt x="85" y="26"/>
                        </a:lnTo>
                        <a:lnTo>
                          <a:pt x="84" y="18"/>
                        </a:lnTo>
                        <a:lnTo>
                          <a:pt x="80" y="9"/>
                        </a:lnTo>
                        <a:lnTo>
                          <a:pt x="77" y="1"/>
                        </a:lnTo>
                        <a:lnTo>
                          <a:pt x="74" y="0"/>
                        </a:lnTo>
                        <a:lnTo>
                          <a:pt x="73" y="0"/>
                        </a:lnTo>
                        <a:lnTo>
                          <a:pt x="77" y="7"/>
                        </a:lnTo>
                        <a:lnTo>
                          <a:pt x="80" y="17"/>
                        </a:lnTo>
                        <a:lnTo>
                          <a:pt x="82" y="26"/>
                        </a:lnTo>
                        <a:lnTo>
                          <a:pt x="84" y="35"/>
                        </a:lnTo>
                        <a:lnTo>
                          <a:pt x="82" y="49"/>
                        </a:lnTo>
                        <a:lnTo>
                          <a:pt x="77" y="60"/>
                        </a:lnTo>
                        <a:lnTo>
                          <a:pt x="71" y="72"/>
                        </a:lnTo>
                        <a:lnTo>
                          <a:pt x="64" y="82"/>
                        </a:lnTo>
                        <a:lnTo>
                          <a:pt x="54" y="89"/>
                        </a:lnTo>
                        <a:lnTo>
                          <a:pt x="43" y="95"/>
                        </a:lnTo>
                        <a:lnTo>
                          <a:pt x="31" y="99"/>
                        </a:lnTo>
                        <a:lnTo>
                          <a:pt x="19" y="100"/>
                        </a:lnTo>
                        <a:lnTo>
                          <a:pt x="9" y="100"/>
                        </a:lnTo>
                        <a:lnTo>
                          <a:pt x="0" y="97"/>
                        </a:lnTo>
                        <a:lnTo>
                          <a:pt x="2" y="100"/>
                        </a:lnTo>
                        <a:lnTo>
                          <a:pt x="5" y="102"/>
                        </a:lnTo>
                        <a:lnTo>
                          <a:pt x="11" y="103"/>
                        </a:lnTo>
                        <a:lnTo>
                          <a:pt x="19" y="103"/>
                        </a:lnTo>
                        <a:lnTo>
                          <a:pt x="33" y="102"/>
                        </a:lnTo>
                        <a:lnTo>
                          <a:pt x="45" y="99"/>
                        </a:lnTo>
                        <a:lnTo>
                          <a:pt x="56" y="92"/>
                        </a:lnTo>
                        <a:lnTo>
                          <a:pt x="67" y="83"/>
                        </a:lnTo>
                        <a:lnTo>
                          <a:pt x="74" y="74"/>
                        </a:lnTo>
                        <a:lnTo>
                          <a:pt x="80" y="61"/>
                        </a:lnTo>
                        <a:lnTo>
                          <a:pt x="85" y="49"/>
                        </a:lnTo>
                        <a:lnTo>
                          <a:pt x="87" y="35"/>
                        </a:lnTo>
                        <a:close/>
                      </a:path>
                    </a:pathLst>
                  </a:custGeom>
                  <a:solidFill>
                    <a:srgbClr val="DD3E3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02" name="Freeform 770"/>
                  <p:cNvSpPr>
                    <a:spLocks/>
                  </p:cNvSpPr>
                  <p:nvPr/>
                </p:nvSpPr>
                <p:spPr bwMode="auto">
                  <a:xfrm>
                    <a:off x="5578" y="1193"/>
                    <a:ext cx="86" cy="104"/>
                  </a:xfrm>
                  <a:custGeom>
                    <a:avLst/>
                    <a:gdLst/>
                    <a:ahLst/>
                    <a:cxnLst>
                      <a:cxn ang="0">
                        <a:pos x="86" y="37"/>
                      </a:cxn>
                      <a:cxn ang="0">
                        <a:pos x="85" y="28"/>
                      </a:cxn>
                      <a:cxn ang="0">
                        <a:pos x="83" y="19"/>
                      </a:cxn>
                      <a:cxn ang="0">
                        <a:pos x="80" y="11"/>
                      </a:cxn>
                      <a:cxn ang="0">
                        <a:pos x="75" y="2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5" y="9"/>
                      </a:cxn>
                      <a:cxn ang="0">
                        <a:pos x="80" y="17"/>
                      </a:cxn>
                      <a:cxn ang="0">
                        <a:pos x="81" y="28"/>
                      </a:cxn>
                      <a:cxn ang="0">
                        <a:pos x="83" y="37"/>
                      </a:cxn>
                      <a:cxn ang="0">
                        <a:pos x="81" y="50"/>
                      </a:cxn>
                      <a:cxn ang="0">
                        <a:pos x="77" y="62"/>
                      </a:cxn>
                      <a:cxn ang="0">
                        <a:pos x="72" y="73"/>
                      </a:cxn>
                      <a:cxn ang="0">
                        <a:pos x="65" y="82"/>
                      </a:cxn>
                      <a:cxn ang="0">
                        <a:pos x="55" y="90"/>
                      </a:cxn>
                      <a:cxn ang="0">
                        <a:pos x="44" y="96"/>
                      </a:cxn>
                      <a:cxn ang="0">
                        <a:pos x="32" y="99"/>
                      </a:cxn>
                      <a:cxn ang="0">
                        <a:pos x="20" y="101"/>
                      </a:cxn>
                      <a:cxn ang="0">
                        <a:pos x="9" y="101"/>
                      </a:cxn>
                      <a:cxn ang="0">
                        <a:pos x="0" y="97"/>
                      </a:cxn>
                      <a:cxn ang="0">
                        <a:pos x="1" y="99"/>
                      </a:cxn>
                      <a:cxn ang="0">
                        <a:pos x="3" y="102"/>
                      </a:cxn>
                      <a:cxn ang="0">
                        <a:pos x="10" y="104"/>
                      </a:cxn>
                      <a:cxn ang="0">
                        <a:pos x="20" y="104"/>
                      </a:cxn>
                      <a:cxn ang="0">
                        <a:pos x="32" y="102"/>
                      </a:cxn>
                      <a:cxn ang="0">
                        <a:pos x="44" y="99"/>
                      </a:cxn>
                      <a:cxn ang="0">
                        <a:pos x="57" y="93"/>
                      </a:cxn>
                      <a:cxn ang="0">
                        <a:pos x="66" y="85"/>
                      </a:cxn>
                      <a:cxn ang="0">
                        <a:pos x="74" y="74"/>
                      </a:cxn>
                      <a:cxn ang="0">
                        <a:pos x="80" y="63"/>
                      </a:cxn>
                      <a:cxn ang="0">
                        <a:pos x="85" y="51"/>
                      </a:cxn>
                      <a:cxn ang="0">
                        <a:pos x="86" y="37"/>
                      </a:cxn>
                    </a:cxnLst>
                    <a:rect l="0" t="0" r="r" b="b"/>
                    <a:pathLst>
                      <a:path w="86" h="104">
                        <a:moveTo>
                          <a:pt x="86" y="37"/>
                        </a:moveTo>
                        <a:lnTo>
                          <a:pt x="85" y="28"/>
                        </a:lnTo>
                        <a:lnTo>
                          <a:pt x="83" y="19"/>
                        </a:lnTo>
                        <a:lnTo>
                          <a:pt x="80" y="11"/>
                        </a:lnTo>
                        <a:lnTo>
                          <a:pt x="75" y="2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5" y="9"/>
                        </a:lnTo>
                        <a:lnTo>
                          <a:pt x="80" y="17"/>
                        </a:lnTo>
                        <a:lnTo>
                          <a:pt x="81" y="28"/>
                        </a:lnTo>
                        <a:lnTo>
                          <a:pt x="83" y="37"/>
                        </a:lnTo>
                        <a:lnTo>
                          <a:pt x="81" y="50"/>
                        </a:lnTo>
                        <a:lnTo>
                          <a:pt x="77" y="62"/>
                        </a:lnTo>
                        <a:lnTo>
                          <a:pt x="72" y="73"/>
                        </a:lnTo>
                        <a:lnTo>
                          <a:pt x="65" y="82"/>
                        </a:lnTo>
                        <a:lnTo>
                          <a:pt x="55" y="90"/>
                        </a:lnTo>
                        <a:lnTo>
                          <a:pt x="44" y="96"/>
                        </a:lnTo>
                        <a:lnTo>
                          <a:pt x="32" y="99"/>
                        </a:lnTo>
                        <a:lnTo>
                          <a:pt x="20" y="101"/>
                        </a:lnTo>
                        <a:lnTo>
                          <a:pt x="9" y="101"/>
                        </a:lnTo>
                        <a:lnTo>
                          <a:pt x="0" y="97"/>
                        </a:lnTo>
                        <a:lnTo>
                          <a:pt x="1" y="99"/>
                        </a:lnTo>
                        <a:lnTo>
                          <a:pt x="3" y="102"/>
                        </a:lnTo>
                        <a:lnTo>
                          <a:pt x="10" y="104"/>
                        </a:lnTo>
                        <a:lnTo>
                          <a:pt x="20" y="104"/>
                        </a:lnTo>
                        <a:lnTo>
                          <a:pt x="32" y="102"/>
                        </a:lnTo>
                        <a:lnTo>
                          <a:pt x="44" y="99"/>
                        </a:lnTo>
                        <a:lnTo>
                          <a:pt x="57" y="93"/>
                        </a:lnTo>
                        <a:lnTo>
                          <a:pt x="66" y="85"/>
                        </a:lnTo>
                        <a:lnTo>
                          <a:pt x="74" y="74"/>
                        </a:lnTo>
                        <a:lnTo>
                          <a:pt x="80" y="63"/>
                        </a:lnTo>
                        <a:lnTo>
                          <a:pt x="85" y="51"/>
                        </a:lnTo>
                        <a:lnTo>
                          <a:pt x="86" y="37"/>
                        </a:lnTo>
                        <a:close/>
                      </a:path>
                    </a:pathLst>
                  </a:custGeom>
                  <a:solidFill>
                    <a:srgbClr val="DE3F3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03" name="Freeform 771"/>
                  <p:cNvSpPr>
                    <a:spLocks/>
                  </p:cNvSpPr>
                  <p:nvPr/>
                </p:nvSpPr>
                <p:spPr bwMode="auto">
                  <a:xfrm>
                    <a:off x="5575" y="1193"/>
                    <a:ext cx="88" cy="102"/>
                  </a:xfrm>
                  <a:custGeom>
                    <a:avLst/>
                    <a:gdLst/>
                    <a:ahLst/>
                    <a:cxnLst>
                      <a:cxn ang="0">
                        <a:pos x="88" y="37"/>
                      </a:cxn>
                      <a:cxn ang="0">
                        <a:pos x="86" y="28"/>
                      </a:cxn>
                      <a:cxn ang="0">
                        <a:pos x="84" y="19"/>
                      </a:cxn>
                      <a:cxn ang="0">
                        <a:pos x="81" y="9"/>
                      </a:cxn>
                      <a:cxn ang="0">
                        <a:pos x="77" y="2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7" y="8"/>
                      </a:cxn>
                      <a:cxn ang="0">
                        <a:pos x="80" y="17"/>
                      </a:cxn>
                      <a:cxn ang="0">
                        <a:pos x="83" y="26"/>
                      </a:cxn>
                      <a:cxn ang="0">
                        <a:pos x="84" y="37"/>
                      </a:cxn>
                      <a:cxn ang="0">
                        <a:pos x="83" y="50"/>
                      </a:cxn>
                      <a:cxn ang="0">
                        <a:pos x="78" y="62"/>
                      </a:cxn>
                      <a:cxn ang="0">
                        <a:pos x="74" y="71"/>
                      </a:cxn>
                      <a:cxn ang="0">
                        <a:pos x="66" y="80"/>
                      </a:cxn>
                      <a:cxn ang="0">
                        <a:pos x="57" y="88"/>
                      </a:cxn>
                      <a:cxn ang="0">
                        <a:pos x="46" y="94"/>
                      </a:cxn>
                      <a:cxn ang="0">
                        <a:pos x="35" y="97"/>
                      </a:cxn>
                      <a:cxn ang="0">
                        <a:pos x="23" y="99"/>
                      </a:cxn>
                      <a:cxn ang="0">
                        <a:pos x="10" y="97"/>
                      </a:cxn>
                      <a:cxn ang="0">
                        <a:pos x="0" y="94"/>
                      </a:cxn>
                      <a:cxn ang="0">
                        <a:pos x="3" y="97"/>
                      </a:cxn>
                      <a:cxn ang="0">
                        <a:pos x="4" y="99"/>
                      </a:cxn>
                      <a:cxn ang="0">
                        <a:pos x="13" y="102"/>
                      </a:cxn>
                      <a:cxn ang="0">
                        <a:pos x="23" y="102"/>
                      </a:cxn>
                      <a:cxn ang="0">
                        <a:pos x="35" y="101"/>
                      </a:cxn>
                      <a:cxn ang="0">
                        <a:pos x="47" y="97"/>
                      </a:cxn>
                      <a:cxn ang="0">
                        <a:pos x="58" y="91"/>
                      </a:cxn>
                      <a:cxn ang="0">
                        <a:pos x="68" y="84"/>
                      </a:cxn>
                      <a:cxn ang="0">
                        <a:pos x="75" y="74"/>
                      </a:cxn>
                      <a:cxn ang="0">
                        <a:pos x="81" y="62"/>
                      </a:cxn>
                      <a:cxn ang="0">
                        <a:pos x="86" y="51"/>
                      </a:cxn>
                      <a:cxn ang="0">
                        <a:pos x="88" y="37"/>
                      </a:cxn>
                    </a:cxnLst>
                    <a:rect l="0" t="0" r="r" b="b"/>
                    <a:pathLst>
                      <a:path w="88" h="102">
                        <a:moveTo>
                          <a:pt x="88" y="37"/>
                        </a:moveTo>
                        <a:lnTo>
                          <a:pt x="86" y="28"/>
                        </a:lnTo>
                        <a:lnTo>
                          <a:pt x="84" y="19"/>
                        </a:lnTo>
                        <a:lnTo>
                          <a:pt x="81" y="9"/>
                        </a:lnTo>
                        <a:lnTo>
                          <a:pt x="77" y="2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7" y="8"/>
                        </a:lnTo>
                        <a:lnTo>
                          <a:pt x="80" y="17"/>
                        </a:lnTo>
                        <a:lnTo>
                          <a:pt x="83" y="26"/>
                        </a:lnTo>
                        <a:lnTo>
                          <a:pt x="84" y="37"/>
                        </a:lnTo>
                        <a:lnTo>
                          <a:pt x="83" y="50"/>
                        </a:lnTo>
                        <a:lnTo>
                          <a:pt x="78" y="62"/>
                        </a:lnTo>
                        <a:lnTo>
                          <a:pt x="74" y="71"/>
                        </a:lnTo>
                        <a:lnTo>
                          <a:pt x="66" y="80"/>
                        </a:lnTo>
                        <a:lnTo>
                          <a:pt x="57" y="88"/>
                        </a:lnTo>
                        <a:lnTo>
                          <a:pt x="46" y="94"/>
                        </a:lnTo>
                        <a:lnTo>
                          <a:pt x="35" y="97"/>
                        </a:lnTo>
                        <a:lnTo>
                          <a:pt x="23" y="99"/>
                        </a:lnTo>
                        <a:lnTo>
                          <a:pt x="10" y="97"/>
                        </a:lnTo>
                        <a:lnTo>
                          <a:pt x="0" y="94"/>
                        </a:lnTo>
                        <a:lnTo>
                          <a:pt x="3" y="97"/>
                        </a:lnTo>
                        <a:lnTo>
                          <a:pt x="4" y="99"/>
                        </a:lnTo>
                        <a:lnTo>
                          <a:pt x="13" y="102"/>
                        </a:lnTo>
                        <a:lnTo>
                          <a:pt x="23" y="102"/>
                        </a:lnTo>
                        <a:lnTo>
                          <a:pt x="35" y="101"/>
                        </a:lnTo>
                        <a:lnTo>
                          <a:pt x="47" y="97"/>
                        </a:lnTo>
                        <a:lnTo>
                          <a:pt x="58" y="91"/>
                        </a:lnTo>
                        <a:lnTo>
                          <a:pt x="68" y="84"/>
                        </a:lnTo>
                        <a:lnTo>
                          <a:pt x="75" y="74"/>
                        </a:lnTo>
                        <a:lnTo>
                          <a:pt x="81" y="62"/>
                        </a:lnTo>
                        <a:lnTo>
                          <a:pt x="86" y="51"/>
                        </a:lnTo>
                        <a:lnTo>
                          <a:pt x="88" y="37"/>
                        </a:lnTo>
                        <a:close/>
                      </a:path>
                    </a:pathLst>
                  </a:custGeom>
                  <a:solidFill>
                    <a:srgbClr val="DE423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04" name="Freeform 772"/>
                  <p:cNvSpPr>
                    <a:spLocks/>
                  </p:cNvSpPr>
                  <p:nvPr/>
                </p:nvSpPr>
                <p:spPr bwMode="auto">
                  <a:xfrm>
                    <a:off x="5573" y="1191"/>
                    <a:ext cx="88" cy="103"/>
                  </a:xfrm>
                  <a:custGeom>
                    <a:avLst/>
                    <a:gdLst/>
                    <a:ahLst/>
                    <a:cxnLst>
                      <a:cxn ang="0">
                        <a:pos x="88" y="39"/>
                      </a:cxn>
                      <a:cxn ang="0">
                        <a:pos x="86" y="30"/>
                      </a:cxn>
                      <a:cxn ang="0">
                        <a:pos x="85" y="19"/>
                      </a:cxn>
                      <a:cxn ang="0">
                        <a:pos x="80" y="11"/>
                      </a:cxn>
                      <a:cxn ang="0">
                        <a:pos x="76" y="2"/>
                      </a:cxn>
                      <a:cxn ang="0">
                        <a:pos x="73" y="2"/>
                      </a:cxn>
                      <a:cxn ang="0">
                        <a:pos x="71" y="0"/>
                      </a:cxn>
                      <a:cxn ang="0">
                        <a:pos x="76" y="10"/>
                      </a:cxn>
                      <a:cxn ang="0">
                        <a:pos x="80" y="19"/>
                      </a:cxn>
                      <a:cxn ang="0">
                        <a:pos x="83" y="28"/>
                      </a:cxn>
                      <a:cxn ang="0">
                        <a:pos x="85" y="39"/>
                      </a:cxn>
                      <a:cxn ang="0">
                        <a:pos x="83" y="52"/>
                      </a:cxn>
                      <a:cxn ang="0">
                        <a:pos x="80" y="62"/>
                      </a:cxn>
                      <a:cxn ang="0">
                        <a:pos x="74" y="73"/>
                      </a:cxn>
                      <a:cxn ang="0">
                        <a:pos x="66" y="82"/>
                      </a:cxn>
                      <a:cxn ang="0">
                        <a:pos x="57" y="89"/>
                      </a:cxn>
                      <a:cxn ang="0">
                        <a:pos x="48" y="95"/>
                      </a:cxn>
                      <a:cxn ang="0">
                        <a:pos x="37" y="98"/>
                      </a:cxn>
                      <a:cxn ang="0">
                        <a:pos x="25" y="99"/>
                      </a:cxn>
                      <a:cxn ang="0">
                        <a:pos x="12" y="98"/>
                      </a:cxn>
                      <a:cxn ang="0">
                        <a:pos x="0" y="95"/>
                      </a:cxn>
                      <a:cxn ang="0">
                        <a:pos x="2" y="98"/>
                      </a:cxn>
                      <a:cxn ang="0">
                        <a:pos x="5" y="99"/>
                      </a:cxn>
                      <a:cxn ang="0">
                        <a:pos x="14" y="103"/>
                      </a:cxn>
                      <a:cxn ang="0">
                        <a:pos x="25" y="103"/>
                      </a:cxn>
                      <a:cxn ang="0">
                        <a:pos x="37" y="101"/>
                      </a:cxn>
                      <a:cxn ang="0">
                        <a:pos x="49" y="98"/>
                      </a:cxn>
                      <a:cxn ang="0">
                        <a:pos x="60" y="92"/>
                      </a:cxn>
                      <a:cxn ang="0">
                        <a:pos x="70" y="84"/>
                      </a:cxn>
                      <a:cxn ang="0">
                        <a:pos x="77" y="75"/>
                      </a:cxn>
                      <a:cxn ang="0">
                        <a:pos x="82" y="64"/>
                      </a:cxn>
                      <a:cxn ang="0">
                        <a:pos x="86" y="52"/>
                      </a:cxn>
                      <a:cxn ang="0">
                        <a:pos x="88" y="39"/>
                      </a:cxn>
                    </a:cxnLst>
                    <a:rect l="0" t="0" r="r" b="b"/>
                    <a:pathLst>
                      <a:path w="88" h="103">
                        <a:moveTo>
                          <a:pt x="88" y="39"/>
                        </a:moveTo>
                        <a:lnTo>
                          <a:pt x="86" y="30"/>
                        </a:lnTo>
                        <a:lnTo>
                          <a:pt x="85" y="19"/>
                        </a:lnTo>
                        <a:lnTo>
                          <a:pt x="80" y="11"/>
                        </a:lnTo>
                        <a:lnTo>
                          <a:pt x="76" y="2"/>
                        </a:lnTo>
                        <a:lnTo>
                          <a:pt x="73" y="2"/>
                        </a:lnTo>
                        <a:lnTo>
                          <a:pt x="71" y="0"/>
                        </a:lnTo>
                        <a:lnTo>
                          <a:pt x="76" y="10"/>
                        </a:lnTo>
                        <a:lnTo>
                          <a:pt x="80" y="19"/>
                        </a:lnTo>
                        <a:lnTo>
                          <a:pt x="83" y="28"/>
                        </a:lnTo>
                        <a:lnTo>
                          <a:pt x="85" y="39"/>
                        </a:lnTo>
                        <a:lnTo>
                          <a:pt x="83" y="52"/>
                        </a:lnTo>
                        <a:lnTo>
                          <a:pt x="80" y="62"/>
                        </a:lnTo>
                        <a:lnTo>
                          <a:pt x="74" y="73"/>
                        </a:lnTo>
                        <a:lnTo>
                          <a:pt x="66" y="82"/>
                        </a:lnTo>
                        <a:lnTo>
                          <a:pt x="57" y="89"/>
                        </a:lnTo>
                        <a:lnTo>
                          <a:pt x="48" y="95"/>
                        </a:lnTo>
                        <a:lnTo>
                          <a:pt x="37" y="98"/>
                        </a:lnTo>
                        <a:lnTo>
                          <a:pt x="25" y="99"/>
                        </a:lnTo>
                        <a:lnTo>
                          <a:pt x="12" y="98"/>
                        </a:lnTo>
                        <a:lnTo>
                          <a:pt x="0" y="95"/>
                        </a:lnTo>
                        <a:lnTo>
                          <a:pt x="2" y="98"/>
                        </a:lnTo>
                        <a:lnTo>
                          <a:pt x="5" y="99"/>
                        </a:lnTo>
                        <a:lnTo>
                          <a:pt x="14" y="103"/>
                        </a:lnTo>
                        <a:lnTo>
                          <a:pt x="25" y="103"/>
                        </a:lnTo>
                        <a:lnTo>
                          <a:pt x="37" y="101"/>
                        </a:lnTo>
                        <a:lnTo>
                          <a:pt x="49" y="98"/>
                        </a:lnTo>
                        <a:lnTo>
                          <a:pt x="60" y="92"/>
                        </a:lnTo>
                        <a:lnTo>
                          <a:pt x="70" y="84"/>
                        </a:lnTo>
                        <a:lnTo>
                          <a:pt x="77" y="75"/>
                        </a:lnTo>
                        <a:lnTo>
                          <a:pt x="82" y="64"/>
                        </a:lnTo>
                        <a:lnTo>
                          <a:pt x="86" y="52"/>
                        </a:lnTo>
                        <a:lnTo>
                          <a:pt x="88" y="39"/>
                        </a:lnTo>
                        <a:close/>
                      </a:path>
                    </a:pathLst>
                  </a:custGeom>
                  <a:solidFill>
                    <a:srgbClr val="DE444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05" name="Freeform 773"/>
                  <p:cNvSpPr>
                    <a:spLocks/>
                  </p:cNvSpPr>
                  <p:nvPr/>
                </p:nvSpPr>
                <p:spPr bwMode="auto">
                  <a:xfrm>
                    <a:off x="5571" y="1191"/>
                    <a:ext cx="88" cy="101"/>
                  </a:xfrm>
                  <a:custGeom>
                    <a:avLst/>
                    <a:gdLst/>
                    <a:ahLst/>
                    <a:cxnLst>
                      <a:cxn ang="0">
                        <a:pos x="88" y="39"/>
                      </a:cxn>
                      <a:cxn ang="0">
                        <a:pos x="87" y="28"/>
                      </a:cxn>
                      <a:cxn ang="0">
                        <a:pos x="84" y="19"/>
                      </a:cxn>
                      <a:cxn ang="0">
                        <a:pos x="81" y="10"/>
                      </a:cxn>
                      <a:cxn ang="0">
                        <a:pos x="75" y="2"/>
                      </a:cxn>
                      <a:cxn ang="0">
                        <a:pos x="73" y="0"/>
                      </a:cxn>
                      <a:cxn ang="0">
                        <a:pos x="70" y="0"/>
                      </a:cxn>
                      <a:cxn ang="0">
                        <a:pos x="76" y="8"/>
                      </a:cxn>
                      <a:cxn ang="0">
                        <a:pos x="81" y="18"/>
                      </a:cxn>
                      <a:cxn ang="0">
                        <a:pos x="84" y="28"/>
                      </a:cxn>
                      <a:cxn ang="0">
                        <a:pos x="85" y="39"/>
                      </a:cxn>
                      <a:cxn ang="0">
                        <a:pos x="84" y="52"/>
                      </a:cxn>
                      <a:cxn ang="0">
                        <a:pos x="81" y="62"/>
                      </a:cxn>
                      <a:cxn ang="0">
                        <a:pos x="75" y="72"/>
                      </a:cxn>
                      <a:cxn ang="0">
                        <a:pos x="68" y="81"/>
                      </a:cxn>
                      <a:cxn ang="0">
                        <a:pos x="59" y="89"/>
                      </a:cxn>
                      <a:cxn ang="0">
                        <a:pos x="48" y="93"/>
                      </a:cxn>
                      <a:cxn ang="0">
                        <a:pos x="38" y="96"/>
                      </a:cxn>
                      <a:cxn ang="0">
                        <a:pos x="27" y="98"/>
                      </a:cxn>
                      <a:cxn ang="0">
                        <a:pos x="13" y="96"/>
                      </a:cxn>
                      <a:cxn ang="0">
                        <a:pos x="0" y="92"/>
                      </a:cxn>
                      <a:cxn ang="0">
                        <a:pos x="2" y="95"/>
                      </a:cxn>
                      <a:cxn ang="0">
                        <a:pos x="4" y="96"/>
                      </a:cxn>
                      <a:cxn ang="0">
                        <a:pos x="14" y="99"/>
                      </a:cxn>
                      <a:cxn ang="0">
                        <a:pos x="27" y="101"/>
                      </a:cxn>
                      <a:cxn ang="0">
                        <a:pos x="39" y="99"/>
                      </a:cxn>
                      <a:cxn ang="0">
                        <a:pos x="50" y="96"/>
                      </a:cxn>
                      <a:cxn ang="0">
                        <a:pos x="61" y="90"/>
                      </a:cxn>
                      <a:cxn ang="0">
                        <a:pos x="70" y="82"/>
                      </a:cxn>
                      <a:cxn ang="0">
                        <a:pos x="78" y="73"/>
                      </a:cxn>
                      <a:cxn ang="0">
                        <a:pos x="82" y="64"/>
                      </a:cxn>
                      <a:cxn ang="0">
                        <a:pos x="87" y="52"/>
                      </a:cxn>
                      <a:cxn ang="0">
                        <a:pos x="88" y="39"/>
                      </a:cxn>
                    </a:cxnLst>
                    <a:rect l="0" t="0" r="r" b="b"/>
                    <a:pathLst>
                      <a:path w="88" h="101">
                        <a:moveTo>
                          <a:pt x="88" y="39"/>
                        </a:moveTo>
                        <a:lnTo>
                          <a:pt x="87" y="28"/>
                        </a:lnTo>
                        <a:lnTo>
                          <a:pt x="84" y="19"/>
                        </a:lnTo>
                        <a:lnTo>
                          <a:pt x="81" y="10"/>
                        </a:lnTo>
                        <a:lnTo>
                          <a:pt x="75" y="2"/>
                        </a:lnTo>
                        <a:lnTo>
                          <a:pt x="73" y="0"/>
                        </a:lnTo>
                        <a:lnTo>
                          <a:pt x="70" y="0"/>
                        </a:lnTo>
                        <a:lnTo>
                          <a:pt x="76" y="8"/>
                        </a:lnTo>
                        <a:lnTo>
                          <a:pt x="81" y="18"/>
                        </a:lnTo>
                        <a:lnTo>
                          <a:pt x="84" y="28"/>
                        </a:lnTo>
                        <a:lnTo>
                          <a:pt x="85" y="39"/>
                        </a:lnTo>
                        <a:lnTo>
                          <a:pt x="84" y="52"/>
                        </a:lnTo>
                        <a:lnTo>
                          <a:pt x="81" y="62"/>
                        </a:lnTo>
                        <a:lnTo>
                          <a:pt x="75" y="72"/>
                        </a:lnTo>
                        <a:lnTo>
                          <a:pt x="68" y="81"/>
                        </a:lnTo>
                        <a:lnTo>
                          <a:pt x="59" y="89"/>
                        </a:lnTo>
                        <a:lnTo>
                          <a:pt x="48" y="93"/>
                        </a:lnTo>
                        <a:lnTo>
                          <a:pt x="38" y="96"/>
                        </a:lnTo>
                        <a:lnTo>
                          <a:pt x="27" y="98"/>
                        </a:lnTo>
                        <a:lnTo>
                          <a:pt x="13" y="96"/>
                        </a:lnTo>
                        <a:lnTo>
                          <a:pt x="0" y="92"/>
                        </a:lnTo>
                        <a:lnTo>
                          <a:pt x="2" y="95"/>
                        </a:lnTo>
                        <a:lnTo>
                          <a:pt x="4" y="96"/>
                        </a:lnTo>
                        <a:lnTo>
                          <a:pt x="14" y="99"/>
                        </a:lnTo>
                        <a:lnTo>
                          <a:pt x="27" y="101"/>
                        </a:lnTo>
                        <a:lnTo>
                          <a:pt x="39" y="99"/>
                        </a:lnTo>
                        <a:lnTo>
                          <a:pt x="50" y="96"/>
                        </a:lnTo>
                        <a:lnTo>
                          <a:pt x="61" y="90"/>
                        </a:lnTo>
                        <a:lnTo>
                          <a:pt x="70" y="82"/>
                        </a:lnTo>
                        <a:lnTo>
                          <a:pt x="78" y="73"/>
                        </a:lnTo>
                        <a:lnTo>
                          <a:pt x="82" y="64"/>
                        </a:lnTo>
                        <a:lnTo>
                          <a:pt x="87" y="52"/>
                        </a:lnTo>
                        <a:lnTo>
                          <a:pt x="88" y="39"/>
                        </a:lnTo>
                        <a:close/>
                      </a:path>
                    </a:pathLst>
                  </a:custGeom>
                  <a:solidFill>
                    <a:srgbClr val="DF464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06" name="Freeform 774"/>
                  <p:cNvSpPr>
                    <a:spLocks/>
                  </p:cNvSpPr>
                  <p:nvPr/>
                </p:nvSpPr>
                <p:spPr bwMode="auto">
                  <a:xfrm>
                    <a:off x="5570" y="1190"/>
                    <a:ext cx="88" cy="100"/>
                  </a:xfrm>
                  <a:custGeom>
                    <a:avLst/>
                    <a:gdLst/>
                    <a:ahLst/>
                    <a:cxnLst>
                      <a:cxn ang="0">
                        <a:pos x="88" y="40"/>
                      </a:cxn>
                      <a:cxn ang="0">
                        <a:pos x="86" y="29"/>
                      </a:cxn>
                      <a:cxn ang="0">
                        <a:pos x="83" y="20"/>
                      </a:cxn>
                      <a:cxn ang="0">
                        <a:pos x="79" y="11"/>
                      </a:cxn>
                      <a:cxn ang="0">
                        <a:pos x="74" y="1"/>
                      </a:cxn>
                      <a:cxn ang="0">
                        <a:pos x="71" y="1"/>
                      </a:cxn>
                      <a:cxn ang="0">
                        <a:pos x="68" y="0"/>
                      </a:cxn>
                      <a:cxn ang="0">
                        <a:pos x="76" y="9"/>
                      </a:cxn>
                      <a:cxn ang="0">
                        <a:pos x="80" y="19"/>
                      </a:cxn>
                      <a:cxn ang="0">
                        <a:pos x="83" y="29"/>
                      </a:cxn>
                      <a:cxn ang="0">
                        <a:pos x="85" y="40"/>
                      </a:cxn>
                      <a:cxn ang="0">
                        <a:pos x="83" y="53"/>
                      </a:cxn>
                      <a:cxn ang="0">
                        <a:pos x="80" y="63"/>
                      </a:cxn>
                      <a:cxn ang="0">
                        <a:pos x="74" y="73"/>
                      </a:cxn>
                      <a:cxn ang="0">
                        <a:pos x="68" y="80"/>
                      </a:cxn>
                      <a:cxn ang="0">
                        <a:pos x="59" y="88"/>
                      </a:cxn>
                      <a:cxn ang="0">
                        <a:pos x="49" y="93"/>
                      </a:cxn>
                      <a:cxn ang="0">
                        <a:pos x="39" y="96"/>
                      </a:cxn>
                      <a:cxn ang="0">
                        <a:pos x="28" y="97"/>
                      </a:cxn>
                      <a:cxn ang="0">
                        <a:pos x="20" y="97"/>
                      </a:cxn>
                      <a:cxn ang="0">
                        <a:pos x="14" y="96"/>
                      </a:cxn>
                      <a:cxn ang="0">
                        <a:pos x="6" y="94"/>
                      </a:cxn>
                      <a:cxn ang="0">
                        <a:pos x="0" y="91"/>
                      </a:cxn>
                      <a:cxn ang="0">
                        <a:pos x="1" y="93"/>
                      </a:cxn>
                      <a:cxn ang="0">
                        <a:pos x="3" y="96"/>
                      </a:cxn>
                      <a:cxn ang="0">
                        <a:pos x="15" y="99"/>
                      </a:cxn>
                      <a:cxn ang="0">
                        <a:pos x="28" y="100"/>
                      </a:cxn>
                      <a:cxn ang="0">
                        <a:pos x="40" y="99"/>
                      </a:cxn>
                      <a:cxn ang="0">
                        <a:pos x="51" y="96"/>
                      </a:cxn>
                      <a:cxn ang="0">
                        <a:pos x="60" y="90"/>
                      </a:cxn>
                      <a:cxn ang="0">
                        <a:pos x="69" y="83"/>
                      </a:cxn>
                      <a:cxn ang="0">
                        <a:pos x="77" y="74"/>
                      </a:cxn>
                      <a:cxn ang="0">
                        <a:pos x="83" y="63"/>
                      </a:cxn>
                      <a:cxn ang="0">
                        <a:pos x="86" y="53"/>
                      </a:cxn>
                      <a:cxn ang="0">
                        <a:pos x="88" y="40"/>
                      </a:cxn>
                    </a:cxnLst>
                    <a:rect l="0" t="0" r="r" b="b"/>
                    <a:pathLst>
                      <a:path w="88" h="100">
                        <a:moveTo>
                          <a:pt x="88" y="40"/>
                        </a:moveTo>
                        <a:lnTo>
                          <a:pt x="86" y="29"/>
                        </a:lnTo>
                        <a:lnTo>
                          <a:pt x="83" y="20"/>
                        </a:lnTo>
                        <a:lnTo>
                          <a:pt x="79" y="11"/>
                        </a:lnTo>
                        <a:lnTo>
                          <a:pt x="74" y="1"/>
                        </a:lnTo>
                        <a:lnTo>
                          <a:pt x="71" y="1"/>
                        </a:lnTo>
                        <a:lnTo>
                          <a:pt x="68" y="0"/>
                        </a:lnTo>
                        <a:lnTo>
                          <a:pt x="76" y="9"/>
                        </a:lnTo>
                        <a:lnTo>
                          <a:pt x="80" y="19"/>
                        </a:lnTo>
                        <a:lnTo>
                          <a:pt x="83" y="29"/>
                        </a:lnTo>
                        <a:lnTo>
                          <a:pt x="85" y="40"/>
                        </a:lnTo>
                        <a:lnTo>
                          <a:pt x="83" y="53"/>
                        </a:lnTo>
                        <a:lnTo>
                          <a:pt x="80" y="63"/>
                        </a:lnTo>
                        <a:lnTo>
                          <a:pt x="74" y="73"/>
                        </a:lnTo>
                        <a:lnTo>
                          <a:pt x="68" y="80"/>
                        </a:lnTo>
                        <a:lnTo>
                          <a:pt x="59" y="88"/>
                        </a:lnTo>
                        <a:lnTo>
                          <a:pt x="49" y="93"/>
                        </a:lnTo>
                        <a:lnTo>
                          <a:pt x="39" y="96"/>
                        </a:lnTo>
                        <a:lnTo>
                          <a:pt x="28" y="97"/>
                        </a:lnTo>
                        <a:lnTo>
                          <a:pt x="20" y="97"/>
                        </a:lnTo>
                        <a:lnTo>
                          <a:pt x="14" y="96"/>
                        </a:lnTo>
                        <a:lnTo>
                          <a:pt x="6" y="94"/>
                        </a:lnTo>
                        <a:lnTo>
                          <a:pt x="0" y="91"/>
                        </a:lnTo>
                        <a:lnTo>
                          <a:pt x="1" y="93"/>
                        </a:lnTo>
                        <a:lnTo>
                          <a:pt x="3" y="96"/>
                        </a:lnTo>
                        <a:lnTo>
                          <a:pt x="15" y="99"/>
                        </a:lnTo>
                        <a:lnTo>
                          <a:pt x="28" y="100"/>
                        </a:lnTo>
                        <a:lnTo>
                          <a:pt x="40" y="99"/>
                        </a:lnTo>
                        <a:lnTo>
                          <a:pt x="51" y="96"/>
                        </a:lnTo>
                        <a:lnTo>
                          <a:pt x="60" y="90"/>
                        </a:lnTo>
                        <a:lnTo>
                          <a:pt x="69" y="83"/>
                        </a:lnTo>
                        <a:lnTo>
                          <a:pt x="77" y="74"/>
                        </a:lnTo>
                        <a:lnTo>
                          <a:pt x="83" y="63"/>
                        </a:lnTo>
                        <a:lnTo>
                          <a:pt x="86" y="53"/>
                        </a:lnTo>
                        <a:lnTo>
                          <a:pt x="88" y="40"/>
                        </a:lnTo>
                        <a:close/>
                      </a:path>
                    </a:pathLst>
                  </a:custGeom>
                  <a:solidFill>
                    <a:srgbClr val="DF474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07" name="Freeform 775"/>
                  <p:cNvSpPr>
                    <a:spLocks/>
                  </p:cNvSpPr>
                  <p:nvPr/>
                </p:nvSpPr>
                <p:spPr bwMode="auto">
                  <a:xfrm>
                    <a:off x="5568" y="1190"/>
                    <a:ext cx="88" cy="99"/>
                  </a:xfrm>
                  <a:custGeom>
                    <a:avLst/>
                    <a:gdLst/>
                    <a:ahLst/>
                    <a:cxnLst>
                      <a:cxn ang="0">
                        <a:pos x="88" y="40"/>
                      </a:cxn>
                      <a:cxn ang="0">
                        <a:pos x="87" y="29"/>
                      </a:cxn>
                      <a:cxn ang="0">
                        <a:pos x="84" y="19"/>
                      </a:cxn>
                      <a:cxn ang="0">
                        <a:pos x="79" y="9"/>
                      </a:cxn>
                      <a:cxn ang="0">
                        <a:pos x="73" y="1"/>
                      </a:cxn>
                      <a:cxn ang="0">
                        <a:pos x="70" y="0"/>
                      </a:cxn>
                      <a:cxn ang="0">
                        <a:pos x="68" y="0"/>
                      </a:cxn>
                      <a:cxn ang="0">
                        <a:pos x="75" y="9"/>
                      </a:cxn>
                      <a:cxn ang="0">
                        <a:pos x="81" y="19"/>
                      </a:cxn>
                      <a:cxn ang="0">
                        <a:pos x="84" y="29"/>
                      </a:cxn>
                      <a:cxn ang="0">
                        <a:pos x="85" y="40"/>
                      </a:cxn>
                      <a:cxn ang="0">
                        <a:pos x="84" y="51"/>
                      </a:cxn>
                      <a:cxn ang="0">
                        <a:pos x="81" y="62"/>
                      </a:cxn>
                      <a:cxn ang="0">
                        <a:pos x="75" y="71"/>
                      </a:cxn>
                      <a:cxn ang="0">
                        <a:pos x="68" y="80"/>
                      </a:cxn>
                      <a:cxn ang="0">
                        <a:pos x="61" y="87"/>
                      </a:cxn>
                      <a:cxn ang="0">
                        <a:pos x="51" y="91"/>
                      </a:cxn>
                      <a:cxn ang="0">
                        <a:pos x="41" y="94"/>
                      </a:cxn>
                      <a:cxn ang="0">
                        <a:pos x="30" y="96"/>
                      </a:cxn>
                      <a:cxn ang="0">
                        <a:pos x="22" y="96"/>
                      </a:cxn>
                      <a:cxn ang="0">
                        <a:pos x="14" y="94"/>
                      </a:cxn>
                      <a:cxn ang="0">
                        <a:pos x="8" y="91"/>
                      </a:cxn>
                      <a:cxn ang="0">
                        <a:pos x="0" y="88"/>
                      </a:cxn>
                      <a:cxn ang="0">
                        <a:pos x="2" y="91"/>
                      </a:cxn>
                      <a:cxn ang="0">
                        <a:pos x="3" y="93"/>
                      </a:cxn>
                      <a:cxn ang="0">
                        <a:pos x="16" y="97"/>
                      </a:cxn>
                      <a:cxn ang="0">
                        <a:pos x="30" y="99"/>
                      </a:cxn>
                      <a:cxn ang="0">
                        <a:pos x="41" y="97"/>
                      </a:cxn>
                      <a:cxn ang="0">
                        <a:pos x="51" y="94"/>
                      </a:cxn>
                      <a:cxn ang="0">
                        <a:pos x="62" y="90"/>
                      </a:cxn>
                      <a:cxn ang="0">
                        <a:pos x="71" y="82"/>
                      </a:cxn>
                      <a:cxn ang="0">
                        <a:pos x="78" y="73"/>
                      </a:cxn>
                      <a:cxn ang="0">
                        <a:pos x="84" y="63"/>
                      </a:cxn>
                      <a:cxn ang="0">
                        <a:pos x="87" y="53"/>
                      </a:cxn>
                      <a:cxn ang="0">
                        <a:pos x="88" y="40"/>
                      </a:cxn>
                    </a:cxnLst>
                    <a:rect l="0" t="0" r="r" b="b"/>
                    <a:pathLst>
                      <a:path w="88" h="99">
                        <a:moveTo>
                          <a:pt x="88" y="40"/>
                        </a:moveTo>
                        <a:lnTo>
                          <a:pt x="87" y="29"/>
                        </a:lnTo>
                        <a:lnTo>
                          <a:pt x="84" y="19"/>
                        </a:lnTo>
                        <a:lnTo>
                          <a:pt x="79" y="9"/>
                        </a:lnTo>
                        <a:lnTo>
                          <a:pt x="73" y="1"/>
                        </a:lnTo>
                        <a:lnTo>
                          <a:pt x="70" y="0"/>
                        </a:lnTo>
                        <a:lnTo>
                          <a:pt x="68" y="0"/>
                        </a:lnTo>
                        <a:lnTo>
                          <a:pt x="75" y="9"/>
                        </a:lnTo>
                        <a:lnTo>
                          <a:pt x="81" y="19"/>
                        </a:lnTo>
                        <a:lnTo>
                          <a:pt x="84" y="29"/>
                        </a:lnTo>
                        <a:lnTo>
                          <a:pt x="85" y="40"/>
                        </a:lnTo>
                        <a:lnTo>
                          <a:pt x="84" y="51"/>
                        </a:lnTo>
                        <a:lnTo>
                          <a:pt x="81" y="62"/>
                        </a:lnTo>
                        <a:lnTo>
                          <a:pt x="75" y="71"/>
                        </a:lnTo>
                        <a:lnTo>
                          <a:pt x="68" y="80"/>
                        </a:lnTo>
                        <a:lnTo>
                          <a:pt x="61" y="87"/>
                        </a:lnTo>
                        <a:lnTo>
                          <a:pt x="51" y="91"/>
                        </a:lnTo>
                        <a:lnTo>
                          <a:pt x="41" y="94"/>
                        </a:lnTo>
                        <a:lnTo>
                          <a:pt x="30" y="96"/>
                        </a:lnTo>
                        <a:lnTo>
                          <a:pt x="22" y="96"/>
                        </a:lnTo>
                        <a:lnTo>
                          <a:pt x="14" y="94"/>
                        </a:lnTo>
                        <a:lnTo>
                          <a:pt x="8" y="91"/>
                        </a:lnTo>
                        <a:lnTo>
                          <a:pt x="0" y="88"/>
                        </a:lnTo>
                        <a:lnTo>
                          <a:pt x="2" y="91"/>
                        </a:lnTo>
                        <a:lnTo>
                          <a:pt x="3" y="93"/>
                        </a:lnTo>
                        <a:lnTo>
                          <a:pt x="16" y="97"/>
                        </a:lnTo>
                        <a:lnTo>
                          <a:pt x="30" y="99"/>
                        </a:lnTo>
                        <a:lnTo>
                          <a:pt x="41" y="97"/>
                        </a:lnTo>
                        <a:lnTo>
                          <a:pt x="51" y="94"/>
                        </a:lnTo>
                        <a:lnTo>
                          <a:pt x="62" y="90"/>
                        </a:lnTo>
                        <a:lnTo>
                          <a:pt x="71" y="82"/>
                        </a:lnTo>
                        <a:lnTo>
                          <a:pt x="78" y="73"/>
                        </a:lnTo>
                        <a:lnTo>
                          <a:pt x="84" y="63"/>
                        </a:lnTo>
                        <a:lnTo>
                          <a:pt x="87" y="53"/>
                        </a:lnTo>
                        <a:lnTo>
                          <a:pt x="88" y="40"/>
                        </a:lnTo>
                        <a:close/>
                      </a:path>
                    </a:pathLst>
                  </a:custGeom>
                  <a:solidFill>
                    <a:srgbClr val="E04B4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08" name="Freeform 776"/>
                  <p:cNvSpPr>
                    <a:spLocks/>
                  </p:cNvSpPr>
                  <p:nvPr/>
                </p:nvSpPr>
                <p:spPr bwMode="auto">
                  <a:xfrm>
                    <a:off x="5568" y="1190"/>
                    <a:ext cx="87" cy="97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29"/>
                      </a:cxn>
                      <a:cxn ang="0">
                        <a:pos x="82" y="19"/>
                      </a:cxn>
                      <a:cxn ang="0">
                        <a:pos x="78" y="9"/>
                      </a:cxn>
                      <a:cxn ang="0">
                        <a:pos x="70" y="0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73" y="8"/>
                      </a:cxn>
                      <a:cxn ang="0">
                        <a:pos x="78" y="19"/>
                      </a:cxn>
                      <a:cxn ang="0">
                        <a:pos x="82" y="29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5" y="71"/>
                      </a:cxn>
                      <a:cxn ang="0">
                        <a:pos x="67" y="79"/>
                      </a:cxn>
                      <a:cxn ang="0">
                        <a:pos x="59" y="85"/>
                      </a:cxn>
                      <a:cxn ang="0">
                        <a:pos x="50" y="90"/>
                      </a:cxn>
                      <a:cxn ang="0">
                        <a:pos x="41" y="93"/>
                      </a:cxn>
                      <a:cxn ang="0">
                        <a:pos x="30" y="94"/>
                      </a:cxn>
                      <a:cxn ang="0">
                        <a:pos x="20" y="94"/>
                      </a:cxn>
                      <a:cxn ang="0">
                        <a:pos x="14" y="93"/>
                      </a:cxn>
                      <a:cxn ang="0">
                        <a:pos x="7" y="90"/>
                      </a:cxn>
                      <a:cxn ang="0">
                        <a:pos x="0" y="85"/>
                      </a:cxn>
                      <a:cxn ang="0">
                        <a:pos x="0" y="88"/>
                      </a:cxn>
                      <a:cxn ang="0">
                        <a:pos x="2" y="91"/>
                      </a:cxn>
                      <a:cxn ang="0">
                        <a:pos x="8" y="94"/>
                      </a:cxn>
                      <a:cxn ang="0">
                        <a:pos x="16" y="96"/>
                      </a:cxn>
                      <a:cxn ang="0">
                        <a:pos x="22" y="97"/>
                      </a:cxn>
                      <a:cxn ang="0">
                        <a:pos x="30" y="97"/>
                      </a:cxn>
                      <a:cxn ang="0">
                        <a:pos x="41" y="96"/>
                      </a:cxn>
                      <a:cxn ang="0">
                        <a:pos x="51" y="93"/>
                      </a:cxn>
                      <a:cxn ang="0">
                        <a:pos x="61" y="88"/>
                      </a:cxn>
                      <a:cxn ang="0">
                        <a:pos x="70" y="80"/>
                      </a:cxn>
                      <a:cxn ang="0">
                        <a:pos x="76" y="73"/>
                      </a:cxn>
                      <a:cxn ang="0">
                        <a:pos x="82" y="63"/>
                      </a:cxn>
                      <a:cxn ang="0">
                        <a:pos x="85" y="53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7">
                        <a:moveTo>
                          <a:pt x="87" y="40"/>
                        </a:moveTo>
                        <a:lnTo>
                          <a:pt x="85" y="29"/>
                        </a:lnTo>
                        <a:lnTo>
                          <a:pt x="82" y="19"/>
                        </a:lnTo>
                        <a:lnTo>
                          <a:pt x="78" y="9"/>
                        </a:lnTo>
                        <a:lnTo>
                          <a:pt x="70" y="0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73" y="8"/>
                        </a:lnTo>
                        <a:lnTo>
                          <a:pt x="78" y="19"/>
                        </a:lnTo>
                        <a:lnTo>
                          <a:pt x="82" y="29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5" y="71"/>
                        </a:lnTo>
                        <a:lnTo>
                          <a:pt x="67" y="79"/>
                        </a:lnTo>
                        <a:lnTo>
                          <a:pt x="59" y="85"/>
                        </a:lnTo>
                        <a:lnTo>
                          <a:pt x="50" y="90"/>
                        </a:lnTo>
                        <a:lnTo>
                          <a:pt x="41" y="93"/>
                        </a:lnTo>
                        <a:lnTo>
                          <a:pt x="30" y="94"/>
                        </a:lnTo>
                        <a:lnTo>
                          <a:pt x="20" y="94"/>
                        </a:lnTo>
                        <a:lnTo>
                          <a:pt x="14" y="93"/>
                        </a:lnTo>
                        <a:lnTo>
                          <a:pt x="7" y="90"/>
                        </a:lnTo>
                        <a:lnTo>
                          <a:pt x="0" y="85"/>
                        </a:lnTo>
                        <a:lnTo>
                          <a:pt x="0" y="88"/>
                        </a:lnTo>
                        <a:lnTo>
                          <a:pt x="2" y="91"/>
                        </a:lnTo>
                        <a:lnTo>
                          <a:pt x="8" y="94"/>
                        </a:lnTo>
                        <a:lnTo>
                          <a:pt x="16" y="96"/>
                        </a:lnTo>
                        <a:lnTo>
                          <a:pt x="22" y="97"/>
                        </a:lnTo>
                        <a:lnTo>
                          <a:pt x="30" y="97"/>
                        </a:lnTo>
                        <a:lnTo>
                          <a:pt x="41" y="96"/>
                        </a:lnTo>
                        <a:lnTo>
                          <a:pt x="51" y="93"/>
                        </a:lnTo>
                        <a:lnTo>
                          <a:pt x="61" y="88"/>
                        </a:lnTo>
                        <a:lnTo>
                          <a:pt x="70" y="80"/>
                        </a:lnTo>
                        <a:lnTo>
                          <a:pt x="76" y="73"/>
                        </a:lnTo>
                        <a:lnTo>
                          <a:pt x="82" y="63"/>
                        </a:lnTo>
                        <a:lnTo>
                          <a:pt x="85" y="53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E04E4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09" name="Freeform 777"/>
                  <p:cNvSpPr>
                    <a:spLocks/>
                  </p:cNvSpPr>
                  <p:nvPr/>
                </p:nvSpPr>
                <p:spPr bwMode="auto">
                  <a:xfrm>
                    <a:off x="5567" y="1190"/>
                    <a:ext cx="86" cy="96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5" y="29"/>
                      </a:cxn>
                      <a:cxn ang="0">
                        <a:pos x="82" y="19"/>
                      </a:cxn>
                      <a:cxn ang="0">
                        <a:pos x="76" y="9"/>
                      </a:cxn>
                      <a:cxn ang="0">
                        <a:pos x="69" y="0"/>
                      </a:cxn>
                      <a:cxn ang="0">
                        <a:pos x="66" y="0"/>
                      </a:cxn>
                      <a:cxn ang="0">
                        <a:pos x="63" y="0"/>
                      </a:cxn>
                      <a:cxn ang="0">
                        <a:pos x="71" y="8"/>
                      </a:cxn>
                      <a:cxn ang="0">
                        <a:pos x="77" y="17"/>
                      </a:cxn>
                      <a:cxn ang="0">
                        <a:pos x="82" y="28"/>
                      </a:cxn>
                      <a:cxn ang="0">
                        <a:pos x="83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70"/>
                      </a:cxn>
                      <a:cxn ang="0">
                        <a:pos x="68" y="77"/>
                      </a:cxn>
                      <a:cxn ang="0">
                        <a:pos x="60" y="83"/>
                      </a:cxn>
                      <a:cxn ang="0">
                        <a:pos x="51" y="88"/>
                      </a:cxn>
                      <a:cxn ang="0">
                        <a:pos x="42" y="91"/>
                      </a:cxn>
                      <a:cxn ang="0">
                        <a:pos x="31" y="93"/>
                      </a:cxn>
                      <a:cxn ang="0">
                        <a:pos x="21" y="93"/>
                      </a:cxn>
                      <a:cxn ang="0">
                        <a:pos x="14" y="90"/>
                      </a:cxn>
                      <a:cxn ang="0">
                        <a:pos x="6" y="87"/>
                      </a:cxn>
                      <a:cxn ang="0">
                        <a:pos x="0" y="83"/>
                      </a:cxn>
                      <a:cxn ang="0">
                        <a:pos x="1" y="85"/>
                      </a:cxn>
                      <a:cxn ang="0">
                        <a:pos x="1" y="88"/>
                      </a:cxn>
                      <a:cxn ang="0">
                        <a:pos x="9" y="91"/>
                      </a:cxn>
                      <a:cxn ang="0">
                        <a:pos x="15" y="94"/>
                      </a:cxn>
                      <a:cxn ang="0">
                        <a:pos x="23" y="96"/>
                      </a:cxn>
                      <a:cxn ang="0">
                        <a:pos x="31" y="96"/>
                      </a:cxn>
                      <a:cxn ang="0">
                        <a:pos x="42" y="94"/>
                      </a:cxn>
                      <a:cxn ang="0">
                        <a:pos x="52" y="91"/>
                      </a:cxn>
                      <a:cxn ang="0">
                        <a:pos x="62" y="87"/>
                      </a:cxn>
                      <a:cxn ang="0">
                        <a:pos x="69" y="80"/>
                      </a:cxn>
                      <a:cxn ang="0">
                        <a:pos x="76" y="71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6">
                        <a:moveTo>
                          <a:pt x="86" y="40"/>
                        </a:moveTo>
                        <a:lnTo>
                          <a:pt x="85" y="29"/>
                        </a:lnTo>
                        <a:lnTo>
                          <a:pt x="82" y="19"/>
                        </a:lnTo>
                        <a:lnTo>
                          <a:pt x="76" y="9"/>
                        </a:lnTo>
                        <a:lnTo>
                          <a:pt x="69" y="0"/>
                        </a:lnTo>
                        <a:lnTo>
                          <a:pt x="66" y="0"/>
                        </a:lnTo>
                        <a:lnTo>
                          <a:pt x="63" y="0"/>
                        </a:lnTo>
                        <a:lnTo>
                          <a:pt x="71" y="8"/>
                        </a:lnTo>
                        <a:lnTo>
                          <a:pt x="77" y="17"/>
                        </a:lnTo>
                        <a:lnTo>
                          <a:pt x="82" y="28"/>
                        </a:lnTo>
                        <a:lnTo>
                          <a:pt x="83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70"/>
                        </a:lnTo>
                        <a:lnTo>
                          <a:pt x="68" y="77"/>
                        </a:lnTo>
                        <a:lnTo>
                          <a:pt x="60" y="83"/>
                        </a:lnTo>
                        <a:lnTo>
                          <a:pt x="51" y="88"/>
                        </a:lnTo>
                        <a:lnTo>
                          <a:pt x="42" y="91"/>
                        </a:lnTo>
                        <a:lnTo>
                          <a:pt x="31" y="93"/>
                        </a:lnTo>
                        <a:lnTo>
                          <a:pt x="21" y="93"/>
                        </a:lnTo>
                        <a:lnTo>
                          <a:pt x="14" y="90"/>
                        </a:lnTo>
                        <a:lnTo>
                          <a:pt x="6" y="87"/>
                        </a:lnTo>
                        <a:lnTo>
                          <a:pt x="0" y="83"/>
                        </a:lnTo>
                        <a:lnTo>
                          <a:pt x="1" y="85"/>
                        </a:lnTo>
                        <a:lnTo>
                          <a:pt x="1" y="88"/>
                        </a:lnTo>
                        <a:lnTo>
                          <a:pt x="9" y="91"/>
                        </a:lnTo>
                        <a:lnTo>
                          <a:pt x="15" y="94"/>
                        </a:lnTo>
                        <a:lnTo>
                          <a:pt x="23" y="96"/>
                        </a:lnTo>
                        <a:lnTo>
                          <a:pt x="31" y="96"/>
                        </a:lnTo>
                        <a:lnTo>
                          <a:pt x="42" y="94"/>
                        </a:lnTo>
                        <a:lnTo>
                          <a:pt x="52" y="91"/>
                        </a:lnTo>
                        <a:lnTo>
                          <a:pt x="62" y="87"/>
                        </a:lnTo>
                        <a:lnTo>
                          <a:pt x="69" y="80"/>
                        </a:lnTo>
                        <a:lnTo>
                          <a:pt x="76" y="71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E0514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10" name="Freeform 778"/>
                  <p:cNvSpPr>
                    <a:spLocks/>
                  </p:cNvSpPr>
                  <p:nvPr/>
                </p:nvSpPr>
                <p:spPr bwMode="auto">
                  <a:xfrm>
                    <a:off x="5565" y="1190"/>
                    <a:ext cx="87" cy="94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29"/>
                      </a:cxn>
                      <a:cxn ang="0">
                        <a:pos x="81" y="19"/>
                      </a:cxn>
                      <a:cxn ang="0">
                        <a:pos x="76" y="8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64" y="0"/>
                      </a:cxn>
                      <a:cxn ang="0">
                        <a:pos x="71" y="8"/>
                      </a:cxn>
                      <a:cxn ang="0">
                        <a:pos x="78" y="17"/>
                      </a:cxn>
                      <a:cxn ang="0">
                        <a:pos x="82" y="28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70"/>
                      </a:cxn>
                      <a:cxn ang="0">
                        <a:pos x="68" y="76"/>
                      </a:cxn>
                      <a:cxn ang="0">
                        <a:pos x="61" y="82"/>
                      </a:cxn>
                      <a:cxn ang="0">
                        <a:pos x="51" y="88"/>
                      </a:cxn>
                      <a:cxn ang="0">
                        <a:pos x="42" y="90"/>
                      </a:cxn>
                      <a:cxn ang="0">
                        <a:pos x="33" y="91"/>
                      </a:cxn>
                      <a:cxn ang="0">
                        <a:pos x="23" y="91"/>
                      </a:cxn>
                      <a:cxn ang="0">
                        <a:pos x="16" y="88"/>
                      </a:cxn>
                      <a:cxn ang="0">
                        <a:pos x="8" y="85"/>
                      </a:cxn>
                      <a:cxn ang="0">
                        <a:pos x="0" y="80"/>
                      </a:cxn>
                      <a:cxn ang="0">
                        <a:pos x="2" y="83"/>
                      </a:cxn>
                      <a:cxn ang="0">
                        <a:pos x="3" y="85"/>
                      </a:cxn>
                      <a:cxn ang="0">
                        <a:pos x="10" y="90"/>
                      </a:cxn>
                      <a:cxn ang="0">
                        <a:pos x="17" y="93"/>
                      </a:cxn>
                      <a:cxn ang="0">
                        <a:pos x="23" y="94"/>
                      </a:cxn>
                      <a:cxn ang="0">
                        <a:pos x="33" y="94"/>
                      </a:cxn>
                      <a:cxn ang="0">
                        <a:pos x="44" y="93"/>
                      </a:cxn>
                      <a:cxn ang="0">
                        <a:pos x="53" y="90"/>
                      </a:cxn>
                      <a:cxn ang="0">
                        <a:pos x="62" y="85"/>
                      </a:cxn>
                      <a:cxn ang="0">
                        <a:pos x="70" y="79"/>
                      </a:cxn>
                      <a:cxn ang="0">
                        <a:pos x="78" y="71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4">
                        <a:moveTo>
                          <a:pt x="87" y="40"/>
                        </a:moveTo>
                        <a:lnTo>
                          <a:pt x="85" y="29"/>
                        </a:lnTo>
                        <a:lnTo>
                          <a:pt x="81" y="19"/>
                        </a:lnTo>
                        <a:lnTo>
                          <a:pt x="76" y="8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64" y="0"/>
                        </a:lnTo>
                        <a:lnTo>
                          <a:pt x="71" y="8"/>
                        </a:lnTo>
                        <a:lnTo>
                          <a:pt x="78" y="17"/>
                        </a:lnTo>
                        <a:lnTo>
                          <a:pt x="82" y="28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70"/>
                        </a:lnTo>
                        <a:lnTo>
                          <a:pt x="68" y="76"/>
                        </a:lnTo>
                        <a:lnTo>
                          <a:pt x="61" y="82"/>
                        </a:lnTo>
                        <a:lnTo>
                          <a:pt x="51" y="88"/>
                        </a:lnTo>
                        <a:lnTo>
                          <a:pt x="42" y="90"/>
                        </a:lnTo>
                        <a:lnTo>
                          <a:pt x="33" y="91"/>
                        </a:lnTo>
                        <a:lnTo>
                          <a:pt x="23" y="91"/>
                        </a:lnTo>
                        <a:lnTo>
                          <a:pt x="16" y="88"/>
                        </a:lnTo>
                        <a:lnTo>
                          <a:pt x="8" y="85"/>
                        </a:lnTo>
                        <a:lnTo>
                          <a:pt x="0" y="80"/>
                        </a:lnTo>
                        <a:lnTo>
                          <a:pt x="2" y="83"/>
                        </a:lnTo>
                        <a:lnTo>
                          <a:pt x="3" y="85"/>
                        </a:lnTo>
                        <a:lnTo>
                          <a:pt x="10" y="90"/>
                        </a:lnTo>
                        <a:lnTo>
                          <a:pt x="17" y="93"/>
                        </a:lnTo>
                        <a:lnTo>
                          <a:pt x="23" y="94"/>
                        </a:lnTo>
                        <a:lnTo>
                          <a:pt x="33" y="94"/>
                        </a:lnTo>
                        <a:lnTo>
                          <a:pt x="44" y="93"/>
                        </a:lnTo>
                        <a:lnTo>
                          <a:pt x="53" y="90"/>
                        </a:lnTo>
                        <a:lnTo>
                          <a:pt x="62" y="85"/>
                        </a:lnTo>
                        <a:lnTo>
                          <a:pt x="70" y="79"/>
                        </a:lnTo>
                        <a:lnTo>
                          <a:pt x="78" y="71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E153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11" name="Freeform 779"/>
                  <p:cNvSpPr>
                    <a:spLocks/>
                  </p:cNvSpPr>
                  <p:nvPr/>
                </p:nvSpPr>
                <p:spPr bwMode="auto">
                  <a:xfrm>
                    <a:off x="5565" y="1190"/>
                    <a:ext cx="85" cy="93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4" y="28"/>
                      </a:cxn>
                      <a:cxn ang="0">
                        <a:pos x="79" y="17"/>
                      </a:cxn>
                      <a:cxn ang="0">
                        <a:pos x="73" y="8"/>
                      </a:cxn>
                      <a:cxn ang="0">
                        <a:pos x="65" y="0"/>
                      </a:cxn>
                      <a:cxn ang="0">
                        <a:pos x="64" y="0"/>
                      </a:cxn>
                      <a:cxn ang="0">
                        <a:pos x="62" y="0"/>
                      </a:cxn>
                      <a:cxn ang="0">
                        <a:pos x="61" y="0"/>
                      </a:cxn>
                      <a:cxn ang="0">
                        <a:pos x="61" y="0"/>
                      </a:cxn>
                      <a:cxn ang="0">
                        <a:pos x="68" y="8"/>
                      </a:cxn>
                      <a:cxn ang="0">
                        <a:pos x="76" y="17"/>
                      </a:cxn>
                      <a:cxn ang="0">
                        <a:pos x="81" y="28"/>
                      </a:cxn>
                      <a:cxn ang="0">
                        <a:pos x="82" y="40"/>
                      </a:cxn>
                      <a:cxn ang="0">
                        <a:pos x="81" y="51"/>
                      </a:cxn>
                      <a:cxn ang="0">
                        <a:pos x="78" y="60"/>
                      </a:cxn>
                      <a:cxn ang="0">
                        <a:pos x="73" y="68"/>
                      </a:cxn>
                      <a:cxn ang="0">
                        <a:pos x="67" y="76"/>
                      </a:cxn>
                      <a:cxn ang="0">
                        <a:pos x="61" y="82"/>
                      </a:cxn>
                      <a:cxn ang="0">
                        <a:pos x="51" y="87"/>
                      </a:cxn>
                      <a:cxn ang="0">
                        <a:pos x="42" y="88"/>
                      </a:cxn>
                      <a:cxn ang="0">
                        <a:pos x="33" y="90"/>
                      </a:cxn>
                      <a:cxn ang="0">
                        <a:pos x="23" y="90"/>
                      </a:cxn>
                      <a:cxn ang="0">
                        <a:pos x="14" y="87"/>
                      </a:cxn>
                      <a:cxn ang="0">
                        <a:pos x="6" y="83"/>
                      </a:cxn>
                      <a:cxn ang="0">
                        <a:pos x="0" y="77"/>
                      </a:cxn>
                      <a:cxn ang="0">
                        <a:pos x="0" y="80"/>
                      </a:cxn>
                      <a:cxn ang="0">
                        <a:pos x="2" y="83"/>
                      </a:cxn>
                      <a:cxn ang="0">
                        <a:pos x="8" y="87"/>
                      </a:cxn>
                      <a:cxn ang="0">
                        <a:pos x="16" y="90"/>
                      </a:cxn>
                      <a:cxn ang="0">
                        <a:pos x="23" y="93"/>
                      </a:cxn>
                      <a:cxn ang="0">
                        <a:pos x="33" y="93"/>
                      </a:cxn>
                      <a:cxn ang="0">
                        <a:pos x="44" y="91"/>
                      </a:cxn>
                      <a:cxn ang="0">
                        <a:pos x="53" y="88"/>
                      </a:cxn>
                      <a:cxn ang="0">
                        <a:pos x="62" y="83"/>
                      </a:cxn>
                      <a:cxn ang="0">
                        <a:pos x="70" y="77"/>
                      </a:cxn>
                      <a:cxn ang="0">
                        <a:pos x="76" y="70"/>
                      </a:cxn>
                      <a:cxn ang="0">
                        <a:pos x="81" y="60"/>
                      </a:cxn>
                      <a:cxn ang="0">
                        <a:pos x="84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3">
                        <a:moveTo>
                          <a:pt x="85" y="40"/>
                        </a:moveTo>
                        <a:lnTo>
                          <a:pt x="84" y="28"/>
                        </a:lnTo>
                        <a:lnTo>
                          <a:pt x="79" y="17"/>
                        </a:lnTo>
                        <a:lnTo>
                          <a:pt x="73" y="8"/>
                        </a:lnTo>
                        <a:lnTo>
                          <a:pt x="65" y="0"/>
                        </a:lnTo>
                        <a:lnTo>
                          <a:pt x="64" y="0"/>
                        </a:lnTo>
                        <a:lnTo>
                          <a:pt x="62" y="0"/>
                        </a:lnTo>
                        <a:lnTo>
                          <a:pt x="61" y="0"/>
                        </a:lnTo>
                        <a:lnTo>
                          <a:pt x="61" y="0"/>
                        </a:lnTo>
                        <a:lnTo>
                          <a:pt x="68" y="8"/>
                        </a:lnTo>
                        <a:lnTo>
                          <a:pt x="76" y="17"/>
                        </a:lnTo>
                        <a:lnTo>
                          <a:pt x="81" y="28"/>
                        </a:lnTo>
                        <a:lnTo>
                          <a:pt x="82" y="40"/>
                        </a:lnTo>
                        <a:lnTo>
                          <a:pt x="81" y="51"/>
                        </a:lnTo>
                        <a:lnTo>
                          <a:pt x="78" y="60"/>
                        </a:lnTo>
                        <a:lnTo>
                          <a:pt x="73" y="68"/>
                        </a:lnTo>
                        <a:lnTo>
                          <a:pt x="67" y="76"/>
                        </a:lnTo>
                        <a:lnTo>
                          <a:pt x="61" y="82"/>
                        </a:lnTo>
                        <a:lnTo>
                          <a:pt x="51" y="87"/>
                        </a:lnTo>
                        <a:lnTo>
                          <a:pt x="42" y="88"/>
                        </a:lnTo>
                        <a:lnTo>
                          <a:pt x="33" y="90"/>
                        </a:lnTo>
                        <a:lnTo>
                          <a:pt x="23" y="90"/>
                        </a:lnTo>
                        <a:lnTo>
                          <a:pt x="14" y="87"/>
                        </a:lnTo>
                        <a:lnTo>
                          <a:pt x="6" y="83"/>
                        </a:lnTo>
                        <a:lnTo>
                          <a:pt x="0" y="77"/>
                        </a:lnTo>
                        <a:lnTo>
                          <a:pt x="0" y="80"/>
                        </a:lnTo>
                        <a:lnTo>
                          <a:pt x="2" y="83"/>
                        </a:lnTo>
                        <a:lnTo>
                          <a:pt x="8" y="87"/>
                        </a:lnTo>
                        <a:lnTo>
                          <a:pt x="16" y="90"/>
                        </a:lnTo>
                        <a:lnTo>
                          <a:pt x="23" y="93"/>
                        </a:lnTo>
                        <a:lnTo>
                          <a:pt x="33" y="93"/>
                        </a:lnTo>
                        <a:lnTo>
                          <a:pt x="44" y="91"/>
                        </a:lnTo>
                        <a:lnTo>
                          <a:pt x="53" y="88"/>
                        </a:lnTo>
                        <a:lnTo>
                          <a:pt x="62" y="83"/>
                        </a:lnTo>
                        <a:lnTo>
                          <a:pt x="70" y="77"/>
                        </a:lnTo>
                        <a:lnTo>
                          <a:pt x="76" y="70"/>
                        </a:lnTo>
                        <a:lnTo>
                          <a:pt x="81" y="60"/>
                        </a:lnTo>
                        <a:lnTo>
                          <a:pt x="84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E2595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12" name="Freeform 780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5" cy="91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3" y="28"/>
                      </a:cxn>
                      <a:cxn ang="0">
                        <a:pos x="79" y="17"/>
                      </a:cxn>
                      <a:cxn ang="0">
                        <a:pos x="72" y="8"/>
                      </a:cxn>
                      <a:cxn ang="0">
                        <a:pos x="65" y="0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0" y="0"/>
                      </a:cxn>
                      <a:cxn ang="0">
                        <a:pos x="58" y="0"/>
                      </a:cxn>
                      <a:cxn ang="0">
                        <a:pos x="68" y="8"/>
                      </a:cxn>
                      <a:cxn ang="0">
                        <a:pos x="75" y="17"/>
                      </a:cxn>
                      <a:cxn ang="0">
                        <a:pos x="77" y="22"/>
                      </a:cxn>
                      <a:cxn ang="0">
                        <a:pos x="80" y="28"/>
                      </a:cxn>
                      <a:cxn ang="0">
                        <a:pos x="80" y="34"/>
                      </a:cxn>
                      <a:cxn ang="0">
                        <a:pos x="82" y="40"/>
                      </a:cxn>
                      <a:cxn ang="0">
                        <a:pos x="80" y="49"/>
                      </a:cxn>
                      <a:cxn ang="0">
                        <a:pos x="77" y="59"/>
                      </a:cxn>
                      <a:cxn ang="0">
                        <a:pos x="72" y="66"/>
                      </a:cxn>
                      <a:cxn ang="0">
                        <a:pos x="68" y="74"/>
                      </a:cxn>
                      <a:cxn ang="0">
                        <a:pos x="60" y="80"/>
                      </a:cxn>
                      <a:cxn ang="0">
                        <a:pos x="52" y="85"/>
                      </a:cxn>
                      <a:cxn ang="0">
                        <a:pos x="43" y="87"/>
                      </a:cxn>
                      <a:cxn ang="0">
                        <a:pos x="34" y="88"/>
                      </a:cxn>
                      <a:cxn ang="0">
                        <a:pos x="24" y="88"/>
                      </a:cxn>
                      <a:cxn ang="0">
                        <a:pos x="15" y="85"/>
                      </a:cxn>
                      <a:cxn ang="0">
                        <a:pos x="7" y="80"/>
                      </a:cxn>
                      <a:cxn ang="0">
                        <a:pos x="0" y="74"/>
                      </a:cxn>
                      <a:cxn ang="0">
                        <a:pos x="1" y="77"/>
                      </a:cxn>
                      <a:cxn ang="0">
                        <a:pos x="1" y="80"/>
                      </a:cxn>
                      <a:cxn ang="0">
                        <a:pos x="9" y="85"/>
                      </a:cxn>
                      <a:cxn ang="0">
                        <a:pos x="17" y="88"/>
                      </a:cxn>
                      <a:cxn ang="0">
                        <a:pos x="24" y="91"/>
                      </a:cxn>
                      <a:cxn ang="0">
                        <a:pos x="34" y="91"/>
                      </a:cxn>
                      <a:cxn ang="0">
                        <a:pos x="43" y="90"/>
                      </a:cxn>
                      <a:cxn ang="0">
                        <a:pos x="52" y="88"/>
                      </a:cxn>
                      <a:cxn ang="0">
                        <a:pos x="62" y="82"/>
                      </a:cxn>
                      <a:cxn ang="0">
                        <a:pos x="69" y="76"/>
                      </a:cxn>
                      <a:cxn ang="0">
                        <a:pos x="75" y="70"/>
                      </a:cxn>
                      <a:cxn ang="0">
                        <a:pos x="80" y="60"/>
                      </a:cxn>
                      <a:cxn ang="0">
                        <a:pos x="83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1">
                        <a:moveTo>
                          <a:pt x="85" y="40"/>
                        </a:moveTo>
                        <a:lnTo>
                          <a:pt x="83" y="28"/>
                        </a:lnTo>
                        <a:lnTo>
                          <a:pt x="79" y="17"/>
                        </a:lnTo>
                        <a:lnTo>
                          <a:pt x="72" y="8"/>
                        </a:lnTo>
                        <a:lnTo>
                          <a:pt x="65" y="0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0" y="0"/>
                        </a:lnTo>
                        <a:lnTo>
                          <a:pt x="58" y="0"/>
                        </a:lnTo>
                        <a:lnTo>
                          <a:pt x="68" y="8"/>
                        </a:lnTo>
                        <a:lnTo>
                          <a:pt x="75" y="17"/>
                        </a:lnTo>
                        <a:lnTo>
                          <a:pt x="77" y="22"/>
                        </a:lnTo>
                        <a:lnTo>
                          <a:pt x="80" y="28"/>
                        </a:lnTo>
                        <a:lnTo>
                          <a:pt x="80" y="34"/>
                        </a:lnTo>
                        <a:lnTo>
                          <a:pt x="82" y="40"/>
                        </a:lnTo>
                        <a:lnTo>
                          <a:pt x="80" y="49"/>
                        </a:lnTo>
                        <a:lnTo>
                          <a:pt x="77" y="59"/>
                        </a:lnTo>
                        <a:lnTo>
                          <a:pt x="72" y="66"/>
                        </a:lnTo>
                        <a:lnTo>
                          <a:pt x="68" y="74"/>
                        </a:lnTo>
                        <a:lnTo>
                          <a:pt x="60" y="80"/>
                        </a:lnTo>
                        <a:lnTo>
                          <a:pt x="52" y="85"/>
                        </a:lnTo>
                        <a:lnTo>
                          <a:pt x="43" y="87"/>
                        </a:lnTo>
                        <a:lnTo>
                          <a:pt x="34" y="88"/>
                        </a:lnTo>
                        <a:lnTo>
                          <a:pt x="24" y="88"/>
                        </a:lnTo>
                        <a:lnTo>
                          <a:pt x="15" y="85"/>
                        </a:lnTo>
                        <a:lnTo>
                          <a:pt x="7" y="80"/>
                        </a:lnTo>
                        <a:lnTo>
                          <a:pt x="0" y="74"/>
                        </a:lnTo>
                        <a:lnTo>
                          <a:pt x="1" y="77"/>
                        </a:lnTo>
                        <a:lnTo>
                          <a:pt x="1" y="80"/>
                        </a:lnTo>
                        <a:lnTo>
                          <a:pt x="9" y="85"/>
                        </a:lnTo>
                        <a:lnTo>
                          <a:pt x="17" y="88"/>
                        </a:lnTo>
                        <a:lnTo>
                          <a:pt x="24" y="91"/>
                        </a:lnTo>
                        <a:lnTo>
                          <a:pt x="34" y="91"/>
                        </a:lnTo>
                        <a:lnTo>
                          <a:pt x="43" y="90"/>
                        </a:lnTo>
                        <a:lnTo>
                          <a:pt x="52" y="88"/>
                        </a:lnTo>
                        <a:lnTo>
                          <a:pt x="62" y="82"/>
                        </a:lnTo>
                        <a:lnTo>
                          <a:pt x="69" y="76"/>
                        </a:lnTo>
                        <a:lnTo>
                          <a:pt x="75" y="70"/>
                        </a:lnTo>
                        <a:lnTo>
                          <a:pt x="80" y="60"/>
                        </a:lnTo>
                        <a:lnTo>
                          <a:pt x="83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E25B5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13" name="Freeform 781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3" cy="90"/>
                  </a:xfrm>
                  <a:custGeom>
                    <a:avLst/>
                    <a:gdLst/>
                    <a:ahLst/>
                    <a:cxnLst>
                      <a:cxn ang="0">
                        <a:pos x="83" y="40"/>
                      </a:cxn>
                      <a:cxn ang="0">
                        <a:pos x="82" y="28"/>
                      </a:cxn>
                      <a:cxn ang="0">
                        <a:pos x="77" y="17"/>
                      </a:cxn>
                      <a:cxn ang="0">
                        <a:pos x="69" y="8"/>
                      </a:cxn>
                      <a:cxn ang="0">
                        <a:pos x="62" y="0"/>
                      </a:cxn>
                      <a:cxn ang="0">
                        <a:pos x="58" y="0"/>
                      </a:cxn>
                      <a:cxn ang="0">
                        <a:pos x="55" y="0"/>
                      </a:cxn>
                      <a:cxn ang="0">
                        <a:pos x="62" y="3"/>
                      </a:cxn>
                      <a:cxn ang="0">
                        <a:pos x="66" y="8"/>
                      </a:cxn>
                      <a:cxn ang="0">
                        <a:pos x="69" y="12"/>
                      </a:cxn>
                      <a:cxn ang="0">
                        <a:pos x="72" y="17"/>
                      </a:cxn>
                      <a:cxn ang="0">
                        <a:pos x="75" y="22"/>
                      </a:cxn>
                      <a:cxn ang="0">
                        <a:pos x="79" y="28"/>
                      </a:cxn>
                      <a:cxn ang="0">
                        <a:pos x="79" y="34"/>
                      </a:cxn>
                      <a:cxn ang="0">
                        <a:pos x="80" y="40"/>
                      </a:cxn>
                      <a:cxn ang="0">
                        <a:pos x="79" y="49"/>
                      </a:cxn>
                      <a:cxn ang="0">
                        <a:pos x="75" y="59"/>
                      </a:cxn>
                      <a:cxn ang="0">
                        <a:pos x="72" y="66"/>
                      </a:cxn>
                      <a:cxn ang="0">
                        <a:pos x="66" y="73"/>
                      </a:cxn>
                      <a:cxn ang="0">
                        <a:pos x="58" y="79"/>
                      </a:cxn>
                      <a:cxn ang="0">
                        <a:pos x="51" y="83"/>
                      </a:cxn>
                      <a:cxn ang="0">
                        <a:pos x="43" y="87"/>
                      </a:cxn>
                      <a:cxn ang="0">
                        <a:pos x="34" y="87"/>
                      </a:cxn>
                      <a:cxn ang="0">
                        <a:pos x="23" y="85"/>
                      </a:cxn>
                      <a:cxn ang="0">
                        <a:pos x="15" y="83"/>
                      </a:cxn>
                      <a:cxn ang="0">
                        <a:pos x="6" y="79"/>
                      </a:cxn>
                      <a:cxn ang="0">
                        <a:pos x="0" y="73"/>
                      </a:cxn>
                      <a:cxn ang="0">
                        <a:pos x="0" y="74"/>
                      </a:cxn>
                      <a:cxn ang="0">
                        <a:pos x="1" y="77"/>
                      </a:cxn>
                      <a:cxn ang="0">
                        <a:pos x="7" y="83"/>
                      </a:cxn>
                      <a:cxn ang="0">
                        <a:pos x="15" y="87"/>
                      </a:cxn>
                      <a:cxn ang="0">
                        <a:pos x="24" y="90"/>
                      </a:cxn>
                      <a:cxn ang="0">
                        <a:pos x="34" y="90"/>
                      </a:cxn>
                      <a:cxn ang="0">
                        <a:pos x="43" y="88"/>
                      </a:cxn>
                      <a:cxn ang="0">
                        <a:pos x="52" y="87"/>
                      </a:cxn>
                      <a:cxn ang="0">
                        <a:pos x="62" y="82"/>
                      </a:cxn>
                      <a:cxn ang="0">
                        <a:pos x="68" y="76"/>
                      </a:cxn>
                      <a:cxn ang="0">
                        <a:pos x="74" y="68"/>
                      </a:cxn>
                      <a:cxn ang="0">
                        <a:pos x="79" y="60"/>
                      </a:cxn>
                      <a:cxn ang="0">
                        <a:pos x="82" y="51"/>
                      </a:cxn>
                      <a:cxn ang="0">
                        <a:pos x="83" y="40"/>
                      </a:cxn>
                    </a:cxnLst>
                    <a:rect l="0" t="0" r="r" b="b"/>
                    <a:pathLst>
                      <a:path w="83" h="90">
                        <a:moveTo>
                          <a:pt x="83" y="40"/>
                        </a:moveTo>
                        <a:lnTo>
                          <a:pt x="82" y="28"/>
                        </a:lnTo>
                        <a:lnTo>
                          <a:pt x="77" y="17"/>
                        </a:lnTo>
                        <a:lnTo>
                          <a:pt x="69" y="8"/>
                        </a:lnTo>
                        <a:lnTo>
                          <a:pt x="62" y="0"/>
                        </a:lnTo>
                        <a:lnTo>
                          <a:pt x="58" y="0"/>
                        </a:lnTo>
                        <a:lnTo>
                          <a:pt x="55" y="0"/>
                        </a:lnTo>
                        <a:lnTo>
                          <a:pt x="62" y="3"/>
                        </a:lnTo>
                        <a:lnTo>
                          <a:pt x="66" y="8"/>
                        </a:lnTo>
                        <a:lnTo>
                          <a:pt x="69" y="12"/>
                        </a:lnTo>
                        <a:lnTo>
                          <a:pt x="72" y="17"/>
                        </a:lnTo>
                        <a:lnTo>
                          <a:pt x="75" y="22"/>
                        </a:lnTo>
                        <a:lnTo>
                          <a:pt x="79" y="28"/>
                        </a:lnTo>
                        <a:lnTo>
                          <a:pt x="79" y="34"/>
                        </a:lnTo>
                        <a:lnTo>
                          <a:pt x="80" y="40"/>
                        </a:lnTo>
                        <a:lnTo>
                          <a:pt x="79" y="49"/>
                        </a:lnTo>
                        <a:lnTo>
                          <a:pt x="75" y="59"/>
                        </a:lnTo>
                        <a:lnTo>
                          <a:pt x="72" y="66"/>
                        </a:lnTo>
                        <a:lnTo>
                          <a:pt x="66" y="73"/>
                        </a:lnTo>
                        <a:lnTo>
                          <a:pt x="58" y="79"/>
                        </a:lnTo>
                        <a:lnTo>
                          <a:pt x="51" y="83"/>
                        </a:lnTo>
                        <a:lnTo>
                          <a:pt x="43" y="87"/>
                        </a:lnTo>
                        <a:lnTo>
                          <a:pt x="34" y="87"/>
                        </a:lnTo>
                        <a:lnTo>
                          <a:pt x="23" y="85"/>
                        </a:lnTo>
                        <a:lnTo>
                          <a:pt x="15" y="83"/>
                        </a:lnTo>
                        <a:lnTo>
                          <a:pt x="6" y="79"/>
                        </a:lnTo>
                        <a:lnTo>
                          <a:pt x="0" y="73"/>
                        </a:lnTo>
                        <a:lnTo>
                          <a:pt x="0" y="74"/>
                        </a:lnTo>
                        <a:lnTo>
                          <a:pt x="1" y="77"/>
                        </a:lnTo>
                        <a:lnTo>
                          <a:pt x="7" y="83"/>
                        </a:lnTo>
                        <a:lnTo>
                          <a:pt x="15" y="87"/>
                        </a:lnTo>
                        <a:lnTo>
                          <a:pt x="24" y="90"/>
                        </a:lnTo>
                        <a:lnTo>
                          <a:pt x="34" y="90"/>
                        </a:lnTo>
                        <a:lnTo>
                          <a:pt x="43" y="88"/>
                        </a:lnTo>
                        <a:lnTo>
                          <a:pt x="52" y="87"/>
                        </a:lnTo>
                        <a:lnTo>
                          <a:pt x="62" y="82"/>
                        </a:lnTo>
                        <a:lnTo>
                          <a:pt x="68" y="76"/>
                        </a:lnTo>
                        <a:lnTo>
                          <a:pt x="74" y="68"/>
                        </a:lnTo>
                        <a:lnTo>
                          <a:pt x="79" y="60"/>
                        </a:lnTo>
                        <a:lnTo>
                          <a:pt x="82" y="51"/>
                        </a:lnTo>
                        <a:lnTo>
                          <a:pt x="83" y="40"/>
                        </a:lnTo>
                        <a:close/>
                      </a:path>
                    </a:pathLst>
                  </a:custGeom>
                  <a:solidFill>
                    <a:srgbClr val="E35E5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14" name="Freeform 782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2" cy="88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0" y="34"/>
                      </a:cxn>
                      <a:cxn ang="0">
                        <a:pos x="80" y="28"/>
                      </a:cxn>
                      <a:cxn ang="0">
                        <a:pos x="77" y="22"/>
                      </a:cxn>
                      <a:cxn ang="0">
                        <a:pos x="75" y="17"/>
                      </a:cxn>
                      <a:cxn ang="0">
                        <a:pos x="68" y="8"/>
                      </a:cxn>
                      <a:cxn ang="0">
                        <a:pos x="58" y="0"/>
                      </a:cxn>
                      <a:cxn ang="0">
                        <a:pos x="55" y="0"/>
                      </a:cxn>
                      <a:cxn ang="0">
                        <a:pos x="54" y="0"/>
                      </a:cxn>
                      <a:cxn ang="0">
                        <a:pos x="58" y="3"/>
                      </a:cxn>
                      <a:cxn ang="0">
                        <a:pos x="63" y="8"/>
                      </a:cxn>
                      <a:cxn ang="0">
                        <a:pos x="68" y="12"/>
                      </a:cxn>
                      <a:cxn ang="0">
                        <a:pos x="71" y="17"/>
                      </a:cxn>
                      <a:cxn ang="0">
                        <a:pos x="74" y="22"/>
                      </a:cxn>
                      <a:cxn ang="0">
                        <a:pos x="75" y="28"/>
                      </a:cxn>
                      <a:cxn ang="0">
                        <a:pos x="77" y="34"/>
                      </a:cxn>
                      <a:cxn ang="0">
                        <a:pos x="79" y="40"/>
                      </a:cxn>
                      <a:cxn ang="0">
                        <a:pos x="77" y="49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3"/>
                      </a:cxn>
                      <a:cxn ang="0">
                        <a:pos x="58" y="77"/>
                      </a:cxn>
                      <a:cxn ang="0">
                        <a:pos x="51" y="82"/>
                      </a:cxn>
                      <a:cxn ang="0">
                        <a:pos x="43" y="85"/>
                      </a:cxn>
                      <a:cxn ang="0">
                        <a:pos x="34" y="85"/>
                      </a:cxn>
                      <a:cxn ang="0">
                        <a:pos x="23" y="83"/>
                      </a:cxn>
                      <a:cxn ang="0">
                        <a:pos x="14" y="80"/>
                      </a:cxn>
                      <a:cxn ang="0">
                        <a:pos x="6" y="76"/>
                      </a:cxn>
                      <a:cxn ang="0">
                        <a:pos x="0" y="70"/>
                      </a:cxn>
                      <a:cxn ang="0">
                        <a:pos x="0" y="73"/>
                      </a:cxn>
                      <a:cxn ang="0">
                        <a:pos x="0" y="74"/>
                      </a:cxn>
                      <a:cxn ang="0">
                        <a:pos x="7" y="80"/>
                      </a:cxn>
                      <a:cxn ang="0">
                        <a:pos x="15" y="85"/>
                      </a:cxn>
                      <a:cxn ang="0">
                        <a:pos x="24" y="88"/>
                      </a:cxn>
                      <a:cxn ang="0">
                        <a:pos x="34" y="88"/>
                      </a:cxn>
                      <a:cxn ang="0">
                        <a:pos x="43" y="87"/>
                      </a:cxn>
                      <a:cxn ang="0">
                        <a:pos x="52" y="85"/>
                      </a:cxn>
                      <a:cxn ang="0">
                        <a:pos x="60" y="80"/>
                      </a:cxn>
                      <a:cxn ang="0">
                        <a:pos x="68" y="74"/>
                      </a:cxn>
                      <a:cxn ang="0">
                        <a:pos x="72" y="66"/>
                      </a:cxn>
                      <a:cxn ang="0">
                        <a:pos x="77" y="59"/>
                      </a:cxn>
                      <a:cxn ang="0">
                        <a:pos x="80" y="49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8">
                        <a:moveTo>
                          <a:pt x="82" y="40"/>
                        </a:moveTo>
                        <a:lnTo>
                          <a:pt x="80" y="34"/>
                        </a:lnTo>
                        <a:lnTo>
                          <a:pt x="80" y="28"/>
                        </a:lnTo>
                        <a:lnTo>
                          <a:pt x="77" y="22"/>
                        </a:lnTo>
                        <a:lnTo>
                          <a:pt x="75" y="17"/>
                        </a:lnTo>
                        <a:lnTo>
                          <a:pt x="68" y="8"/>
                        </a:lnTo>
                        <a:lnTo>
                          <a:pt x="58" y="0"/>
                        </a:lnTo>
                        <a:lnTo>
                          <a:pt x="55" y="0"/>
                        </a:lnTo>
                        <a:lnTo>
                          <a:pt x="54" y="0"/>
                        </a:lnTo>
                        <a:lnTo>
                          <a:pt x="58" y="3"/>
                        </a:lnTo>
                        <a:lnTo>
                          <a:pt x="63" y="8"/>
                        </a:lnTo>
                        <a:lnTo>
                          <a:pt x="68" y="12"/>
                        </a:lnTo>
                        <a:lnTo>
                          <a:pt x="71" y="17"/>
                        </a:lnTo>
                        <a:lnTo>
                          <a:pt x="74" y="22"/>
                        </a:lnTo>
                        <a:lnTo>
                          <a:pt x="75" y="28"/>
                        </a:lnTo>
                        <a:lnTo>
                          <a:pt x="77" y="34"/>
                        </a:lnTo>
                        <a:lnTo>
                          <a:pt x="79" y="40"/>
                        </a:lnTo>
                        <a:lnTo>
                          <a:pt x="77" y="49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3"/>
                        </a:lnTo>
                        <a:lnTo>
                          <a:pt x="58" y="77"/>
                        </a:lnTo>
                        <a:lnTo>
                          <a:pt x="51" y="82"/>
                        </a:lnTo>
                        <a:lnTo>
                          <a:pt x="43" y="85"/>
                        </a:lnTo>
                        <a:lnTo>
                          <a:pt x="34" y="85"/>
                        </a:lnTo>
                        <a:lnTo>
                          <a:pt x="23" y="83"/>
                        </a:lnTo>
                        <a:lnTo>
                          <a:pt x="14" y="80"/>
                        </a:lnTo>
                        <a:lnTo>
                          <a:pt x="6" y="76"/>
                        </a:lnTo>
                        <a:lnTo>
                          <a:pt x="0" y="70"/>
                        </a:lnTo>
                        <a:lnTo>
                          <a:pt x="0" y="73"/>
                        </a:lnTo>
                        <a:lnTo>
                          <a:pt x="0" y="74"/>
                        </a:lnTo>
                        <a:lnTo>
                          <a:pt x="7" y="80"/>
                        </a:lnTo>
                        <a:lnTo>
                          <a:pt x="15" y="85"/>
                        </a:lnTo>
                        <a:lnTo>
                          <a:pt x="24" y="88"/>
                        </a:lnTo>
                        <a:lnTo>
                          <a:pt x="34" y="88"/>
                        </a:lnTo>
                        <a:lnTo>
                          <a:pt x="43" y="87"/>
                        </a:lnTo>
                        <a:lnTo>
                          <a:pt x="52" y="85"/>
                        </a:lnTo>
                        <a:lnTo>
                          <a:pt x="60" y="80"/>
                        </a:lnTo>
                        <a:lnTo>
                          <a:pt x="68" y="74"/>
                        </a:lnTo>
                        <a:lnTo>
                          <a:pt x="72" y="66"/>
                        </a:lnTo>
                        <a:lnTo>
                          <a:pt x="77" y="59"/>
                        </a:lnTo>
                        <a:lnTo>
                          <a:pt x="80" y="49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E3616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15" name="Freeform 783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82" cy="87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1" y="34"/>
                      </a:cxn>
                      <a:cxn ang="0">
                        <a:pos x="81" y="28"/>
                      </a:cxn>
                      <a:cxn ang="0">
                        <a:pos x="77" y="22"/>
                      </a:cxn>
                      <a:cxn ang="0">
                        <a:pos x="74" y="17"/>
                      </a:cxn>
                      <a:cxn ang="0">
                        <a:pos x="71" y="12"/>
                      </a:cxn>
                      <a:cxn ang="0">
                        <a:pos x="68" y="8"/>
                      </a:cxn>
                      <a:cxn ang="0">
                        <a:pos x="64" y="3"/>
                      </a:cxn>
                      <a:cxn ang="0">
                        <a:pos x="57" y="0"/>
                      </a:cxn>
                      <a:cxn ang="0">
                        <a:pos x="56" y="0"/>
                      </a:cxn>
                      <a:cxn ang="0">
                        <a:pos x="53" y="1"/>
                      </a:cxn>
                      <a:cxn ang="0">
                        <a:pos x="57" y="3"/>
                      </a:cxn>
                      <a:cxn ang="0">
                        <a:pos x="64" y="8"/>
                      </a:cxn>
                      <a:cxn ang="0">
                        <a:pos x="68" y="12"/>
                      </a:cxn>
                      <a:cxn ang="0">
                        <a:pos x="71" y="17"/>
                      </a:cxn>
                      <a:cxn ang="0">
                        <a:pos x="74" y="22"/>
                      </a:cxn>
                      <a:cxn ang="0">
                        <a:pos x="76" y="28"/>
                      </a:cxn>
                      <a:cxn ang="0">
                        <a:pos x="77" y="34"/>
                      </a:cxn>
                      <a:cxn ang="0">
                        <a:pos x="79" y="40"/>
                      </a:cxn>
                      <a:cxn ang="0">
                        <a:pos x="77" y="49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1"/>
                      </a:cxn>
                      <a:cxn ang="0">
                        <a:pos x="59" y="76"/>
                      </a:cxn>
                      <a:cxn ang="0">
                        <a:pos x="53" y="80"/>
                      </a:cxn>
                      <a:cxn ang="0">
                        <a:pos x="43" y="83"/>
                      </a:cxn>
                      <a:cxn ang="0">
                        <a:pos x="36" y="83"/>
                      </a:cxn>
                      <a:cxn ang="0">
                        <a:pos x="25" y="82"/>
                      </a:cxn>
                      <a:cxn ang="0">
                        <a:pos x="16" y="79"/>
                      </a:cxn>
                      <a:cxn ang="0">
                        <a:pos x="8" y="74"/>
                      </a:cxn>
                      <a:cxn ang="0">
                        <a:pos x="0" y="66"/>
                      </a:cxn>
                      <a:cxn ang="0">
                        <a:pos x="2" y="70"/>
                      </a:cxn>
                      <a:cxn ang="0">
                        <a:pos x="2" y="73"/>
                      </a:cxn>
                      <a:cxn ang="0">
                        <a:pos x="8" y="79"/>
                      </a:cxn>
                      <a:cxn ang="0">
                        <a:pos x="17" y="83"/>
                      </a:cxn>
                      <a:cxn ang="0">
                        <a:pos x="25" y="85"/>
                      </a:cxn>
                      <a:cxn ang="0">
                        <a:pos x="36" y="87"/>
                      </a:cxn>
                      <a:cxn ang="0">
                        <a:pos x="45" y="85"/>
                      </a:cxn>
                      <a:cxn ang="0">
                        <a:pos x="53" y="83"/>
                      </a:cxn>
                      <a:cxn ang="0">
                        <a:pos x="60" y="79"/>
                      </a:cxn>
                      <a:cxn ang="0">
                        <a:pos x="68" y="73"/>
                      </a:cxn>
                      <a:cxn ang="0">
                        <a:pos x="74" y="66"/>
                      </a:cxn>
                      <a:cxn ang="0">
                        <a:pos x="77" y="59"/>
                      </a:cxn>
                      <a:cxn ang="0">
                        <a:pos x="81" y="49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7">
                        <a:moveTo>
                          <a:pt x="82" y="40"/>
                        </a:moveTo>
                        <a:lnTo>
                          <a:pt x="81" y="34"/>
                        </a:lnTo>
                        <a:lnTo>
                          <a:pt x="81" y="28"/>
                        </a:lnTo>
                        <a:lnTo>
                          <a:pt x="77" y="22"/>
                        </a:lnTo>
                        <a:lnTo>
                          <a:pt x="74" y="17"/>
                        </a:lnTo>
                        <a:lnTo>
                          <a:pt x="71" y="12"/>
                        </a:lnTo>
                        <a:lnTo>
                          <a:pt x="68" y="8"/>
                        </a:lnTo>
                        <a:lnTo>
                          <a:pt x="64" y="3"/>
                        </a:lnTo>
                        <a:lnTo>
                          <a:pt x="57" y="0"/>
                        </a:lnTo>
                        <a:lnTo>
                          <a:pt x="56" y="0"/>
                        </a:lnTo>
                        <a:lnTo>
                          <a:pt x="53" y="1"/>
                        </a:lnTo>
                        <a:lnTo>
                          <a:pt x="57" y="3"/>
                        </a:lnTo>
                        <a:lnTo>
                          <a:pt x="64" y="8"/>
                        </a:lnTo>
                        <a:lnTo>
                          <a:pt x="68" y="12"/>
                        </a:lnTo>
                        <a:lnTo>
                          <a:pt x="71" y="17"/>
                        </a:lnTo>
                        <a:lnTo>
                          <a:pt x="74" y="22"/>
                        </a:lnTo>
                        <a:lnTo>
                          <a:pt x="76" y="28"/>
                        </a:lnTo>
                        <a:lnTo>
                          <a:pt x="77" y="34"/>
                        </a:lnTo>
                        <a:lnTo>
                          <a:pt x="79" y="40"/>
                        </a:lnTo>
                        <a:lnTo>
                          <a:pt x="77" y="49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1"/>
                        </a:lnTo>
                        <a:lnTo>
                          <a:pt x="59" y="76"/>
                        </a:lnTo>
                        <a:lnTo>
                          <a:pt x="53" y="80"/>
                        </a:lnTo>
                        <a:lnTo>
                          <a:pt x="43" y="83"/>
                        </a:lnTo>
                        <a:lnTo>
                          <a:pt x="36" y="83"/>
                        </a:lnTo>
                        <a:lnTo>
                          <a:pt x="25" y="82"/>
                        </a:lnTo>
                        <a:lnTo>
                          <a:pt x="16" y="79"/>
                        </a:lnTo>
                        <a:lnTo>
                          <a:pt x="8" y="74"/>
                        </a:lnTo>
                        <a:lnTo>
                          <a:pt x="0" y="66"/>
                        </a:lnTo>
                        <a:lnTo>
                          <a:pt x="2" y="70"/>
                        </a:lnTo>
                        <a:lnTo>
                          <a:pt x="2" y="73"/>
                        </a:lnTo>
                        <a:lnTo>
                          <a:pt x="8" y="79"/>
                        </a:lnTo>
                        <a:lnTo>
                          <a:pt x="17" y="83"/>
                        </a:lnTo>
                        <a:lnTo>
                          <a:pt x="25" y="85"/>
                        </a:lnTo>
                        <a:lnTo>
                          <a:pt x="36" y="87"/>
                        </a:lnTo>
                        <a:lnTo>
                          <a:pt x="45" y="85"/>
                        </a:lnTo>
                        <a:lnTo>
                          <a:pt x="53" y="83"/>
                        </a:lnTo>
                        <a:lnTo>
                          <a:pt x="60" y="79"/>
                        </a:lnTo>
                        <a:lnTo>
                          <a:pt x="68" y="73"/>
                        </a:lnTo>
                        <a:lnTo>
                          <a:pt x="74" y="66"/>
                        </a:lnTo>
                        <a:lnTo>
                          <a:pt x="77" y="59"/>
                        </a:lnTo>
                        <a:lnTo>
                          <a:pt x="81" y="49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E4656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16" name="Freeform 784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81" cy="85"/>
                  </a:xfrm>
                  <a:custGeom>
                    <a:avLst/>
                    <a:gdLst/>
                    <a:ahLst/>
                    <a:cxnLst>
                      <a:cxn ang="0">
                        <a:pos x="81" y="40"/>
                      </a:cxn>
                      <a:cxn ang="0">
                        <a:pos x="79" y="34"/>
                      </a:cxn>
                      <a:cxn ang="0">
                        <a:pos x="77" y="28"/>
                      </a:cxn>
                      <a:cxn ang="0">
                        <a:pos x="76" y="22"/>
                      </a:cxn>
                      <a:cxn ang="0">
                        <a:pos x="73" y="17"/>
                      </a:cxn>
                      <a:cxn ang="0">
                        <a:pos x="70" y="12"/>
                      </a:cxn>
                      <a:cxn ang="0">
                        <a:pos x="65" y="8"/>
                      </a:cxn>
                      <a:cxn ang="0">
                        <a:pos x="60" y="3"/>
                      </a:cxn>
                      <a:cxn ang="0">
                        <a:pos x="56" y="0"/>
                      </a:cxn>
                      <a:cxn ang="0">
                        <a:pos x="53" y="1"/>
                      </a:cxn>
                      <a:cxn ang="0">
                        <a:pos x="50" y="1"/>
                      </a:cxn>
                      <a:cxn ang="0">
                        <a:pos x="56" y="5"/>
                      </a:cxn>
                      <a:cxn ang="0">
                        <a:pos x="60" y="8"/>
                      </a:cxn>
                      <a:cxn ang="0">
                        <a:pos x="65" y="12"/>
                      </a:cxn>
                      <a:cxn ang="0">
                        <a:pos x="70" y="17"/>
                      </a:cxn>
                      <a:cxn ang="0">
                        <a:pos x="73" y="22"/>
                      </a:cxn>
                      <a:cxn ang="0">
                        <a:pos x="74" y="28"/>
                      </a:cxn>
                      <a:cxn ang="0">
                        <a:pos x="76" y="34"/>
                      </a:cxn>
                      <a:cxn ang="0">
                        <a:pos x="77" y="40"/>
                      </a:cxn>
                      <a:cxn ang="0">
                        <a:pos x="76" y="49"/>
                      </a:cxn>
                      <a:cxn ang="0">
                        <a:pos x="74" y="57"/>
                      </a:cxn>
                      <a:cxn ang="0">
                        <a:pos x="70" y="63"/>
                      </a:cxn>
                      <a:cxn ang="0">
                        <a:pos x="65" y="70"/>
                      </a:cxn>
                      <a:cxn ang="0">
                        <a:pos x="59" y="76"/>
                      </a:cxn>
                      <a:cxn ang="0">
                        <a:pos x="51" y="79"/>
                      </a:cxn>
                      <a:cxn ang="0">
                        <a:pos x="43" y="82"/>
                      </a:cxn>
                      <a:cxn ang="0">
                        <a:pos x="36" y="82"/>
                      </a:cxn>
                      <a:cxn ang="0">
                        <a:pos x="25" y="80"/>
                      </a:cxn>
                      <a:cxn ang="0">
                        <a:pos x="16" y="77"/>
                      </a:cxn>
                      <a:cxn ang="0">
                        <a:pos x="6" y="71"/>
                      </a:cxn>
                      <a:cxn ang="0">
                        <a:pos x="0" y="63"/>
                      </a:cxn>
                      <a:cxn ang="0">
                        <a:pos x="0" y="66"/>
                      </a:cxn>
                      <a:cxn ang="0">
                        <a:pos x="2" y="70"/>
                      </a:cxn>
                      <a:cxn ang="0">
                        <a:pos x="8" y="76"/>
                      </a:cxn>
                      <a:cxn ang="0">
                        <a:pos x="16" y="80"/>
                      </a:cxn>
                      <a:cxn ang="0">
                        <a:pos x="25" y="83"/>
                      </a:cxn>
                      <a:cxn ang="0">
                        <a:pos x="36" y="85"/>
                      </a:cxn>
                      <a:cxn ang="0">
                        <a:pos x="45" y="85"/>
                      </a:cxn>
                      <a:cxn ang="0">
                        <a:pos x="53" y="82"/>
                      </a:cxn>
                      <a:cxn ang="0">
                        <a:pos x="60" y="77"/>
                      </a:cxn>
                      <a:cxn ang="0">
                        <a:pos x="67" y="73"/>
                      </a:cxn>
                      <a:cxn ang="0">
                        <a:pos x="73" y="65"/>
                      </a:cxn>
                      <a:cxn ang="0">
                        <a:pos x="76" y="57"/>
                      </a:cxn>
                      <a:cxn ang="0">
                        <a:pos x="79" y="49"/>
                      </a:cxn>
                      <a:cxn ang="0">
                        <a:pos x="81" y="40"/>
                      </a:cxn>
                    </a:cxnLst>
                    <a:rect l="0" t="0" r="r" b="b"/>
                    <a:pathLst>
                      <a:path w="81" h="85">
                        <a:moveTo>
                          <a:pt x="81" y="40"/>
                        </a:moveTo>
                        <a:lnTo>
                          <a:pt x="79" y="34"/>
                        </a:lnTo>
                        <a:lnTo>
                          <a:pt x="77" y="28"/>
                        </a:lnTo>
                        <a:lnTo>
                          <a:pt x="76" y="22"/>
                        </a:lnTo>
                        <a:lnTo>
                          <a:pt x="73" y="17"/>
                        </a:lnTo>
                        <a:lnTo>
                          <a:pt x="70" y="12"/>
                        </a:lnTo>
                        <a:lnTo>
                          <a:pt x="65" y="8"/>
                        </a:lnTo>
                        <a:lnTo>
                          <a:pt x="60" y="3"/>
                        </a:lnTo>
                        <a:lnTo>
                          <a:pt x="56" y="0"/>
                        </a:lnTo>
                        <a:lnTo>
                          <a:pt x="53" y="1"/>
                        </a:lnTo>
                        <a:lnTo>
                          <a:pt x="50" y="1"/>
                        </a:lnTo>
                        <a:lnTo>
                          <a:pt x="56" y="5"/>
                        </a:lnTo>
                        <a:lnTo>
                          <a:pt x="60" y="8"/>
                        </a:lnTo>
                        <a:lnTo>
                          <a:pt x="65" y="12"/>
                        </a:lnTo>
                        <a:lnTo>
                          <a:pt x="70" y="17"/>
                        </a:lnTo>
                        <a:lnTo>
                          <a:pt x="73" y="22"/>
                        </a:lnTo>
                        <a:lnTo>
                          <a:pt x="74" y="28"/>
                        </a:lnTo>
                        <a:lnTo>
                          <a:pt x="76" y="34"/>
                        </a:lnTo>
                        <a:lnTo>
                          <a:pt x="77" y="40"/>
                        </a:lnTo>
                        <a:lnTo>
                          <a:pt x="76" y="49"/>
                        </a:lnTo>
                        <a:lnTo>
                          <a:pt x="74" y="57"/>
                        </a:lnTo>
                        <a:lnTo>
                          <a:pt x="70" y="63"/>
                        </a:lnTo>
                        <a:lnTo>
                          <a:pt x="65" y="70"/>
                        </a:lnTo>
                        <a:lnTo>
                          <a:pt x="59" y="76"/>
                        </a:lnTo>
                        <a:lnTo>
                          <a:pt x="51" y="79"/>
                        </a:lnTo>
                        <a:lnTo>
                          <a:pt x="43" y="82"/>
                        </a:lnTo>
                        <a:lnTo>
                          <a:pt x="36" y="82"/>
                        </a:lnTo>
                        <a:lnTo>
                          <a:pt x="25" y="80"/>
                        </a:lnTo>
                        <a:lnTo>
                          <a:pt x="16" y="77"/>
                        </a:lnTo>
                        <a:lnTo>
                          <a:pt x="6" y="71"/>
                        </a:lnTo>
                        <a:lnTo>
                          <a:pt x="0" y="63"/>
                        </a:lnTo>
                        <a:lnTo>
                          <a:pt x="0" y="66"/>
                        </a:lnTo>
                        <a:lnTo>
                          <a:pt x="2" y="70"/>
                        </a:lnTo>
                        <a:lnTo>
                          <a:pt x="8" y="76"/>
                        </a:lnTo>
                        <a:lnTo>
                          <a:pt x="16" y="80"/>
                        </a:lnTo>
                        <a:lnTo>
                          <a:pt x="25" y="83"/>
                        </a:lnTo>
                        <a:lnTo>
                          <a:pt x="36" y="85"/>
                        </a:lnTo>
                        <a:lnTo>
                          <a:pt x="45" y="85"/>
                        </a:lnTo>
                        <a:lnTo>
                          <a:pt x="53" y="82"/>
                        </a:lnTo>
                        <a:lnTo>
                          <a:pt x="60" y="77"/>
                        </a:lnTo>
                        <a:lnTo>
                          <a:pt x="67" y="73"/>
                        </a:lnTo>
                        <a:lnTo>
                          <a:pt x="73" y="65"/>
                        </a:lnTo>
                        <a:lnTo>
                          <a:pt x="76" y="57"/>
                        </a:lnTo>
                        <a:lnTo>
                          <a:pt x="79" y="49"/>
                        </a:lnTo>
                        <a:lnTo>
                          <a:pt x="81" y="40"/>
                        </a:lnTo>
                        <a:close/>
                      </a:path>
                    </a:pathLst>
                  </a:custGeom>
                  <a:solidFill>
                    <a:srgbClr val="E56B6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17" name="Freeform 785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9" cy="82"/>
                  </a:xfrm>
                  <a:custGeom>
                    <a:avLst/>
                    <a:gdLst/>
                    <a:ahLst/>
                    <a:cxnLst>
                      <a:cxn ang="0">
                        <a:pos x="79" y="39"/>
                      </a:cxn>
                      <a:cxn ang="0">
                        <a:pos x="77" y="33"/>
                      </a:cxn>
                      <a:cxn ang="0">
                        <a:pos x="76" y="27"/>
                      </a:cxn>
                      <a:cxn ang="0">
                        <a:pos x="74" y="21"/>
                      </a:cxn>
                      <a:cxn ang="0">
                        <a:pos x="71" y="16"/>
                      </a:cxn>
                      <a:cxn ang="0">
                        <a:pos x="68" y="11"/>
                      </a:cxn>
                      <a:cxn ang="0">
                        <a:pos x="64" y="7"/>
                      </a:cxn>
                      <a:cxn ang="0">
                        <a:pos x="57" y="2"/>
                      </a:cxn>
                      <a:cxn ang="0">
                        <a:pos x="53" y="0"/>
                      </a:cxn>
                      <a:cxn ang="0">
                        <a:pos x="50" y="0"/>
                      </a:cxn>
                      <a:cxn ang="0">
                        <a:pos x="47" y="0"/>
                      </a:cxn>
                      <a:cxn ang="0">
                        <a:pos x="53" y="4"/>
                      </a:cxn>
                      <a:cxn ang="0">
                        <a:pos x="59" y="7"/>
                      </a:cxn>
                      <a:cxn ang="0">
                        <a:pos x="64" y="11"/>
                      </a:cxn>
                      <a:cxn ang="0">
                        <a:pos x="67" y="16"/>
                      </a:cxn>
                      <a:cxn ang="0">
                        <a:pos x="71" y="21"/>
                      </a:cxn>
                      <a:cxn ang="0">
                        <a:pos x="73" y="27"/>
                      </a:cxn>
                      <a:cxn ang="0">
                        <a:pos x="74" y="33"/>
                      </a:cxn>
                      <a:cxn ang="0">
                        <a:pos x="76" y="39"/>
                      </a:cxn>
                      <a:cxn ang="0">
                        <a:pos x="74" y="47"/>
                      </a:cxn>
                      <a:cxn ang="0">
                        <a:pos x="73" y="55"/>
                      </a:cxn>
                      <a:cxn ang="0">
                        <a:pos x="68" y="62"/>
                      </a:cxn>
                      <a:cxn ang="0">
                        <a:pos x="64" y="69"/>
                      </a:cxn>
                      <a:cxn ang="0">
                        <a:pos x="57" y="73"/>
                      </a:cxn>
                      <a:cxn ang="0">
                        <a:pos x="51" y="76"/>
                      </a:cxn>
                      <a:cxn ang="0">
                        <a:pos x="43" y="79"/>
                      </a:cxn>
                      <a:cxn ang="0">
                        <a:pos x="36" y="79"/>
                      </a:cxn>
                      <a:cxn ang="0">
                        <a:pos x="25" y="78"/>
                      </a:cxn>
                      <a:cxn ang="0">
                        <a:pos x="16" y="75"/>
                      </a:cxn>
                      <a:cxn ang="0">
                        <a:pos x="6" y="67"/>
                      </a:cxn>
                      <a:cxn ang="0">
                        <a:pos x="0" y="59"/>
                      </a:cxn>
                      <a:cxn ang="0">
                        <a:pos x="0" y="59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0" y="65"/>
                      </a:cxn>
                      <a:cxn ang="0">
                        <a:pos x="8" y="73"/>
                      </a:cxn>
                      <a:cxn ang="0">
                        <a:pos x="16" y="78"/>
                      </a:cxn>
                      <a:cxn ang="0">
                        <a:pos x="25" y="81"/>
                      </a:cxn>
                      <a:cxn ang="0">
                        <a:pos x="36" y="82"/>
                      </a:cxn>
                      <a:cxn ang="0">
                        <a:pos x="43" y="82"/>
                      </a:cxn>
                      <a:cxn ang="0">
                        <a:pos x="53" y="79"/>
                      </a:cxn>
                      <a:cxn ang="0">
                        <a:pos x="59" y="75"/>
                      </a:cxn>
                      <a:cxn ang="0">
                        <a:pos x="65" y="70"/>
                      </a:cxn>
                      <a:cxn ang="0">
                        <a:pos x="71" y="64"/>
                      </a:cxn>
                      <a:cxn ang="0">
                        <a:pos x="74" y="56"/>
                      </a:cxn>
                      <a:cxn ang="0">
                        <a:pos x="77" y="48"/>
                      </a:cxn>
                      <a:cxn ang="0">
                        <a:pos x="79" y="39"/>
                      </a:cxn>
                    </a:cxnLst>
                    <a:rect l="0" t="0" r="r" b="b"/>
                    <a:pathLst>
                      <a:path w="79" h="82">
                        <a:moveTo>
                          <a:pt x="79" y="39"/>
                        </a:moveTo>
                        <a:lnTo>
                          <a:pt x="77" y="33"/>
                        </a:lnTo>
                        <a:lnTo>
                          <a:pt x="76" y="27"/>
                        </a:lnTo>
                        <a:lnTo>
                          <a:pt x="74" y="21"/>
                        </a:lnTo>
                        <a:lnTo>
                          <a:pt x="71" y="16"/>
                        </a:lnTo>
                        <a:lnTo>
                          <a:pt x="68" y="11"/>
                        </a:lnTo>
                        <a:lnTo>
                          <a:pt x="64" y="7"/>
                        </a:lnTo>
                        <a:lnTo>
                          <a:pt x="57" y="2"/>
                        </a:lnTo>
                        <a:lnTo>
                          <a:pt x="53" y="0"/>
                        </a:lnTo>
                        <a:lnTo>
                          <a:pt x="50" y="0"/>
                        </a:lnTo>
                        <a:lnTo>
                          <a:pt x="47" y="0"/>
                        </a:lnTo>
                        <a:lnTo>
                          <a:pt x="53" y="4"/>
                        </a:lnTo>
                        <a:lnTo>
                          <a:pt x="59" y="7"/>
                        </a:lnTo>
                        <a:lnTo>
                          <a:pt x="64" y="11"/>
                        </a:lnTo>
                        <a:lnTo>
                          <a:pt x="67" y="16"/>
                        </a:lnTo>
                        <a:lnTo>
                          <a:pt x="71" y="21"/>
                        </a:lnTo>
                        <a:lnTo>
                          <a:pt x="73" y="27"/>
                        </a:lnTo>
                        <a:lnTo>
                          <a:pt x="74" y="33"/>
                        </a:lnTo>
                        <a:lnTo>
                          <a:pt x="76" y="39"/>
                        </a:lnTo>
                        <a:lnTo>
                          <a:pt x="74" y="47"/>
                        </a:lnTo>
                        <a:lnTo>
                          <a:pt x="73" y="55"/>
                        </a:lnTo>
                        <a:lnTo>
                          <a:pt x="68" y="62"/>
                        </a:lnTo>
                        <a:lnTo>
                          <a:pt x="64" y="69"/>
                        </a:lnTo>
                        <a:lnTo>
                          <a:pt x="57" y="73"/>
                        </a:lnTo>
                        <a:lnTo>
                          <a:pt x="51" y="76"/>
                        </a:lnTo>
                        <a:lnTo>
                          <a:pt x="43" y="79"/>
                        </a:lnTo>
                        <a:lnTo>
                          <a:pt x="36" y="79"/>
                        </a:lnTo>
                        <a:lnTo>
                          <a:pt x="25" y="78"/>
                        </a:lnTo>
                        <a:lnTo>
                          <a:pt x="16" y="75"/>
                        </a:lnTo>
                        <a:lnTo>
                          <a:pt x="6" y="67"/>
                        </a:lnTo>
                        <a:lnTo>
                          <a:pt x="0" y="59"/>
                        </a:lnTo>
                        <a:lnTo>
                          <a:pt x="0" y="59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0" y="65"/>
                        </a:lnTo>
                        <a:lnTo>
                          <a:pt x="8" y="73"/>
                        </a:lnTo>
                        <a:lnTo>
                          <a:pt x="16" y="78"/>
                        </a:lnTo>
                        <a:lnTo>
                          <a:pt x="25" y="81"/>
                        </a:lnTo>
                        <a:lnTo>
                          <a:pt x="36" y="82"/>
                        </a:lnTo>
                        <a:lnTo>
                          <a:pt x="43" y="82"/>
                        </a:lnTo>
                        <a:lnTo>
                          <a:pt x="53" y="79"/>
                        </a:lnTo>
                        <a:lnTo>
                          <a:pt x="59" y="75"/>
                        </a:lnTo>
                        <a:lnTo>
                          <a:pt x="65" y="70"/>
                        </a:lnTo>
                        <a:lnTo>
                          <a:pt x="71" y="64"/>
                        </a:lnTo>
                        <a:lnTo>
                          <a:pt x="74" y="56"/>
                        </a:lnTo>
                        <a:lnTo>
                          <a:pt x="77" y="48"/>
                        </a:lnTo>
                        <a:lnTo>
                          <a:pt x="79" y="39"/>
                        </a:lnTo>
                        <a:close/>
                      </a:path>
                    </a:pathLst>
                  </a:custGeom>
                  <a:solidFill>
                    <a:srgbClr val="E66E6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18" name="Freeform 786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7" cy="81"/>
                  </a:xfrm>
                  <a:custGeom>
                    <a:avLst/>
                    <a:gdLst/>
                    <a:ahLst/>
                    <a:cxnLst>
                      <a:cxn ang="0">
                        <a:pos x="77" y="39"/>
                      </a:cxn>
                      <a:cxn ang="0">
                        <a:pos x="76" y="33"/>
                      </a:cxn>
                      <a:cxn ang="0">
                        <a:pos x="74" y="27"/>
                      </a:cxn>
                      <a:cxn ang="0">
                        <a:pos x="73" y="21"/>
                      </a:cxn>
                      <a:cxn ang="0">
                        <a:pos x="70" y="16"/>
                      </a:cxn>
                      <a:cxn ang="0">
                        <a:pos x="65" y="11"/>
                      </a:cxn>
                      <a:cxn ang="0">
                        <a:pos x="60" y="7"/>
                      </a:cxn>
                      <a:cxn ang="0">
                        <a:pos x="56" y="4"/>
                      </a:cxn>
                      <a:cxn ang="0">
                        <a:pos x="50" y="0"/>
                      </a:cxn>
                      <a:cxn ang="0">
                        <a:pos x="47" y="0"/>
                      </a:cxn>
                      <a:cxn ang="0">
                        <a:pos x="45" y="2"/>
                      </a:cxn>
                      <a:cxn ang="0">
                        <a:pos x="51" y="4"/>
                      </a:cxn>
                      <a:cxn ang="0">
                        <a:pos x="56" y="7"/>
                      </a:cxn>
                      <a:cxn ang="0">
                        <a:pos x="60" y="11"/>
                      </a:cxn>
                      <a:cxn ang="0">
                        <a:pos x="65" y="16"/>
                      </a:cxn>
                      <a:cxn ang="0">
                        <a:pos x="68" y="21"/>
                      </a:cxn>
                      <a:cxn ang="0">
                        <a:pos x="71" y="27"/>
                      </a:cxn>
                      <a:cxn ang="0">
                        <a:pos x="73" y="33"/>
                      </a:cxn>
                      <a:cxn ang="0">
                        <a:pos x="74" y="39"/>
                      </a:cxn>
                      <a:cxn ang="0">
                        <a:pos x="73" y="47"/>
                      </a:cxn>
                      <a:cxn ang="0">
                        <a:pos x="71" y="55"/>
                      </a:cxn>
                      <a:cxn ang="0">
                        <a:pos x="67" y="61"/>
                      </a:cxn>
                      <a:cxn ang="0">
                        <a:pos x="62" y="67"/>
                      </a:cxn>
                      <a:cxn ang="0">
                        <a:pos x="57" y="72"/>
                      </a:cxn>
                      <a:cxn ang="0">
                        <a:pos x="50" y="75"/>
                      </a:cxn>
                      <a:cxn ang="0">
                        <a:pos x="43" y="78"/>
                      </a:cxn>
                      <a:cxn ang="0">
                        <a:pos x="36" y="78"/>
                      </a:cxn>
                      <a:cxn ang="0">
                        <a:pos x="25" y="76"/>
                      </a:cxn>
                      <a:cxn ang="0">
                        <a:pos x="14" y="72"/>
                      </a:cxn>
                      <a:cxn ang="0">
                        <a:pos x="6" y="65"/>
                      </a:cxn>
                      <a:cxn ang="0">
                        <a:pos x="0" y="56"/>
                      </a:cxn>
                      <a:cxn ang="0">
                        <a:pos x="0" y="58"/>
                      </a:cxn>
                      <a:cxn ang="0">
                        <a:pos x="0" y="61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6" y="70"/>
                      </a:cxn>
                      <a:cxn ang="0">
                        <a:pos x="16" y="76"/>
                      </a:cxn>
                      <a:cxn ang="0">
                        <a:pos x="25" y="79"/>
                      </a:cxn>
                      <a:cxn ang="0">
                        <a:pos x="36" y="81"/>
                      </a:cxn>
                      <a:cxn ang="0">
                        <a:pos x="43" y="81"/>
                      </a:cxn>
                      <a:cxn ang="0">
                        <a:pos x="51" y="78"/>
                      </a:cxn>
                      <a:cxn ang="0">
                        <a:pos x="59" y="75"/>
                      </a:cxn>
                      <a:cxn ang="0">
                        <a:pos x="65" y="69"/>
                      </a:cxn>
                      <a:cxn ang="0">
                        <a:pos x="70" y="62"/>
                      </a:cxn>
                      <a:cxn ang="0">
                        <a:pos x="74" y="56"/>
                      </a:cxn>
                      <a:cxn ang="0">
                        <a:pos x="76" y="48"/>
                      </a:cxn>
                      <a:cxn ang="0">
                        <a:pos x="77" y="39"/>
                      </a:cxn>
                    </a:cxnLst>
                    <a:rect l="0" t="0" r="r" b="b"/>
                    <a:pathLst>
                      <a:path w="77" h="81">
                        <a:moveTo>
                          <a:pt x="77" y="39"/>
                        </a:moveTo>
                        <a:lnTo>
                          <a:pt x="76" y="33"/>
                        </a:lnTo>
                        <a:lnTo>
                          <a:pt x="74" y="27"/>
                        </a:lnTo>
                        <a:lnTo>
                          <a:pt x="73" y="21"/>
                        </a:lnTo>
                        <a:lnTo>
                          <a:pt x="70" y="16"/>
                        </a:lnTo>
                        <a:lnTo>
                          <a:pt x="65" y="11"/>
                        </a:lnTo>
                        <a:lnTo>
                          <a:pt x="60" y="7"/>
                        </a:lnTo>
                        <a:lnTo>
                          <a:pt x="56" y="4"/>
                        </a:lnTo>
                        <a:lnTo>
                          <a:pt x="50" y="0"/>
                        </a:lnTo>
                        <a:lnTo>
                          <a:pt x="47" y="0"/>
                        </a:lnTo>
                        <a:lnTo>
                          <a:pt x="45" y="2"/>
                        </a:lnTo>
                        <a:lnTo>
                          <a:pt x="51" y="4"/>
                        </a:lnTo>
                        <a:lnTo>
                          <a:pt x="56" y="7"/>
                        </a:lnTo>
                        <a:lnTo>
                          <a:pt x="60" y="11"/>
                        </a:lnTo>
                        <a:lnTo>
                          <a:pt x="65" y="16"/>
                        </a:lnTo>
                        <a:lnTo>
                          <a:pt x="68" y="21"/>
                        </a:lnTo>
                        <a:lnTo>
                          <a:pt x="71" y="27"/>
                        </a:lnTo>
                        <a:lnTo>
                          <a:pt x="73" y="33"/>
                        </a:lnTo>
                        <a:lnTo>
                          <a:pt x="74" y="39"/>
                        </a:lnTo>
                        <a:lnTo>
                          <a:pt x="73" y="47"/>
                        </a:lnTo>
                        <a:lnTo>
                          <a:pt x="71" y="55"/>
                        </a:lnTo>
                        <a:lnTo>
                          <a:pt x="67" y="61"/>
                        </a:lnTo>
                        <a:lnTo>
                          <a:pt x="62" y="67"/>
                        </a:lnTo>
                        <a:lnTo>
                          <a:pt x="57" y="72"/>
                        </a:lnTo>
                        <a:lnTo>
                          <a:pt x="50" y="75"/>
                        </a:lnTo>
                        <a:lnTo>
                          <a:pt x="43" y="78"/>
                        </a:lnTo>
                        <a:lnTo>
                          <a:pt x="36" y="78"/>
                        </a:lnTo>
                        <a:lnTo>
                          <a:pt x="25" y="76"/>
                        </a:lnTo>
                        <a:lnTo>
                          <a:pt x="14" y="72"/>
                        </a:lnTo>
                        <a:lnTo>
                          <a:pt x="6" y="65"/>
                        </a:lnTo>
                        <a:lnTo>
                          <a:pt x="0" y="56"/>
                        </a:lnTo>
                        <a:lnTo>
                          <a:pt x="0" y="58"/>
                        </a:lnTo>
                        <a:lnTo>
                          <a:pt x="0" y="61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6" y="70"/>
                        </a:lnTo>
                        <a:lnTo>
                          <a:pt x="16" y="76"/>
                        </a:lnTo>
                        <a:lnTo>
                          <a:pt x="25" y="79"/>
                        </a:lnTo>
                        <a:lnTo>
                          <a:pt x="36" y="81"/>
                        </a:lnTo>
                        <a:lnTo>
                          <a:pt x="43" y="81"/>
                        </a:lnTo>
                        <a:lnTo>
                          <a:pt x="51" y="78"/>
                        </a:lnTo>
                        <a:lnTo>
                          <a:pt x="59" y="75"/>
                        </a:lnTo>
                        <a:lnTo>
                          <a:pt x="65" y="69"/>
                        </a:lnTo>
                        <a:lnTo>
                          <a:pt x="70" y="62"/>
                        </a:lnTo>
                        <a:lnTo>
                          <a:pt x="74" y="56"/>
                        </a:lnTo>
                        <a:lnTo>
                          <a:pt x="76" y="48"/>
                        </a:lnTo>
                        <a:lnTo>
                          <a:pt x="77" y="39"/>
                        </a:lnTo>
                        <a:close/>
                      </a:path>
                    </a:pathLst>
                  </a:custGeom>
                  <a:solidFill>
                    <a:srgbClr val="E672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19" name="Freeform 787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6" cy="79"/>
                  </a:xfrm>
                  <a:custGeom>
                    <a:avLst/>
                    <a:gdLst/>
                    <a:ahLst/>
                    <a:cxnLst>
                      <a:cxn ang="0">
                        <a:pos x="76" y="39"/>
                      </a:cxn>
                      <a:cxn ang="0">
                        <a:pos x="74" y="33"/>
                      </a:cxn>
                      <a:cxn ang="0">
                        <a:pos x="73" y="27"/>
                      </a:cxn>
                      <a:cxn ang="0">
                        <a:pos x="71" y="21"/>
                      </a:cxn>
                      <a:cxn ang="0">
                        <a:pos x="67" y="16"/>
                      </a:cxn>
                      <a:cxn ang="0">
                        <a:pos x="64" y="11"/>
                      </a:cxn>
                      <a:cxn ang="0">
                        <a:pos x="59" y="7"/>
                      </a:cxn>
                      <a:cxn ang="0">
                        <a:pos x="53" y="4"/>
                      </a:cxn>
                      <a:cxn ang="0">
                        <a:pos x="47" y="0"/>
                      </a:cxn>
                      <a:cxn ang="0">
                        <a:pos x="45" y="2"/>
                      </a:cxn>
                      <a:cxn ang="0">
                        <a:pos x="42" y="4"/>
                      </a:cxn>
                      <a:cxn ang="0">
                        <a:pos x="48" y="5"/>
                      </a:cxn>
                      <a:cxn ang="0">
                        <a:pos x="54" y="7"/>
                      </a:cxn>
                      <a:cxn ang="0">
                        <a:pos x="59" y="11"/>
                      </a:cxn>
                      <a:cxn ang="0">
                        <a:pos x="64" y="16"/>
                      </a:cxn>
                      <a:cxn ang="0">
                        <a:pos x="67" y="21"/>
                      </a:cxn>
                      <a:cxn ang="0">
                        <a:pos x="70" y="27"/>
                      </a:cxn>
                      <a:cxn ang="0">
                        <a:pos x="71" y="33"/>
                      </a:cxn>
                      <a:cxn ang="0">
                        <a:pos x="73" y="39"/>
                      </a:cxn>
                      <a:cxn ang="0">
                        <a:pos x="71" y="47"/>
                      </a:cxn>
                      <a:cxn ang="0">
                        <a:pos x="70" y="53"/>
                      </a:cxn>
                      <a:cxn ang="0">
                        <a:pos x="67" y="61"/>
                      </a:cxn>
                      <a:cxn ang="0">
                        <a:pos x="62" y="65"/>
                      </a:cxn>
                      <a:cxn ang="0">
                        <a:pos x="56" y="70"/>
                      </a:cxn>
                      <a:cxn ang="0">
                        <a:pos x="50" y="73"/>
                      </a:cxn>
                      <a:cxn ang="0">
                        <a:pos x="42" y="76"/>
                      </a:cxn>
                      <a:cxn ang="0">
                        <a:pos x="36" y="76"/>
                      </a:cxn>
                      <a:cxn ang="0">
                        <a:pos x="30" y="76"/>
                      </a:cxn>
                      <a:cxn ang="0">
                        <a:pos x="23" y="75"/>
                      </a:cxn>
                      <a:cxn ang="0">
                        <a:pos x="19" y="73"/>
                      </a:cxn>
                      <a:cxn ang="0">
                        <a:pos x="14" y="70"/>
                      </a:cxn>
                      <a:cxn ang="0">
                        <a:pos x="9" y="67"/>
                      </a:cxn>
                      <a:cxn ang="0">
                        <a:pos x="6" y="62"/>
                      </a:cxn>
                      <a:cxn ang="0">
                        <a:pos x="3" y="58"/>
                      </a:cxn>
                      <a:cxn ang="0">
                        <a:pos x="0" y="53"/>
                      </a:cxn>
                      <a:cxn ang="0">
                        <a:pos x="0" y="56"/>
                      </a:cxn>
                      <a:cxn ang="0">
                        <a:pos x="0" y="59"/>
                      </a:cxn>
                      <a:cxn ang="0">
                        <a:pos x="6" y="67"/>
                      </a:cxn>
                      <a:cxn ang="0">
                        <a:pos x="16" y="75"/>
                      </a:cxn>
                      <a:cxn ang="0">
                        <a:pos x="25" y="78"/>
                      </a:cxn>
                      <a:cxn ang="0">
                        <a:pos x="36" y="79"/>
                      </a:cxn>
                      <a:cxn ang="0">
                        <a:pos x="43" y="79"/>
                      </a:cxn>
                      <a:cxn ang="0">
                        <a:pos x="51" y="76"/>
                      </a:cxn>
                      <a:cxn ang="0">
                        <a:pos x="57" y="73"/>
                      </a:cxn>
                      <a:cxn ang="0">
                        <a:pos x="64" y="69"/>
                      </a:cxn>
                      <a:cxn ang="0">
                        <a:pos x="68" y="62"/>
                      </a:cxn>
                      <a:cxn ang="0">
                        <a:pos x="73" y="55"/>
                      </a:cxn>
                      <a:cxn ang="0">
                        <a:pos x="74" y="47"/>
                      </a:cxn>
                      <a:cxn ang="0">
                        <a:pos x="76" y="39"/>
                      </a:cxn>
                    </a:cxnLst>
                    <a:rect l="0" t="0" r="r" b="b"/>
                    <a:pathLst>
                      <a:path w="76" h="79">
                        <a:moveTo>
                          <a:pt x="76" y="39"/>
                        </a:moveTo>
                        <a:lnTo>
                          <a:pt x="74" y="33"/>
                        </a:lnTo>
                        <a:lnTo>
                          <a:pt x="73" y="27"/>
                        </a:lnTo>
                        <a:lnTo>
                          <a:pt x="71" y="21"/>
                        </a:lnTo>
                        <a:lnTo>
                          <a:pt x="67" y="16"/>
                        </a:lnTo>
                        <a:lnTo>
                          <a:pt x="64" y="11"/>
                        </a:lnTo>
                        <a:lnTo>
                          <a:pt x="59" y="7"/>
                        </a:lnTo>
                        <a:lnTo>
                          <a:pt x="53" y="4"/>
                        </a:lnTo>
                        <a:lnTo>
                          <a:pt x="47" y="0"/>
                        </a:lnTo>
                        <a:lnTo>
                          <a:pt x="45" y="2"/>
                        </a:lnTo>
                        <a:lnTo>
                          <a:pt x="42" y="4"/>
                        </a:lnTo>
                        <a:lnTo>
                          <a:pt x="48" y="5"/>
                        </a:lnTo>
                        <a:lnTo>
                          <a:pt x="54" y="7"/>
                        </a:lnTo>
                        <a:lnTo>
                          <a:pt x="59" y="11"/>
                        </a:lnTo>
                        <a:lnTo>
                          <a:pt x="64" y="16"/>
                        </a:lnTo>
                        <a:lnTo>
                          <a:pt x="67" y="21"/>
                        </a:lnTo>
                        <a:lnTo>
                          <a:pt x="70" y="27"/>
                        </a:lnTo>
                        <a:lnTo>
                          <a:pt x="71" y="33"/>
                        </a:lnTo>
                        <a:lnTo>
                          <a:pt x="73" y="39"/>
                        </a:lnTo>
                        <a:lnTo>
                          <a:pt x="71" y="47"/>
                        </a:lnTo>
                        <a:lnTo>
                          <a:pt x="70" y="53"/>
                        </a:lnTo>
                        <a:lnTo>
                          <a:pt x="67" y="61"/>
                        </a:lnTo>
                        <a:lnTo>
                          <a:pt x="62" y="65"/>
                        </a:lnTo>
                        <a:lnTo>
                          <a:pt x="56" y="70"/>
                        </a:lnTo>
                        <a:lnTo>
                          <a:pt x="50" y="73"/>
                        </a:lnTo>
                        <a:lnTo>
                          <a:pt x="42" y="76"/>
                        </a:lnTo>
                        <a:lnTo>
                          <a:pt x="36" y="76"/>
                        </a:lnTo>
                        <a:lnTo>
                          <a:pt x="30" y="76"/>
                        </a:lnTo>
                        <a:lnTo>
                          <a:pt x="23" y="75"/>
                        </a:lnTo>
                        <a:lnTo>
                          <a:pt x="19" y="73"/>
                        </a:lnTo>
                        <a:lnTo>
                          <a:pt x="14" y="70"/>
                        </a:lnTo>
                        <a:lnTo>
                          <a:pt x="9" y="67"/>
                        </a:lnTo>
                        <a:lnTo>
                          <a:pt x="6" y="62"/>
                        </a:lnTo>
                        <a:lnTo>
                          <a:pt x="3" y="58"/>
                        </a:lnTo>
                        <a:lnTo>
                          <a:pt x="0" y="53"/>
                        </a:lnTo>
                        <a:lnTo>
                          <a:pt x="0" y="56"/>
                        </a:lnTo>
                        <a:lnTo>
                          <a:pt x="0" y="59"/>
                        </a:lnTo>
                        <a:lnTo>
                          <a:pt x="6" y="67"/>
                        </a:lnTo>
                        <a:lnTo>
                          <a:pt x="16" y="75"/>
                        </a:lnTo>
                        <a:lnTo>
                          <a:pt x="25" y="78"/>
                        </a:lnTo>
                        <a:lnTo>
                          <a:pt x="36" y="79"/>
                        </a:lnTo>
                        <a:lnTo>
                          <a:pt x="43" y="79"/>
                        </a:lnTo>
                        <a:lnTo>
                          <a:pt x="51" y="76"/>
                        </a:lnTo>
                        <a:lnTo>
                          <a:pt x="57" y="73"/>
                        </a:lnTo>
                        <a:lnTo>
                          <a:pt x="64" y="69"/>
                        </a:lnTo>
                        <a:lnTo>
                          <a:pt x="68" y="62"/>
                        </a:lnTo>
                        <a:lnTo>
                          <a:pt x="73" y="55"/>
                        </a:lnTo>
                        <a:lnTo>
                          <a:pt x="74" y="47"/>
                        </a:lnTo>
                        <a:lnTo>
                          <a:pt x="76" y="39"/>
                        </a:lnTo>
                        <a:close/>
                      </a:path>
                    </a:pathLst>
                  </a:custGeom>
                  <a:solidFill>
                    <a:srgbClr val="E7757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20" name="Freeform 788"/>
                  <p:cNvSpPr>
                    <a:spLocks/>
                  </p:cNvSpPr>
                  <p:nvPr/>
                </p:nvSpPr>
                <p:spPr bwMode="auto">
                  <a:xfrm>
                    <a:off x="5562" y="1193"/>
                    <a:ext cx="74" cy="76"/>
                  </a:xfrm>
                  <a:custGeom>
                    <a:avLst/>
                    <a:gdLst/>
                    <a:ahLst/>
                    <a:cxnLst>
                      <a:cxn ang="0">
                        <a:pos x="74" y="37"/>
                      </a:cxn>
                      <a:cxn ang="0">
                        <a:pos x="73" y="31"/>
                      </a:cxn>
                      <a:cxn ang="0">
                        <a:pos x="71" y="25"/>
                      </a:cxn>
                      <a:cxn ang="0">
                        <a:pos x="68" y="19"/>
                      </a:cxn>
                      <a:cxn ang="0">
                        <a:pos x="65" y="14"/>
                      </a:cxn>
                      <a:cxn ang="0">
                        <a:pos x="60" y="9"/>
                      </a:cxn>
                      <a:cxn ang="0">
                        <a:pos x="56" y="5"/>
                      </a:cxn>
                      <a:cxn ang="0">
                        <a:pos x="51" y="2"/>
                      </a:cxn>
                      <a:cxn ang="0">
                        <a:pos x="45" y="0"/>
                      </a:cxn>
                      <a:cxn ang="0">
                        <a:pos x="42" y="2"/>
                      </a:cxn>
                      <a:cxn ang="0">
                        <a:pos x="39" y="2"/>
                      </a:cxn>
                      <a:cxn ang="0">
                        <a:pos x="45" y="3"/>
                      </a:cxn>
                      <a:cxn ang="0">
                        <a:pos x="51" y="6"/>
                      </a:cxn>
                      <a:cxn ang="0">
                        <a:pos x="57" y="9"/>
                      </a:cxn>
                      <a:cxn ang="0">
                        <a:pos x="62" y="14"/>
                      </a:cxn>
                      <a:cxn ang="0">
                        <a:pos x="65" y="19"/>
                      </a:cxn>
                      <a:cxn ang="0">
                        <a:pos x="68" y="25"/>
                      </a:cxn>
                      <a:cxn ang="0">
                        <a:pos x="70" y="31"/>
                      </a:cxn>
                      <a:cxn ang="0">
                        <a:pos x="71" y="37"/>
                      </a:cxn>
                      <a:cxn ang="0">
                        <a:pos x="70" y="45"/>
                      </a:cxn>
                      <a:cxn ang="0">
                        <a:pos x="68" y="51"/>
                      </a:cxn>
                      <a:cxn ang="0">
                        <a:pos x="65" y="57"/>
                      </a:cxn>
                      <a:cxn ang="0">
                        <a:pos x="60" y="62"/>
                      </a:cxn>
                      <a:cxn ang="0">
                        <a:pos x="56" y="67"/>
                      </a:cxn>
                      <a:cxn ang="0">
                        <a:pos x="50" y="70"/>
                      </a:cxn>
                      <a:cxn ang="0">
                        <a:pos x="42" y="73"/>
                      </a:cxn>
                      <a:cxn ang="0">
                        <a:pos x="36" y="73"/>
                      </a:cxn>
                      <a:cxn ang="0">
                        <a:pos x="30" y="73"/>
                      </a:cxn>
                      <a:cxn ang="0">
                        <a:pos x="23" y="71"/>
                      </a:cxn>
                      <a:cxn ang="0">
                        <a:pos x="19" y="70"/>
                      </a:cxn>
                      <a:cxn ang="0">
                        <a:pos x="14" y="67"/>
                      </a:cxn>
                      <a:cxn ang="0">
                        <a:pos x="9" y="62"/>
                      </a:cxn>
                      <a:cxn ang="0">
                        <a:pos x="6" y="59"/>
                      </a:cxn>
                      <a:cxn ang="0">
                        <a:pos x="3" y="53"/>
                      </a:cxn>
                      <a:cxn ang="0">
                        <a:pos x="2" y="48"/>
                      </a:cxn>
                      <a:cxn ang="0">
                        <a:pos x="0" y="51"/>
                      </a:cxn>
                      <a:cxn ang="0">
                        <a:pos x="0" y="54"/>
                      </a:cxn>
                      <a:cxn ang="0">
                        <a:pos x="6" y="63"/>
                      </a:cxn>
                      <a:cxn ang="0">
                        <a:pos x="14" y="70"/>
                      </a:cxn>
                      <a:cxn ang="0">
                        <a:pos x="25" y="74"/>
                      </a:cxn>
                      <a:cxn ang="0">
                        <a:pos x="36" y="76"/>
                      </a:cxn>
                      <a:cxn ang="0">
                        <a:pos x="43" y="76"/>
                      </a:cxn>
                      <a:cxn ang="0">
                        <a:pos x="50" y="73"/>
                      </a:cxn>
                      <a:cxn ang="0">
                        <a:pos x="57" y="70"/>
                      </a:cxn>
                      <a:cxn ang="0">
                        <a:pos x="62" y="65"/>
                      </a:cxn>
                      <a:cxn ang="0">
                        <a:pos x="67" y="59"/>
                      </a:cxn>
                      <a:cxn ang="0">
                        <a:pos x="71" y="53"/>
                      </a:cxn>
                      <a:cxn ang="0">
                        <a:pos x="73" y="45"/>
                      </a:cxn>
                      <a:cxn ang="0">
                        <a:pos x="74" y="37"/>
                      </a:cxn>
                    </a:cxnLst>
                    <a:rect l="0" t="0" r="r" b="b"/>
                    <a:pathLst>
                      <a:path w="74" h="76">
                        <a:moveTo>
                          <a:pt x="74" y="37"/>
                        </a:moveTo>
                        <a:lnTo>
                          <a:pt x="73" y="31"/>
                        </a:lnTo>
                        <a:lnTo>
                          <a:pt x="71" y="25"/>
                        </a:lnTo>
                        <a:lnTo>
                          <a:pt x="68" y="19"/>
                        </a:lnTo>
                        <a:lnTo>
                          <a:pt x="65" y="14"/>
                        </a:lnTo>
                        <a:lnTo>
                          <a:pt x="60" y="9"/>
                        </a:lnTo>
                        <a:lnTo>
                          <a:pt x="56" y="5"/>
                        </a:lnTo>
                        <a:lnTo>
                          <a:pt x="51" y="2"/>
                        </a:lnTo>
                        <a:lnTo>
                          <a:pt x="45" y="0"/>
                        </a:lnTo>
                        <a:lnTo>
                          <a:pt x="42" y="2"/>
                        </a:lnTo>
                        <a:lnTo>
                          <a:pt x="39" y="2"/>
                        </a:lnTo>
                        <a:lnTo>
                          <a:pt x="45" y="3"/>
                        </a:lnTo>
                        <a:lnTo>
                          <a:pt x="51" y="6"/>
                        </a:lnTo>
                        <a:lnTo>
                          <a:pt x="57" y="9"/>
                        </a:lnTo>
                        <a:lnTo>
                          <a:pt x="62" y="14"/>
                        </a:lnTo>
                        <a:lnTo>
                          <a:pt x="65" y="19"/>
                        </a:lnTo>
                        <a:lnTo>
                          <a:pt x="68" y="25"/>
                        </a:lnTo>
                        <a:lnTo>
                          <a:pt x="70" y="31"/>
                        </a:lnTo>
                        <a:lnTo>
                          <a:pt x="71" y="37"/>
                        </a:lnTo>
                        <a:lnTo>
                          <a:pt x="70" y="45"/>
                        </a:lnTo>
                        <a:lnTo>
                          <a:pt x="68" y="51"/>
                        </a:lnTo>
                        <a:lnTo>
                          <a:pt x="65" y="57"/>
                        </a:lnTo>
                        <a:lnTo>
                          <a:pt x="60" y="62"/>
                        </a:lnTo>
                        <a:lnTo>
                          <a:pt x="56" y="67"/>
                        </a:lnTo>
                        <a:lnTo>
                          <a:pt x="50" y="70"/>
                        </a:lnTo>
                        <a:lnTo>
                          <a:pt x="42" y="73"/>
                        </a:lnTo>
                        <a:lnTo>
                          <a:pt x="36" y="73"/>
                        </a:lnTo>
                        <a:lnTo>
                          <a:pt x="30" y="73"/>
                        </a:lnTo>
                        <a:lnTo>
                          <a:pt x="23" y="71"/>
                        </a:lnTo>
                        <a:lnTo>
                          <a:pt x="19" y="70"/>
                        </a:lnTo>
                        <a:lnTo>
                          <a:pt x="14" y="67"/>
                        </a:lnTo>
                        <a:lnTo>
                          <a:pt x="9" y="62"/>
                        </a:lnTo>
                        <a:lnTo>
                          <a:pt x="6" y="59"/>
                        </a:lnTo>
                        <a:lnTo>
                          <a:pt x="3" y="53"/>
                        </a:lnTo>
                        <a:lnTo>
                          <a:pt x="2" y="48"/>
                        </a:lnTo>
                        <a:lnTo>
                          <a:pt x="0" y="51"/>
                        </a:lnTo>
                        <a:lnTo>
                          <a:pt x="0" y="54"/>
                        </a:lnTo>
                        <a:lnTo>
                          <a:pt x="6" y="63"/>
                        </a:lnTo>
                        <a:lnTo>
                          <a:pt x="14" y="70"/>
                        </a:lnTo>
                        <a:lnTo>
                          <a:pt x="25" y="74"/>
                        </a:lnTo>
                        <a:lnTo>
                          <a:pt x="36" y="76"/>
                        </a:lnTo>
                        <a:lnTo>
                          <a:pt x="43" y="76"/>
                        </a:lnTo>
                        <a:lnTo>
                          <a:pt x="50" y="73"/>
                        </a:lnTo>
                        <a:lnTo>
                          <a:pt x="57" y="70"/>
                        </a:lnTo>
                        <a:lnTo>
                          <a:pt x="62" y="65"/>
                        </a:lnTo>
                        <a:lnTo>
                          <a:pt x="67" y="59"/>
                        </a:lnTo>
                        <a:lnTo>
                          <a:pt x="71" y="53"/>
                        </a:lnTo>
                        <a:lnTo>
                          <a:pt x="73" y="45"/>
                        </a:lnTo>
                        <a:lnTo>
                          <a:pt x="74" y="37"/>
                        </a:lnTo>
                        <a:close/>
                      </a:path>
                    </a:pathLst>
                  </a:custGeom>
                  <a:solidFill>
                    <a:srgbClr val="E87B7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21" name="Freeform 789"/>
                  <p:cNvSpPr>
                    <a:spLocks/>
                  </p:cNvSpPr>
                  <p:nvPr/>
                </p:nvSpPr>
                <p:spPr bwMode="auto">
                  <a:xfrm>
                    <a:off x="5562" y="1195"/>
                    <a:ext cx="73" cy="72"/>
                  </a:xfrm>
                  <a:custGeom>
                    <a:avLst/>
                    <a:gdLst/>
                    <a:ahLst/>
                    <a:cxnLst>
                      <a:cxn ang="0">
                        <a:pos x="73" y="35"/>
                      </a:cxn>
                      <a:cxn ang="0">
                        <a:pos x="71" y="29"/>
                      </a:cxn>
                      <a:cxn ang="0">
                        <a:pos x="70" y="23"/>
                      </a:cxn>
                      <a:cxn ang="0">
                        <a:pos x="67" y="17"/>
                      </a:cxn>
                      <a:cxn ang="0">
                        <a:pos x="64" y="12"/>
                      </a:cxn>
                      <a:cxn ang="0">
                        <a:pos x="59" y="7"/>
                      </a:cxn>
                      <a:cxn ang="0">
                        <a:pos x="54" y="3"/>
                      </a:cxn>
                      <a:cxn ang="0">
                        <a:pos x="48" y="1"/>
                      </a:cxn>
                      <a:cxn ang="0">
                        <a:pos x="42" y="0"/>
                      </a:cxn>
                      <a:cxn ang="0">
                        <a:pos x="39" y="0"/>
                      </a:cxn>
                      <a:cxn ang="0">
                        <a:pos x="36" y="1"/>
                      </a:cxn>
                      <a:cxn ang="0">
                        <a:pos x="42" y="3"/>
                      </a:cxn>
                      <a:cxn ang="0">
                        <a:pos x="48" y="4"/>
                      </a:cxn>
                      <a:cxn ang="0">
                        <a:pos x="54" y="7"/>
                      </a:cxn>
                      <a:cxn ang="0">
                        <a:pos x="59" y="12"/>
                      </a:cxn>
                      <a:cxn ang="0">
                        <a:pos x="64" y="17"/>
                      </a:cxn>
                      <a:cxn ang="0">
                        <a:pos x="67" y="23"/>
                      </a:cxn>
                      <a:cxn ang="0">
                        <a:pos x="68" y="29"/>
                      </a:cxn>
                      <a:cxn ang="0">
                        <a:pos x="70" y="35"/>
                      </a:cxn>
                      <a:cxn ang="0">
                        <a:pos x="68" y="43"/>
                      </a:cxn>
                      <a:cxn ang="0">
                        <a:pos x="67" y="49"/>
                      </a:cxn>
                      <a:cxn ang="0">
                        <a:pos x="64" y="54"/>
                      </a:cxn>
                      <a:cxn ang="0">
                        <a:pos x="59" y="60"/>
                      </a:cxn>
                      <a:cxn ang="0">
                        <a:pos x="54" y="63"/>
                      </a:cxn>
                      <a:cxn ang="0">
                        <a:pos x="48" y="66"/>
                      </a:cxn>
                      <a:cxn ang="0">
                        <a:pos x="42" y="69"/>
                      </a:cxn>
                      <a:cxn ang="0">
                        <a:pos x="36" y="69"/>
                      </a:cxn>
                      <a:cxn ang="0">
                        <a:pos x="30" y="69"/>
                      </a:cxn>
                      <a:cxn ang="0">
                        <a:pos x="23" y="68"/>
                      </a:cxn>
                      <a:cxn ang="0">
                        <a:pos x="19" y="65"/>
                      </a:cxn>
                      <a:cxn ang="0">
                        <a:pos x="14" y="61"/>
                      </a:cxn>
                      <a:cxn ang="0">
                        <a:pos x="9" y="58"/>
                      </a:cxn>
                      <a:cxn ang="0">
                        <a:pos x="6" y="54"/>
                      </a:cxn>
                      <a:cxn ang="0">
                        <a:pos x="3" y="48"/>
                      </a:cxn>
                      <a:cxn ang="0">
                        <a:pos x="2" y="43"/>
                      </a:cxn>
                      <a:cxn ang="0">
                        <a:pos x="2" y="46"/>
                      </a:cxn>
                      <a:cxn ang="0">
                        <a:pos x="0" y="49"/>
                      </a:cxn>
                      <a:cxn ang="0">
                        <a:pos x="3" y="54"/>
                      </a:cxn>
                      <a:cxn ang="0">
                        <a:pos x="6" y="58"/>
                      </a:cxn>
                      <a:cxn ang="0">
                        <a:pos x="9" y="63"/>
                      </a:cxn>
                      <a:cxn ang="0">
                        <a:pos x="14" y="66"/>
                      </a:cxn>
                      <a:cxn ang="0">
                        <a:pos x="19" y="69"/>
                      </a:cxn>
                      <a:cxn ang="0">
                        <a:pos x="23" y="71"/>
                      </a:cxn>
                      <a:cxn ang="0">
                        <a:pos x="30" y="72"/>
                      </a:cxn>
                      <a:cxn ang="0">
                        <a:pos x="36" y="72"/>
                      </a:cxn>
                      <a:cxn ang="0">
                        <a:pos x="42" y="72"/>
                      </a:cxn>
                      <a:cxn ang="0">
                        <a:pos x="50" y="69"/>
                      </a:cxn>
                      <a:cxn ang="0">
                        <a:pos x="56" y="66"/>
                      </a:cxn>
                      <a:cxn ang="0">
                        <a:pos x="62" y="61"/>
                      </a:cxn>
                      <a:cxn ang="0">
                        <a:pos x="67" y="57"/>
                      </a:cxn>
                      <a:cxn ang="0">
                        <a:pos x="70" y="49"/>
                      </a:cxn>
                      <a:cxn ang="0">
                        <a:pos x="71" y="43"/>
                      </a:cxn>
                      <a:cxn ang="0">
                        <a:pos x="73" y="35"/>
                      </a:cxn>
                    </a:cxnLst>
                    <a:rect l="0" t="0" r="r" b="b"/>
                    <a:pathLst>
                      <a:path w="73" h="72">
                        <a:moveTo>
                          <a:pt x="73" y="35"/>
                        </a:moveTo>
                        <a:lnTo>
                          <a:pt x="71" y="29"/>
                        </a:lnTo>
                        <a:lnTo>
                          <a:pt x="70" y="23"/>
                        </a:lnTo>
                        <a:lnTo>
                          <a:pt x="67" y="17"/>
                        </a:lnTo>
                        <a:lnTo>
                          <a:pt x="64" y="12"/>
                        </a:lnTo>
                        <a:lnTo>
                          <a:pt x="59" y="7"/>
                        </a:lnTo>
                        <a:lnTo>
                          <a:pt x="54" y="3"/>
                        </a:lnTo>
                        <a:lnTo>
                          <a:pt x="48" y="1"/>
                        </a:lnTo>
                        <a:lnTo>
                          <a:pt x="42" y="0"/>
                        </a:lnTo>
                        <a:lnTo>
                          <a:pt x="39" y="0"/>
                        </a:lnTo>
                        <a:lnTo>
                          <a:pt x="36" y="1"/>
                        </a:lnTo>
                        <a:lnTo>
                          <a:pt x="42" y="3"/>
                        </a:lnTo>
                        <a:lnTo>
                          <a:pt x="48" y="4"/>
                        </a:lnTo>
                        <a:lnTo>
                          <a:pt x="54" y="7"/>
                        </a:lnTo>
                        <a:lnTo>
                          <a:pt x="59" y="12"/>
                        </a:lnTo>
                        <a:lnTo>
                          <a:pt x="64" y="17"/>
                        </a:lnTo>
                        <a:lnTo>
                          <a:pt x="67" y="23"/>
                        </a:lnTo>
                        <a:lnTo>
                          <a:pt x="68" y="29"/>
                        </a:lnTo>
                        <a:lnTo>
                          <a:pt x="70" y="35"/>
                        </a:lnTo>
                        <a:lnTo>
                          <a:pt x="68" y="43"/>
                        </a:lnTo>
                        <a:lnTo>
                          <a:pt x="67" y="49"/>
                        </a:lnTo>
                        <a:lnTo>
                          <a:pt x="64" y="54"/>
                        </a:lnTo>
                        <a:lnTo>
                          <a:pt x="59" y="60"/>
                        </a:lnTo>
                        <a:lnTo>
                          <a:pt x="54" y="63"/>
                        </a:lnTo>
                        <a:lnTo>
                          <a:pt x="48" y="66"/>
                        </a:lnTo>
                        <a:lnTo>
                          <a:pt x="42" y="69"/>
                        </a:lnTo>
                        <a:lnTo>
                          <a:pt x="36" y="69"/>
                        </a:lnTo>
                        <a:lnTo>
                          <a:pt x="30" y="69"/>
                        </a:lnTo>
                        <a:lnTo>
                          <a:pt x="23" y="68"/>
                        </a:lnTo>
                        <a:lnTo>
                          <a:pt x="19" y="65"/>
                        </a:lnTo>
                        <a:lnTo>
                          <a:pt x="14" y="61"/>
                        </a:lnTo>
                        <a:lnTo>
                          <a:pt x="9" y="58"/>
                        </a:lnTo>
                        <a:lnTo>
                          <a:pt x="6" y="54"/>
                        </a:lnTo>
                        <a:lnTo>
                          <a:pt x="3" y="48"/>
                        </a:lnTo>
                        <a:lnTo>
                          <a:pt x="2" y="43"/>
                        </a:lnTo>
                        <a:lnTo>
                          <a:pt x="2" y="46"/>
                        </a:lnTo>
                        <a:lnTo>
                          <a:pt x="0" y="49"/>
                        </a:lnTo>
                        <a:lnTo>
                          <a:pt x="3" y="54"/>
                        </a:lnTo>
                        <a:lnTo>
                          <a:pt x="6" y="58"/>
                        </a:lnTo>
                        <a:lnTo>
                          <a:pt x="9" y="63"/>
                        </a:lnTo>
                        <a:lnTo>
                          <a:pt x="14" y="66"/>
                        </a:lnTo>
                        <a:lnTo>
                          <a:pt x="19" y="69"/>
                        </a:lnTo>
                        <a:lnTo>
                          <a:pt x="23" y="71"/>
                        </a:lnTo>
                        <a:lnTo>
                          <a:pt x="30" y="72"/>
                        </a:lnTo>
                        <a:lnTo>
                          <a:pt x="36" y="72"/>
                        </a:lnTo>
                        <a:lnTo>
                          <a:pt x="42" y="72"/>
                        </a:lnTo>
                        <a:lnTo>
                          <a:pt x="50" y="69"/>
                        </a:lnTo>
                        <a:lnTo>
                          <a:pt x="56" y="66"/>
                        </a:lnTo>
                        <a:lnTo>
                          <a:pt x="62" y="61"/>
                        </a:lnTo>
                        <a:lnTo>
                          <a:pt x="67" y="57"/>
                        </a:lnTo>
                        <a:lnTo>
                          <a:pt x="70" y="49"/>
                        </a:lnTo>
                        <a:lnTo>
                          <a:pt x="71" y="43"/>
                        </a:lnTo>
                        <a:lnTo>
                          <a:pt x="73" y="35"/>
                        </a:lnTo>
                        <a:close/>
                      </a:path>
                    </a:pathLst>
                  </a:custGeom>
                  <a:solidFill>
                    <a:srgbClr val="E97F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22" name="Freeform 790"/>
                  <p:cNvSpPr>
                    <a:spLocks/>
                  </p:cNvSpPr>
                  <p:nvPr/>
                </p:nvSpPr>
                <p:spPr bwMode="auto">
                  <a:xfrm>
                    <a:off x="5564" y="1195"/>
                    <a:ext cx="69" cy="71"/>
                  </a:xfrm>
                  <a:custGeom>
                    <a:avLst/>
                    <a:gdLst/>
                    <a:ahLst/>
                    <a:cxnLst>
                      <a:cxn ang="0">
                        <a:pos x="69" y="35"/>
                      </a:cxn>
                      <a:cxn ang="0">
                        <a:pos x="68" y="29"/>
                      </a:cxn>
                      <a:cxn ang="0">
                        <a:pos x="66" y="23"/>
                      </a:cxn>
                      <a:cxn ang="0">
                        <a:pos x="63" y="17"/>
                      </a:cxn>
                      <a:cxn ang="0">
                        <a:pos x="60" y="12"/>
                      </a:cxn>
                      <a:cxn ang="0">
                        <a:pos x="55" y="7"/>
                      </a:cxn>
                      <a:cxn ang="0">
                        <a:pos x="49" y="4"/>
                      </a:cxn>
                      <a:cxn ang="0">
                        <a:pos x="43" y="1"/>
                      </a:cxn>
                      <a:cxn ang="0">
                        <a:pos x="37" y="0"/>
                      </a:cxn>
                      <a:cxn ang="0">
                        <a:pos x="34" y="1"/>
                      </a:cxn>
                      <a:cxn ang="0">
                        <a:pos x="31" y="3"/>
                      </a:cxn>
                      <a:cxn ang="0">
                        <a:pos x="32" y="3"/>
                      </a:cxn>
                      <a:cxn ang="0">
                        <a:pos x="34" y="3"/>
                      </a:cxn>
                      <a:cxn ang="0">
                        <a:pos x="40" y="4"/>
                      </a:cxn>
                      <a:cxn ang="0">
                        <a:pos x="46" y="6"/>
                      </a:cxn>
                      <a:cxn ang="0">
                        <a:pos x="51" y="9"/>
                      </a:cxn>
                      <a:cxn ang="0">
                        <a:pos x="55" y="12"/>
                      </a:cxn>
                      <a:cxn ang="0">
                        <a:pos x="60" y="17"/>
                      </a:cxn>
                      <a:cxn ang="0">
                        <a:pos x="63" y="23"/>
                      </a:cxn>
                      <a:cxn ang="0">
                        <a:pos x="65" y="29"/>
                      </a:cxn>
                      <a:cxn ang="0">
                        <a:pos x="66" y="35"/>
                      </a:cxn>
                      <a:cxn ang="0">
                        <a:pos x="65" y="41"/>
                      </a:cxn>
                      <a:cxn ang="0">
                        <a:pos x="63" y="48"/>
                      </a:cxn>
                      <a:cxn ang="0">
                        <a:pos x="60" y="54"/>
                      </a:cxn>
                      <a:cxn ang="0">
                        <a:pos x="55" y="58"/>
                      </a:cxn>
                      <a:cxn ang="0">
                        <a:pos x="51" y="63"/>
                      </a:cxn>
                      <a:cxn ang="0">
                        <a:pos x="46" y="65"/>
                      </a:cxn>
                      <a:cxn ang="0">
                        <a:pos x="40" y="68"/>
                      </a:cxn>
                      <a:cxn ang="0">
                        <a:pos x="34" y="68"/>
                      </a:cxn>
                      <a:cxn ang="0">
                        <a:pos x="28" y="68"/>
                      </a:cxn>
                      <a:cxn ang="0">
                        <a:pos x="21" y="66"/>
                      </a:cxn>
                      <a:cxn ang="0">
                        <a:pos x="17" y="63"/>
                      </a:cxn>
                      <a:cxn ang="0">
                        <a:pos x="12" y="60"/>
                      </a:cxn>
                      <a:cxn ang="0">
                        <a:pos x="7" y="55"/>
                      </a:cxn>
                      <a:cxn ang="0">
                        <a:pos x="4" y="51"/>
                      </a:cxn>
                      <a:cxn ang="0">
                        <a:pos x="3" y="44"/>
                      </a:cxn>
                      <a:cxn ang="0">
                        <a:pos x="1" y="40"/>
                      </a:cxn>
                      <a:cxn ang="0">
                        <a:pos x="0" y="43"/>
                      </a:cxn>
                      <a:cxn ang="0">
                        <a:pos x="0" y="46"/>
                      </a:cxn>
                      <a:cxn ang="0">
                        <a:pos x="1" y="51"/>
                      </a:cxn>
                      <a:cxn ang="0">
                        <a:pos x="4" y="57"/>
                      </a:cxn>
                      <a:cxn ang="0">
                        <a:pos x="7" y="60"/>
                      </a:cxn>
                      <a:cxn ang="0">
                        <a:pos x="12" y="65"/>
                      </a:cxn>
                      <a:cxn ang="0">
                        <a:pos x="17" y="68"/>
                      </a:cxn>
                      <a:cxn ang="0">
                        <a:pos x="21" y="69"/>
                      </a:cxn>
                      <a:cxn ang="0">
                        <a:pos x="28" y="71"/>
                      </a:cxn>
                      <a:cxn ang="0">
                        <a:pos x="34" y="71"/>
                      </a:cxn>
                      <a:cxn ang="0">
                        <a:pos x="40" y="71"/>
                      </a:cxn>
                      <a:cxn ang="0">
                        <a:pos x="48" y="68"/>
                      </a:cxn>
                      <a:cxn ang="0">
                        <a:pos x="54" y="65"/>
                      </a:cxn>
                      <a:cxn ang="0">
                        <a:pos x="58" y="60"/>
                      </a:cxn>
                      <a:cxn ang="0">
                        <a:pos x="63" y="55"/>
                      </a:cxn>
                      <a:cxn ang="0">
                        <a:pos x="66" y="49"/>
                      </a:cxn>
                      <a:cxn ang="0">
                        <a:pos x="68" y="43"/>
                      </a:cxn>
                      <a:cxn ang="0">
                        <a:pos x="69" y="35"/>
                      </a:cxn>
                    </a:cxnLst>
                    <a:rect l="0" t="0" r="r" b="b"/>
                    <a:pathLst>
                      <a:path w="69" h="71">
                        <a:moveTo>
                          <a:pt x="69" y="35"/>
                        </a:moveTo>
                        <a:lnTo>
                          <a:pt x="68" y="29"/>
                        </a:lnTo>
                        <a:lnTo>
                          <a:pt x="66" y="23"/>
                        </a:lnTo>
                        <a:lnTo>
                          <a:pt x="63" y="17"/>
                        </a:lnTo>
                        <a:lnTo>
                          <a:pt x="60" y="12"/>
                        </a:lnTo>
                        <a:lnTo>
                          <a:pt x="55" y="7"/>
                        </a:lnTo>
                        <a:lnTo>
                          <a:pt x="49" y="4"/>
                        </a:lnTo>
                        <a:lnTo>
                          <a:pt x="43" y="1"/>
                        </a:lnTo>
                        <a:lnTo>
                          <a:pt x="37" y="0"/>
                        </a:lnTo>
                        <a:lnTo>
                          <a:pt x="34" y="1"/>
                        </a:lnTo>
                        <a:lnTo>
                          <a:pt x="31" y="3"/>
                        </a:lnTo>
                        <a:lnTo>
                          <a:pt x="32" y="3"/>
                        </a:lnTo>
                        <a:lnTo>
                          <a:pt x="34" y="3"/>
                        </a:lnTo>
                        <a:lnTo>
                          <a:pt x="40" y="4"/>
                        </a:lnTo>
                        <a:lnTo>
                          <a:pt x="46" y="6"/>
                        </a:lnTo>
                        <a:lnTo>
                          <a:pt x="51" y="9"/>
                        </a:lnTo>
                        <a:lnTo>
                          <a:pt x="55" y="12"/>
                        </a:lnTo>
                        <a:lnTo>
                          <a:pt x="60" y="17"/>
                        </a:lnTo>
                        <a:lnTo>
                          <a:pt x="63" y="23"/>
                        </a:lnTo>
                        <a:lnTo>
                          <a:pt x="65" y="29"/>
                        </a:lnTo>
                        <a:lnTo>
                          <a:pt x="66" y="35"/>
                        </a:lnTo>
                        <a:lnTo>
                          <a:pt x="65" y="41"/>
                        </a:lnTo>
                        <a:lnTo>
                          <a:pt x="63" y="48"/>
                        </a:lnTo>
                        <a:lnTo>
                          <a:pt x="60" y="54"/>
                        </a:lnTo>
                        <a:lnTo>
                          <a:pt x="55" y="58"/>
                        </a:lnTo>
                        <a:lnTo>
                          <a:pt x="51" y="63"/>
                        </a:lnTo>
                        <a:lnTo>
                          <a:pt x="46" y="65"/>
                        </a:lnTo>
                        <a:lnTo>
                          <a:pt x="40" y="68"/>
                        </a:lnTo>
                        <a:lnTo>
                          <a:pt x="34" y="68"/>
                        </a:lnTo>
                        <a:lnTo>
                          <a:pt x="28" y="68"/>
                        </a:lnTo>
                        <a:lnTo>
                          <a:pt x="21" y="66"/>
                        </a:lnTo>
                        <a:lnTo>
                          <a:pt x="17" y="63"/>
                        </a:lnTo>
                        <a:lnTo>
                          <a:pt x="12" y="60"/>
                        </a:lnTo>
                        <a:lnTo>
                          <a:pt x="7" y="55"/>
                        </a:lnTo>
                        <a:lnTo>
                          <a:pt x="4" y="51"/>
                        </a:lnTo>
                        <a:lnTo>
                          <a:pt x="3" y="44"/>
                        </a:lnTo>
                        <a:lnTo>
                          <a:pt x="1" y="40"/>
                        </a:lnTo>
                        <a:lnTo>
                          <a:pt x="0" y="43"/>
                        </a:lnTo>
                        <a:lnTo>
                          <a:pt x="0" y="46"/>
                        </a:lnTo>
                        <a:lnTo>
                          <a:pt x="1" y="51"/>
                        </a:lnTo>
                        <a:lnTo>
                          <a:pt x="4" y="57"/>
                        </a:lnTo>
                        <a:lnTo>
                          <a:pt x="7" y="60"/>
                        </a:lnTo>
                        <a:lnTo>
                          <a:pt x="12" y="65"/>
                        </a:lnTo>
                        <a:lnTo>
                          <a:pt x="17" y="68"/>
                        </a:lnTo>
                        <a:lnTo>
                          <a:pt x="21" y="69"/>
                        </a:lnTo>
                        <a:lnTo>
                          <a:pt x="28" y="71"/>
                        </a:lnTo>
                        <a:lnTo>
                          <a:pt x="34" y="71"/>
                        </a:lnTo>
                        <a:lnTo>
                          <a:pt x="40" y="71"/>
                        </a:lnTo>
                        <a:lnTo>
                          <a:pt x="48" y="68"/>
                        </a:lnTo>
                        <a:lnTo>
                          <a:pt x="54" y="65"/>
                        </a:lnTo>
                        <a:lnTo>
                          <a:pt x="58" y="60"/>
                        </a:lnTo>
                        <a:lnTo>
                          <a:pt x="63" y="55"/>
                        </a:lnTo>
                        <a:lnTo>
                          <a:pt x="66" y="49"/>
                        </a:lnTo>
                        <a:lnTo>
                          <a:pt x="68" y="43"/>
                        </a:lnTo>
                        <a:lnTo>
                          <a:pt x="69" y="35"/>
                        </a:lnTo>
                        <a:close/>
                      </a:path>
                    </a:pathLst>
                  </a:custGeom>
                  <a:solidFill>
                    <a:srgbClr val="E9828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23" name="Freeform 791"/>
                  <p:cNvSpPr>
                    <a:spLocks/>
                  </p:cNvSpPr>
                  <p:nvPr/>
                </p:nvSpPr>
                <p:spPr bwMode="auto">
                  <a:xfrm>
                    <a:off x="5564" y="1196"/>
                    <a:ext cx="68" cy="68"/>
                  </a:xfrm>
                  <a:custGeom>
                    <a:avLst/>
                    <a:gdLst/>
                    <a:ahLst/>
                    <a:cxnLst>
                      <a:cxn ang="0">
                        <a:pos x="68" y="34"/>
                      </a:cxn>
                      <a:cxn ang="0">
                        <a:pos x="66" y="28"/>
                      </a:cxn>
                      <a:cxn ang="0">
                        <a:pos x="65" y="22"/>
                      </a:cxn>
                      <a:cxn ang="0">
                        <a:pos x="62" y="16"/>
                      </a:cxn>
                      <a:cxn ang="0">
                        <a:pos x="57" y="11"/>
                      </a:cxn>
                      <a:cxn ang="0">
                        <a:pos x="52" y="6"/>
                      </a:cxn>
                      <a:cxn ang="0">
                        <a:pos x="46" y="3"/>
                      </a:cxn>
                      <a:cxn ang="0">
                        <a:pos x="40" y="2"/>
                      </a:cxn>
                      <a:cxn ang="0">
                        <a:pos x="34" y="0"/>
                      </a:cxn>
                      <a:cxn ang="0">
                        <a:pos x="31" y="2"/>
                      </a:cxn>
                      <a:cxn ang="0">
                        <a:pos x="28" y="5"/>
                      </a:cxn>
                      <a:cxn ang="0">
                        <a:pos x="31" y="3"/>
                      </a:cxn>
                      <a:cxn ang="0">
                        <a:pos x="34" y="3"/>
                      </a:cxn>
                      <a:cxn ang="0">
                        <a:pos x="40" y="5"/>
                      </a:cxn>
                      <a:cxn ang="0">
                        <a:pos x="45" y="6"/>
                      </a:cxn>
                      <a:cxn ang="0">
                        <a:pos x="51" y="9"/>
                      </a:cxn>
                      <a:cxn ang="0">
                        <a:pos x="55" y="13"/>
                      </a:cxn>
                      <a:cxn ang="0">
                        <a:pos x="58" y="17"/>
                      </a:cxn>
                      <a:cxn ang="0">
                        <a:pos x="62" y="22"/>
                      </a:cxn>
                      <a:cxn ang="0">
                        <a:pos x="63" y="28"/>
                      </a:cxn>
                      <a:cxn ang="0">
                        <a:pos x="65" y="34"/>
                      </a:cxn>
                      <a:cxn ang="0">
                        <a:pos x="63" y="40"/>
                      </a:cxn>
                      <a:cxn ang="0">
                        <a:pos x="62" y="47"/>
                      </a:cxn>
                      <a:cxn ang="0">
                        <a:pos x="58" y="51"/>
                      </a:cxn>
                      <a:cxn ang="0">
                        <a:pos x="55" y="56"/>
                      </a:cxn>
                      <a:cxn ang="0">
                        <a:pos x="51" y="60"/>
                      </a:cxn>
                      <a:cxn ang="0">
                        <a:pos x="45" y="64"/>
                      </a:cxn>
                      <a:cxn ang="0">
                        <a:pos x="40" y="65"/>
                      </a:cxn>
                      <a:cxn ang="0">
                        <a:pos x="34" y="65"/>
                      </a:cxn>
                      <a:cxn ang="0">
                        <a:pos x="28" y="65"/>
                      </a:cxn>
                      <a:cxn ang="0">
                        <a:pos x="21" y="64"/>
                      </a:cxn>
                      <a:cxn ang="0">
                        <a:pos x="15" y="60"/>
                      </a:cxn>
                      <a:cxn ang="0">
                        <a:pos x="12" y="56"/>
                      </a:cxn>
                      <a:cxn ang="0">
                        <a:pos x="7" y="51"/>
                      </a:cxn>
                      <a:cxn ang="0">
                        <a:pos x="4" y="47"/>
                      </a:cxn>
                      <a:cxn ang="0">
                        <a:pos x="3" y="40"/>
                      </a:cxn>
                      <a:cxn ang="0">
                        <a:pos x="3" y="34"/>
                      </a:cxn>
                      <a:cxn ang="0">
                        <a:pos x="3" y="34"/>
                      </a:cxn>
                      <a:cxn ang="0">
                        <a:pos x="3" y="34"/>
                      </a:cxn>
                      <a:cxn ang="0">
                        <a:pos x="1" y="37"/>
                      </a:cxn>
                      <a:cxn ang="0">
                        <a:pos x="0" y="42"/>
                      </a:cxn>
                      <a:cxn ang="0">
                        <a:pos x="1" y="47"/>
                      </a:cxn>
                      <a:cxn ang="0">
                        <a:pos x="4" y="53"/>
                      </a:cxn>
                      <a:cxn ang="0">
                        <a:pos x="7" y="57"/>
                      </a:cxn>
                      <a:cxn ang="0">
                        <a:pos x="12" y="60"/>
                      </a:cxn>
                      <a:cxn ang="0">
                        <a:pos x="17" y="64"/>
                      </a:cxn>
                      <a:cxn ang="0">
                        <a:pos x="21" y="67"/>
                      </a:cxn>
                      <a:cxn ang="0">
                        <a:pos x="28" y="68"/>
                      </a:cxn>
                      <a:cxn ang="0">
                        <a:pos x="34" y="68"/>
                      </a:cxn>
                      <a:cxn ang="0">
                        <a:pos x="40" y="68"/>
                      </a:cxn>
                      <a:cxn ang="0">
                        <a:pos x="46" y="65"/>
                      </a:cxn>
                      <a:cxn ang="0">
                        <a:pos x="52" y="62"/>
                      </a:cxn>
                      <a:cxn ang="0">
                        <a:pos x="57" y="59"/>
                      </a:cxn>
                      <a:cxn ang="0">
                        <a:pos x="62" y="53"/>
                      </a:cxn>
                      <a:cxn ang="0">
                        <a:pos x="65" y="48"/>
                      </a:cxn>
                      <a:cxn ang="0">
                        <a:pos x="66" y="42"/>
                      </a:cxn>
                      <a:cxn ang="0">
                        <a:pos x="68" y="34"/>
                      </a:cxn>
                    </a:cxnLst>
                    <a:rect l="0" t="0" r="r" b="b"/>
                    <a:pathLst>
                      <a:path w="68" h="68">
                        <a:moveTo>
                          <a:pt x="68" y="34"/>
                        </a:moveTo>
                        <a:lnTo>
                          <a:pt x="66" y="28"/>
                        </a:lnTo>
                        <a:lnTo>
                          <a:pt x="65" y="22"/>
                        </a:lnTo>
                        <a:lnTo>
                          <a:pt x="62" y="16"/>
                        </a:lnTo>
                        <a:lnTo>
                          <a:pt x="57" y="11"/>
                        </a:lnTo>
                        <a:lnTo>
                          <a:pt x="52" y="6"/>
                        </a:lnTo>
                        <a:lnTo>
                          <a:pt x="46" y="3"/>
                        </a:lnTo>
                        <a:lnTo>
                          <a:pt x="40" y="2"/>
                        </a:lnTo>
                        <a:lnTo>
                          <a:pt x="34" y="0"/>
                        </a:lnTo>
                        <a:lnTo>
                          <a:pt x="31" y="2"/>
                        </a:lnTo>
                        <a:lnTo>
                          <a:pt x="28" y="5"/>
                        </a:lnTo>
                        <a:lnTo>
                          <a:pt x="31" y="3"/>
                        </a:lnTo>
                        <a:lnTo>
                          <a:pt x="34" y="3"/>
                        </a:lnTo>
                        <a:lnTo>
                          <a:pt x="40" y="5"/>
                        </a:lnTo>
                        <a:lnTo>
                          <a:pt x="45" y="6"/>
                        </a:lnTo>
                        <a:lnTo>
                          <a:pt x="51" y="9"/>
                        </a:lnTo>
                        <a:lnTo>
                          <a:pt x="55" y="13"/>
                        </a:lnTo>
                        <a:lnTo>
                          <a:pt x="58" y="17"/>
                        </a:lnTo>
                        <a:lnTo>
                          <a:pt x="62" y="22"/>
                        </a:lnTo>
                        <a:lnTo>
                          <a:pt x="63" y="28"/>
                        </a:lnTo>
                        <a:lnTo>
                          <a:pt x="65" y="34"/>
                        </a:lnTo>
                        <a:lnTo>
                          <a:pt x="63" y="40"/>
                        </a:lnTo>
                        <a:lnTo>
                          <a:pt x="62" y="47"/>
                        </a:lnTo>
                        <a:lnTo>
                          <a:pt x="58" y="51"/>
                        </a:lnTo>
                        <a:lnTo>
                          <a:pt x="55" y="56"/>
                        </a:lnTo>
                        <a:lnTo>
                          <a:pt x="51" y="60"/>
                        </a:lnTo>
                        <a:lnTo>
                          <a:pt x="45" y="64"/>
                        </a:lnTo>
                        <a:lnTo>
                          <a:pt x="40" y="65"/>
                        </a:lnTo>
                        <a:lnTo>
                          <a:pt x="34" y="65"/>
                        </a:lnTo>
                        <a:lnTo>
                          <a:pt x="28" y="65"/>
                        </a:lnTo>
                        <a:lnTo>
                          <a:pt x="21" y="64"/>
                        </a:lnTo>
                        <a:lnTo>
                          <a:pt x="15" y="60"/>
                        </a:lnTo>
                        <a:lnTo>
                          <a:pt x="12" y="56"/>
                        </a:lnTo>
                        <a:lnTo>
                          <a:pt x="7" y="51"/>
                        </a:lnTo>
                        <a:lnTo>
                          <a:pt x="4" y="47"/>
                        </a:lnTo>
                        <a:lnTo>
                          <a:pt x="3" y="40"/>
                        </a:lnTo>
                        <a:lnTo>
                          <a:pt x="3" y="34"/>
                        </a:lnTo>
                        <a:lnTo>
                          <a:pt x="3" y="34"/>
                        </a:lnTo>
                        <a:lnTo>
                          <a:pt x="3" y="34"/>
                        </a:lnTo>
                        <a:lnTo>
                          <a:pt x="1" y="37"/>
                        </a:lnTo>
                        <a:lnTo>
                          <a:pt x="0" y="42"/>
                        </a:lnTo>
                        <a:lnTo>
                          <a:pt x="1" y="47"/>
                        </a:lnTo>
                        <a:lnTo>
                          <a:pt x="4" y="53"/>
                        </a:lnTo>
                        <a:lnTo>
                          <a:pt x="7" y="57"/>
                        </a:lnTo>
                        <a:lnTo>
                          <a:pt x="12" y="60"/>
                        </a:lnTo>
                        <a:lnTo>
                          <a:pt x="17" y="64"/>
                        </a:lnTo>
                        <a:lnTo>
                          <a:pt x="21" y="67"/>
                        </a:lnTo>
                        <a:lnTo>
                          <a:pt x="28" y="68"/>
                        </a:lnTo>
                        <a:lnTo>
                          <a:pt x="34" y="68"/>
                        </a:lnTo>
                        <a:lnTo>
                          <a:pt x="40" y="68"/>
                        </a:lnTo>
                        <a:lnTo>
                          <a:pt x="46" y="65"/>
                        </a:lnTo>
                        <a:lnTo>
                          <a:pt x="52" y="62"/>
                        </a:lnTo>
                        <a:lnTo>
                          <a:pt x="57" y="59"/>
                        </a:lnTo>
                        <a:lnTo>
                          <a:pt x="62" y="53"/>
                        </a:lnTo>
                        <a:lnTo>
                          <a:pt x="65" y="48"/>
                        </a:lnTo>
                        <a:lnTo>
                          <a:pt x="66" y="42"/>
                        </a:lnTo>
                        <a:lnTo>
                          <a:pt x="68" y="34"/>
                        </a:lnTo>
                        <a:close/>
                      </a:path>
                    </a:pathLst>
                  </a:custGeom>
                  <a:solidFill>
                    <a:srgbClr val="EA86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24" name="Freeform 792"/>
                  <p:cNvSpPr>
                    <a:spLocks/>
                  </p:cNvSpPr>
                  <p:nvPr/>
                </p:nvSpPr>
                <p:spPr bwMode="auto">
                  <a:xfrm>
                    <a:off x="5565" y="1198"/>
                    <a:ext cx="65" cy="65"/>
                  </a:xfrm>
                  <a:custGeom>
                    <a:avLst/>
                    <a:gdLst/>
                    <a:ahLst/>
                    <a:cxnLst>
                      <a:cxn ang="0">
                        <a:pos x="65" y="32"/>
                      </a:cxn>
                      <a:cxn ang="0">
                        <a:pos x="64" y="26"/>
                      </a:cxn>
                      <a:cxn ang="0">
                        <a:pos x="62" y="20"/>
                      </a:cxn>
                      <a:cxn ang="0">
                        <a:pos x="59" y="14"/>
                      </a:cxn>
                      <a:cxn ang="0">
                        <a:pos x="54" y="9"/>
                      </a:cxn>
                      <a:cxn ang="0">
                        <a:pos x="50" y="6"/>
                      </a:cxn>
                      <a:cxn ang="0">
                        <a:pos x="45" y="3"/>
                      </a:cxn>
                      <a:cxn ang="0">
                        <a:pos x="39" y="1"/>
                      </a:cxn>
                      <a:cxn ang="0">
                        <a:pos x="33" y="0"/>
                      </a:cxn>
                      <a:cxn ang="0">
                        <a:pos x="31" y="0"/>
                      </a:cxn>
                      <a:cxn ang="0">
                        <a:pos x="30" y="0"/>
                      </a:cxn>
                      <a:cxn ang="0">
                        <a:pos x="27" y="3"/>
                      </a:cxn>
                      <a:cxn ang="0">
                        <a:pos x="22" y="4"/>
                      </a:cxn>
                      <a:cxn ang="0">
                        <a:pos x="27" y="3"/>
                      </a:cxn>
                      <a:cxn ang="0">
                        <a:pos x="33" y="3"/>
                      </a:cxn>
                      <a:cxn ang="0">
                        <a:pos x="37" y="4"/>
                      </a:cxn>
                      <a:cxn ang="0">
                        <a:pos x="44" y="6"/>
                      </a:cxn>
                      <a:cxn ang="0">
                        <a:pos x="48" y="7"/>
                      </a:cxn>
                      <a:cxn ang="0">
                        <a:pos x="53" y="12"/>
                      </a:cxn>
                      <a:cxn ang="0">
                        <a:pos x="56" y="17"/>
                      </a:cxn>
                      <a:cxn ang="0">
                        <a:pos x="59" y="21"/>
                      </a:cxn>
                      <a:cxn ang="0">
                        <a:pos x="61" y="26"/>
                      </a:cxn>
                      <a:cxn ang="0">
                        <a:pos x="62" y="32"/>
                      </a:cxn>
                      <a:cxn ang="0">
                        <a:pos x="61" y="38"/>
                      </a:cxn>
                      <a:cxn ang="0">
                        <a:pos x="59" y="45"/>
                      </a:cxn>
                      <a:cxn ang="0">
                        <a:pos x="56" y="49"/>
                      </a:cxn>
                      <a:cxn ang="0">
                        <a:pos x="53" y="54"/>
                      </a:cxn>
                      <a:cxn ang="0">
                        <a:pos x="48" y="57"/>
                      </a:cxn>
                      <a:cxn ang="0">
                        <a:pos x="44" y="60"/>
                      </a:cxn>
                      <a:cxn ang="0">
                        <a:pos x="37" y="62"/>
                      </a:cxn>
                      <a:cxn ang="0">
                        <a:pos x="33" y="62"/>
                      </a:cxn>
                      <a:cxn ang="0">
                        <a:pos x="27" y="62"/>
                      </a:cxn>
                      <a:cxn ang="0">
                        <a:pos x="20" y="60"/>
                      </a:cxn>
                      <a:cxn ang="0">
                        <a:pos x="16" y="57"/>
                      </a:cxn>
                      <a:cxn ang="0">
                        <a:pos x="11" y="54"/>
                      </a:cxn>
                      <a:cxn ang="0">
                        <a:pos x="8" y="49"/>
                      </a:cxn>
                      <a:cxn ang="0">
                        <a:pos x="5" y="45"/>
                      </a:cxn>
                      <a:cxn ang="0">
                        <a:pos x="3" y="38"/>
                      </a:cxn>
                      <a:cxn ang="0">
                        <a:pos x="3" y="32"/>
                      </a:cxn>
                      <a:cxn ang="0">
                        <a:pos x="3" y="31"/>
                      </a:cxn>
                      <a:cxn ang="0">
                        <a:pos x="3" y="28"/>
                      </a:cxn>
                      <a:cxn ang="0">
                        <a:pos x="2" y="32"/>
                      </a:cxn>
                      <a:cxn ang="0">
                        <a:pos x="0" y="37"/>
                      </a:cxn>
                      <a:cxn ang="0">
                        <a:pos x="2" y="41"/>
                      </a:cxn>
                      <a:cxn ang="0">
                        <a:pos x="3" y="48"/>
                      </a:cxn>
                      <a:cxn ang="0">
                        <a:pos x="6" y="52"/>
                      </a:cxn>
                      <a:cxn ang="0">
                        <a:pos x="11" y="57"/>
                      </a:cxn>
                      <a:cxn ang="0">
                        <a:pos x="16" y="60"/>
                      </a:cxn>
                      <a:cxn ang="0">
                        <a:pos x="20" y="63"/>
                      </a:cxn>
                      <a:cxn ang="0">
                        <a:pos x="27" y="65"/>
                      </a:cxn>
                      <a:cxn ang="0">
                        <a:pos x="33" y="65"/>
                      </a:cxn>
                      <a:cxn ang="0">
                        <a:pos x="39" y="65"/>
                      </a:cxn>
                      <a:cxn ang="0">
                        <a:pos x="45" y="62"/>
                      </a:cxn>
                      <a:cxn ang="0">
                        <a:pos x="50" y="60"/>
                      </a:cxn>
                      <a:cxn ang="0">
                        <a:pos x="54" y="55"/>
                      </a:cxn>
                      <a:cxn ang="0">
                        <a:pos x="59" y="51"/>
                      </a:cxn>
                      <a:cxn ang="0">
                        <a:pos x="62" y="45"/>
                      </a:cxn>
                      <a:cxn ang="0">
                        <a:pos x="64" y="38"/>
                      </a:cxn>
                      <a:cxn ang="0">
                        <a:pos x="65" y="32"/>
                      </a:cxn>
                    </a:cxnLst>
                    <a:rect l="0" t="0" r="r" b="b"/>
                    <a:pathLst>
                      <a:path w="65" h="65">
                        <a:moveTo>
                          <a:pt x="65" y="32"/>
                        </a:moveTo>
                        <a:lnTo>
                          <a:pt x="64" y="26"/>
                        </a:lnTo>
                        <a:lnTo>
                          <a:pt x="62" y="20"/>
                        </a:lnTo>
                        <a:lnTo>
                          <a:pt x="59" y="14"/>
                        </a:lnTo>
                        <a:lnTo>
                          <a:pt x="54" y="9"/>
                        </a:lnTo>
                        <a:lnTo>
                          <a:pt x="50" y="6"/>
                        </a:lnTo>
                        <a:lnTo>
                          <a:pt x="45" y="3"/>
                        </a:lnTo>
                        <a:lnTo>
                          <a:pt x="39" y="1"/>
                        </a:lnTo>
                        <a:lnTo>
                          <a:pt x="33" y="0"/>
                        </a:lnTo>
                        <a:lnTo>
                          <a:pt x="31" y="0"/>
                        </a:lnTo>
                        <a:lnTo>
                          <a:pt x="30" y="0"/>
                        </a:lnTo>
                        <a:lnTo>
                          <a:pt x="27" y="3"/>
                        </a:lnTo>
                        <a:lnTo>
                          <a:pt x="22" y="4"/>
                        </a:lnTo>
                        <a:lnTo>
                          <a:pt x="27" y="3"/>
                        </a:lnTo>
                        <a:lnTo>
                          <a:pt x="33" y="3"/>
                        </a:lnTo>
                        <a:lnTo>
                          <a:pt x="37" y="4"/>
                        </a:lnTo>
                        <a:lnTo>
                          <a:pt x="44" y="6"/>
                        </a:lnTo>
                        <a:lnTo>
                          <a:pt x="48" y="7"/>
                        </a:lnTo>
                        <a:lnTo>
                          <a:pt x="53" y="12"/>
                        </a:lnTo>
                        <a:lnTo>
                          <a:pt x="56" y="17"/>
                        </a:lnTo>
                        <a:lnTo>
                          <a:pt x="59" y="21"/>
                        </a:lnTo>
                        <a:lnTo>
                          <a:pt x="61" y="26"/>
                        </a:lnTo>
                        <a:lnTo>
                          <a:pt x="62" y="32"/>
                        </a:lnTo>
                        <a:lnTo>
                          <a:pt x="61" y="38"/>
                        </a:lnTo>
                        <a:lnTo>
                          <a:pt x="59" y="45"/>
                        </a:lnTo>
                        <a:lnTo>
                          <a:pt x="56" y="49"/>
                        </a:lnTo>
                        <a:lnTo>
                          <a:pt x="53" y="54"/>
                        </a:lnTo>
                        <a:lnTo>
                          <a:pt x="48" y="57"/>
                        </a:lnTo>
                        <a:lnTo>
                          <a:pt x="44" y="60"/>
                        </a:lnTo>
                        <a:lnTo>
                          <a:pt x="37" y="62"/>
                        </a:lnTo>
                        <a:lnTo>
                          <a:pt x="33" y="62"/>
                        </a:lnTo>
                        <a:lnTo>
                          <a:pt x="27" y="62"/>
                        </a:lnTo>
                        <a:lnTo>
                          <a:pt x="20" y="60"/>
                        </a:lnTo>
                        <a:lnTo>
                          <a:pt x="16" y="57"/>
                        </a:lnTo>
                        <a:lnTo>
                          <a:pt x="11" y="54"/>
                        </a:lnTo>
                        <a:lnTo>
                          <a:pt x="8" y="49"/>
                        </a:lnTo>
                        <a:lnTo>
                          <a:pt x="5" y="45"/>
                        </a:lnTo>
                        <a:lnTo>
                          <a:pt x="3" y="38"/>
                        </a:lnTo>
                        <a:lnTo>
                          <a:pt x="3" y="32"/>
                        </a:lnTo>
                        <a:lnTo>
                          <a:pt x="3" y="31"/>
                        </a:lnTo>
                        <a:lnTo>
                          <a:pt x="3" y="28"/>
                        </a:lnTo>
                        <a:lnTo>
                          <a:pt x="2" y="32"/>
                        </a:lnTo>
                        <a:lnTo>
                          <a:pt x="0" y="37"/>
                        </a:lnTo>
                        <a:lnTo>
                          <a:pt x="2" y="41"/>
                        </a:lnTo>
                        <a:lnTo>
                          <a:pt x="3" y="48"/>
                        </a:lnTo>
                        <a:lnTo>
                          <a:pt x="6" y="52"/>
                        </a:lnTo>
                        <a:lnTo>
                          <a:pt x="11" y="57"/>
                        </a:lnTo>
                        <a:lnTo>
                          <a:pt x="16" y="60"/>
                        </a:lnTo>
                        <a:lnTo>
                          <a:pt x="20" y="63"/>
                        </a:lnTo>
                        <a:lnTo>
                          <a:pt x="27" y="65"/>
                        </a:lnTo>
                        <a:lnTo>
                          <a:pt x="33" y="65"/>
                        </a:lnTo>
                        <a:lnTo>
                          <a:pt x="39" y="65"/>
                        </a:lnTo>
                        <a:lnTo>
                          <a:pt x="45" y="62"/>
                        </a:lnTo>
                        <a:lnTo>
                          <a:pt x="50" y="60"/>
                        </a:lnTo>
                        <a:lnTo>
                          <a:pt x="54" y="55"/>
                        </a:lnTo>
                        <a:lnTo>
                          <a:pt x="59" y="51"/>
                        </a:lnTo>
                        <a:lnTo>
                          <a:pt x="62" y="45"/>
                        </a:lnTo>
                        <a:lnTo>
                          <a:pt x="64" y="38"/>
                        </a:lnTo>
                        <a:lnTo>
                          <a:pt x="65" y="32"/>
                        </a:lnTo>
                        <a:close/>
                      </a:path>
                    </a:pathLst>
                  </a:custGeom>
                  <a:solidFill>
                    <a:srgbClr val="EB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25" name="Freeform 793"/>
                  <p:cNvSpPr>
                    <a:spLocks/>
                  </p:cNvSpPr>
                  <p:nvPr/>
                </p:nvSpPr>
                <p:spPr bwMode="auto">
                  <a:xfrm>
                    <a:off x="5567" y="1199"/>
                    <a:ext cx="62" cy="62"/>
                  </a:xfrm>
                  <a:custGeom>
                    <a:avLst/>
                    <a:gdLst/>
                    <a:ahLst/>
                    <a:cxnLst>
                      <a:cxn ang="0">
                        <a:pos x="62" y="31"/>
                      </a:cxn>
                      <a:cxn ang="0">
                        <a:pos x="60" y="25"/>
                      </a:cxn>
                      <a:cxn ang="0">
                        <a:pos x="59" y="19"/>
                      </a:cxn>
                      <a:cxn ang="0">
                        <a:pos x="55" y="14"/>
                      </a:cxn>
                      <a:cxn ang="0">
                        <a:pos x="52" y="10"/>
                      </a:cxn>
                      <a:cxn ang="0">
                        <a:pos x="48" y="6"/>
                      </a:cxn>
                      <a:cxn ang="0">
                        <a:pos x="42" y="3"/>
                      </a:cxn>
                      <a:cxn ang="0">
                        <a:pos x="37" y="2"/>
                      </a:cxn>
                      <a:cxn ang="0">
                        <a:pos x="31" y="0"/>
                      </a:cxn>
                      <a:cxn ang="0">
                        <a:pos x="28" y="0"/>
                      </a:cxn>
                      <a:cxn ang="0">
                        <a:pos x="25" y="2"/>
                      </a:cxn>
                      <a:cxn ang="0">
                        <a:pos x="20" y="5"/>
                      </a:cxn>
                      <a:cxn ang="0">
                        <a:pos x="15" y="8"/>
                      </a:cxn>
                      <a:cxn ang="0">
                        <a:pos x="23" y="5"/>
                      </a:cxn>
                      <a:cxn ang="0">
                        <a:pos x="31" y="3"/>
                      </a:cxn>
                      <a:cxn ang="0">
                        <a:pos x="35" y="5"/>
                      </a:cxn>
                      <a:cxn ang="0">
                        <a:pos x="42" y="6"/>
                      </a:cxn>
                      <a:cxn ang="0">
                        <a:pos x="46" y="8"/>
                      </a:cxn>
                      <a:cxn ang="0">
                        <a:pos x="49" y="11"/>
                      </a:cxn>
                      <a:cxn ang="0">
                        <a:pos x="54" y="16"/>
                      </a:cxn>
                      <a:cxn ang="0">
                        <a:pos x="55" y="20"/>
                      </a:cxn>
                      <a:cxn ang="0">
                        <a:pos x="57" y="27"/>
                      </a:cxn>
                      <a:cxn ang="0">
                        <a:pos x="59" y="31"/>
                      </a:cxn>
                      <a:cxn ang="0">
                        <a:pos x="57" y="37"/>
                      </a:cxn>
                      <a:cxn ang="0">
                        <a:pos x="55" y="42"/>
                      </a:cxn>
                      <a:cxn ang="0">
                        <a:pos x="54" y="47"/>
                      </a:cxn>
                      <a:cxn ang="0">
                        <a:pos x="49" y="51"/>
                      </a:cxn>
                      <a:cxn ang="0">
                        <a:pos x="46" y="54"/>
                      </a:cxn>
                      <a:cxn ang="0">
                        <a:pos x="42" y="57"/>
                      </a:cxn>
                      <a:cxn ang="0">
                        <a:pos x="35" y="59"/>
                      </a:cxn>
                      <a:cxn ang="0">
                        <a:pos x="31" y="59"/>
                      </a:cxn>
                      <a:cxn ang="0">
                        <a:pos x="25" y="59"/>
                      </a:cxn>
                      <a:cxn ang="0">
                        <a:pos x="20" y="57"/>
                      </a:cxn>
                      <a:cxn ang="0">
                        <a:pos x="15" y="54"/>
                      </a:cxn>
                      <a:cxn ang="0">
                        <a:pos x="11" y="51"/>
                      </a:cxn>
                      <a:cxn ang="0">
                        <a:pos x="8" y="47"/>
                      </a:cxn>
                      <a:cxn ang="0">
                        <a:pos x="4" y="42"/>
                      </a:cxn>
                      <a:cxn ang="0">
                        <a:pos x="3" y="37"/>
                      </a:cxn>
                      <a:cxn ang="0">
                        <a:pos x="3" y="31"/>
                      </a:cxn>
                      <a:cxn ang="0">
                        <a:pos x="3" y="27"/>
                      </a:cxn>
                      <a:cxn ang="0">
                        <a:pos x="4" y="20"/>
                      </a:cxn>
                      <a:cxn ang="0">
                        <a:pos x="1" y="27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7"/>
                      </a:cxn>
                      <a:cxn ang="0">
                        <a:pos x="1" y="44"/>
                      </a:cxn>
                      <a:cxn ang="0">
                        <a:pos x="4" y="48"/>
                      </a:cxn>
                      <a:cxn ang="0">
                        <a:pos x="9" y="53"/>
                      </a:cxn>
                      <a:cxn ang="0">
                        <a:pos x="12" y="57"/>
                      </a:cxn>
                      <a:cxn ang="0">
                        <a:pos x="18" y="61"/>
                      </a:cxn>
                      <a:cxn ang="0">
                        <a:pos x="25" y="62"/>
                      </a:cxn>
                      <a:cxn ang="0">
                        <a:pos x="31" y="62"/>
                      </a:cxn>
                      <a:cxn ang="0">
                        <a:pos x="37" y="62"/>
                      </a:cxn>
                      <a:cxn ang="0">
                        <a:pos x="42" y="61"/>
                      </a:cxn>
                      <a:cxn ang="0">
                        <a:pos x="48" y="57"/>
                      </a:cxn>
                      <a:cxn ang="0">
                        <a:pos x="52" y="53"/>
                      </a:cxn>
                      <a:cxn ang="0">
                        <a:pos x="55" y="48"/>
                      </a:cxn>
                      <a:cxn ang="0">
                        <a:pos x="59" y="44"/>
                      </a:cxn>
                      <a:cxn ang="0">
                        <a:pos x="60" y="37"/>
                      </a:cxn>
                      <a:cxn ang="0">
                        <a:pos x="62" y="31"/>
                      </a:cxn>
                    </a:cxnLst>
                    <a:rect l="0" t="0" r="r" b="b"/>
                    <a:pathLst>
                      <a:path w="62" h="62">
                        <a:moveTo>
                          <a:pt x="62" y="31"/>
                        </a:moveTo>
                        <a:lnTo>
                          <a:pt x="60" y="25"/>
                        </a:lnTo>
                        <a:lnTo>
                          <a:pt x="59" y="19"/>
                        </a:lnTo>
                        <a:lnTo>
                          <a:pt x="55" y="14"/>
                        </a:lnTo>
                        <a:lnTo>
                          <a:pt x="52" y="10"/>
                        </a:lnTo>
                        <a:lnTo>
                          <a:pt x="48" y="6"/>
                        </a:lnTo>
                        <a:lnTo>
                          <a:pt x="42" y="3"/>
                        </a:lnTo>
                        <a:lnTo>
                          <a:pt x="37" y="2"/>
                        </a:lnTo>
                        <a:lnTo>
                          <a:pt x="31" y="0"/>
                        </a:lnTo>
                        <a:lnTo>
                          <a:pt x="28" y="0"/>
                        </a:lnTo>
                        <a:lnTo>
                          <a:pt x="25" y="2"/>
                        </a:lnTo>
                        <a:lnTo>
                          <a:pt x="20" y="5"/>
                        </a:lnTo>
                        <a:lnTo>
                          <a:pt x="15" y="8"/>
                        </a:lnTo>
                        <a:lnTo>
                          <a:pt x="23" y="5"/>
                        </a:lnTo>
                        <a:lnTo>
                          <a:pt x="31" y="3"/>
                        </a:lnTo>
                        <a:lnTo>
                          <a:pt x="35" y="5"/>
                        </a:lnTo>
                        <a:lnTo>
                          <a:pt x="42" y="6"/>
                        </a:lnTo>
                        <a:lnTo>
                          <a:pt x="46" y="8"/>
                        </a:lnTo>
                        <a:lnTo>
                          <a:pt x="49" y="11"/>
                        </a:lnTo>
                        <a:lnTo>
                          <a:pt x="54" y="16"/>
                        </a:lnTo>
                        <a:lnTo>
                          <a:pt x="55" y="20"/>
                        </a:lnTo>
                        <a:lnTo>
                          <a:pt x="57" y="27"/>
                        </a:lnTo>
                        <a:lnTo>
                          <a:pt x="59" y="31"/>
                        </a:lnTo>
                        <a:lnTo>
                          <a:pt x="57" y="37"/>
                        </a:lnTo>
                        <a:lnTo>
                          <a:pt x="55" y="42"/>
                        </a:lnTo>
                        <a:lnTo>
                          <a:pt x="54" y="47"/>
                        </a:lnTo>
                        <a:lnTo>
                          <a:pt x="49" y="51"/>
                        </a:lnTo>
                        <a:lnTo>
                          <a:pt x="46" y="54"/>
                        </a:lnTo>
                        <a:lnTo>
                          <a:pt x="42" y="57"/>
                        </a:lnTo>
                        <a:lnTo>
                          <a:pt x="35" y="59"/>
                        </a:lnTo>
                        <a:lnTo>
                          <a:pt x="31" y="59"/>
                        </a:lnTo>
                        <a:lnTo>
                          <a:pt x="25" y="59"/>
                        </a:lnTo>
                        <a:lnTo>
                          <a:pt x="20" y="57"/>
                        </a:lnTo>
                        <a:lnTo>
                          <a:pt x="15" y="54"/>
                        </a:lnTo>
                        <a:lnTo>
                          <a:pt x="11" y="51"/>
                        </a:lnTo>
                        <a:lnTo>
                          <a:pt x="8" y="47"/>
                        </a:lnTo>
                        <a:lnTo>
                          <a:pt x="4" y="42"/>
                        </a:lnTo>
                        <a:lnTo>
                          <a:pt x="3" y="37"/>
                        </a:lnTo>
                        <a:lnTo>
                          <a:pt x="3" y="31"/>
                        </a:lnTo>
                        <a:lnTo>
                          <a:pt x="3" y="27"/>
                        </a:lnTo>
                        <a:lnTo>
                          <a:pt x="4" y="20"/>
                        </a:lnTo>
                        <a:lnTo>
                          <a:pt x="1" y="27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7"/>
                        </a:lnTo>
                        <a:lnTo>
                          <a:pt x="1" y="44"/>
                        </a:lnTo>
                        <a:lnTo>
                          <a:pt x="4" y="48"/>
                        </a:lnTo>
                        <a:lnTo>
                          <a:pt x="9" y="53"/>
                        </a:lnTo>
                        <a:lnTo>
                          <a:pt x="12" y="57"/>
                        </a:lnTo>
                        <a:lnTo>
                          <a:pt x="18" y="61"/>
                        </a:lnTo>
                        <a:lnTo>
                          <a:pt x="25" y="62"/>
                        </a:lnTo>
                        <a:lnTo>
                          <a:pt x="31" y="62"/>
                        </a:lnTo>
                        <a:lnTo>
                          <a:pt x="37" y="62"/>
                        </a:lnTo>
                        <a:lnTo>
                          <a:pt x="42" y="61"/>
                        </a:lnTo>
                        <a:lnTo>
                          <a:pt x="48" y="57"/>
                        </a:lnTo>
                        <a:lnTo>
                          <a:pt x="52" y="53"/>
                        </a:lnTo>
                        <a:lnTo>
                          <a:pt x="55" y="48"/>
                        </a:lnTo>
                        <a:lnTo>
                          <a:pt x="59" y="44"/>
                        </a:lnTo>
                        <a:lnTo>
                          <a:pt x="60" y="37"/>
                        </a:lnTo>
                        <a:lnTo>
                          <a:pt x="62" y="31"/>
                        </a:lnTo>
                        <a:close/>
                      </a:path>
                    </a:pathLst>
                  </a:custGeom>
                  <a:solidFill>
                    <a:srgbClr val="EB8F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26" name="Freeform 794"/>
                  <p:cNvSpPr>
                    <a:spLocks noEditPoints="1"/>
                  </p:cNvSpPr>
                  <p:nvPr/>
                </p:nvSpPr>
                <p:spPr bwMode="auto">
                  <a:xfrm>
                    <a:off x="5568" y="1201"/>
                    <a:ext cx="59" cy="59"/>
                  </a:xfrm>
                  <a:custGeom>
                    <a:avLst/>
                    <a:gdLst/>
                    <a:ahLst/>
                    <a:cxnLst>
                      <a:cxn ang="0">
                        <a:pos x="58" y="23"/>
                      </a:cxn>
                      <a:cxn ang="0">
                        <a:pos x="53" y="14"/>
                      </a:cxn>
                      <a:cxn ang="0">
                        <a:pos x="45" y="4"/>
                      </a:cxn>
                      <a:cxn ang="0">
                        <a:pos x="34" y="1"/>
                      </a:cxn>
                      <a:cxn ang="0">
                        <a:pos x="24" y="0"/>
                      </a:cxn>
                      <a:cxn ang="0">
                        <a:pos x="13" y="6"/>
                      </a:cxn>
                      <a:cxn ang="0">
                        <a:pos x="3" y="18"/>
                      </a:cxn>
                      <a:cxn ang="0">
                        <a:pos x="0" y="28"/>
                      </a:cxn>
                      <a:cxn ang="0">
                        <a:pos x="0" y="35"/>
                      </a:cxn>
                      <a:cxn ang="0">
                        <a:pos x="5" y="46"/>
                      </a:cxn>
                      <a:cxn ang="0">
                        <a:pos x="13" y="54"/>
                      </a:cxn>
                      <a:cxn ang="0">
                        <a:pos x="24" y="59"/>
                      </a:cxn>
                      <a:cxn ang="0">
                        <a:pos x="34" y="59"/>
                      </a:cxn>
                      <a:cxn ang="0">
                        <a:pos x="45" y="54"/>
                      </a:cxn>
                      <a:cxn ang="0">
                        <a:pos x="53" y="46"/>
                      </a:cxn>
                      <a:cxn ang="0">
                        <a:pos x="58" y="35"/>
                      </a:cxn>
                      <a:cxn ang="0">
                        <a:pos x="56" y="29"/>
                      </a:cxn>
                      <a:cxn ang="0">
                        <a:pos x="53" y="40"/>
                      </a:cxn>
                      <a:cxn ang="0">
                        <a:pos x="48" y="48"/>
                      </a:cxn>
                      <a:cxn ang="0">
                        <a:pos x="39" y="54"/>
                      </a:cxn>
                      <a:cxn ang="0">
                        <a:pos x="30" y="55"/>
                      </a:cxn>
                      <a:cxn ang="0">
                        <a:pos x="19" y="54"/>
                      </a:cxn>
                      <a:cxn ang="0">
                        <a:pos x="11" y="48"/>
                      </a:cxn>
                      <a:cxn ang="0">
                        <a:pos x="5" y="40"/>
                      </a:cxn>
                      <a:cxn ang="0">
                        <a:pos x="3" y="29"/>
                      </a:cxn>
                      <a:cxn ang="0">
                        <a:pos x="5" y="20"/>
                      </a:cxn>
                      <a:cxn ang="0">
                        <a:pos x="11" y="11"/>
                      </a:cxn>
                      <a:cxn ang="0">
                        <a:pos x="19" y="4"/>
                      </a:cxn>
                      <a:cxn ang="0">
                        <a:pos x="30" y="3"/>
                      </a:cxn>
                      <a:cxn ang="0">
                        <a:pos x="39" y="4"/>
                      </a:cxn>
                      <a:cxn ang="0">
                        <a:pos x="48" y="11"/>
                      </a:cxn>
                      <a:cxn ang="0">
                        <a:pos x="53" y="20"/>
                      </a:cxn>
                      <a:cxn ang="0">
                        <a:pos x="56" y="29"/>
                      </a:cxn>
                    </a:cxnLst>
                    <a:rect l="0" t="0" r="r" b="b"/>
                    <a:pathLst>
                      <a:path w="59" h="59">
                        <a:moveTo>
                          <a:pt x="59" y="29"/>
                        </a:moveTo>
                        <a:lnTo>
                          <a:pt x="58" y="23"/>
                        </a:lnTo>
                        <a:lnTo>
                          <a:pt x="56" y="18"/>
                        </a:lnTo>
                        <a:lnTo>
                          <a:pt x="53" y="14"/>
                        </a:lnTo>
                        <a:lnTo>
                          <a:pt x="50" y="9"/>
                        </a:lnTo>
                        <a:lnTo>
                          <a:pt x="45" y="4"/>
                        </a:lnTo>
                        <a:lnTo>
                          <a:pt x="41" y="3"/>
                        </a:lnTo>
                        <a:lnTo>
                          <a:pt x="34" y="1"/>
                        </a:lnTo>
                        <a:lnTo>
                          <a:pt x="30" y="0"/>
                        </a:lnTo>
                        <a:lnTo>
                          <a:pt x="24" y="0"/>
                        </a:lnTo>
                        <a:lnTo>
                          <a:pt x="19" y="1"/>
                        </a:lnTo>
                        <a:lnTo>
                          <a:pt x="13" y="6"/>
                        </a:lnTo>
                        <a:lnTo>
                          <a:pt x="8" y="12"/>
                        </a:lnTo>
                        <a:lnTo>
                          <a:pt x="3" y="18"/>
                        </a:lnTo>
                        <a:lnTo>
                          <a:pt x="0" y="25"/>
                        </a:lnTo>
                        <a:lnTo>
                          <a:pt x="0" y="28"/>
                        </a:lnTo>
                        <a:lnTo>
                          <a:pt x="0" y="29"/>
                        </a:lnTo>
                        <a:lnTo>
                          <a:pt x="0" y="35"/>
                        </a:lnTo>
                        <a:lnTo>
                          <a:pt x="2" y="42"/>
                        </a:lnTo>
                        <a:lnTo>
                          <a:pt x="5" y="46"/>
                        </a:lnTo>
                        <a:lnTo>
                          <a:pt x="8" y="51"/>
                        </a:lnTo>
                        <a:lnTo>
                          <a:pt x="13" y="54"/>
                        </a:lnTo>
                        <a:lnTo>
                          <a:pt x="17" y="57"/>
                        </a:lnTo>
                        <a:lnTo>
                          <a:pt x="24" y="59"/>
                        </a:lnTo>
                        <a:lnTo>
                          <a:pt x="30" y="59"/>
                        </a:lnTo>
                        <a:lnTo>
                          <a:pt x="34" y="59"/>
                        </a:lnTo>
                        <a:lnTo>
                          <a:pt x="41" y="57"/>
                        </a:lnTo>
                        <a:lnTo>
                          <a:pt x="45" y="54"/>
                        </a:lnTo>
                        <a:lnTo>
                          <a:pt x="50" y="51"/>
                        </a:lnTo>
                        <a:lnTo>
                          <a:pt x="53" y="46"/>
                        </a:lnTo>
                        <a:lnTo>
                          <a:pt x="56" y="42"/>
                        </a:lnTo>
                        <a:lnTo>
                          <a:pt x="58" y="35"/>
                        </a:lnTo>
                        <a:lnTo>
                          <a:pt x="59" y="29"/>
                        </a:lnTo>
                        <a:close/>
                        <a:moveTo>
                          <a:pt x="56" y="29"/>
                        </a:moveTo>
                        <a:lnTo>
                          <a:pt x="54" y="35"/>
                        </a:lnTo>
                        <a:lnTo>
                          <a:pt x="53" y="40"/>
                        </a:lnTo>
                        <a:lnTo>
                          <a:pt x="51" y="45"/>
                        </a:lnTo>
                        <a:lnTo>
                          <a:pt x="48" y="48"/>
                        </a:lnTo>
                        <a:lnTo>
                          <a:pt x="44" y="51"/>
                        </a:lnTo>
                        <a:lnTo>
                          <a:pt x="39" y="54"/>
                        </a:lnTo>
                        <a:lnTo>
                          <a:pt x="34" y="55"/>
                        </a:lnTo>
                        <a:lnTo>
                          <a:pt x="30" y="55"/>
                        </a:lnTo>
                        <a:lnTo>
                          <a:pt x="24" y="55"/>
                        </a:lnTo>
                        <a:lnTo>
                          <a:pt x="19" y="54"/>
                        </a:lnTo>
                        <a:lnTo>
                          <a:pt x="14" y="51"/>
                        </a:lnTo>
                        <a:lnTo>
                          <a:pt x="11" y="48"/>
                        </a:lnTo>
                        <a:lnTo>
                          <a:pt x="8" y="45"/>
                        </a:lnTo>
                        <a:lnTo>
                          <a:pt x="5" y="40"/>
                        </a:lnTo>
                        <a:lnTo>
                          <a:pt x="3" y="35"/>
                        </a:lnTo>
                        <a:lnTo>
                          <a:pt x="3" y="29"/>
                        </a:lnTo>
                        <a:lnTo>
                          <a:pt x="3" y="25"/>
                        </a:lnTo>
                        <a:lnTo>
                          <a:pt x="5" y="20"/>
                        </a:lnTo>
                        <a:lnTo>
                          <a:pt x="8" y="15"/>
                        </a:lnTo>
                        <a:lnTo>
                          <a:pt x="11" y="11"/>
                        </a:lnTo>
                        <a:lnTo>
                          <a:pt x="14" y="8"/>
                        </a:lnTo>
                        <a:lnTo>
                          <a:pt x="19" y="4"/>
                        </a:lnTo>
                        <a:lnTo>
                          <a:pt x="24" y="4"/>
                        </a:lnTo>
                        <a:lnTo>
                          <a:pt x="30" y="3"/>
                        </a:lnTo>
                        <a:lnTo>
                          <a:pt x="34" y="4"/>
                        </a:lnTo>
                        <a:lnTo>
                          <a:pt x="39" y="4"/>
                        </a:lnTo>
                        <a:lnTo>
                          <a:pt x="44" y="8"/>
                        </a:lnTo>
                        <a:lnTo>
                          <a:pt x="48" y="11"/>
                        </a:lnTo>
                        <a:lnTo>
                          <a:pt x="51" y="15"/>
                        </a:lnTo>
                        <a:lnTo>
                          <a:pt x="53" y="20"/>
                        </a:lnTo>
                        <a:lnTo>
                          <a:pt x="54" y="25"/>
                        </a:lnTo>
                        <a:lnTo>
                          <a:pt x="56" y="29"/>
                        </a:lnTo>
                        <a:close/>
                      </a:path>
                    </a:pathLst>
                  </a:custGeom>
                  <a:solidFill>
                    <a:srgbClr val="EC93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27" name="Freeform 795"/>
                  <p:cNvSpPr>
                    <a:spLocks noEditPoints="1"/>
                  </p:cNvSpPr>
                  <p:nvPr/>
                </p:nvSpPr>
                <p:spPr bwMode="auto">
                  <a:xfrm>
                    <a:off x="5570" y="1202"/>
                    <a:ext cx="56" cy="56"/>
                  </a:xfrm>
                  <a:custGeom>
                    <a:avLst/>
                    <a:gdLst/>
                    <a:ahLst/>
                    <a:cxnLst>
                      <a:cxn ang="0">
                        <a:pos x="54" y="24"/>
                      </a:cxn>
                      <a:cxn ang="0">
                        <a:pos x="51" y="13"/>
                      </a:cxn>
                      <a:cxn ang="0">
                        <a:pos x="43" y="5"/>
                      </a:cxn>
                      <a:cxn ang="0">
                        <a:pos x="32" y="2"/>
                      </a:cxn>
                      <a:cxn ang="0">
                        <a:pos x="20" y="2"/>
                      </a:cxn>
                      <a:cxn ang="0">
                        <a:pos x="6" y="11"/>
                      </a:cxn>
                      <a:cxn ang="0">
                        <a:pos x="0" y="24"/>
                      </a:cxn>
                      <a:cxn ang="0">
                        <a:pos x="0" y="34"/>
                      </a:cxn>
                      <a:cxn ang="0">
                        <a:pos x="5" y="44"/>
                      </a:cxn>
                      <a:cxn ang="0">
                        <a:pos x="12" y="51"/>
                      </a:cxn>
                      <a:cxn ang="0">
                        <a:pos x="22" y="56"/>
                      </a:cxn>
                      <a:cxn ang="0">
                        <a:pos x="32" y="56"/>
                      </a:cxn>
                      <a:cxn ang="0">
                        <a:pos x="43" y="51"/>
                      </a:cxn>
                      <a:cxn ang="0">
                        <a:pos x="51" y="44"/>
                      </a:cxn>
                      <a:cxn ang="0">
                        <a:pos x="54" y="34"/>
                      </a:cxn>
                      <a:cxn ang="0">
                        <a:pos x="52" y="28"/>
                      </a:cxn>
                      <a:cxn ang="0">
                        <a:pos x="49" y="37"/>
                      </a:cxn>
                      <a:cxn ang="0">
                        <a:pos x="45" y="45"/>
                      </a:cxn>
                      <a:cxn ang="0">
                        <a:pos x="37" y="51"/>
                      </a:cxn>
                      <a:cxn ang="0">
                        <a:pos x="28" y="53"/>
                      </a:cxn>
                      <a:cxn ang="0">
                        <a:pos x="17" y="51"/>
                      </a:cxn>
                      <a:cxn ang="0">
                        <a:pos x="9" y="45"/>
                      </a:cxn>
                      <a:cxn ang="0">
                        <a:pos x="5" y="37"/>
                      </a:cxn>
                      <a:cxn ang="0">
                        <a:pos x="3" y="28"/>
                      </a:cxn>
                      <a:cxn ang="0">
                        <a:pos x="5" y="19"/>
                      </a:cxn>
                      <a:cxn ang="0">
                        <a:pos x="9" y="11"/>
                      </a:cxn>
                      <a:cxn ang="0">
                        <a:pos x="17" y="5"/>
                      </a:cxn>
                      <a:cxn ang="0">
                        <a:pos x="28" y="3"/>
                      </a:cxn>
                      <a:cxn ang="0">
                        <a:pos x="37" y="5"/>
                      </a:cxn>
                      <a:cxn ang="0">
                        <a:pos x="45" y="11"/>
                      </a:cxn>
                      <a:cxn ang="0">
                        <a:pos x="49" y="19"/>
                      </a:cxn>
                      <a:cxn ang="0">
                        <a:pos x="52" y="28"/>
                      </a:cxn>
                    </a:cxnLst>
                    <a:rect l="0" t="0" r="r" b="b"/>
                    <a:pathLst>
                      <a:path w="56" h="56">
                        <a:moveTo>
                          <a:pt x="56" y="28"/>
                        </a:moveTo>
                        <a:lnTo>
                          <a:pt x="54" y="24"/>
                        </a:lnTo>
                        <a:lnTo>
                          <a:pt x="52" y="17"/>
                        </a:lnTo>
                        <a:lnTo>
                          <a:pt x="51" y="13"/>
                        </a:lnTo>
                        <a:lnTo>
                          <a:pt x="46" y="8"/>
                        </a:lnTo>
                        <a:lnTo>
                          <a:pt x="43" y="5"/>
                        </a:lnTo>
                        <a:lnTo>
                          <a:pt x="39" y="3"/>
                        </a:lnTo>
                        <a:lnTo>
                          <a:pt x="32" y="2"/>
                        </a:lnTo>
                        <a:lnTo>
                          <a:pt x="28" y="0"/>
                        </a:lnTo>
                        <a:lnTo>
                          <a:pt x="20" y="2"/>
                        </a:lnTo>
                        <a:lnTo>
                          <a:pt x="12" y="5"/>
                        </a:lnTo>
                        <a:lnTo>
                          <a:pt x="6" y="11"/>
                        </a:lnTo>
                        <a:lnTo>
                          <a:pt x="1" y="17"/>
                        </a:lnTo>
                        <a:lnTo>
                          <a:pt x="0" y="24"/>
                        </a:lnTo>
                        <a:lnTo>
                          <a:pt x="0" y="28"/>
                        </a:lnTo>
                        <a:lnTo>
                          <a:pt x="0" y="34"/>
                        </a:lnTo>
                        <a:lnTo>
                          <a:pt x="1" y="39"/>
                        </a:lnTo>
                        <a:lnTo>
                          <a:pt x="5" y="44"/>
                        </a:lnTo>
                        <a:lnTo>
                          <a:pt x="8" y="48"/>
                        </a:lnTo>
                        <a:lnTo>
                          <a:pt x="12" y="51"/>
                        </a:lnTo>
                        <a:lnTo>
                          <a:pt x="17" y="54"/>
                        </a:lnTo>
                        <a:lnTo>
                          <a:pt x="22" y="56"/>
                        </a:lnTo>
                        <a:lnTo>
                          <a:pt x="28" y="56"/>
                        </a:lnTo>
                        <a:lnTo>
                          <a:pt x="32" y="56"/>
                        </a:lnTo>
                        <a:lnTo>
                          <a:pt x="39" y="54"/>
                        </a:lnTo>
                        <a:lnTo>
                          <a:pt x="43" y="51"/>
                        </a:lnTo>
                        <a:lnTo>
                          <a:pt x="46" y="48"/>
                        </a:lnTo>
                        <a:lnTo>
                          <a:pt x="51" y="44"/>
                        </a:lnTo>
                        <a:lnTo>
                          <a:pt x="52" y="39"/>
                        </a:lnTo>
                        <a:lnTo>
                          <a:pt x="54" y="34"/>
                        </a:lnTo>
                        <a:lnTo>
                          <a:pt x="56" y="28"/>
                        </a:lnTo>
                        <a:close/>
                        <a:moveTo>
                          <a:pt x="52" y="28"/>
                        </a:moveTo>
                        <a:lnTo>
                          <a:pt x="51" y="33"/>
                        </a:lnTo>
                        <a:lnTo>
                          <a:pt x="49" y="37"/>
                        </a:lnTo>
                        <a:lnTo>
                          <a:pt x="48" y="42"/>
                        </a:lnTo>
                        <a:lnTo>
                          <a:pt x="45" y="45"/>
                        </a:lnTo>
                        <a:lnTo>
                          <a:pt x="42" y="48"/>
                        </a:lnTo>
                        <a:lnTo>
                          <a:pt x="37" y="51"/>
                        </a:lnTo>
                        <a:lnTo>
                          <a:pt x="32" y="53"/>
                        </a:lnTo>
                        <a:lnTo>
                          <a:pt x="28" y="53"/>
                        </a:lnTo>
                        <a:lnTo>
                          <a:pt x="22" y="53"/>
                        </a:lnTo>
                        <a:lnTo>
                          <a:pt x="17" y="51"/>
                        </a:lnTo>
                        <a:lnTo>
                          <a:pt x="14" y="48"/>
                        </a:lnTo>
                        <a:lnTo>
                          <a:pt x="9" y="45"/>
                        </a:lnTo>
                        <a:lnTo>
                          <a:pt x="6" y="42"/>
                        </a:lnTo>
                        <a:lnTo>
                          <a:pt x="5" y="37"/>
                        </a:lnTo>
                        <a:lnTo>
                          <a:pt x="3" y="33"/>
                        </a:lnTo>
                        <a:lnTo>
                          <a:pt x="3" y="28"/>
                        </a:lnTo>
                        <a:lnTo>
                          <a:pt x="3" y="24"/>
                        </a:lnTo>
                        <a:lnTo>
                          <a:pt x="5" y="19"/>
                        </a:lnTo>
                        <a:lnTo>
                          <a:pt x="6" y="14"/>
                        </a:lnTo>
                        <a:lnTo>
                          <a:pt x="9" y="11"/>
                        </a:lnTo>
                        <a:lnTo>
                          <a:pt x="14" y="8"/>
                        </a:lnTo>
                        <a:lnTo>
                          <a:pt x="17" y="5"/>
                        </a:lnTo>
                        <a:lnTo>
                          <a:pt x="22" y="3"/>
                        </a:lnTo>
                        <a:lnTo>
                          <a:pt x="28" y="3"/>
                        </a:lnTo>
                        <a:lnTo>
                          <a:pt x="32" y="3"/>
                        </a:lnTo>
                        <a:lnTo>
                          <a:pt x="37" y="5"/>
                        </a:lnTo>
                        <a:lnTo>
                          <a:pt x="42" y="8"/>
                        </a:lnTo>
                        <a:lnTo>
                          <a:pt x="45" y="11"/>
                        </a:lnTo>
                        <a:lnTo>
                          <a:pt x="48" y="14"/>
                        </a:lnTo>
                        <a:lnTo>
                          <a:pt x="49" y="19"/>
                        </a:lnTo>
                        <a:lnTo>
                          <a:pt x="51" y="24"/>
                        </a:lnTo>
                        <a:lnTo>
                          <a:pt x="52" y="28"/>
                        </a:lnTo>
                        <a:close/>
                      </a:path>
                    </a:pathLst>
                  </a:custGeom>
                  <a:solidFill>
                    <a:srgbClr val="EC9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28" name="Freeform 796"/>
                  <p:cNvSpPr>
                    <a:spLocks noEditPoints="1"/>
                  </p:cNvSpPr>
                  <p:nvPr/>
                </p:nvSpPr>
                <p:spPr bwMode="auto">
                  <a:xfrm>
                    <a:off x="5571" y="1204"/>
                    <a:ext cx="53" cy="52"/>
                  </a:xfrm>
                  <a:custGeom>
                    <a:avLst/>
                    <a:gdLst/>
                    <a:ahLst/>
                    <a:cxnLst>
                      <a:cxn ang="0">
                        <a:pos x="51" y="22"/>
                      </a:cxn>
                      <a:cxn ang="0">
                        <a:pos x="48" y="12"/>
                      </a:cxn>
                      <a:cxn ang="0">
                        <a:pos x="41" y="5"/>
                      </a:cxn>
                      <a:cxn ang="0">
                        <a:pos x="31" y="1"/>
                      </a:cxn>
                      <a:cxn ang="0">
                        <a:pos x="21" y="1"/>
                      </a:cxn>
                      <a:cxn ang="0">
                        <a:pos x="11" y="5"/>
                      </a:cxn>
                      <a:cxn ang="0">
                        <a:pos x="5" y="12"/>
                      </a:cxn>
                      <a:cxn ang="0">
                        <a:pos x="0" y="22"/>
                      </a:cxn>
                      <a:cxn ang="0">
                        <a:pos x="0" y="32"/>
                      </a:cxn>
                      <a:cxn ang="0">
                        <a:pos x="5" y="42"/>
                      </a:cxn>
                      <a:cxn ang="0">
                        <a:pos x="11" y="48"/>
                      </a:cxn>
                      <a:cxn ang="0">
                        <a:pos x="21" y="52"/>
                      </a:cxn>
                      <a:cxn ang="0">
                        <a:pos x="31" y="52"/>
                      </a:cxn>
                      <a:cxn ang="0">
                        <a:pos x="41" y="48"/>
                      </a:cxn>
                      <a:cxn ang="0">
                        <a:pos x="48" y="42"/>
                      </a:cxn>
                      <a:cxn ang="0">
                        <a:pos x="51" y="32"/>
                      </a:cxn>
                      <a:cxn ang="0">
                        <a:pos x="50" y="26"/>
                      </a:cxn>
                      <a:cxn ang="0">
                        <a:pos x="47" y="35"/>
                      </a:cxn>
                      <a:cxn ang="0">
                        <a:pos x="42" y="43"/>
                      </a:cxn>
                      <a:cxn ang="0">
                        <a:pos x="34" y="48"/>
                      </a:cxn>
                      <a:cxn ang="0">
                        <a:pos x="27" y="49"/>
                      </a:cxn>
                      <a:cxn ang="0">
                        <a:pos x="17" y="48"/>
                      </a:cxn>
                      <a:cxn ang="0">
                        <a:pos x="10" y="43"/>
                      </a:cxn>
                      <a:cxn ang="0">
                        <a:pos x="5" y="35"/>
                      </a:cxn>
                      <a:cxn ang="0">
                        <a:pos x="4" y="26"/>
                      </a:cxn>
                      <a:cxn ang="0">
                        <a:pos x="5" y="17"/>
                      </a:cxn>
                      <a:cxn ang="0">
                        <a:pos x="10" y="11"/>
                      </a:cxn>
                      <a:cxn ang="0">
                        <a:pos x="17" y="5"/>
                      </a:cxn>
                      <a:cxn ang="0">
                        <a:pos x="27" y="3"/>
                      </a:cxn>
                      <a:cxn ang="0">
                        <a:pos x="34" y="5"/>
                      </a:cxn>
                      <a:cxn ang="0">
                        <a:pos x="42" y="11"/>
                      </a:cxn>
                      <a:cxn ang="0">
                        <a:pos x="47" y="17"/>
                      </a:cxn>
                      <a:cxn ang="0">
                        <a:pos x="50" y="26"/>
                      </a:cxn>
                    </a:cxnLst>
                    <a:rect l="0" t="0" r="r" b="b"/>
                    <a:pathLst>
                      <a:path w="53" h="52">
                        <a:moveTo>
                          <a:pt x="53" y="26"/>
                        </a:moveTo>
                        <a:lnTo>
                          <a:pt x="51" y="22"/>
                        </a:lnTo>
                        <a:lnTo>
                          <a:pt x="50" y="17"/>
                        </a:lnTo>
                        <a:lnTo>
                          <a:pt x="48" y="12"/>
                        </a:lnTo>
                        <a:lnTo>
                          <a:pt x="45" y="8"/>
                        </a:lnTo>
                        <a:lnTo>
                          <a:pt x="41" y="5"/>
                        </a:lnTo>
                        <a:lnTo>
                          <a:pt x="36" y="1"/>
                        </a:lnTo>
                        <a:lnTo>
                          <a:pt x="31" y="1"/>
                        </a:lnTo>
                        <a:lnTo>
                          <a:pt x="27" y="0"/>
                        </a:lnTo>
                        <a:lnTo>
                          <a:pt x="21" y="1"/>
                        </a:lnTo>
                        <a:lnTo>
                          <a:pt x="16" y="1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2"/>
                        </a:lnTo>
                        <a:lnTo>
                          <a:pt x="2" y="17"/>
                        </a:lnTo>
                        <a:lnTo>
                          <a:pt x="0" y="22"/>
                        </a:lnTo>
                        <a:lnTo>
                          <a:pt x="0" y="26"/>
                        </a:lnTo>
                        <a:lnTo>
                          <a:pt x="0" y="32"/>
                        </a:lnTo>
                        <a:lnTo>
                          <a:pt x="2" y="37"/>
                        </a:lnTo>
                        <a:lnTo>
                          <a:pt x="5" y="42"/>
                        </a:lnTo>
                        <a:lnTo>
                          <a:pt x="8" y="45"/>
                        </a:lnTo>
                        <a:lnTo>
                          <a:pt x="11" y="48"/>
                        </a:lnTo>
                        <a:lnTo>
                          <a:pt x="16" y="51"/>
                        </a:lnTo>
                        <a:lnTo>
                          <a:pt x="21" y="52"/>
                        </a:lnTo>
                        <a:lnTo>
                          <a:pt x="27" y="52"/>
                        </a:lnTo>
                        <a:lnTo>
                          <a:pt x="31" y="52"/>
                        </a:lnTo>
                        <a:lnTo>
                          <a:pt x="36" y="51"/>
                        </a:lnTo>
                        <a:lnTo>
                          <a:pt x="41" y="48"/>
                        </a:lnTo>
                        <a:lnTo>
                          <a:pt x="45" y="45"/>
                        </a:lnTo>
                        <a:lnTo>
                          <a:pt x="48" y="42"/>
                        </a:lnTo>
                        <a:lnTo>
                          <a:pt x="50" y="37"/>
                        </a:lnTo>
                        <a:lnTo>
                          <a:pt x="51" y="32"/>
                        </a:lnTo>
                        <a:lnTo>
                          <a:pt x="53" y="26"/>
                        </a:lnTo>
                        <a:close/>
                        <a:moveTo>
                          <a:pt x="50" y="26"/>
                        </a:moveTo>
                        <a:lnTo>
                          <a:pt x="48" y="31"/>
                        </a:lnTo>
                        <a:lnTo>
                          <a:pt x="47" y="35"/>
                        </a:lnTo>
                        <a:lnTo>
                          <a:pt x="45" y="40"/>
                        </a:lnTo>
                        <a:lnTo>
                          <a:pt x="42" y="43"/>
                        </a:lnTo>
                        <a:lnTo>
                          <a:pt x="39" y="46"/>
                        </a:lnTo>
                        <a:lnTo>
                          <a:pt x="34" y="48"/>
                        </a:lnTo>
                        <a:lnTo>
                          <a:pt x="31" y="49"/>
                        </a:lnTo>
                        <a:lnTo>
                          <a:pt x="27" y="49"/>
                        </a:lnTo>
                        <a:lnTo>
                          <a:pt x="22" y="49"/>
                        </a:lnTo>
                        <a:lnTo>
                          <a:pt x="17" y="48"/>
                        </a:lnTo>
                        <a:lnTo>
                          <a:pt x="13" y="46"/>
                        </a:lnTo>
                        <a:lnTo>
                          <a:pt x="10" y="43"/>
                        </a:lnTo>
                        <a:lnTo>
                          <a:pt x="7" y="40"/>
                        </a:lnTo>
                        <a:lnTo>
                          <a:pt x="5" y="35"/>
                        </a:lnTo>
                        <a:lnTo>
                          <a:pt x="4" y="31"/>
                        </a:lnTo>
                        <a:lnTo>
                          <a:pt x="4" y="26"/>
                        </a:lnTo>
                        <a:lnTo>
                          <a:pt x="4" y="22"/>
                        </a:lnTo>
                        <a:lnTo>
                          <a:pt x="5" y="17"/>
                        </a:lnTo>
                        <a:lnTo>
                          <a:pt x="7" y="14"/>
                        </a:lnTo>
                        <a:lnTo>
                          <a:pt x="10" y="11"/>
                        </a:lnTo>
                        <a:lnTo>
                          <a:pt x="13" y="8"/>
                        </a:lnTo>
                        <a:lnTo>
                          <a:pt x="17" y="5"/>
                        </a:lnTo>
                        <a:lnTo>
                          <a:pt x="22" y="3"/>
                        </a:lnTo>
                        <a:lnTo>
                          <a:pt x="27" y="3"/>
                        </a:lnTo>
                        <a:lnTo>
                          <a:pt x="31" y="3"/>
                        </a:lnTo>
                        <a:lnTo>
                          <a:pt x="34" y="5"/>
                        </a:lnTo>
                        <a:lnTo>
                          <a:pt x="39" y="8"/>
                        </a:lnTo>
                        <a:lnTo>
                          <a:pt x="42" y="11"/>
                        </a:lnTo>
                        <a:lnTo>
                          <a:pt x="45" y="14"/>
                        </a:lnTo>
                        <a:lnTo>
                          <a:pt x="47" y="17"/>
                        </a:lnTo>
                        <a:lnTo>
                          <a:pt x="48" y="22"/>
                        </a:lnTo>
                        <a:lnTo>
                          <a:pt x="50" y="26"/>
                        </a:lnTo>
                        <a:close/>
                      </a:path>
                    </a:pathLst>
                  </a:custGeom>
                  <a:solidFill>
                    <a:srgbClr val="ED9C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29" name="Freeform 797"/>
                  <p:cNvSpPr>
                    <a:spLocks noEditPoints="1"/>
                  </p:cNvSpPr>
                  <p:nvPr/>
                </p:nvSpPr>
                <p:spPr bwMode="auto">
                  <a:xfrm>
                    <a:off x="5573" y="1205"/>
                    <a:ext cx="49" cy="50"/>
                  </a:xfrm>
                  <a:custGeom>
                    <a:avLst/>
                    <a:gdLst/>
                    <a:ahLst/>
                    <a:cxnLst>
                      <a:cxn ang="0">
                        <a:pos x="48" y="21"/>
                      </a:cxn>
                      <a:cxn ang="0">
                        <a:pos x="45" y="11"/>
                      </a:cxn>
                      <a:cxn ang="0">
                        <a:pos x="39" y="5"/>
                      </a:cxn>
                      <a:cxn ang="0">
                        <a:pos x="29" y="0"/>
                      </a:cxn>
                      <a:cxn ang="0">
                        <a:pos x="19" y="0"/>
                      </a:cxn>
                      <a:cxn ang="0">
                        <a:pos x="11" y="5"/>
                      </a:cxn>
                      <a:cxn ang="0">
                        <a:pos x="3" y="11"/>
                      </a:cxn>
                      <a:cxn ang="0">
                        <a:pos x="0" y="21"/>
                      </a:cxn>
                      <a:cxn ang="0">
                        <a:pos x="0" y="30"/>
                      </a:cxn>
                      <a:cxn ang="0">
                        <a:pos x="3" y="39"/>
                      </a:cxn>
                      <a:cxn ang="0">
                        <a:pos x="11" y="45"/>
                      </a:cxn>
                      <a:cxn ang="0">
                        <a:pos x="19" y="50"/>
                      </a:cxn>
                      <a:cxn ang="0">
                        <a:pos x="29" y="50"/>
                      </a:cxn>
                      <a:cxn ang="0">
                        <a:pos x="39" y="45"/>
                      </a:cxn>
                      <a:cxn ang="0">
                        <a:pos x="45" y="39"/>
                      </a:cxn>
                      <a:cxn ang="0">
                        <a:pos x="48" y="30"/>
                      </a:cxn>
                      <a:cxn ang="0">
                        <a:pos x="46" y="25"/>
                      </a:cxn>
                      <a:cxn ang="0">
                        <a:pos x="45" y="34"/>
                      </a:cxn>
                      <a:cxn ang="0">
                        <a:pos x="40" y="41"/>
                      </a:cxn>
                      <a:cxn ang="0">
                        <a:pos x="32" y="45"/>
                      </a:cxn>
                      <a:cxn ang="0">
                        <a:pos x="25" y="47"/>
                      </a:cxn>
                      <a:cxn ang="0">
                        <a:pos x="15" y="45"/>
                      </a:cxn>
                      <a:cxn ang="0">
                        <a:pos x="9" y="41"/>
                      </a:cxn>
                      <a:cxn ang="0">
                        <a:pos x="5" y="34"/>
                      </a:cxn>
                      <a:cxn ang="0">
                        <a:pos x="3" y="25"/>
                      </a:cxn>
                      <a:cxn ang="0">
                        <a:pos x="5" y="17"/>
                      </a:cxn>
                      <a:cxn ang="0">
                        <a:pos x="9" y="10"/>
                      </a:cxn>
                      <a:cxn ang="0">
                        <a:pos x="15" y="5"/>
                      </a:cxn>
                      <a:cxn ang="0">
                        <a:pos x="25" y="4"/>
                      </a:cxn>
                      <a:cxn ang="0">
                        <a:pos x="32" y="5"/>
                      </a:cxn>
                      <a:cxn ang="0">
                        <a:pos x="40" y="10"/>
                      </a:cxn>
                      <a:cxn ang="0">
                        <a:pos x="45" y="17"/>
                      </a:cxn>
                      <a:cxn ang="0">
                        <a:pos x="46" y="25"/>
                      </a:cxn>
                    </a:cxnLst>
                    <a:rect l="0" t="0" r="r" b="b"/>
                    <a:pathLst>
                      <a:path w="49" h="50">
                        <a:moveTo>
                          <a:pt x="49" y="25"/>
                        </a:moveTo>
                        <a:lnTo>
                          <a:pt x="48" y="21"/>
                        </a:lnTo>
                        <a:lnTo>
                          <a:pt x="46" y="16"/>
                        </a:lnTo>
                        <a:lnTo>
                          <a:pt x="45" y="11"/>
                        </a:lnTo>
                        <a:lnTo>
                          <a:pt x="42" y="8"/>
                        </a:lnTo>
                        <a:lnTo>
                          <a:pt x="39" y="5"/>
                        </a:lnTo>
                        <a:lnTo>
                          <a:pt x="34" y="2"/>
                        </a:lnTo>
                        <a:lnTo>
                          <a:pt x="29" y="0"/>
                        </a:lnTo>
                        <a:lnTo>
                          <a:pt x="25" y="0"/>
                        </a:lnTo>
                        <a:lnTo>
                          <a:pt x="19" y="0"/>
                        </a:lnTo>
                        <a:lnTo>
                          <a:pt x="14" y="2"/>
                        </a:lnTo>
                        <a:lnTo>
                          <a:pt x="11" y="5"/>
                        </a:lnTo>
                        <a:lnTo>
                          <a:pt x="6" y="8"/>
                        </a:lnTo>
                        <a:lnTo>
                          <a:pt x="3" y="11"/>
                        </a:lnTo>
                        <a:lnTo>
                          <a:pt x="2" y="16"/>
                        </a:lnTo>
                        <a:lnTo>
                          <a:pt x="0" y="21"/>
                        </a:lnTo>
                        <a:lnTo>
                          <a:pt x="0" y="25"/>
                        </a:lnTo>
                        <a:lnTo>
                          <a:pt x="0" y="30"/>
                        </a:lnTo>
                        <a:lnTo>
                          <a:pt x="2" y="34"/>
                        </a:lnTo>
                        <a:lnTo>
                          <a:pt x="3" y="39"/>
                        </a:lnTo>
                        <a:lnTo>
                          <a:pt x="6" y="42"/>
                        </a:lnTo>
                        <a:lnTo>
                          <a:pt x="11" y="45"/>
                        </a:lnTo>
                        <a:lnTo>
                          <a:pt x="14" y="48"/>
                        </a:lnTo>
                        <a:lnTo>
                          <a:pt x="19" y="50"/>
                        </a:lnTo>
                        <a:lnTo>
                          <a:pt x="25" y="50"/>
                        </a:lnTo>
                        <a:lnTo>
                          <a:pt x="29" y="50"/>
                        </a:lnTo>
                        <a:lnTo>
                          <a:pt x="34" y="48"/>
                        </a:lnTo>
                        <a:lnTo>
                          <a:pt x="39" y="45"/>
                        </a:lnTo>
                        <a:lnTo>
                          <a:pt x="42" y="42"/>
                        </a:lnTo>
                        <a:lnTo>
                          <a:pt x="45" y="39"/>
                        </a:lnTo>
                        <a:lnTo>
                          <a:pt x="46" y="34"/>
                        </a:lnTo>
                        <a:lnTo>
                          <a:pt x="48" y="30"/>
                        </a:lnTo>
                        <a:lnTo>
                          <a:pt x="49" y="25"/>
                        </a:lnTo>
                        <a:close/>
                        <a:moveTo>
                          <a:pt x="46" y="25"/>
                        </a:moveTo>
                        <a:lnTo>
                          <a:pt x="45" y="30"/>
                        </a:lnTo>
                        <a:lnTo>
                          <a:pt x="45" y="34"/>
                        </a:lnTo>
                        <a:lnTo>
                          <a:pt x="42" y="38"/>
                        </a:lnTo>
                        <a:lnTo>
                          <a:pt x="40" y="41"/>
                        </a:lnTo>
                        <a:lnTo>
                          <a:pt x="36" y="44"/>
                        </a:lnTo>
                        <a:lnTo>
                          <a:pt x="32" y="45"/>
                        </a:lnTo>
                        <a:lnTo>
                          <a:pt x="28" y="47"/>
                        </a:lnTo>
                        <a:lnTo>
                          <a:pt x="25" y="47"/>
                        </a:lnTo>
                        <a:lnTo>
                          <a:pt x="20" y="47"/>
                        </a:lnTo>
                        <a:lnTo>
                          <a:pt x="15" y="45"/>
                        </a:lnTo>
                        <a:lnTo>
                          <a:pt x="12" y="44"/>
                        </a:lnTo>
                        <a:lnTo>
                          <a:pt x="9" y="41"/>
                        </a:lnTo>
                        <a:lnTo>
                          <a:pt x="6" y="38"/>
                        </a:lnTo>
                        <a:lnTo>
                          <a:pt x="5" y="34"/>
                        </a:lnTo>
                        <a:lnTo>
                          <a:pt x="3" y="30"/>
                        </a:lnTo>
                        <a:lnTo>
                          <a:pt x="3" y="25"/>
                        </a:lnTo>
                        <a:lnTo>
                          <a:pt x="3" y="21"/>
                        </a:lnTo>
                        <a:lnTo>
                          <a:pt x="5" y="17"/>
                        </a:lnTo>
                        <a:lnTo>
                          <a:pt x="6" y="13"/>
                        </a:lnTo>
                        <a:lnTo>
                          <a:pt x="9" y="10"/>
                        </a:lnTo>
                        <a:lnTo>
                          <a:pt x="12" y="8"/>
                        </a:lnTo>
                        <a:lnTo>
                          <a:pt x="15" y="5"/>
                        </a:lnTo>
                        <a:lnTo>
                          <a:pt x="20" y="4"/>
                        </a:lnTo>
                        <a:lnTo>
                          <a:pt x="25" y="4"/>
                        </a:lnTo>
                        <a:lnTo>
                          <a:pt x="28" y="4"/>
                        </a:lnTo>
                        <a:lnTo>
                          <a:pt x="32" y="5"/>
                        </a:lnTo>
                        <a:lnTo>
                          <a:pt x="36" y="8"/>
                        </a:lnTo>
                        <a:lnTo>
                          <a:pt x="40" y="10"/>
                        </a:lnTo>
                        <a:lnTo>
                          <a:pt x="42" y="13"/>
                        </a:lnTo>
                        <a:lnTo>
                          <a:pt x="45" y="17"/>
                        </a:lnTo>
                        <a:lnTo>
                          <a:pt x="45" y="21"/>
                        </a:lnTo>
                        <a:lnTo>
                          <a:pt x="46" y="25"/>
                        </a:lnTo>
                        <a:close/>
                      </a:path>
                    </a:pathLst>
                  </a:custGeom>
                  <a:solidFill>
                    <a:srgbClr val="EE9FA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30" name="Freeform 798"/>
                  <p:cNvSpPr>
                    <a:spLocks noEditPoints="1"/>
                  </p:cNvSpPr>
                  <p:nvPr/>
                </p:nvSpPr>
                <p:spPr bwMode="auto">
                  <a:xfrm>
                    <a:off x="5575" y="1207"/>
                    <a:ext cx="46" cy="46"/>
                  </a:xfrm>
                  <a:custGeom>
                    <a:avLst/>
                    <a:gdLst/>
                    <a:ahLst/>
                    <a:cxnLst>
                      <a:cxn ang="0">
                        <a:pos x="46" y="23"/>
                      </a:cxn>
                      <a:cxn ang="0">
                        <a:pos x="44" y="19"/>
                      </a:cxn>
                      <a:cxn ang="0">
                        <a:pos x="43" y="14"/>
                      </a:cxn>
                      <a:cxn ang="0">
                        <a:pos x="41" y="11"/>
                      </a:cxn>
                      <a:cxn ang="0">
                        <a:pos x="38" y="8"/>
                      </a:cxn>
                      <a:cxn ang="0">
                        <a:pos x="35" y="5"/>
                      </a:cxn>
                      <a:cxn ang="0">
                        <a:pos x="30" y="2"/>
                      </a:cxn>
                      <a:cxn ang="0">
                        <a:pos x="27" y="0"/>
                      </a:cxn>
                      <a:cxn ang="0">
                        <a:pos x="23" y="0"/>
                      </a:cxn>
                      <a:cxn ang="0">
                        <a:pos x="18" y="0"/>
                      </a:cxn>
                      <a:cxn ang="0">
                        <a:pos x="13" y="2"/>
                      </a:cxn>
                      <a:cxn ang="0">
                        <a:pos x="9" y="5"/>
                      </a:cxn>
                      <a:cxn ang="0">
                        <a:pos x="6" y="8"/>
                      </a:cxn>
                      <a:cxn ang="0">
                        <a:pos x="3" y="11"/>
                      </a:cxn>
                      <a:cxn ang="0">
                        <a:pos x="1" y="14"/>
                      </a:cxn>
                      <a:cxn ang="0">
                        <a:pos x="0" y="19"/>
                      </a:cxn>
                      <a:cxn ang="0">
                        <a:pos x="0" y="23"/>
                      </a:cxn>
                      <a:cxn ang="0">
                        <a:pos x="0" y="28"/>
                      </a:cxn>
                      <a:cxn ang="0">
                        <a:pos x="1" y="32"/>
                      </a:cxn>
                      <a:cxn ang="0">
                        <a:pos x="3" y="37"/>
                      </a:cxn>
                      <a:cxn ang="0">
                        <a:pos x="6" y="40"/>
                      </a:cxn>
                      <a:cxn ang="0">
                        <a:pos x="9" y="43"/>
                      </a:cxn>
                      <a:cxn ang="0">
                        <a:pos x="13" y="45"/>
                      </a:cxn>
                      <a:cxn ang="0">
                        <a:pos x="18" y="46"/>
                      </a:cxn>
                      <a:cxn ang="0">
                        <a:pos x="23" y="46"/>
                      </a:cxn>
                      <a:cxn ang="0">
                        <a:pos x="27" y="46"/>
                      </a:cxn>
                      <a:cxn ang="0">
                        <a:pos x="30" y="45"/>
                      </a:cxn>
                      <a:cxn ang="0">
                        <a:pos x="35" y="43"/>
                      </a:cxn>
                      <a:cxn ang="0">
                        <a:pos x="38" y="40"/>
                      </a:cxn>
                      <a:cxn ang="0">
                        <a:pos x="41" y="37"/>
                      </a:cxn>
                      <a:cxn ang="0">
                        <a:pos x="43" y="32"/>
                      </a:cxn>
                      <a:cxn ang="0">
                        <a:pos x="44" y="28"/>
                      </a:cxn>
                      <a:cxn ang="0">
                        <a:pos x="46" y="23"/>
                      </a:cxn>
                      <a:cxn ang="0">
                        <a:pos x="43" y="23"/>
                      </a:cxn>
                      <a:cxn ang="0">
                        <a:pos x="41" y="31"/>
                      </a:cxn>
                      <a:cxn ang="0">
                        <a:pos x="37" y="37"/>
                      </a:cxn>
                      <a:cxn ang="0">
                        <a:pos x="30" y="42"/>
                      </a:cxn>
                      <a:cxn ang="0">
                        <a:pos x="23" y="43"/>
                      </a:cxn>
                      <a:cxn ang="0">
                        <a:pos x="15" y="42"/>
                      </a:cxn>
                      <a:cxn ang="0">
                        <a:pos x="7" y="37"/>
                      </a:cxn>
                      <a:cxn ang="0">
                        <a:pos x="4" y="31"/>
                      </a:cxn>
                      <a:cxn ang="0">
                        <a:pos x="3" y="23"/>
                      </a:cxn>
                      <a:cxn ang="0">
                        <a:pos x="4" y="15"/>
                      </a:cxn>
                      <a:cxn ang="0">
                        <a:pos x="7" y="9"/>
                      </a:cxn>
                      <a:cxn ang="0">
                        <a:pos x="15" y="5"/>
                      </a:cxn>
                      <a:cxn ang="0">
                        <a:pos x="23" y="3"/>
                      </a:cxn>
                      <a:cxn ang="0">
                        <a:pos x="30" y="5"/>
                      </a:cxn>
                      <a:cxn ang="0">
                        <a:pos x="37" y="9"/>
                      </a:cxn>
                      <a:cxn ang="0">
                        <a:pos x="41" y="15"/>
                      </a:cxn>
                      <a:cxn ang="0">
                        <a:pos x="43" y="23"/>
                      </a:cxn>
                    </a:cxnLst>
                    <a:rect l="0" t="0" r="r" b="b"/>
                    <a:pathLst>
                      <a:path w="46" h="46">
                        <a:moveTo>
                          <a:pt x="46" y="23"/>
                        </a:moveTo>
                        <a:lnTo>
                          <a:pt x="44" y="19"/>
                        </a:lnTo>
                        <a:lnTo>
                          <a:pt x="43" y="14"/>
                        </a:lnTo>
                        <a:lnTo>
                          <a:pt x="41" y="11"/>
                        </a:lnTo>
                        <a:lnTo>
                          <a:pt x="38" y="8"/>
                        </a:lnTo>
                        <a:lnTo>
                          <a:pt x="35" y="5"/>
                        </a:lnTo>
                        <a:lnTo>
                          <a:pt x="30" y="2"/>
                        </a:lnTo>
                        <a:lnTo>
                          <a:pt x="27" y="0"/>
                        </a:lnTo>
                        <a:lnTo>
                          <a:pt x="23" y="0"/>
                        </a:lnTo>
                        <a:lnTo>
                          <a:pt x="18" y="0"/>
                        </a:lnTo>
                        <a:lnTo>
                          <a:pt x="13" y="2"/>
                        </a:lnTo>
                        <a:lnTo>
                          <a:pt x="9" y="5"/>
                        </a:lnTo>
                        <a:lnTo>
                          <a:pt x="6" y="8"/>
                        </a:lnTo>
                        <a:lnTo>
                          <a:pt x="3" y="11"/>
                        </a:lnTo>
                        <a:lnTo>
                          <a:pt x="1" y="14"/>
                        </a:lnTo>
                        <a:lnTo>
                          <a:pt x="0" y="19"/>
                        </a:lnTo>
                        <a:lnTo>
                          <a:pt x="0" y="23"/>
                        </a:lnTo>
                        <a:lnTo>
                          <a:pt x="0" y="28"/>
                        </a:lnTo>
                        <a:lnTo>
                          <a:pt x="1" y="32"/>
                        </a:lnTo>
                        <a:lnTo>
                          <a:pt x="3" y="37"/>
                        </a:lnTo>
                        <a:lnTo>
                          <a:pt x="6" y="40"/>
                        </a:lnTo>
                        <a:lnTo>
                          <a:pt x="9" y="43"/>
                        </a:lnTo>
                        <a:lnTo>
                          <a:pt x="13" y="45"/>
                        </a:lnTo>
                        <a:lnTo>
                          <a:pt x="18" y="46"/>
                        </a:lnTo>
                        <a:lnTo>
                          <a:pt x="23" y="46"/>
                        </a:lnTo>
                        <a:lnTo>
                          <a:pt x="27" y="46"/>
                        </a:lnTo>
                        <a:lnTo>
                          <a:pt x="30" y="45"/>
                        </a:lnTo>
                        <a:lnTo>
                          <a:pt x="35" y="43"/>
                        </a:lnTo>
                        <a:lnTo>
                          <a:pt x="38" y="40"/>
                        </a:lnTo>
                        <a:lnTo>
                          <a:pt x="41" y="37"/>
                        </a:lnTo>
                        <a:lnTo>
                          <a:pt x="43" y="32"/>
                        </a:lnTo>
                        <a:lnTo>
                          <a:pt x="44" y="28"/>
                        </a:lnTo>
                        <a:lnTo>
                          <a:pt x="46" y="23"/>
                        </a:lnTo>
                        <a:close/>
                        <a:moveTo>
                          <a:pt x="43" y="23"/>
                        </a:moveTo>
                        <a:lnTo>
                          <a:pt x="41" y="31"/>
                        </a:lnTo>
                        <a:lnTo>
                          <a:pt x="37" y="37"/>
                        </a:lnTo>
                        <a:lnTo>
                          <a:pt x="30" y="42"/>
                        </a:lnTo>
                        <a:lnTo>
                          <a:pt x="23" y="43"/>
                        </a:lnTo>
                        <a:lnTo>
                          <a:pt x="15" y="42"/>
                        </a:lnTo>
                        <a:lnTo>
                          <a:pt x="7" y="37"/>
                        </a:lnTo>
                        <a:lnTo>
                          <a:pt x="4" y="31"/>
                        </a:lnTo>
                        <a:lnTo>
                          <a:pt x="3" y="23"/>
                        </a:lnTo>
                        <a:lnTo>
                          <a:pt x="4" y="15"/>
                        </a:lnTo>
                        <a:lnTo>
                          <a:pt x="7" y="9"/>
                        </a:lnTo>
                        <a:lnTo>
                          <a:pt x="15" y="5"/>
                        </a:lnTo>
                        <a:lnTo>
                          <a:pt x="23" y="3"/>
                        </a:lnTo>
                        <a:lnTo>
                          <a:pt x="30" y="5"/>
                        </a:lnTo>
                        <a:lnTo>
                          <a:pt x="37" y="9"/>
                        </a:lnTo>
                        <a:lnTo>
                          <a:pt x="41" y="15"/>
                        </a:lnTo>
                        <a:lnTo>
                          <a:pt x="43" y="23"/>
                        </a:lnTo>
                        <a:close/>
                      </a:path>
                    </a:pathLst>
                  </a:custGeom>
                  <a:solidFill>
                    <a:srgbClr val="EEA2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31" name="Freeform 799"/>
                  <p:cNvSpPr>
                    <a:spLocks noEditPoints="1"/>
                  </p:cNvSpPr>
                  <p:nvPr/>
                </p:nvSpPr>
                <p:spPr bwMode="auto">
                  <a:xfrm>
                    <a:off x="5576" y="1209"/>
                    <a:ext cx="43" cy="43"/>
                  </a:xfrm>
                  <a:custGeom>
                    <a:avLst/>
                    <a:gdLst/>
                    <a:ahLst/>
                    <a:cxnLst>
                      <a:cxn ang="0">
                        <a:pos x="43" y="21"/>
                      </a:cxn>
                      <a:cxn ang="0">
                        <a:pos x="42" y="17"/>
                      </a:cxn>
                      <a:cxn ang="0">
                        <a:pos x="42" y="13"/>
                      </a:cxn>
                      <a:cxn ang="0">
                        <a:pos x="39" y="9"/>
                      </a:cxn>
                      <a:cxn ang="0">
                        <a:pos x="37" y="6"/>
                      </a:cxn>
                      <a:cxn ang="0">
                        <a:pos x="33" y="4"/>
                      </a:cxn>
                      <a:cxn ang="0">
                        <a:pos x="29" y="1"/>
                      </a:cxn>
                      <a:cxn ang="0">
                        <a:pos x="25" y="0"/>
                      </a:cxn>
                      <a:cxn ang="0">
                        <a:pos x="22" y="0"/>
                      </a:cxn>
                      <a:cxn ang="0">
                        <a:pos x="17" y="0"/>
                      </a:cxn>
                      <a:cxn ang="0">
                        <a:pos x="12" y="1"/>
                      </a:cxn>
                      <a:cxn ang="0">
                        <a:pos x="9" y="4"/>
                      </a:cxn>
                      <a:cxn ang="0">
                        <a:pos x="6" y="6"/>
                      </a:cxn>
                      <a:cxn ang="0">
                        <a:pos x="3" y="9"/>
                      </a:cxn>
                      <a:cxn ang="0">
                        <a:pos x="2" y="13"/>
                      </a:cxn>
                      <a:cxn ang="0">
                        <a:pos x="0" y="17"/>
                      </a:cxn>
                      <a:cxn ang="0">
                        <a:pos x="0" y="21"/>
                      </a:cxn>
                      <a:cxn ang="0">
                        <a:pos x="0" y="26"/>
                      </a:cxn>
                      <a:cxn ang="0">
                        <a:pos x="2" y="30"/>
                      </a:cxn>
                      <a:cxn ang="0">
                        <a:pos x="3" y="34"/>
                      </a:cxn>
                      <a:cxn ang="0">
                        <a:pos x="6" y="37"/>
                      </a:cxn>
                      <a:cxn ang="0">
                        <a:pos x="9" y="40"/>
                      </a:cxn>
                      <a:cxn ang="0">
                        <a:pos x="12" y="41"/>
                      </a:cxn>
                      <a:cxn ang="0">
                        <a:pos x="17" y="43"/>
                      </a:cxn>
                      <a:cxn ang="0">
                        <a:pos x="22" y="43"/>
                      </a:cxn>
                      <a:cxn ang="0">
                        <a:pos x="25" y="43"/>
                      </a:cxn>
                      <a:cxn ang="0">
                        <a:pos x="29" y="41"/>
                      </a:cxn>
                      <a:cxn ang="0">
                        <a:pos x="33" y="40"/>
                      </a:cxn>
                      <a:cxn ang="0">
                        <a:pos x="37" y="37"/>
                      </a:cxn>
                      <a:cxn ang="0">
                        <a:pos x="39" y="34"/>
                      </a:cxn>
                      <a:cxn ang="0">
                        <a:pos x="42" y="30"/>
                      </a:cxn>
                      <a:cxn ang="0">
                        <a:pos x="42" y="26"/>
                      </a:cxn>
                      <a:cxn ang="0">
                        <a:pos x="43" y="21"/>
                      </a:cxn>
                      <a:cxn ang="0">
                        <a:pos x="40" y="21"/>
                      </a:cxn>
                      <a:cxn ang="0">
                        <a:pos x="39" y="29"/>
                      </a:cxn>
                      <a:cxn ang="0">
                        <a:pos x="34" y="35"/>
                      </a:cxn>
                      <a:cxn ang="0">
                        <a:pos x="28" y="38"/>
                      </a:cxn>
                      <a:cxn ang="0">
                        <a:pos x="22" y="40"/>
                      </a:cxn>
                      <a:cxn ang="0">
                        <a:pos x="14" y="38"/>
                      </a:cxn>
                      <a:cxn ang="0">
                        <a:pos x="8" y="35"/>
                      </a:cxn>
                      <a:cxn ang="0">
                        <a:pos x="5" y="29"/>
                      </a:cxn>
                      <a:cxn ang="0">
                        <a:pos x="3" y="21"/>
                      </a:cxn>
                      <a:cxn ang="0">
                        <a:pos x="5" y="13"/>
                      </a:cxn>
                      <a:cxn ang="0">
                        <a:pos x="8" y="9"/>
                      </a:cxn>
                      <a:cxn ang="0">
                        <a:pos x="14" y="4"/>
                      </a:cxn>
                      <a:cxn ang="0">
                        <a:pos x="22" y="3"/>
                      </a:cxn>
                      <a:cxn ang="0">
                        <a:pos x="28" y="4"/>
                      </a:cxn>
                      <a:cxn ang="0">
                        <a:pos x="34" y="9"/>
                      </a:cxn>
                      <a:cxn ang="0">
                        <a:pos x="39" y="13"/>
                      </a:cxn>
                      <a:cxn ang="0">
                        <a:pos x="40" y="21"/>
                      </a:cxn>
                    </a:cxnLst>
                    <a:rect l="0" t="0" r="r" b="b"/>
                    <a:pathLst>
                      <a:path w="43" h="43">
                        <a:moveTo>
                          <a:pt x="43" y="21"/>
                        </a:moveTo>
                        <a:lnTo>
                          <a:pt x="42" y="17"/>
                        </a:lnTo>
                        <a:lnTo>
                          <a:pt x="42" y="13"/>
                        </a:lnTo>
                        <a:lnTo>
                          <a:pt x="39" y="9"/>
                        </a:lnTo>
                        <a:lnTo>
                          <a:pt x="37" y="6"/>
                        </a:lnTo>
                        <a:lnTo>
                          <a:pt x="33" y="4"/>
                        </a:lnTo>
                        <a:lnTo>
                          <a:pt x="29" y="1"/>
                        </a:lnTo>
                        <a:lnTo>
                          <a:pt x="25" y="0"/>
                        </a:lnTo>
                        <a:lnTo>
                          <a:pt x="22" y="0"/>
                        </a:lnTo>
                        <a:lnTo>
                          <a:pt x="17" y="0"/>
                        </a:lnTo>
                        <a:lnTo>
                          <a:pt x="12" y="1"/>
                        </a:lnTo>
                        <a:lnTo>
                          <a:pt x="9" y="4"/>
                        </a:lnTo>
                        <a:lnTo>
                          <a:pt x="6" y="6"/>
                        </a:lnTo>
                        <a:lnTo>
                          <a:pt x="3" y="9"/>
                        </a:lnTo>
                        <a:lnTo>
                          <a:pt x="2" y="13"/>
                        </a:lnTo>
                        <a:lnTo>
                          <a:pt x="0" y="17"/>
                        </a:lnTo>
                        <a:lnTo>
                          <a:pt x="0" y="21"/>
                        </a:lnTo>
                        <a:lnTo>
                          <a:pt x="0" y="26"/>
                        </a:lnTo>
                        <a:lnTo>
                          <a:pt x="2" y="30"/>
                        </a:lnTo>
                        <a:lnTo>
                          <a:pt x="3" y="34"/>
                        </a:lnTo>
                        <a:lnTo>
                          <a:pt x="6" y="37"/>
                        </a:lnTo>
                        <a:lnTo>
                          <a:pt x="9" y="40"/>
                        </a:lnTo>
                        <a:lnTo>
                          <a:pt x="12" y="41"/>
                        </a:lnTo>
                        <a:lnTo>
                          <a:pt x="17" y="43"/>
                        </a:lnTo>
                        <a:lnTo>
                          <a:pt x="22" y="43"/>
                        </a:lnTo>
                        <a:lnTo>
                          <a:pt x="25" y="43"/>
                        </a:lnTo>
                        <a:lnTo>
                          <a:pt x="29" y="41"/>
                        </a:lnTo>
                        <a:lnTo>
                          <a:pt x="33" y="40"/>
                        </a:lnTo>
                        <a:lnTo>
                          <a:pt x="37" y="37"/>
                        </a:lnTo>
                        <a:lnTo>
                          <a:pt x="39" y="34"/>
                        </a:lnTo>
                        <a:lnTo>
                          <a:pt x="42" y="30"/>
                        </a:lnTo>
                        <a:lnTo>
                          <a:pt x="42" y="26"/>
                        </a:lnTo>
                        <a:lnTo>
                          <a:pt x="43" y="21"/>
                        </a:lnTo>
                        <a:close/>
                        <a:moveTo>
                          <a:pt x="40" y="21"/>
                        </a:moveTo>
                        <a:lnTo>
                          <a:pt x="39" y="29"/>
                        </a:lnTo>
                        <a:lnTo>
                          <a:pt x="34" y="35"/>
                        </a:lnTo>
                        <a:lnTo>
                          <a:pt x="28" y="38"/>
                        </a:lnTo>
                        <a:lnTo>
                          <a:pt x="22" y="40"/>
                        </a:lnTo>
                        <a:lnTo>
                          <a:pt x="14" y="38"/>
                        </a:lnTo>
                        <a:lnTo>
                          <a:pt x="8" y="35"/>
                        </a:lnTo>
                        <a:lnTo>
                          <a:pt x="5" y="29"/>
                        </a:lnTo>
                        <a:lnTo>
                          <a:pt x="3" y="21"/>
                        </a:lnTo>
                        <a:lnTo>
                          <a:pt x="5" y="13"/>
                        </a:lnTo>
                        <a:lnTo>
                          <a:pt x="8" y="9"/>
                        </a:lnTo>
                        <a:lnTo>
                          <a:pt x="14" y="4"/>
                        </a:lnTo>
                        <a:lnTo>
                          <a:pt x="22" y="3"/>
                        </a:lnTo>
                        <a:lnTo>
                          <a:pt x="28" y="4"/>
                        </a:lnTo>
                        <a:lnTo>
                          <a:pt x="34" y="9"/>
                        </a:lnTo>
                        <a:lnTo>
                          <a:pt x="39" y="13"/>
                        </a:lnTo>
                        <a:lnTo>
                          <a:pt x="40" y="21"/>
                        </a:lnTo>
                        <a:close/>
                      </a:path>
                    </a:pathLst>
                  </a:custGeom>
                  <a:solidFill>
                    <a:srgbClr val="EFA6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32" name="Freeform 800"/>
                  <p:cNvSpPr>
                    <a:spLocks noEditPoints="1"/>
                  </p:cNvSpPr>
                  <p:nvPr/>
                </p:nvSpPr>
                <p:spPr bwMode="auto">
                  <a:xfrm>
                    <a:off x="5578" y="1210"/>
                    <a:ext cx="40" cy="40"/>
                  </a:xfrm>
                  <a:custGeom>
                    <a:avLst/>
                    <a:gdLst/>
                    <a:ahLst/>
                    <a:cxnLst>
                      <a:cxn ang="0">
                        <a:pos x="40" y="20"/>
                      </a:cxn>
                      <a:cxn ang="0">
                        <a:pos x="38" y="12"/>
                      </a:cxn>
                      <a:cxn ang="0">
                        <a:pos x="34" y="6"/>
                      </a:cxn>
                      <a:cxn ang="0">
                        <a:pos x="27" y="2"/>
                      </a:cxn>
                      <a:cxn ang="0">
                        <a:pos x="20" y="0"/>
                      </a:cxn>
                      <a:cxn ang="0">
                        <a:pos x="12" y="2"/>
                      </a:cxn>
                      <a:cxn ang="0">
                        <a:pos x="4" y="6"/>
                      </a:cxn>
                      <a:cxn ang="0">
                        <a:pos x="1" y="12"/>
                      </a:cxn>
                      <a:cxn ang="0">
                        <a:pos x="0" y="20"/>
                      </a:cxn>
                      <a:cxn ang="0">
                        <a:pos x="1" y="28"/>
                      </a:cxn>
                      <a:cxn ang="0">
                        <a:pos x="4" y="34"/>
                      </a:cxn>
                      <a:cxn ang="0">
                        <a:pos x="12" y="39"/>
                      </a:cxn>
                      <a:cxn ang="0">
                        <a:pos x="20" y="40"/>
                      </a:cxn>
                      <a:cxn ang="0">
                        <a:pos x="27" y="39"/>
                      </a:cxn>
                      <a:cxn ang="0">
                        <a:pos x="34" y="34"/>
                      </a:cxn>
                      <a:cxn ang="0">
                        <a:pos x="38" y="28"/>
                      </a:cxn>
                      <a:cxn ang="0">
                        <a:pos x="40" y="20"/>
                      </a:cxn>
                      <a:cxn ang="0">
                        <a:pos x="37" y="20"/>
                      </a:cxn>
                      <a:cxn ang="0">
                        <a:pos x="35" y="26"/>
                      </a:cxn>
                      <a:cxn ang="0">
                        <a:pos x="31" y="33"/>
                      </a:cxn>
                      <a:cxn ang="0">
                        <a:pos x="26" y="36"/>
                      </a:cxn>
                      <a:cxn ang="0">
                        <a:pos x="20" y="37"/>
                      </a:cxn>
                      <a:cxn ang="0">
                        <a:pos x="12" y="36"/>
                      </a:cxn>
                      <a:cxn ang="0">
                        <a:pos x="7" y="33"/>
                      </a:cxn>
                      <a:cxn ang="0">
                        <a:pos x="4" y="26"/>
                      </a:cxn>
                      <a:cxn ang="0">
                        <a:pos x="3" y="20"/>
                      </a:cxn>
                      <a:cxn ang="0">
                        <a:pos x="4" y="14"/>
                      </a:cxn>
                      <a:cxn ang="0">
                        <a:pos x="7" y="8"/>
                      </a:cxn>
                      <a:cxn ang="0">
                        <a:pos x="12" y="5"/>
                      </a:cxn>
                      <a:cxn ang="0">
                        <a:pos x="20" y="3"/>
                      </a:cxn>
                      <a:cxn ang="0">
                        <a:pos x="26" y="5"/>
                      </a:cxn>
                      <a:cxn ang="0">
                        <a:pos x="31" y="8"/>
                      </a:cxn>
                      <a:cxn ang="0">
                        <a:pos x="35" y="14"/>
                      </a:cxn>
                      <a:cxn ang="0">
                        <a:pos x="37" y="20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38" y="12"/>
                        </a:lnTo>
                        <a:lnTo>
                          <a:pt x="34" y="6"/>
                        </a:lnTo>
                        <a:lnTo>
                          <a:pt x="27" y="2"/>
                        </a:lnTo>
                        <a:lnTo>
                          <a:pt x="20" y="0"/>
                        </a:lnTo>
                        <a:lnTo>
                          <a:pt x="12" y="2"/>
                        </a:lnTo>
                        <a:lnTo>
                          <a:pt x="4" y="6"/>
                        </a:lnTo>
                        <a:lnTo>
                          <a:pt x="1" y="12"/>
                        </a:lnTo>
                        <a:lnTo>
                          <a:pt x="0" y="20"/>
                        </a:lnTo>
                        <a:lnTo>
                          <a:pt x="1" y="28"/>
                        </a:lnTo>
                        <a:lnTo>
                          <a:pt x="4" y="34"/>
                        </a:lnTo>
                        <a:lnTo>
                          <a:pt x="12" y="39"/>
                        </a:lnTo>
                        <a:lnTo>
                          <a:pt x="20" y="40"/>
                        </a:lnTo>
                        <a:lnTo>
                          <a:pt x="27" y="39"/>
                        </a:lnTo>
                        <a:lnTo>
                          <a:pt x="34" y="34"/>
                        </a:lnTo>
                        <a:lnTo>
                          <a:pt x="38" y="28"/>
                        </a:lnTo>
                        <a:lnTo>
                          <a:pt x="40" y="20"/>
                        </a:lnTo>
                        <a:close/>
                        <a:moveTo>
                          <a:pt x="37" y="20"/>
                        </a:moveTo>
                        <a:lnTo>
                          <a:pt x="35" y="26"/>
                        </a:lnTo>
                        <a:lnTo>
                          <a:pt x="31" y="33"/>
                        </a:lnTo>
                        <a:lnTo>
                          <a:pt x="26" y="36"/>
                        </a:lnTo>
                        <a:lnTo>
                          <a:pt x="20" y="37"/>
                        </a:lnTo>
                        <a:lnTo>
                          <a:pt x="12" y="36"/>
                        </a:lnTo>
                        <a:lnTo>
                          <a:pt x="7" y="33"/>
                        </a:lnTo>
                        <a:lnTo>
                          <a:pt x="4" y="26"/>
                        </a:lnTo>
                        <a:lnTo>
                          <a:pt x="3" y="20"/>
                        </a:lnTo>
                        <a:lnTo>
                          <a:pt x="4" y="14"/>
                        </a:lnTo>
                        <a:lnTo>
                          <a:pt x="7" y="8"/>
                        </a:lnTo>
                        <a:lnTo>
                          <a:pt x="12" y="5"/>
                        </a:lnTo>
                        <a:lnTo>
                          <a:pt x="20" y="3"/>
                        </a:lnTo>
                        <a:lnTo>
                          <a:pt x="26" y="5"/>
                        </a:lnTo>
                        <a:lnTo>
                          <a:pt x="31" y="8"/>
                        </a:lnTo>
                        <a:lnTo>
                          <a:pt x="35" y="14"/>
                        </a:lnTo>
                        <a:lnTo>
                          <a:pt x="37" y="20"/>
                        </a:lnTo>
                        <a:close/>
                      </a:path>
                    </a:pathLst>
                  </a:custGeom>
                  <a:solidFill>
                    <a:srgbClr val="EFA9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33" name="Freeform 801"/>
                  <p:cNvSpPr>
                    <a:spLocks noEditPoints="1"/>
                  </p:cNvSpPr>
                  <p:nvPr/>
                </p:nvSpPr>
                <p:spPr bwMode="auto">
                  <a:xfrm>
                    <a:off x="5579" y="1212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36" y="10"/>
                      </a:cxn>
                      <a:cxn ang="0">
                        <a:pos x="31" y="6"/>
                      </a:cxn>
                      <a:cxn ang="0">
                        <a:pos x="25" y="1"/>
                      </a:cxn>
                      <a:cxn ang="0">
                        <a:pos x="19" y="0"/>
                      </a:cxn>
                      <a:cxn ang="0">
                        <a:pos x="11" y="1"/>
                      </a:cxn>
                      <a:cxn ang="0">
                        <a:pos x="5" y="6"/>
                      </a:cxn>
                      <a:cxn ang="0">
                        <a:pos x="2" y="10"/>
                      </a:cxn>
                      <a:cxn ang="0">
                        <a:pos x="0" y="18"/>
                      </a:cxn>
                      <a:cxn ang="0">
                        <a:pos x="2" y="26"/>
                      </a:cxn>
                      <a:cxn ang="0">
                        <a:pos x="5" y="32"/>
                      </a:cxn>
                      <a:cxn ang="0">
                        <a:pos x="11" y="35"/>
                      </a:cxn>
                      <a:cxn ang="0">
                        <a:pos x="19" y="37"/>
                      </a:cxn>
                      <a:cxn ang="0">
                        <a:pos x="25" y="35"/>
                      </a:cxn>
                      <a:cxn ang="0">
                        <a:pos x="31" y="32"/>
                      </a:cxn>
                      <a:cxn ang="0">
                        <a:pos x="36" y="26"/>
                      </a:cxn>
                      <a:cxn ang="0">
                        <a:pos x="37" y="18"/>
                      </a:cxn>
                      <a:cxn ang="0">
                        <a:pos x="34" y="18"/>
                      </a:cxn>
                      <a:cxn ang="0">
                        <a:pos x="33" y="24"/>
                      </a:cxn>
                      <a:cxn ang="0">
                        <a:pos x="30" y="29"/>
                      </a:cxn>
                      <a:cxn ang="0">
                        <a:pos x="25" y="32"/>
                      </a:cxn>
                      <a:cxn ang="0">
                        <a:pos x="19" y="34"/>
                      </a:cxn>
                      <a:cxn ang="0">
                        <a:pos x="13" y="32"/>
                      </a:cxn>
                      <a:cxn ang="0">
                        <a:pos x="8" y="29"/>
                      </a:cxn>
                      <a:cxn ang="0">
                        <a:pos x="3" y="24"/>
                      </a:cxn>
                      <a:cxn ang="0">
                        <a:pos x="3" y="18"/>
                      </a:cxn>
                      <a:cxn ang="0">
                        <a:pos x="3" y="12"/>
                      </a:cxn>
                      <a:cxn ang="0">
                        <a:pos x="8" y="7"/>
                      </a:cxn>
                      <a:cxn ang="0">
                        <a:pos x="13" y="4"/>
                      </a:cxn>
                      <a:cxn ang="0">
                        <a:pos x="19" y="3"/>
                      </a:cxn>
                      <a:cxn ang="0">
                        <a:pos x="25" y="4"/>
                      </a:cxn>
                      <a:cxn ang="0">
                        <a:pos x="30" y="7"/>
                      </a:cxn>
                      <a:cxn ang="0">
                        <a:pos x="33" y="12"/>
                      </a:cxn>
                      <a:cxn ang="0">
                        <a:pos x="34" y="18"/>
                      </a:cxn>
                    </a:cxnLst>
                    <a:rect l="0" t="0" r="r" b="b"/>
                    <a:pathLst>
                      <a:path w="37" h="37">
                        <a:moveTo>
                          <a:pt x="37" y="18"/>
                        </a:moveTo>
                        <a:lnTo>
                          <a:pt x="36" y="10"/>
                        </a:lnTo>
                        <a:lnTo>
                          <a:pt x="31" y="6"/>
                        </a:lnTo>
                        <a:lnTo>
                          <a:pt x="25" y="1"/>
                        </a:lnTo>
                        <a:lnTo>
                          <a:pt x="19" y="0"/>
                        </a:lnTo>
                        <a:lnTo>
                          <a:pt x="11" y="1"/>
                        </a:lnTo>
                        <a:lnTo>
                          <a:pt x="5" y="6"/>
                        </a:lnTo>
                        <a:lnTo>
                          <a:pt x="2" y="10"/>
                        </a:lnTo>
                        <a:lnTo>
                          <a:pt x="0" y="18"/>
                        </a:lnTo>
                        <a:lnTo>
                          <a:pt x="2" y="26"/>
                        </a:lnTo>
                        <a:lnTo>
                          <a:pt x="5" y="32"/>
                        </a:lnTo>
                        <a:lnTo>
                          <a:pt x="11" y="35"/>
                        </a:lnTo>
                        <a:lnTo>
                          <a:pt x="19" y="37"/>
                        </a:lnTo>
                        <a:lnTo>
                          <a:pt x="25" y="35"/>
                        </a:lnTo>
                        <a:lnTo>
                          <a:pt x="31" y="32"/>
                        </a:lnTo>
                        <a:lnTo>
                          <a:pt x="36" y="26"/>
                        </a:lnTo>
                        <a:lnTo>
                          <a:pt x="37" y="18"/>
                        </a:lnTo>
                        <a:close/>
                        <a:moveTo>
                          <a:pt x="34" y="18"/>
                        </a:moveTo>
                        <a:lnTo>
                          <a:pt x="33" y="24"/>
                        </a:lnTo>
                        <a:lnTo>
                          <a:pt x="30" y="29"/>
                        </a:lnTo>
                        <a:lnTo>
                          <a:pt x="25" y="32"/>
                        </a:lnTo>
                        <a:lnTo>
                          <a:pt x="19" y="34"/>
                        </a:lnTo>
                        <a:lnTo>
                          <a:pt x="13" y="32"/>
                        </a:lnTo>
                        <a:lnTo>
                          <a:pt x="8" y="29"/>
                        </a:lnTo>
                        <a:lnTo>
                          <a:pt x="3" y="24"/>
                        </a:lnTo>
                        <a:lnTo>
                          <a:pt x="3" y="18"/>
                        </a:lnTo>
                        <a:lnTo>
                          <a:pt x="3" y="12"/>
                        </a:lnTo>
                        <a:lnTo>
                          <a:pt x="8" y="7"/>
                        </a:lnTo>
                        <a:lnTo>
                          <a:pt x="13" y="4"/>
                        </a:lnTo>
                        <a:lnTo>
                          <a:pt x="19" y="3"/>
                        </a:lnTo>
                        <a:lnTo>
                          <a:pt x="25" y="4"/>
                        </a:lnTo>
                        <a:lnTo>
                          <a:pt x="30" y="7"/>
                        </a:lnTo>
                        <a:lnTo>
                          <a:pt x="33" y="12"/>
                        </a:lnTo>
                        <a:lnTo>
                          <a:pt x="34" y="18"/>
                        </a:lnTo>
                        <a:close/>
                      </a:path>
                    </a:pathLst>
                  </a:custGeom>
                  <a:solidFill>
                    <a:srgbClr val="EF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34" name="Freeform 802"/>
                  <p:cNvSpPr>
                    <a:spLocks noEditPoints="1"/>
                  </p:cNvSpPr>
                  <p:nvPr/>
                </p:nvSpPr>
                <p:spPr bwMode="auto">
                  <a:xfrm>
                    <a:off x="5581" y="1213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2" y="11"/>
                      </a:cxn>
                      <a:cxn ang="0">
                        <a:pos x="28" y="5"/>
                      </a:cxn>
                      <a:cxn ang="0">
                        <a:pos x="23" y="2"/>
                      </a:cxn>
                      <a:cxn ang="0">
                        <a:pos x="17" y="0"/>
                      </a:cxn>
                      <a:cxn ang="0">
                        <a:pos x="9" y="2"/>
                      </a:cxn>
                      <a:cxn ang="0">
                        <a:pos x="4" y="5"/>
                      </a:cxn>
                      <a:cxn ang="0">
                        <a:pos x="1" y="11"/>
                      </a:cxn>
                      <a:cxn ang="0">
                        <a:pos x="0" y="17"/>
                      </a:cxn>
                      <a:cxn ang="0">
                        <a:pos x="1" y="23"/>
                      </a:cxn>
                      <a:cxn ang="0">
                        <a:pos x="4" y="30"/>
                      </a:cxn>
                      <a:cxn ang="0">
                        <a:pos x="9" y="33"/>
                      </a:cxn>
                      <a:cxn ang="0">
                        <a:pos x="17" y="34"/>
                      </a:cxn>
                      <a:cxn ang="0">
                        <a:pos x="23" y="33"/>
                      </a:cxn>
                      <a:cxn ang="0">
                        <a:pos x="28" y="30"/>
                      </a:cxn>
                      <a:cxn ang="0">
                        <a:pos x="32" y="23"/>
                      </a:cxn>
                      <a:cxn ang="0">
                        <a:pos x="34" y="17"/>
                      </a:cxn>
                      <a:cxn ang="0">
                        <a:pos x="31" y="17"/>
                      </a:cxn>
                      <a:cxn ang="0">
                        <a:pos x="29" y="23"/>
                      </a:cxn>
                      <a:cxn ang="0">
                        <a:pos x="26" y="26"/>
                      </a:cxn>
                      <a:cxn ang="0">
                        <a:pos x="21" y="30"/>
                      </a:cxn>
                      <a:cxn ang="0">
                        <a:pos x="17" y="31"/>
                      </a:cxn>
                      <a:cxn ang="0">
                        <a:pos x="11" y="30"/>
                      </a:cxn>
                      <a:cxn ang="0">
                        <a:pos x="6" y="26"/>
                      </a:cxn>
                      <a:cxn ang="0">
                        <a:pos x="3" y="23"/>
                      </a:cxn>
                      <a:cxn ang="0">
                        <a:pos x="3" y="17"/>
                      </a:cxn>
                      <a:cxn ang="0">
                        <a:pos x="3" y="13"/>
                      </a:cxn>
                      <a:cxn ang="0">
                        <a:pos x="6" y="8"/>
                      </a:cxn>
                      <a:cxn ang="0">
                        <a:pos x="11" y="5"/>
                      </a:cxn>
                      <a:cxn ang="0">
                        <a:pos x="17" y="3"/>
                      </a:cxn>
                      <a:cxn ang="0">
                        <a:pos x="21" y="5"/>
                      </a:cxn>
                      <a:cxn ang="0">
                        <a:pos x="26" y="8"/>
                      </a:cxn>
                      <a:cxn ang="0">
                        <a:pos x="29" y="13"/>
                      </a:cxn>
                      <a:cxn ang="0">
                        <a:pos x="31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2" y="11"/>
                        </a:lnTo>
                        <a:lnTo>
                          <a:pt x="28" y="5"/>
                        </a:lnTo>
                        <a:lnTo>
                          <a:pt x="23" y="2"/>
                        </a:lnTo>
                        <a:lnTo>
                          <a:pt x="17" y="0"/>
                        </a:lnTo>
                        <a:lnTo>
                          <a:pt x="9" y="2"/>
                        </a:lnTo>
                        <a:lnTo>
                          <a:pt x="4" y="5"/>
                        </a:lnTo>
                        <a:lnTo>
                          <a:pt x="1" y="11"/>
                        </a:lnTo>
                        <a:lnTo>
                          <a:pt x="0" y="17"/>
                        </a:lnTo>
                        <a:lnTo>
                          <a:pt x="1" y="23"/>
                        </a:lnTo>
                        <a:lnTo>
                          <a:pt x="4" y="30"/>
                        </a:lnTo>
                        <a:lnTo>
                          <a:pt x="9" y="33"/>
                        </a:lnTo>
                        <a:lnTo>
                          <a:pt x="17" y="34"/>
                        </a:lnTo>
                        <a:lnTo>
                          <a:pt x="23" y="33"/>
                        </a:lnTo>
                        <a:lnTo>
                          <a:pt x="28" y="30"/>
                        </a:lnTo>
                        <a:lnTo>
                          <a:pt x="32" y="23"/>
                        </a:lnTo>
                        <a:lnTo>
                          <a:pt x="34" y="17"/>
                        </a:lnTo>
                        <a:close/>
                        <a:moveTo>
                          <a:pt x="31" y="17"/>
                        </a:moveTo>
                        <a:lnTo>
                          <a:pt x="29" y="23"/>
                        </a:lnTo>
                        <a:lnTo>
                          <a:pt x="26" y="26"/>
                        </a:lnTo>
                        <a:lnTo>
                          <a:pt x="21" y="30"/>
                        </a:lnTo>
                        <a:lnTo>
                          <a:pt x="17" y="31"/>
                        </a:lnTo>
                        <a:lnTo>
                          <a:pt x="11" y="30"/>
                        </a:lnTo>
                        <a:lnTo>
                          <a:pt x="6" y="26"/>
                        </a:lnTo>
                        <a:lnTo>
                          <a:pt x="3" y="23"/>
                        </a:lnTo>
                        <a:lnTo>
                          <a:pt x="3" y="17"/>
                        </a:lnTo>
                        <a:lnTo>
                          <a:pt x="3" y="13"/>
                        </a:lnTo>
                        <a:lnTo>
                          <a:pt x="6" y="8"/>
                        </a:lnTo>
                        <a:lnTo>
                          <a:pt x="11" y="5"/>
                        </a:lnTo>
                        <a:lnTo>
                          <a:pt x="17" y="3"/>
                        </a:lnTo>
                        <a:lnTo>
                          <a:pt x="21" y="5"/>
                        </a:lnTo>
                        <a:lnTo>
                          <a:pt x="26" y="8"/>
                        </a:lnTo>
                        <a:lnTo>
                          <a:pt x="29" y="13"/>
                        </a:lnTo>
                        <a:lnTo>
                          <a:pt x="31" y="17"/>
                        </a:lnTo>
                        <a:close/>
                      </a:path>
                    </a:pathLst>
                  </a:custGeom>
                  <a:solidFill>
                    <a:srgbClr val="F0B3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35" name="Freeform 803"/>
                  <p:cNvSpPr>
                    <a:spLocks noEditPoints="1"/>
                  </p:cNvSpPr>
                  <p:nvPr/>
                </p:nvSpPr>
                <p:spPr bwMode="auto">
                  <a:xfrm>
                    <a:off x="5582" y="1215"/>
                    <a:ext cx="31" cy="31"/>
                  </a:xfrm>
                  <a:custGeom>
                    <a:avLst/>
                    <a:gdLst/>
                    <a:ahLst/>
                    <a:cxnLst>
                      <a:cxn ang="0">
                        <a:pos x="31" y="15"/>
                      </a:cxn>
                      <a:cxn ang="0">
                        <a:pos x="30" y="9"/>
                      </a:cxn>
                      <a:cxn ang="0">
                        <a:pos x="27" y="4"/>
                      </a:cxn>
                      <a:cxn ang="0">
                        <a:pos x="22" y="1"/>
                      </a:cxn>
                      <a:cxn ang="0">
                        <a:pos x="16" y="0"/>
                      </a:cxn>
                      <a:cxn ang="0">
                        <a:pos x="10" y="1"/>
                      </a:cxn>
                      <a:cxn ang="0">
                        <a:pos x="5" y="4"/>
                      </a:cxn>
                      <a:cxn ang="0">
                        <a:pos x="0" y="9"/>
                      </a:cxn>
                      <a:cxn ang="0">
                        <a:pos x="0" y="15"/>
                      </a:cxn>
                      <a:cxn ang="0">
                        <a:pos x="0" y="21"/>
                      </a:cxn>
                      <a:cxn ang="0">
                        <a:pos x="5" y="26"/>
                      </a:cxn>
                      <a:cxn ang="0">
                        <a:pos x="10" y="29"/>
                      </a:cxn>
                      <a:cxn ang="0">
                        <a:pos x="16" y="31"/>
                      </a:cxn>
                      <a:cxn ang="0">
                        <a:pos x="22" y="29"/>
                      </a:cxn>
                      <a:cxn ang="0">
                        <a:pos x="27" y="26"/>
                      </a:cxn>
                      <a:cxn ang="0">
                        <a:pos x="30" y="21"/>
                      </a:cxn>
                      <a:cxn ang="0">
                        <a:pos x="31" y="15"/>
                      </a:cxn>
                      <a:cxn ang="0">
                        <a:pos x="28" y="15"/>
                      </a:cxn>
                      <a:cxn ang="0">
                        <a:pos x="27" y="20"/>
                      </a:cxn>
                      <a:cxn ang="0">
                        <a:pos x="23" y="24"/>
                      </a:cxn>
                      <a:cxn ang="0">
                        <a:pos x="20" y="28"/>
                      </a:cxn>
                      <a:cxn ang="0">
                        <a:pos x="16" y="28"/>
                      </a:cxn>
                      <a:cxn ang="0">
                        <a:pos x="11" y="28"/>
                      </a:cxn>
                      <a:cxn ang="0">
                        <a:pos x="6" y="24"/>
                      </a:cxn>
                      <a:cxn ang="0">
                        <a:pos x="3" y="20"/>
                      </a:cxn>
                      <a:cxn ang="0">
                        <a:pos x="3" y="15"/>
                      </a:cxn>
                      <a:cxn ang="0">
                        <a:pos x="3" y="11"/>
                      </a:cxn>
                      <a:cxn ang="0">
                        <a:pos x="6" y="6"/>
                      </a:cxn>
                      <a:cxn ang="0">
                        <a:pos x="11" y="4"/>
                      </a:cxn>
                      <a:cxn ang="0">
                        <a:pos x="16" y="3"/>
                      </a:cxn>
                      <a:cxn ang="0">
                        <a:pos x="20" y="4"/>
                      </a:cxn>
                      <a:cxn ang="0">
                        <a:pos x="23" y="6"/>
                      </a:cxn>
                      <a:cxn ang="0">
                        <a:pos x="27" y="11"/>
                      </a:cxn>
                      <a:cxn ang="0">
                        <a:pos x="28" y="15"/>
                      </a:cxn>
                    </a:cxnLst>
                    <a:rect l="0" t="0" r="r" b="b"/>
                    <a:pathLst>
                      <a:path w="31" h="31">
                        <a:moveTo>
                          <a:pt x="31" y="15"/>
                        </a:moveTo>
                        <a:lnTo>
                          <a:pt x="30" y="9"/>
                        </a:lnTo>
                        <a:lnTo>
                          <a:pt x="27" y="4"/>
                        </a:lnTo>
                        <a:lnTo>
                          <a:pt x="22" y="1"/>
                        </a:lnTo>
                        <a:lnTo>
                          <a:pt x="16" y="0"/>
                        </a:lnTo>
                        <a:lnTo>
                          <a:pt x="10" y="1"/>
                        </a:lnTo>
                        <a:lnTo>
                          <a:pt x="5" y="4"/>
                        </a:lnTo>
                        <a:lnTo>
                          <a:pt x="0" y="9"/>
                        </a:lnTo>
                        <a:lnTo>
                          <a:pt x="0" y="15"/>
                        </a:lnTo>
                        <a:lnTo>
                          <a:pt x="0" y="21"/>
                        </a:lnTo>
                        <a:lnTo>
                          <a:pt x="5" y="26"/>
                        </a:lnTo>
                        <a:lnTo>
                          <a:pt x="10" y="29"/>
                        </a:lnTo>
                        <a:lnTo>
                          <a:pt x="16" y="31"/>
                        </a:lnTo>
                        <a:lnTo>
                          <a:pt x="22" y="29"/>
                        </a:lnTo>
                        <a:lnTo>
                          <a:pt x="27" y="26"/>
                        </a:lnTo>
                        <a:lnTo>
                          <a:pt x="30" y="21"/>
                        </a:lnTo>
                        <a:lnTo>
                          <a:pt x="31" y="15"/>
                        </a:lnTo>
                        <a:close/>
                        <a:moveTo>
                          <a:pt x="28" y="15"/>
                        </a:moveTo>
                        <a:lnTo>
                          <a:pt x="27" y="20"/>
                        </a:lnTo>
                        <a:lnTo>
                          <a:pt x="23" y="24"/>
                        </a:lnTo>
                        <a:lnTo>
                          <a:pt x="20" y="28"/>
                        </a:lnTo>
                        <a:lnTo>
                          <a:pt x="16" y="28"/>
                        </a:lnTo>
                        <a:lnTo>
                          <a:pt x="11" y="28"/>
                        </a:lnTo>
                        <a:lnTo>
                          <a:pt x="6" y="24"/>
                        </a:lnTo>
                        <a:lnTo>
                          <a:pt x="3" y="20"/>
                        </a:lnTo>
                        <a:lnTo>
                          <a:pt x="3" y="15"/>
                        </a:lnTo>
                        <a:lnTo>
                          <a:pt x="3" y="11"/>
                        </a:lnTo>
                        <a:lnTo>
                          <a:pt x="6" y="6"/>
                        </a:lnTo>
                        <a:lnTo>
                          <a:pt x="11" y="4"/>
                        </a:lnTo>
                        <a:lnTo>
                          <a:pt x="16" y="3"/>
                        </a:lnTo>
                        <a:lnTo>
                          <a:pt x="20" y="4"/>
                        </a:lnTo>
                        <a:lnTo>
                          <a:pt x="23" y="6"/>
                        </a:lnTo>
                        <a:lnTo>
                          <a:pt x="27" y="11"/>
                        </a:lnTo>
                        <a:lnTo>
                          <a:pt x="28" y="15"/>
                        </a:lnTo>
                        <a:close/>
                      </a:path>
                    </a:pathLst>
                  </a:custGeom>
                  <a:solidFill>
                    <a:srgbClr val="F0B6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36" name="Freeform 804"/>
                  <p:cNvSpPr>
                    <a:spLocks noEditPoints="1"/>
                  </p:cNvSpPr>
                  <p:nvPr/>
                </p:nvSpPr>
                <p:spPr bwMode="auto">
                  <a:xfrm>
                    <a:off x="5584" y="1216"/>
                    <a:ext cx="28" cy="28"/>
                  </a:xfrm>
                  <a:custGeom>
                    <a:avLst/>
                    <a:gdLst/>
                    <a:ahLst/>
                    <a:cxnLst>
                      <a:cxn ang="0">
                        <a:pos x="28" y="14"/>
                      </a:cxn>
                      <a:cxn ang="0">
                        <a:pos x="26" y="10"/>
                      </a:cxn>
                      <a:cxn ang="0">
                        <a:pos x="23" y="5"/>
                      </a:cxn>
                      <a:cxn ang="0">
                        <a:pos x="18" y="2"/>
                      </a:cxn>
                      <a:cxn ang="0">
                        <a:pos x="14" y="0"/>
                      </a:cxn>
                      <a:cxn ang="0">
                        <a:pos x="8" y="2"/>
                      </a:cxn>
                      <a:cxn ang="0">
                        <a:pos x="3" y="5"/>
                      </a:cxn>
                      <a:cxn ang="0">
                        <a:pos x="0" y="10"/>
                      </a:cxn>
                      <a:cxn ang="0">
                        <a:pos x="0" y="14"/>
                      </a:cxn>
                      <a:cxn ang="0">
                        <a:pos x="0" y="20"/>
                      </a:cxn>
                      <a:cxn ang="0">
                        <a:pos x="3" y="23"/>
                      </a:cxn>
                      <a:cxn ang="0">
                        <a:pos x="8" y="27"/>
                      </a:cxn>
                      <a:cxn ang="0">
                        <a:pos x="14" y="28"/>
                      </a:cxn>
                      <a:cxn ang="0">
                        <a:pos x="18" y="27"/>
                      </a:cxn>
                      <a:cxn ang="0">
                        <a:pos x="23" y="23"/>
                      </a:cxn>
                      <a:cxn ang="0">
                        <a:pos x="26" y="20"/>
                      </a:cxn>
                      <a:cxn ang="0">
                        <a:pos x="28" y="14"/>
                      </a:cxn>
                      <a:cxn ang="0">
                        <a:pos x="25" y="14"/>
                      </a:cxn>
                      <a:cxn ang="0">
                        <a:pos x="23" y="19"/>
                      </a:cxn>
                      <a:cxn ang="0">
                        <a:pos x="21" y="22"/>
                      </a:cxn>
                      <a:cxn ang="0">
                        <a:pos x="17" y="25"/>
                      </a:cxn>
                      <a:cxn ang="0">
                        <a:pos x="14" y="25"/>
                      </a:cxn>
                      <a:cxn ang="0">
                        <a:pos x="9" y="25"/>
                      </a:cxn>
                      <a:cxn ang="0">
                        <a:pos x="6" y="22"/>
                      </a:cxn>
                      <a:cxn ang="0">
                        <a:pos x="3" y="19"/>
                      </a:cxn>
                      <a:cxn ang="0">
                        <a:pos x="3" y="14"/>
                      </a:cxn>
                      <a:cxn ang="0">
                        <a:pos x="3" y="10"/>
                      </a:cxn>
                      <a:cxn ang="0">
                        <a:pos x="6" y="6"/>
                      </a:cxn>
                      <a:cxn ang="0">
                        <a:pos x="9" y="5"/>
                      </a:cxn>
                      <a:cxn ang="0">
                        <a:pos x="14" y="3"/>
                      </a:cxn>
                      <a:cxn ang="0">
                        <a:pos x="17" y="5"/>
                      </a:cxn>
                      <a:cxn ang="0">
                        <a:pos x="21" y="6"/>
                      </a:cxn>
                      <a:cxn ang="0">
                        <a:pos x="23" y="10"/>
                      </a:cxn>
                      <a:cxn ang="0">
                        <a:pos x="25" y="14"/>
                      </a:cxn>
                    </a:cxnLst>
                    <a:rect l="0" t="0" r="r" b="b"/>
                    <a:pathLst>
                      <a:path w="28" h="28">
                        <a:moveTo>
                          <a:pt x="28" y="14"/>
                        </a:moveTo>
                        <a:lnTo>
                          <a:pt x="26" y="10"/>
                        </a:lnTo>
                        <a:lnTo>
                          <a:pt x="23" y="5"/>
                        </a:lnTo>
                        <a:lnTo>
                          <a:pt x="18" y="2"/>
                        </a:lnTo>
                        <a:lnTo>
                          <a:pt x="14" y="0"/>
                        </a:lnTo>
                        <a:lnTo>
                          <a:pt x="8" y="2"/>
                        </a:lnTo>
                        <a:lnTo>
                          <a:pt x="3" y="5"/>
                        </a:lnTo>
                        <a:lnTo>
                          <a:pt x="0" y="10"/>
                        </a:lnTo>
                        <a:lnTo>
                          <a:pt x="0" y="14"/>
                        </a:lnTo>
                        <a:lnTo>
                          <a:pt x="0" y="20"/>
                        </a:lnTo>
                        <a:lnTo>
                          <a:pt x="3" y="23"/>
                        </a:lnTo>
                        <a:lnTo>
                          <a:pt x="8" y="27"/>
                        </a:lnTo>
                        <a:lnTo>
                          <a:pt x="14" y="28"/>
                        </a:lnTo>
                        <a:lnTo>
                          <a:pt x="18" y="27"/>
                        </a:lnTo>
                        <a:lnTo>
                          <a:pt x="23" y="23"/>
                        </a:lnTo>
                        <a:lnTo>
                          <a:pt x="26" y="20"/>
                        </a:lnTo>
                        <a:lnTo>
                          <a:pt x="28" y="14"/>
                        </a:lnTo>
                        <a:close/>
                        <a:moveTo>
                          <a:pt x="25" y="14"/>
                        </a:moveTo>
                        <a:lnTo>
                          <a:pt x="23" y="19"/>
                        </a:lnTo>
                        <a:lnTo>
                          <a:pt x="21" y="22"/>
                        </a:lnTo>
                        <a:lnTo>
                          <a:pt x="17" y="25"/>
                        </a:lnTo>
                        <a:lnTo>
                          <a:pt x="14" y="25"/>
                        </a:lnTo>
                        <a:lnTo>
                          <a:pt x="9" y="25"/>
                        </a:lnTo>
                        <a:lnTo>
                          <a:pt x="6" y="22"/>
                        </a:lnTo>
                        <a:lnTo>
                          <a:pt x="3" y="19"/>
                        </a:lnTo>
                        <a:lnTo>
                          <a:pt x="3" y="14"/>
                        </a:lnTo>
                        <a:lnTo>
                          <a:pt x="3" y="10"/>
                        </a:lnTo>
                        <a:lnTo>
                          <a:pt x="6" y="6"/>
                        </a:lnTo>
                        <a:lnTo>
                          <a:pt x="9" y="5"/>
                        </a:lnTo>
                        <a:lnTo>
                          <a:pt x="14" y="3"/>
                        </a:lnTo>
                        <a:lnTo>
                          <a:pt x="17" y="5"/>
                        </a:lnTo>
                        <a:lnTo>
                          <a:pt x="21" y="6"/>
                        </a:lnTo>
                        <a:lnTo>
                          <a:pt x="23" y="10"/>
                        </a:lnTo>
                        <a:lnTo>
                          <a:pt x="25" y="14"/>
                        </a:lnTo>
                        <a:close/>
                      </a:path>
                    </a:pathLst>
                  </a:custGeom>
                  <a:solidFill>
                    <a:srgbClr val="F1BAB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37" name="Freeform 805"/>
                  <p:cNvSpPr>
                    <a:spLocks noEditPoints="1"/>
                  </p:cNvSpPr>
                  <p:nvPr/>
                </p:nvSpPr>
                <p:spPr bwMode="auto">
                  <a:xfrm>
                    <a:off x="5585" y="1218"/>
                    <a:ext cx="25" cy="25"/>
                  </a:xfrm>
                  <a:custGeom>
                    <a:avLst/>
                    <a:gdLst/>
                    <a:ahLst/>
                    <a:cxnLst>
                      <a:cxn ang="0">
                        <a:pos x="25" y="12"/>
                      </a:cxn>
                      <a:cxn ang="0">
                        <a:pos x="24" y="8"/>
                      </a:cxn>
                      <a:cxn ang="0">
                        <a:pos x="20" y="3"/>
                      </a:cxn>
                      <a:cxn ang="0">
                        <a:pos x="17" y="1"/>
                      </a:cxn>
                      <a:cxn ang="0">
                        <a:pos x="13" y="0"/>
                      </a:cxn>
                      <a:cxn ang="0">
                        <a:pos x="8" y="1"/>
                      </a:cxn>
                      <a:cxn ang="0">
                        <a:pos x="3" y="3"/>
                      </a:cxn>
                      <a:cxn ang="0">
                        <a:pos x="0" y="8"/>
                      </a:cxn>
                      <a:cxn ang="0">
                        <a:pos x="0" y="12"/>
                      </a:cxn>
                      <a:cxn ang="0">
                        <a:pos x="0" y="17"/>
                      </a:cxn>
                      <a:cxn ang="0">
                        <a:pos x="3" y="21"/>
                      </a:cxn>
                      <a:cxn ang="0">
                        <a:pos x="8" y="25"/>
                      </a:cxn>
                      <a:cxn ang="0">
                        <a:pos x="13" y="25"/>
                      </a:cxn>
                      <a:cxn ang="0">
                        <a:pos x="17" y="25"/>
                      </a:cxn>
                      <a:cxn ang="0">
                        <a:pos x="20" y="21"/>
                      </a:cxn>
                      <a:cxn ang="0">
                        <a:pos x="24" y="17"/>
                      </a:cxn>
                      <a:cxn ang="0">
                        <a:pos x="25" y="12"/>
                      </a:cxn>
                      <a:cxn ang="0">
                        <a:pos x="22" y="12"/>
                      </a:cxn>
                      <a:cxn ang="0">
                        <a:pos x="20" y="15"/>
                      </a:cxn>
                      <a:cxn ang="0">
                        <a:pos x="19" y="18"/>
                      </a:cxn>
                      <a:cxn ang="0">
                        <a:pos x="16" y="21"/>
                      </a:cxn>
                      <a:cxn ang="0">
                        <a:pos x="13" y="21"/>
                      </a:cxn>
                      <a:cxn ang="0">
                        <a:pos x="8" y="21"/>
                      </a:cxn>
                      <a:cxn ang="0">
                        <a:pos x="5" y="18"/>
                      </a:cxn>
                      <a:cxn ang="0">
                        <a:pos x="3" y="15"/>
                      </a:cxn>
                      <a:cxn ang="0">
                        <a:pos x="3" y="12"/>
                      </a:cxn>
                      <a:cxn ang="0">
                        <a:pos x="3" y="9"/>
                      </a:cxn>
                      <a:cxn ang="0">
                        <a:pos x="5" y="6"/>
                      </a:cxn>
                      <a:cxn ang="0">
                        <a:pos x="8" y="4"/>
                      </a:cxn>
                      <a:cxn ang="0">
                        <a:pos x="13" y="3"/>
                      </a:cxn>
                      <a:cxn ang="0">
                        <a:pos x="16" y="4"/>
                      </a:cxn>
                      <a:cxn ang="0">
                        <a:pos x="19" y="6"/>
                      </a:cxn>
                      <a:cxn ang="0">
                        <a:pos x="20" y="9"/>
                      </a:cxn>
                      <a:cxn ang="0">
                        <a:pos x="22" y="12"/>
                      </a:cxn>
                    </a:cxnLst>
                    <a:rect l="0" t="0" r="r" b="b"/>
                    <a:pathLst>
                      <a:path w="25" h="25">
                        <a:moveTo>
                          <a:pt x="25" y="12"/>
                        </a:moveTo>
                        <a:lnTo>
                          <a:pt x="24" y="8"/>
                        </a:lnTo>
                        <a:lnTo>
                          <a:pt x="20" y="3"/>
                        </a:lnTo>
                        <a:lnTo>
                          <a:pt x="17" y="1"/>
                        </a:lnTo>
                        <a:lnTo>
                          <a:pt x="13" y="0"/>
                        </a:lnTo>
                        <a:lnTo>
                          <a:pt x="8" y="1"/>
                        </a:lnTo>
                        <a:lnTo>
                          <a:pt x="3" y="3"/>
                        </a:lnTo>
                        <a:lnTo>
                          <a:pt x="0" y="8"/>
                        </a:lnTo>
                        <a:lnTo>
                          <a:pt x="0" y="12"/>
                        </a:lnTo>
                        <a:lnTo>
                          <a:pt x="0" y="17"/>
                        </a:lnTo>
                        <a:lnTo>
                          <a:pt x="3" y="21"/>
                        </a:lnTo>
                        <a:lnTo>
                          <a:pt x="8" y="25"/>
                        </a:lnTo>
                        <a:lnTo>
                          <a:pt x="13" y="25"/>
                        </a:lnTo>
                        <a:lnTo>
                          <a:pt x="17" y="25"/>
                        </a:lnTo>
                        <a:lnTo>
                          <a:pt x="20" y="21"/>
                        </a:lnTo>
                        <a:lnTo>
                          <a:pt x="24" y="17"/>
                        </a:lnTo>
                        <a:lnTo>
                          <a:pt x="25" y="12"/>
                        </a:lnTo>
                        <a:close/>
                        <a:moveTo>
                          <a:pt x="22" y="12"/>
                        </a:moveTo>
                        <a:lnTo>
                          <a:pt x="20" y="15"/>
                        </a:lnTo>
                        <a:lnTo>
                          <a:pt x="19" y="18"/>
                        </a:lnTo>
                        <a:lnTo>
                          <a:pt x="16" y="21"/>
                        </a:lnTo>
                        <a:lnTo>
                          <a:pt x="13" y="21"/>
                        </a:lnTo>
                        <a:lnTo>
                          <a:pt x="8" y="21"/>
                        </a:lnTo>
                        <a:lnTo>
                          <a:pt x="5" y="18"/>
                        </a:lnTo>
                        <a:lnTo>
                          <a:pt x="3" y="15"/>
                        </a:lnTo>
                        <a:lnTo>
                          <a:pt x="3" y="12"/>
                        </a:lnTo>
                        <a:lnTo>
                          <a:pt x="3" y="9"/>
                        </a:lnTo>
                        <a:lnTo>
                          <a:pt x="5" y="6"/>
                        </a:lnTo>
                        <a:lnTo>
                          <a:pt x="8" y="4"/>
                        </a:lnTo>
                        <a:lnTo>
                          <a:pt x="13" y="3"/>
                        </a:lnTo>
                        <a:lnTo>
                          <a:pt x="16" y="4"/>
                        </a:lnTo>
                        <a:lnTo>
                          <a:pt x="19" y="6"/>
                        </a:lnTo>
                        <a:lnTo>
                          <a:pt x="20" y="9"/>
                        </a:lnTo>
                        <a:lnTo>
                          <a:pt x="22" y="12"/>
                        </a:lnTo>
                        <a:close/>
                      </a:path>
                    </a:pathLst>
                  </a:custGeom>
                  <a:solidFill>
                    <a:srgbClr val="F2C1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38" name="Freeform 806"/>
                  <p:cNvSpPr>
                    <a:spLocks noEditPoints="1"/>
                  </p:cNvSpPr>
                  <p:nvPr/>
                </p:nvSpPr>
                <p:spPr bwMode="auto">
                  <a:xfrm>
                    <a:off x="5587" y="1219"/>
                    <a:ext cx="22" cy="22"/>
                  </a:xfrm>
                  <a:custGeom>
                    <a:avLst/>
                    <a:gdLst/>
                    <a:ahLst/>
                    <a:cxnLst>
                      <a:cxn ang="0">
                        <a:pos x="22" y="11"/>
                      </a:cxn>
                      <a:cxn ang="0">
                        <a:pos x="20" y="7"/>
                      </a:cxn>
                      <a:cxn ang="0">
                        <a:pos x="18" y="3"/>
                      </a:cxn>
                      <a:cxn ang="0">
                        <a:pos x="14" y="2"/>
                      </a:cxn>
                      <a:cxn ang="0">
                        <a:pos x="11" y="0"/>
                      </a:cxn>
                      <a:cxn ang="0">
                        <a:pos x="6" y="2"/>
                      </a:cxn>
                      <a:cxn ang="0">
                        <a:pos x="3" y="3"/>
                      </a:cxn>
                      <a:cxn ang="0">
                        <a:pos x="0" y="7"/>
                      </a:cxn>
                      <a:cxn ang="0">
                        <a:pos x="0" y="11"/>
                      </a:cxn>
                      <a:cxn ang="0">
                        <a:pos x="0" y="16"/>
                      </a:cxn>
                      <a:cxn ang="0">
                        <a:pos x="3" y="19"/>
                      </a:cxn>
                      <a:cxn ang="0">
                        <a:pos x="6" y="22"/>
                      </a:cxn>
                      <a:cxn ang="0">
                        <a:pos x="11" y="22"/>
                      </a:cxn>
                      <a:cxn ang="0">
                        <a:pos x="14" y="22"/>
                      </a:cxn>
                      <a:cxn ang="0">
                        <a:pos x="18" y="19"/>
                      </a:cxn>
                      <a:cxn ang="0">
                        <a:pos x="20" y="16"/>
                      </a:cxn>
                      <a:cxn ang="0">
                        <a:pos x="22" y="11"/>
                      </a:cxn>
                      <a:cxn ang="0">
                        <a:pos x="18" y="11"/>
                      </a:cxn>
                      <a:cxn ang="0">
                        <a:pos x="17" y="14"/>
                      </a:cxn>
                      <a:cxn ang="0">
                        <a:pos x="15" y="17"/>
                      </a:cxn>
                      <a:cxn ang="0">
                        <a:pos x="14" y="19"/>
                      </a:cxn>
                      <a:cxn ang="0">
                        <a:pos x="11" y="19"/>
                      </a:cxn>
                      <a:cxn ang="0">
                        <a:pos x="8" y="19"/>
                      </a:cxn>
                      <a:cxn ang="0">
                        <a:pos x="5" y="17"/>
                      </a:cxn>
                      <a:cxn ang="0">
                        <a:pos x="3" y="14"/>
                      </a:cxn>
                      <a:cxn ang="0">
                        <a:pos x="3" y="11"/>
                      </a:cxn>
                      <a:cxn ang="0">
                        <a:pos x="3" y="8"/>
                      </a:cxn>
                      <a:cxn ang="0">
                        <a:pos x="5" y="7"/>
                      </a:cxn>
                      <a:cxn ang="0">
                        <a:pos x="8" y="5"/>
                      </a:cxn>
                      <a:cxn ang="0">
                        <a:pos x="11" y="3"/>
                      </a:cxn>
                      <a:cxn ang="0">
                        <a:pos x="14" y="5"/>
                      </a:cxn>
                      <a:cxn ang="0">
                        <a:pos x="15" y="7"/>
                      </a:cxn>
                      <a:cxn ang="0">
                        <a:pos x="17" y="8"/>
                      </a:cxn>
                      <a:cxn ang="0">
                        <a:pos x="18" y="11"/>
                      </a:cxn>
                    </a:cxnLst>
                    <a:rect l="0" t="0" r="r" b="b"/>
                    <a:pathLst>
                      <a:path w="22" h="22">
                        <a:moveTo>
                          <a:pt x="22" y="11"/>
                        </a:moveTo>
                        <a:lnTo>
                          <a:pt x="20" y="7"/>
                        </a:lnTo>
                        <a:lnTo>
                          <a:pt x="18" y="3"/>
                        </a:lnTo>
                        <a:lnTo>
                          <a:pt x="14" y="2"/>
                        </a:lnTo>
                        <a:lnTo>
                          <a:pt x="11" y="0"/>
                        </a:lnTo>
                        <a:lnTo>
                          <a:pt x="6" y="2"/>
                        </a:lnTo>
                        <a:lnTo>
                          <a:pt x="3" y="3"/>
                        </a:lnTo>
                        <a:lnTo>
                          <a:pt x="0" y="7"/>
                        </a:lnTo>
                        <a:lnTo>
                          <a:pt x="0" y="11"/>
                        </a:lnTo>
                        <a:lnTo>
                          <a:pt x="0" y="16"/>
                        </a:lnTo>
                        <a:lnTo>
                          <a:pt x="3" y="19"/>
                        </a:lnTo>
                        <a:lnTo>
                          <a:pt x="6" y="22"/>
                        </a:lnTo>
                        <a:lnTo>
                          <a:pt x="11" y="22"/>
                        </a:lnTo>
                        <a:lnTo>
                          <a:pt x="14" y="22"/>
                        </a:lnTo>
                        <a:lnTo>
                          <a:pt x="18" y="19"/>
                        </a:lnTo>
                        <a:lnTo>
                          <a:pt x="20" y="16"/>
                        </a:lnTo>
                        <a:lnTo>
                          <a:pt x="22" y="11"/>
                        </a:lnTo>
                        <a:close/>
                        <a:moveTo>
                          <a:pt x="18" y="11"/>
                        </a:moveTo>
                        <a:lnTo>
                          <a:pt x="17" y="14"/>
                        </a:lnTo>
                        <a:lnTo>
                          <a:pt x="15" y="17"/>
                        </a:lnTo>
                        <a:lnTo>
                          <a:pt x="14" y="19"/>
                        </a:lnTo>
                        <a:lnTo>
                          <a:pt x="11" y="19"/>
                        </a:lnTo>
                        <a:lnTo>
                          <a:pt x="8" y="19"/>
                        </a:lnTo>
                        <a:lnTo>
                          <a:pt x="5" y="17"/>
                        </a:lnTo>
                        <a:lnTo>
                          <a:pt x="3" y="14"/>
                        </a:lnTo>
                        <a:lnTo>
                          <a:pt x="3" y="11"/>
                        </a:lnTo>
                        <a:lnTo>
                          <a:pt x="3" y="8"/>
                        </a:lnTo>
                        <a:lnTo>
                          <a:pt x="5" y="7"/>
                        </a:lnTo>
                        <a:lnTo>
                          <a:pt x="8" y="5"/>
                        </a:lnTo>
                        <a:lnTo>
                          <a:pt x="11" y="3"/>
                        </a:lnTo>
                        <a:lnTo>
                          <a:pt x="14" y="5"/>
                        </a:lnTo>
                        <a:lnTo>
                          <a:pt x="15" y="7"/>
                        </a:lnTo>
                        <a:lnTo>
                          <a:pt x="17" y="8"/>
                        </a:lnTo>
                        <a:lnTo>
                          <a:pt x="18" y="11"/>
                        </a:lnTo>
                        <a:close/>
                      </a:path>
                    </a:pathLst>
                  </a:custGeom>
                  <a:solidFill>
                    <a:srgbClr val="F3C6C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39" name="Freeform 807"/>
                  <p:cNvSpPr>
                    <a:spLocks noEditPoints="1"/>
                  </p:cNvSpPr>
                  <p:nvPr/>
                </p:nvSpPr>
                <p:spPr bwMode="auto">
                  <a:xfrm>
                    <a:off x="5588" y="1221"/>
                    <a:ext cx="19" cy="18"/>
                  </a:xfrm>
                  <a:custGeom>
                    <a:avLst/>
                    <a:gdLst/>
                    <a:ahLst/>
                    <a:cxnLst>
                      <a:cxn ang="0">
                        <a:pos x="19" y="9"/>
                      </a:cxn>
                      <a:cxn ang="0">
                        <a:pos x="17" y="6"/>
                      </a:cxn>
                      <a:cxn ang="0">
                        <a:pos x="16" y="3"/>
                      </a:cxn>
                      <a:cxn ang="0">
                        <a:pos x="13" y="1"/>
                      </a:cxn>
                      <a:cxn ang="0">
                        <a:pos x="10" y="0"/>
                      </a:cxn>
                      <a:cxn ang="0">
                        <a:pos x="5" y="1"/>
                      </a:cxn>
                      <a:cxn ang="0">
                        <a:pos x="2" y="3"/>
                      </a:cxn>
                      <a:cxn ang="0">
                        <a:pos x="0" y="6"/>
                      </a:cxn>
                      <a:cxn ang="0">
                        <a:pos x="0" y="9"/>
                      </a:cxn>
                      <a:cxn ang="0">
                        <a:pos x="0" y="12"/>
                      </a:cxn>
                      <a:cxn ang="0">
                        <a:pos x="2" y="15"/>
                      </a:cxn>
                      <a:cxn ang="0">
                        <a:pos x="5" y="18"/>
                      </a:cxn>
                      <a:cxn ang="0">
                        <a:pos x="10" y="18"/>
                      </a:cxn>
                      <a:cxn ang="0">
                        <a:pos x="13" y="18"/>
                      </a:cxn>
                      <a:cxn ang="0">
                        <a:pos x="16" y="15"/>
                      </a:cxn>
                      <a:cxn ang="0">
                        <a:pos x="17" y="12"/>
                      </a:cxn>
                      <a:cxn ang="0">
                        <a:pos x="19" y="9"/>
                      </a:cxn>
                      <a:cxn ang="0">
                        <a:pos x="16" y="9"/>
                      </a:cxn>
                      <a:cxn ang="0">
                        <a:pos x="14" y="12"/>
                      </a:cxn>
                      <a:cxn ang="0">
                        <a:pos x="13" y="14"/>
                      </a:cxn>
                      <a:cxn ang="0">
                        <a:pos x="11" y="15"/>
                      </a:cxn>
                      <a:cxn ang="0">
                        <a:pos x="10" y="15"/>
                      </a:cxn>
                      <a:cxn ang="0">
                        <a:pos x="7" y="15"/>
                      </a:cxn>
                      <a:cxn ang="0">
                        <a:pos x="5" y="14"/>
                      </a:cxn>
                      <a:cxn ang="0">
                        <a:pos x="4" y="12"/>
                      </a:cxn>
                      <a:cxn ang="0">
                        <a:pos x="4" y="9"/>
                      </a:cxn>
                      <a:cxn ang="0">
                        <a:pos x="4" y="8"/>
                      </a:cxn>
                      <a:cxn ang="0">
                        <a:pos x="5" y="5"/>
                      </a:cxn>
                      <a:cxn ang="0">
                        <a:pos x="7" y="3"/>
                      </a:cxn>
                      <a:cxn ang="0">
                        <a:pos x="10" y="3"/>
                      </a:cxn>
                      <a:cxn ang="0">
                        <a:pos x="11" y="3"/>
                      </a:cxn>
                      <a:cxn ang="0">
                        <a:pos x="13" y="5"/>
                      </a:cxn>
                      <a:cxn ang="0">
                        <a:pos x="14" y="8"/>
                      </a:cxn>
                      <a:cxn ang="0">
                        <a:pos x="16" y="9"/>
                      </a:cxn>
                    </a:cxnLst>
                    <a:rect l="0" t="0" r="r" b="b"/>
                    <a:pathLst>
                      <a:path w="19" h="18">
                        <a:moveTo>
                          <a:pt x="19" y="9"/>
                        </a:moveTo>
                        <a:lnTo>
                          <a:pt x="17" y="6"/>
                        </a:lnTo>
                        <a:lnTo>
                          <a:pt x="16" y="3"/>
                        </a:lnTo>
                        <a:lnTo>
                          <a:pt x="13" y="1"/>
                        </a:lnTo>
                        <a:lnTo>
                          <a:pt x="10" y="0"/>
                        </a:lnTo>
                        <a:lnTo>
                          <a:pt x="5" y="1"/>
                        </a:lnTo>
                        <a:lnTo>
                          <a:pt x="2" y="3"/>
                        </a:lnTo>
                        <a:lnTo>
                          <a:pt x="0" y="6"/>
                        </a:lnTo>
                        <a:lnTo>
                          <a:pt x="0" y="9"/>
                        </a:lnTo>
                        <a:lnTo>
                          <a:pt x="0" y="12"/>
                        </a:lnTo>
                        <a:lnTo>
                          <a:pt x="2" y="15"/>
                        </a:lnTo>
                        <a:lnTo>
                          <a:pt x="5" y="18"/>
                        </a:lnTo>
                        <a:lnTo>
                          <a:pt x="10" y="18"/>
                        </a:lnTo>
                        <a:lnTo>
                          <a:pt x="13" y="18"/>
                        </a:lnTo>
                        <a:lnTo>
                          <a:pt x="16" y="15"/>
                        </a:lnTo>
                        <a:lnTo>
                          <a:pt x="17" y="12"/>
                        </a:lnTo>
                        <a:lnTo>
                          <a:pt x="19" y="9"/>
                        </a:lnTo>
                        <a:close/>
                        <a:moveTo>
                          <a:pt x="16" y="9"/>
                        </a:moveTo>
                        <a:lnTo>
                          <a:pt x="14" y="12"/>
                        </a:lnTo>
                        <a:lnTo>
                          <a:pt x="13" y="14"/>
                        </a:lnTo>
                        <a:lnTo>
                          <a:pt x="11" y="15"/>
                        </a:lnTo>
                        <a:lnTo>
                          <a:pt x="10" y="15"/>
                        </a:lnTo>
                        <a:lnTo>
                          <a:pt x="7" y="15"/>
                        </a:lnTo>
                        <a:lnTo>
                          <a:pt x="5" y="14"/>
                        </a:lnTo>
                        <a:lnTo>
                          <a:pt x="4" y="12"/>
                        </a:lnTo>
                        <a:lnTo>
                          <a:pt x="4" y="9"/>
                        </a:lnTo>
                        <a:lnTo>
                          <a:pt x="4" y="8"/>
                        </a:lnTo>
                        <a:lnTo>
                          <a:pt x="5" y="5"/>
                        </a:lnTo>
                        <a:lnTo>
                          <a:pt x="7" y="3"/>
                        </a:lnTo>
                        <a:lnTo>
                          <a:pt x="10" y="3"/>
                        </a:lnTo>
                        <a:lnTo>
                          <a:pt x="11" y="3"/>
                        </a:lnTo>
                        <a:lnTo>
                          <a:pt x="13" y="5"/>
                        </a:lnTo>
                        <a:lnTo>
                          <a:pt x="14" y="8"/>
                        </a:lnTo>
                        <a:lnTo>
                          <a:pt x="16" y="9"/>
                        </a:lnTo>
                        <a:close/>
                      </a:path>
                    </a:pathLst>
                  </a:custGeom>
                  <a:solidFill>
                    <a:srgbClr val="F3CCC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40" name="Freeform 808"/>
                  <p:cNvSpPr>
                    <a:spLocks noEditPoints="1"/>
                  </p:cNvSpPr>
                  <p:nvPr/>
                </p:nvSpPr>
                <p:spPr bwMode="auto">
                  <a:xfrm>
                    <a:off x="5590" y="1222"/>
                    <a:ext cx="15" cy="16"/>
                  </a:xfrm>
                  <a:custGeom>
                    <a:avLst/>
                    <a:gdLst/>
                    <a:ahLst/>
                    <a:cxnLst>
                      <a:cxn ang="0">
                        <a:pos x="15" y="8"/>
                      </a:cxn>
                      <a:cxn ang="0">
                        <a:pos x="14" y="5"/>
                      </a:cxn>
                      <a:cxn ang="0">
                        <a:pos x="12" y="4"/>
                      </a:cxn>
                      <a:cxn ang="0">
                        <a:pos x="11" y="2"/>
                      </a:cxn>
                      <a:cxn ang="0">
                        <a:pos x="8" y="0"/>
                      </a:cxn>
                      <a:cxn ang="0">
                        <a:pos x="5" y="2"/>
                      </a:cxn>
                      <a:cxn ang="0">
                        <a:pos x="2" y="4"/>
                      </a:cxn>
                      <a:cxn ang="0">
                        <a:pos x="0" y="5"/>
                      </a:cxn>
                      <a:cxn ang="0">
                        <a:pos x="0" y="8"/>
                      </a:cxn>
                      <a:cxn ang="0">
                        <a:pos x="0" y="11"/>
                      </a:cxn>
                      <a:cxn ang="0">
                        <a:pos x="2" y="14"/>
                      </a:cxn>
                      <a:cxn ang="0">
                        <a:pos x="5" y="16"/>
                      </a:cxn>
                      <a:cxn ang="0">
                        <a:pos x="8" y="16"/>
                      </a:cxn>
                      <a:cxn ang="0">
                        <a:pos x="11" y="16"/>
                      </a:cxn>
                      <a:cxn ang="0">
                        <a:pos x="12" y="14"/>
                      </a:cxn>
                      <a:cxn ang="0">
                        <a:pos x="14" y="11"/>
                      </a:cxn>
                      <a:cxn ang="0">
                        <a:pos x="15" y="8"/>
                      </a:cxn>
                      <a:cxn ang="0">
                        <a:pos x="12" y="8"/>
                      </a:cxn>
                      <a:cxn ang="0">
                        <a:pos x="11" y="11"/>
                      </a:cxn>
                      <a:cxn ang="0">
                        <a:pos x="8" y="13"/>
                      </a:cxn>
                      <a:cxn ang="0">
                        <a:pos x="5" y="11"/>
                      </a:cxn>
                      <a:cxn ang="0">
                        <a:pos x="3" y="8"/>
                      </a:cxn>
                      <a:cxn ang="0">
                        <a:pos x="5" y="5"/>
                      </a:cxn>
                      <a:cxn ang="0">
                        <a:pos x="8" y="4"/>
                      </a:cxn>
                      <a:cxn ang="0">
                        <a:pos x="11" y="5"/>
                      </a:cxn>
                      <a:cxn ang="0">
                        <a:pos x="12" y="8"/>
                      </a:cxn>
                    </a:cxnLst>
                    <a:rect l="0" t="0" r="r" b="b"/>
                    <a:pathLst>
                      <a:path w="15" h="16">
                        <a:moveTo>
                          <a:pt x="15" y="8"/>
                        </a:moveTo>
                        <a:lnTo>
                          <a:pt x="14" y="5"/>
                        </a:lnTo>
                        <a:lnTo>
                          <a:pt x="12" y="4"/>
                        </a:lnTo>
                        <a:lnTo>
                          <a:pt x="11" y="2"/>
                        </a:lnTo>
                        <a:lnTo>
                          <a:pt x="8" y="0"/>
                        </a:lnTo>
                        <a:lnTo>
                          <a:pt x="5" y="2"/>
                        </a:lnTo>
                        <a:lnTo>
                          <a:pt x="2" y="4"/>
                        </a:lnTo>
                        <a:lnTo>
                          <a:pt x="0" y="5"/>
                        </a:lnTo>
                        <a:lnTo>
                          <a:pt x="0" y="8"/>
                        </a:lnTo>
                        <a:lnTo>
                          <a:pt x="0" y="11"/>
                        </a:lnTo>
                        <a:lnTo>
                          <a:pt x="2" y="14"/>
                        </a:lnTo>
                        <a:lnTo>
                          <a:pt x="5" y="16"/>
                        </a:lnTo>
                        <a:lnTo>
                          <a:pt x="8" y="16"/>
                        </a:lnTo>
                        <a:lnTo>
                          <a:pt x="11" y="16"/>
                        </a:lnTo>
                        <a:lnTo>
                          <a:pt x="12" y="14"/>
                        </a:lnTo>
                        <a:lnTo>
                          <a:pt x="14" y="11"/>
                        </a:lnTo>
                        <a:lnTo>
                          <a:pt x="15" y="8"/>
                        </a:lnTo>
                        <a:close/>
                        <a:moveTo>
                          <a:pt x="12" y="8"/>
                        </a:moveTo>
                        <a:lnTo>
                          <a:pt x="11" y="11"/>
                        </a:lnTo>
                        <a:lnTo>
                          <a:pt x="8" y="13"/>
                        </a:lnTo>
                        <a:lnTo>
                          <a:pt x="5" y="11"/>
                        </a:lnTo>
                        <a:lnTo>
                          <a:pt x="3" y="8"/>
                        </a:lnTo>
                        <a:lnTo>
                          <a:pt x="5" y="5"/>
                        </a:lnTo>
                        <a:lnTo>
                          <a:pt x="8" y="4"/>
                        </a:lnTo>
                        <a:lnTo>
                          <a:pt x="11" y="5"/>
                        </a:lnTo>
                        <a:lnTo>
                          <a:pt x="12" y="8"/>
                        </a:lnTo>
                        <a:close/>
                      </a:path>
                    </a:pathLst>
                  </a:custGeom>
                  <a:solidFill>
                    <a:srgbClr val="F3D1D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41" name="Freeform 809"/>
                  <p:cNvSpPr>
                    <a:spLocks noEditPoints="1"/>
                  </p:cNvSpPr>
                  <p:nvPr/>
                </p:nvSpPr>
                <p:spPr bwMode="auto">
                  <a:xfrm>
                    <a:off x="5592" y="1224"/>
                    <a:ext cx="12" cy="12"/>
                  </a:xfrm>
                  <a:custGeom>
                    <a:avLst/>
                    <a:gdLst/>
                    <a:ahLst/>
                    <a:cxnLst>
                      <a:cxn ang="0">
                        <a:pos x="12" y="6"/>
                      </a:cxn>
                      <a:cxn ang="0">
                        <a:pos x="10" y="5"/>
                      </a:cxn>
                      <a:cxn ang="0">
                        <a:pos x="9" y="2"/>
                      </a:cxn>
                      <a:cxn ang="0">
                        <a:pos x="7" y="0"/>
                      </a:cxn>
                      <a:cxn ang="0">
                        <a:pos x="6" y="0"/>
                      </a:cxn>
                      <a:cxn ang="0">
                        <a:pos x="3" y="0"/>
                      </a:cxn>
                      <a:cxn ang="0">
                        <a:pos x="1" y="2"/>
                      </a:cxn>
                      <a:cxn ang="0">
                        <a:pos x="0" y="5"/>
                      </a:cxn>
                      <a:cxn ang="0">
                        <a:pos x="0" y="6"/>
                      </a:cxn>
                      <a:cxn ang="0">
                        <a:pos x="0" y="9"/>
                      </a:cxn>
                      <a:cxn ang="0">
                        <a:pos x="1" y="11"/>
                      </a:cxn>
                      <a:cxn ang="0">
                        <a:pos x="3" y="12"/>
                      </a:cxn>
                      <a:cxn ang="0">
                        <a:pos x="6" y="12"/>
                      </a:cxn>
                      <a:cxn ang="0">
                        <a:pos x="7" y="12"/>
                      </a:cxn>
                      <a:cxn ang="0">
                        <a:pos x="9" y="11"/>
                      </a:cxn>
                      <a:cxn ang="0">
                        <a:pos x="10" y="9"/>
                      </a:cxn>
                      <a:cxn ang="0">
                        <a:pos x="12" y="6"/>
                      </a:cxn>
                      <a:cxn ang="0">
                        <a:pos x="9" y="6"/>
                      </a:cxn>
                      <a:cxn ang="0">
                        <a:pos x="7" y="9"/>
                      </a:cxn>
                      <a:cxn ang="0">
                        <a:pos x="6" y="9"/>
                      </a:cxn>
                      <a:cxn ang="0">
                        <a:pos x="3" y="9"/>
                      </a:cxn>
                      <a:cxn ang="0">
                        <a:pos x="3" y="6"/>
                      </a:cxn>
                      <a:cxn ang="0">
                        <a:pos x="3" y="5"/>
                      </a:cxn>
                      <a:cxn ang="0">
                        <a:pos x="6" y="3"/>
                      </a:cxn>
                      <a:cxn ang="0">
                        <a:pos x="7" y="5"/>
                      </a:cxn>
                      <a:cxn ang="0">
                        <a:pos x="9" y="6"/>
                      </a:cxn>
                    </a:cxnLst>
                    <a:rect l="0" t="0" r="r" b="b"/>
                    <a:pathLst>
                      <a:path w="12" h="12">
                        <a:moveTo>
                          <a:pt x="12" y="6"/>
                        </a:moveTo>
                        <a:lnTo>
                          <a:pt x="10" y="5"/>
                        </a:lnTo>
                        <a:lnTo>
                          <a:pt x="9" y="2"/>
                        </a:lnTo>
                        <a:lnTo>
                          <a:pt x="7" y="0"/>
                        </a:lnTo>
                        <a:lnTo>
                          <a:pt x="6" y="0"/>
                        </a:lnTo>
                        <a:lnTo>
                          <a:pt x="3" y="0"/>
                        </a:lnTo>
                        <a:lnTo>
                          <a:pt x="1" y="2"/>
                        </a:lnTo>
                        <a:lnTo>
                          <a:pt x="0" y="5"/>
                        </a:lnTo>
                        <a:lnTo>
                          <a:pt x="0" y="6"/>
                        </a:lnTo>
                        <a:lnTo>
                          <a:pt x="0" y="9"/>
                        </a:lnTo>
                        <a:lnTo>
                          <a:pt x="1" y="11"/>
                        </a:lnTo>
                        <a:lnTo>
                          <a:pt x="3" y="12"/>
                        </a:lnTo>
                        <a:lnTo>
                          <a:pt x="6" y="12"/>
                        </a:lnTo>
                        <a:lnTo>
                          <a:pt x="7" y="12"/>
                        </a:lnTo>
                        <a:lnTo>
                          <a:pt x="9" y="11"/>
                        </a:lnTo>
                        <a:lnTo>
                          <a:pt x="10" y="9"/>
                        </a:lnTo>
                        <a:lnTo>
                          <a:pt x="12" y="6"/>
                        </a:lnTo>
                        <a:close/>
                        <a:moveTo>
                          <a:pt x="9" y="6"/>
                        </a:moveTo>
                        <a:lnTo>
                          <a:pt x="7" y="9"/>
                        </a:lnTo>
                        <a:lnTo>
                          <a:pt x="6" y="9"/>
                        </a:lnTo>
                        <a:lnTo>
                          <a:pt x="3" y="9"/>
                        </a:lnTo>
                        <a:lnTo>
                          <a:pt x="3" y="6"/>
                        </a:lnTo>
                        <a:lnTo>
                          <a:pt x="3" y="5"/>
                        </a:lnTo>
                        <a:lnTo>
                          <a:pt x="6" y="3"/>
                        </a:lnTo>
                        <a:lnTo>
                          <a:pt x="7" y="5"/>
                        </a:lnTo>
                        <a:lnTo>
                          <a:pt x="9" y="6"/>
                        </a:lnTo>
                        <a:close/>
                      </a:path>
                    </a:pathLst>
                  </a:custGeom>
                  <a:solidFill>
                    <a:srgbClr val="F4DE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42" name="Freeform 810"/>
                  <p:cNvSpPr>
                    <a:spLocks/>
                  </p:cNvSpPr>
                  <p:nvPr/>
                </p:nvSpPr>
                <p:spPr bwMode="auto">
                  <a:xfrm>
                    <a:off x="5593" y="1226"/>
                    <a:ext cx="9" cy="9"/>
                  </a:xfrm>
                  <a:custGeom>
                    <a:avLst/>
                    <a:gdLst/>
                    <a:ahLst/>
                    <a:cxnLst>
                      <a:cxn ang="0">
                        <a:pos x="9" y="4"/>
                      </a:cxn>
                      <a:cxn ang="0">
                        <a:pos x="8" y="1"/>
                      </a:cxn>
                      <a:cxn ang="0">
                        <a:pos x="5" y="0"/>
                      </a:cxn>
                      <a:cxn ang="0">
                        <a:pos x="2" y="1"/>
                      </a:cxn>
                      <a:cxn ang="0">
                        <a:pos x="0" y="4"/>
                      </a:cxn>
                      <a:cxn ang="0">
                        <a:pos x="2" y="7"/>
                      </a:cxn>
                      <a:cxn ang="0">
                        <a:pos x="5" y="9"/>
                      </a:cxn>
                      <a:cxn ang="0">
                        <a:pos x="8" y="7"/>
                      </a:cxn>
                      <a:cxn ang="0">
                        <a:pos x="9" y="4"/>
                      </a:cxn>
                    </a:cxnLst>
                    <a:rect l="0" t="0" r="r" b="b"/>
                    <a:pathLst>
                      <a:path w="9" h="9">
                        <a:moveTo>
                          <a:pt x="9" y="4"/>
                        </a:moveTo>
                        <a:lnTo>
                          <a:pt x="8" y="1"/>
                        </a:lnTo>
                        <a:lnTo>
                          <a:pt x="5" y="0"/>
                        </a:lnTo>
                        <a:lnTo>
                          <a:pt x="2" y="1"/>
                        </a:lnTo>
                        <a:lnTo>
                          <a:pt x="0" y="4"/>
                        </a:lnTo>
                        <a:lnTo>
                          <a:pt x="2" y="7"/>
                        </a:lnTo>
                        <a:lnTo>
                          <a:pt x="5" y="9"/>
                        </a:lnTo>
                        <a:lnTo>
                          <a:pt x="8" y="7"/>
                        </a:lnTo>
                        <a:lnTo>
                          <a:pt x="9" y="4"/>
                        </a:lnTo>
                        <a:close/>
                      </a:path>
                    </a:pathLst>
                  </a:custGeom>
                  <a:solidFill>
                    <a:srgbClr val="F4E5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43" name="Freeform 811"/>
                  <p:cNvSpPr>
                    <a:spLocks/>
                  </p:cNvSpPr>
                  <p:nvPr/>
                </p:nvSpPr>
                <p:spPr bwMode="auto">
                  <a:xfrm>
                    <a:off x="5595" y="1227"/>
                    <a:ext cx="6" cy="6"/>
                  </a:xfrm>
                  <a:custGeom>
                    <a:avLst/>
                    <a:gdLst/>
                    <a:ahLst/>
                    <a:cxnLst>
                      <a:cxn ang="0">
                        <a:pos x="6" y="3"/>
                      </a:cxn>
                      <a:cxn ang="0">
                        <a:pos x="4" y="2"/>
                      </a:cxn>
                      <a:cxn ang="0">
                        <a:pos x="3" y="0"/>
                      </a:cxn>
                      <a:cxn ang="0">
                        <a:pos x="0" y="2"/>
                      </a:cxn>
                      <a:cxn ang="0">
                        <a:pos x="0" y="3"/>
                      </a:cxn>
                      <a:cxn ang="0">
                        <a:pos x="0" y="6"/>
                      </a:cxn>
                      <a:cxn ang="0">
                        <a:pos x="3" y="6"/>
                      </a:cxn>
                      <a:cxn ang="0">
                        <a:pos x="4" y="6"/>
                      </a:cxn>
                      <a:cxn ang="0">
                        <a:pos x="6" y="3"/>
                      </a:cxn>
                    </a:cxnLst>
                    <a:rect l="0" t="0" r="r" b="b"/>
                    <a:pathLst>
                      <a:path w="6" h="6">
                        <a:moveTo>
                          <a:pt x="6" y="3"/>
                        </a:moveTo>
                        <a:lnTo>
                          <a:pt x="4" y="2"/>
                        </a:lnTo>
                        <a:lnTo>
                          <a:pt x="3" y="0"/>
                        </a:lnTo>
                        <a:lnTo>
                          <a:pt x="0" y="2"/>
                        </a:lnTo>
                        <a:lnTo>
                          <a:pt x="0" y="3"/>
                        </a:lnTo>
                        <a:lnTo>
                          <a:pt x="0" y="6"/>
                        </a:lnTo>
                        <a:lnTo>
                          <a:pt x="3" y="6"/>
                        </a:lnTo>
                        <a:lnTo>
                          <a:pt x="4" y="6"/>
                        </a:lnTo>
                        <a:lnTo>
                          <a:pt x="6" y="3"/>
                        </a:lnTo>
                        <a:close/>
                      </a:path>
                    </a:pathLst>
                  </a:custGeom>
                  <a:solidFill>
                    <a:srgbClr val="F5EB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44" name="Freeform 812"/>
                  <p:cNvSpPr>
                    <a:spLocks/>
                  </p:cNvSpPr>
                  <p:nvPr/>
                </p:nvSpPr>
                <p:spPr bwMode="auto">
                  <a:xfrm>
                    <a:off x="5596" y="1229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1"/>
                      </a:cxn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0" y="3"/>
                      </a:cxn>
                      <a:cxn ang="0">
                        <a:pos x="2" y="3"/>
                      </a:cxn>
                      <a:cxn ang="0">
                        <a:pos x="2" y="3"/>
                      </a:cxn>
                      <a:cxn ang="0">
                        <a:pos x="3" y="1"/>
                      </a:cxn>
                    </a:cxnLst>
                    <a:rect l="0" t="0" r="r" b="b"/>
                    <a:pathLst>
                      <a:path w="3" h="3">
                        <a:moveTo>
                          <a:pt x="3" y="1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0" y="1"/>
                        </a:lnTo>
                        <a:lnTo>
                          <a:pt x="0" y="3"/>
                        </a:lnTo>
                        <a:lnTo>
                          <a:pt x="2" y="3"/>
                        </a:lnTo>
                        <a:lnTo>
                          <a:pt x="2" y="3"/>
                        </a:lnTo>
                        <a:lnTo>
                          <a:pt x="3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45" name="Freeform 813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128" cy="124"/>
                  </a:xfrm>
                  <a:custGeom>
                    <a:avLst/>
                    <a:gdLst/>
                    <a:ahLst/>
                    <a:cxnLst>
                      <a:cxn ang="0">
                        <a:pos x="65" y="0"/>
                      </a:cxn>
                      <a:cxn ang="0">
                        <a:pos x="77" y="1"/>
                      </a:cxn>
                      <a:cxn ang="0">
                        <a:pos x="90" y="5"/>
                      </a:cxn>
                      <a:cxn ang="0">
                        <a:pos x="101" y="11"/>
                      </a:cxn>
                      <a:cxn ang="0">
                        <a:pos x="110" y="19"/>
                      </a:cxn>
                      <a:cxn ang="0">
                        <a:pos x="118" y="26"/>
                      </a:cxn>
                      <a:cxn ang="0">
                        <a:pos x="124" y="37"/>
                      </a:cxn>
                      <a:cxn ang="0">
                        <a:pos x="128" y="49"/>
                      </a:cxn>
                      <a:cxn ang="0">
                        <a:pos x="128" y="62"/>
                      </a:cxn>
                      <a:cxn ang="0">
                        <a:pos x="128" y="74"/>
                      </a:cxn>
                      <a:cxn ang="0">
                        <a:pos x="124" y="85"/>
                      </a:cxn>
                      <a:cxn ang="0">
                        <a:pos x="118" y="96"/>
                      </a:cxn>
                      <a:cxn ang="0">
                        <a:pos x="110" y="105"/>
                      </a:cxn>
                      <a:cxn ang="0">
                        <a:pos x="101" y="113"/>
                      </a:cxn>
                      <a:cxn ang="0">
                        <a:pos x="90" y="117"/>
                      </a:cxn>
                      <a:cxn ang="0">
                        <a:pos x="77" y="122"/>
                      </a:cxn>
                      <a:cxn ang="0">
                        <a:pos x="65" y="124"/>
                      </a:cxn>
                      <a:cxn ang="0">
                        <a:pos x="51" y="122"/>
                      </a:cxn>
                      <a:cxn ang="0">
                        <a:pos x="40" y="117"/>
                      </a:cxn>
                      <a:cxn ang="0">
                        <a:pos x="30" y="113"/>
                      </a:cxn>
                      <a:cxn ang="0">
                        <a:pos x="19" y="105"/>
                      </a:cxn>
                      <a:cxn ang="0">
                        <a:pos x="11" y="96"/>
                      </a:cxn>
                      <a:cxn ang="0">
                        <a:pos x="5" y="85"/>
                      </a:cxn>
                      <a:cxn ang="0">
                        <a:pos x="2" y="74"/>
                      </a:cxn>
                      <a:cxn ang="0">
                        <a:pos x="0" y="62"/>
                      </a:cxn>
                      <a:cxn ang="0">
                        <a:pos x="2" y="49"/>
                      </a:cxn>
                      <a:cxn ang="0">
                        <a:pos x="5" y="37"/>
                      </a:cxn>
                      <a:cxn ang="0">
                        <a:pos x="11" y="26"/>
                      </a:cxn>
                      <a:cxn ang="0">
                        <a:pos x="19" y="19"/>
                      </a:cxn>
                      <a:cxn ang="0">
                        <a:pos x="30" y="11"/>
                      </a:cxn>
                      <a:cxn ang="0">
                        <a:pos x="40" y="5"/>
                      </a:cxn>
                      <a:cxn ang="0">
                        <a:pos x="51" y="1"/>
                      </a:cxn>
                      <a:cxn ang="0">
                        <a:pos x="65" y="0"/>
                      </a:cxn>
                    </a:cxnLst>
                    <a:rect l="0" t="0" r="r" b="b"/>
                    <a:pathLst>
                      <a:path w="128" h="124">
                        <a:moveTo>
                          <a:pt x="65" y="0"/>
                        </a:moveTo>
                        <a:lnTo>
                          <a:pt x="77" y="1"/>
                        </a:lnTo>
                        <a:lnTo>
                          <a:pt x="90" y="5"/>
                        </a:lnTo>
                        <a:lnTo>
                          <a:pt x="101" y="11"/>
                        </a:lnTo>
                        <a:lnTo>
                          <a:pt x="110" y="19"/>
                        </a:lnTo>
                        <a:lnTo>
                          <a:pt x="118" y="26"/>
                        </a:lnTo>
                        <a:lnTo>
                          <a:pt x="124" y="37"/>
                        </a:lnTo>
                        <a:lnTo>
                          <a:pt x="128" y="49"/>
                        </a:lnTo>
                        <a:lnTo>
                          <a:pt x="128" y="62"/>
                        </a:lnTo>
                        <a:lnTo>
                          <a:pt x="128" y="74"/>
                        </a:lnTo>
                        <a:lnTo>
                          <a:pt x="124" y="85"/>
                        </a:lnTo>
                        <a:lnTo>
                          <a:pt x="118" y="96"/>
                        </a:lnTo>
                        <a:lnTo>
                          <a:pt x="110" y="105"/>
                        </a:lnTo>
                        <a:lnTo>
                          <a:pt x="101" y="113"/>
                        </a:lnTo>
                        <a:lnTo>
                          <a:pt x="90" y="117"/>
                        </a:lnTo>
                        <a:lnTo>
                          <a:pt x="77" y="122"/>
                        </a:lnTo>
                        <a:lnTo>
                          <a:pt x="65" y="124"/>
                        </a:lnTo>
                        <a:lnTo>
                          <a:pt x="51" y="122"/>
                        </a:lnTo>
                        <a:lnTo>
                          <a:pt x="40" y="117"/>
                        </a:lnTo>
                        <a:lnTo>
                          <a:pt x="30" y="113"/>
                        </a:lnTo>
                        <a:lnTo>
                          <a:pt x="19" y="105"/>
                        </a:lnTo>
                        <a:lnTo>
                          <a:pt x="11" y="96"/>
                        </a:lnTo>
                        <a:lnTo>
                          <a:pt x="5" y="85"/>
                        </a:lnTo>
                        <a:lnTo>
                          <a:pt x="2" y="74"/>
                        </a:lnTo>
                        <a:lnTo>
                          <a:pt x="0" y="62"/>
                        </a:lnTo>
                        <a:lnTo>
                          <a:pt x="2" y="49"/>
                        </a:lnTo>
                        <a:lnTo>
                          <a:pt x="5" y="37"/>
                        </a:lnTo>
                        <a:lnTo>
                          <a:pt x="11" y="26"/>
                        </a:lnTo>
                        <a:lnTo>
                          <a:pt x="19" y="19"/>
                        </a:lnTo>
                        <a:lnTo>
                          <a:pt x="30" y="11"/>
                        </a:lnTo>
                        <a:lnTo>
                          <a:pt x="40" y="5"/>
                        </a:lnTo>
                        <a:lnTo>
                          <a:pt x="51" y="1"/>
                        </a:lnTo>
                        <a:lnTo>
                          <a:pt x="65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46" name="Freeform 814"/>
                  <p:cNvSpPr>
                    <a:spLocks/>
                  </p:cNvSpPr>
                  <p:nvPr/>
                </p:nvSpPr>
                <p:spPr bwMode="auto">
                  <a:xfrm>
                    <a:off x="5672" y="1267"/>
                    <a:ext cx="17" cy="28"/>
                  </a:xfrm>
                  <a:custGeom>
                    <a:avLst/>
                    <a:gdLst/>
                    <a:ahLst/>
                    <a:cxnLst>
                      <a:cxn ang="0">
                        <a:pos x="17" y="0"/>
                      </a:cxn>
                      <a:cxn ang="0">
                        <a:pos x="14" y="8"/>
                      </a:cxn>
                      <a:cxn ang="0">
                        <a:pos x="11" y="16"/>
                      </a:cxn>
                      <a:cxn ang="0">
                        <a:pos x="4" y="22"/>
                      </a:cxn>
                      <a:cxn ang="0">
                        <a:pos x="0" y="28"/>
                      </a:cxn>
                      <a:cxn ang="0">
                        <a:pos x="9" y="16"/>
                      </a:cxn>
                      <a:cxn ang="0">
                        <a:pos x="17" y="0"/>
                      </a:cxn>
                    </a:cxnLst>
                    <a:rect l="0" t="0" r="r" b="b"/>
                    <a:pathLst>
                      <a:path w="17" h="28">
                        <a:moveTo>
                          <a:pt x="17" y="0"/>
                        </a:moveTo>
                        <a:lnTo>
                          <a:pt x="14" y="8"/>
                        </a:lnTo>
                        <a:lnTo>
                          <a:pt x="11" y="16"/>
                        </a:lnTo>
                        <a:lnTo>
                          <a:pt x="4" y="22"/>
                        </a:lnTo>
                        <a:lnTo>
                          <a:pt x="0" y="28"/>
                        </a:lnTo>
                        <a:lnTo>
                          <a:pt x="9" y="16"/>
                        </a:ln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D7332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47" name="Freeform 815"/>
                  <p:cNvSpPr>
                    <a:spLocks/>
                  </p:cNvSpPr>
                  <p:nvPr/>
                </p:nvSpPr>
                <p:spPr bwMode="auto">
                  <a:xfrm>
                    <a:off x="5663" y="1256"/>
                    <a:ext cx="27" cy="47"/>
                  </a:xfrm>
                  <a:custGeom>
                    <a:avLst/>
                    <a:gdLst/>
                    <a:ahLst/>
                    <a:cxnLst>
                      <a:cxn ang="0">
                        <a:pos x="27" y="0"/>
                      </a:cxn>
                      <a:cxn ang="0">
                        <a:pos x="27" y="8"/>
                      </a:cxn>
                      <a:cxn ang="0">
                        <a:pos x="24" y="14"/>
                      </a:cxn>
                      <a:cxn ang="0">
                        <a:pos x="23" y="21"/>
                      </a:cxn>
                      <a:cxn ang="0">
                        <a:pos x="18" y="27"/>
                      </a:cxn>
                      <a:cxn ang="0">
                        <a:pos x="10" y="38"/>
                      </a:cxn>
                      <a:cxn ang="0">
                        <a:pos x="0" y="47"/>
                      </a:cxn>
                      <a:cxn ang="0">
                        <a:pos x="9" y="38"/>
                      </a:cxn>
                      <a:cxn ang="0">
                        <a:pos x="17" y="25"/>
                      </a:cxn>
                      <a:cxn ang="0">
                        <a:pos x="23" y="14"/>
                      </a:cxn>
                      <a:cxn ang="0">
                        <a:pos x="27" y="0"/>
                      </a:cxn>
                    </a:cxnLst>
                    <a:rect l="0" t="0" r="r" b="b"/>
                    <a:pathLst>
                      <a:path w="27" h="47">
                        <a:moveTo>
                          <a:pt x="27" y="0"/>
                        </a:moveTo>
                        <a:lnTo>
                          <a:pt x="27" y="8"/>
                        </a:lnTo>
                        <a:lnTo>
                          <a:pt x="24" y="14"/>
                        </a:lnTo>
                        <a:lnTo>
                          <a:pt x="23" y="21"/>
                        </a:lnTo>
                        <a:lnTo>
                          <a:pt x="18" y="27"/>
                        </a:lnTo>
                        <a:lnTo>
                          <a:pt x="10" y="38"/>
                        </a:lnTo>
                        <a:lnTo>
                          <a:pt x="0" y="47"/>
                        </a:lnTo>
                        <a:lnTo>
                          <a:pt x="9" y="38"/>
                        </a:lnTo>
                        <a:lnTo>
                          <a:pt x="17" y="25"/>
                        </a:lnTo>
                        <a:lnTo>
                          <a:pt x="23" y="14"/>
                        </a:lnTo>
                        <a:lnTo>
                          <a:pt x="27" y="0"/>
                        </a:lnTo>
                        <a:close/>
                      </a:path>
                    </a:pathLst>
                  </a:custGeom>
                  <a:solidFill>
                    <a:srgbClr val="D7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48" name="Freeform 816"/>
                  <p:cNvSpPr>
                    <a:spLocks/>
                  </p:cNvSpPr>
                  <p:nvPr/>
                </p:nvSpPr>
                <p:spPr bwMode="auto">
                  <a:xfrm>
                    <a:off x="5655" y="1249"/>
                    <a:ext cx="35" cy="58"/>
                  </a:xfrm>
                  <a:custGeom>
                    <a:avLst/>
                    <a:gdLst/>
                    <a:ahLst/>
                    <a:cxnLst>
                      <a:cxn ang="0">
                        <a:pos x="17" y="46"/>
                      </a:cxn>
                      <a:cxn ang="0">
                        <a:pos x="26" y="34"/>
                      </a:cxn>
                      <a:cxn ang="0">
                        <a:pos x="34" y="18"/>
                      </a:cxn>
                      <a:cxn ang="0">
                        <a:pos x="35" y="11"/>
                      </a:cxn>
                      <a:cxn ang="0">
                        <a:pos x="35" y="3"/>
                      </a:cxn>
                      <a:cxn ang="0">
                        <a:pos x="35" y="1"/>
                      </a:cxn>
                      <a:cxn ang="0">
                        <a:pos x="35" y="0"/>
                      </a:cxn>
                      <a:cxn ang="0">
                        <a:pos x="34" y="9"/>
                      </a:cxn>
                      <a:cxn ang="0">
                        <a:pos x="31" y="17"/>
                      </a:cxn>
                      <a:cxn ang="0">
                        <a:pos x="28" y="24"/>
                      </a:cxn>
                      <a:cxn ang="0">
                        <a:pos x="23" y="32"/>
                      </a:cxn>
                      <a:cxn ang="0">
                        <a:pos x="12" y="46"/>
                      </a:cxn>
                      <a:cxn ang="0">
                        <a:pos x="0" y="58"/>
                      </a:cxn>
                      <a:cxn ang="0">
                        <a:pos x="9" y="52"/>
                      </a:cxn>
                      <a:cxn ang="0">
                        <a:pos x="17" y="46"/>
                      </a:cxn>
                    </a:cxnLst>
                    <a:rect l="0" t="0" r="r" b="b"/>
                    <a:pathLst>
                      <a:path w="35" h="58">
                        <a:moveTo>
                          <a:pt x="17" y="46"/>
                        </a:moveTo>
                        <a:lnTo>
                          <a:pt x="26" y="34"/>
                        </a:lnTo>
                        <a:lnTo>
                          <a:pt x="34" y="18"/>
                        </a:lnTo>
                        <a:lnTo>
                          <a:pt x="35" y="11"/>
                        </a:lnTo>
                        <a:lnTo>
                          <a:pt x="35" y="3"/>
                        </a:lnTo>
                        <a:lnTo>
                          <a:pt x="35" y="1"/>
                        </a:lnTo>
                        <a:lnTo>
                          <a:pt x="35" y="0"/>
                        </a:lnTo>
                        <a:lnTo>
                          <a:pt x="34" y="9"/>
                        </a:lnTo>
                        <a:lnTo>
                          <a:pt x="31" y="17"/>
                        </a:lnTo>
                        <a:lnTo>
                          <a:pt x="28" y="24"/>
                        </a:lnTo>
                        <a:lnTo>
                          <a:pt x="23" y="32"/>
                        </a:lnTo>
                        <a:lnTo>
                          <a:pt x="12" y="46"/>
                        </a:lnTo>
                        <a:lnTo>
                          <a:pt x="0" y="58"/>
                        </a:lnTo>
                        <a:lnTo>
                          <a:pt x="9" y="52"/>
                        </a:lnTo>
                        <a:lnTo>
                          <a:pt x="17" y="46"/>
                        </a:lnTo>
                        <a:close/>
                      </a:path>
                    </a:pathLst>
                  </a:custGeom>
                  <a:solidFill>
                    <a:srgbClr val="D8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49" name="Freeform 817"/>
                  <p:cNvSpPr>
                    <a:spLocks/>
                  </p:cNvSpPr>
                  <p:nvPr/>
                </p:nvSpPr>
                <p:spPr bwMode="auto">
                  <a:xfrm>
                    <a:off x="5649" y="1243"/>
                    <a:ext cx="41" cy="66"/>
                  </a:xfrm>
                  <a:custGeom>
                    <a:avLst/>
                    <a:gdLst/>
                    <a:ahLst/>
                    <a:cxnLst>
                      <a:cxn ang="0">
                        <a:pos x="14" y="60"/>
                      </a:cxn>
                      <a:cxn ang="0">
                        <a:pos x="23" y="51"/>
                      </a:cxn>
                      <a:cxn ang="0">
                        <a:pos x="31" y="38"/>
                      </a:cxn>
                      <a:cxn ang="0">
                        <a:pos x="37" y="27"/>
                      </a:cxn>
                      <a:cxn ang="0">
                        <a:pos x="41" y="13"/>
                      </a:cxn>
                      <a:cxn ang="0">
                        <a:pos x="41" y="10"/>
                      </a:cxn>
                      <a:cxn ang="0">
                        <a:pos x="41" y="9"/>
                      </a:cxn>
                      <a:cxn ang="0">
                        <a:pos x="41" y="4"/>
                      </a:cxn>
                      <a:cxn ang="0">
                        <a:pos x="41" y="0"/>
                      </a:cxn>
                      <a:cxn ang="0">
                        <a:pos x="40" y="10"/>
                      </a:cxn>
                      <a:cxn ang="0">
                        <a:pos x="37" y="20"/>
                      </a:cxn>
                      <a:cxn ang="0">
                        <a:pos x="32" y="29"/>
                      </a:cxn>
                      <a:cxn ang="0">
                        <a:pos x="27" y="38"/>
                      </a:cxn>
                      <a:cxn ang="0">
                        <a:pos x="21" y="46"/>
                      </a:cxn>
                      <a:cxn ang="0">
                        <a:pos x="15" y="54"/>
                      </a:cxn>
                      <a:cxn ang="0">
                        <a:pos x="7" y="60"/>
                      </a:cxn>
                      <a:cxn ang="0">
                        <a:pos x="0" y="66"/>
                      </a:cxn>
                      <a:cxn ang="0">
                        <a:pos x="6" y="63"/>
                      </a:cxn>
                      <a:cxn ang="0">
                        <a:pos x="14" y="60"/>
                      </a:cxn>
                    </a:cxnLst>
                    <a:rect l="0" t="0" r="r" b="b"/>
                    <a:pathLst>
                      <a:path w="41" h="66">
                        <a:moveTo>
                          <a:pt x="14" y="60"/>
                        </a:moveTo>
                        <a:lnTo>
                          <a:pt x="23" y="51"/>
                        </a:lnTo>
                        <a:lnTo>
                          <a:pt x="31" y="38"/>
                        </a:lnTo>
                        <a:lnTo>
                          <a:pt x="37" y="27"/>
                        </a:lnTo>
                        <a:lnTo>
                          <a:pt x="41" y="13"/>
                        </a:lnTo>
                        <a:lnTo>
                          <a:pt x="41" y="10"/>
                        </a:lnTo>
                        <a:lnTo>
                          <a:pt x="41" y="9"/>
                        </a:lnTo>
                        <a:lnTo>
                          <a:pt x="41" y="4"/>
                        </a:lnTo>
                        <a:lnTo>
                          <a:pt x="41" y="0"/>
                        </a:lnTo>
                        <a:lnTo>
                          <a:pt x="40" y="10"/>
                        </a:lnTo>
                        <a:lnTo>
                          <a:pt x="37" y="20"/>
                        </a:lnTo>
                        <a:lnTo>
                          <a:pt x="32" y="29"/>
                        </a:lnTo>
                        <a:lnTo>
                          <a:pt x="27" y="38"/>
                        </a:lnTo>
                        <a:lnTo>
                          <a:pt x="21" y="46"/>
                        </a:lnTo>
                        <a:lnTo>
                          <a:pt x="15" y="54"/>
                        </a:lnTo>
                        <a:lnTo>
                          <a:pt x="7" y="60"/>
                        </a:lnTo>
                        <a:lnTo>
                          <a:pt x="0" y="66"/>
                        </a:lnTo>
                        <a:lnTo>
                          <a:pt x="6" y="63"/>
                        </a:lnTo>
                        <a:lnTo>
                          <a:pt x="14" y="60"/>
                        </a:lnTo>
                        <a:close/>
                      </a:path>
                    </a:pathLst>
                  </a:custGeom>
                  <a:solidFill>
                    <a:srgbClr val="D930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50" name="Freeform 818"/>
                  <p:cNvSpPr>
                    <a:spLocks/>
                  </p:cNvSpPr>
                  <p:nvPr/>
                </p:nvSpPr>
                <p:spPr bwMode="auto">
                  <a:xfrm>
                    <a:off x="5643" y="1238"/>
                    <a:ext cx="47" cy="73"/>
                  </a:xfrm>
                  <a:custGeom>
                    <a:avLst/>
                    <a:gdLst/>
                    <a:ahLst/>
                    <a:cxnLst>
                      <a:cxn ang="0">
                        <a:pos x="12" y="69"/>
                      </a:cxn>
                      <a:cxn ang="0">
                        <a:pos x="24" y="57"/>
                      </a:cxn>
                      <a:cxn ang="0">
                        <a:pos x="35" y="43"/>
                      </a:cxn>
                      <a:cxn ang="0">
                        <a:pos x="40" y="35"/>
                      </a:cxn>
                      <a:cxn ang="0">
                        <a:pos x="43" y="28"/>
                      </a:cxn>
                      <a:cxn ang="0">
                        <a:pos x="46" y="20"/>
                      </a:cxn>
                      <a:cxn ang="0">
                        <a:pos x="47" y="11"/>
                      </a:cxn>
                      <a:cxn ang="0">
                        <a:pos x="47" y="6"/>
                      </a:cxn>
                      <a:cxn ang="0">
                        <a:pos x="46" y="0"/>
                      </a:cxn>
                      <a:cxn ang="0">
                        <a:pos x="44" y="11"/>
                      </a:cxn>
                      <a:cxn ang="0">
                        <a:pos x="41" y="23"/>
                      </a:cxn>
                      <a:cxn ang="0">
                        <a:pos x="38" y="32"/>
                      </a:cxn>
                      <a:cxn ang="0">
                        <a:pos x="32" y="43"/>
                      </a:cxn>
                      <a:cxn ang="0">
                        <a:pos x="26" y="52"/>
                      </a:cxn>
                      <a:cxn ang="0">
                        <a:pos x="18" y="60"/>
                      </a:cxn>
                      <a:cxn ang="0">
                        <a:pos x="9" y="66"/>
                      </a:cxn>
                      <a:cxn ang="0">
                        <a:pos x="0" y="73"/>
                      </a:cxn>
                      <a:cxn ang="0">
                        <a:pos x="6" y="71"/>
                      </a:cxn>
                      <a:cxn ang="0">
                        <a:pos x="12" y="69"/>
                      </a:cxn>
                    </a:cxnLst>
                    <a:rect l="0" t="0" r="r" b="b"/>
                    <a:pathLst>
                      <a:path w="47" h="73">
                        <a:moveTo>
                          <a:pt x="12" y="69"/>
                        </a:moveTo>
                        <a:lnTo>
                          <a:pt x="24" y="57"/>
                        </a:lnTo>
                        <a:lnTo>
                          <a:pt x="35" y="43"/>
                        </a:lnTo>
                        <a:lnTo>
                          <a:pt x="40" y="35"/>
                        </a:lnTo>
                        <a:lnTo>
                          <a:pt x="43" y="28"/>
                        </a:lnTo>
                        <a:lnTo>
                          <a:pt x="46" y="20"/>
                        </a:lnTo>
                        <a:lnTo>
                          <a:pt x="47" y="11"/>
                        </a:lnTo>
                        <a:lnTo>
                          <a:pt x="47" y="6"/>
                        </a:lnTo>
                        <a:lnTo>
                          <a:pt x="46" y="0"/>
                        </a:lnTo>
                        <a:lnTo>
                          <a:pt x="44" y="11"/>
                        </a:lnTo>
                        <a:lnTo>
                          <a:pt x="41" y="23"/>
                        </a:lnTo>
                        <a:lnTo>
                          <a:pt x="38" y="32"/>
                        </a:lnTo>
                        <a:lnTo>
                          <a:pt x="32" y="43"/>
                        </a:lnTo>
                        <a:lnTo>
                          <a:pt x="26" y="52"/>
                        </a:lnTo>
                        <a:lnTo>
                          <a:pt x="18" y="60"/>
                        </a:lnTo>
                        <a:lnTo>
                          <a:pt x="9" y="66"/>
                        </a:lnTo>
                        <a:lnTo>
                          <a:pt x="0" y="73"/>
                        </a:lnTo>
                        <a:lnTo>
                          <a:pt x="6" y="71"/>
                        </a:lnTo>
                        <a:lnTo>
                          <a:pt x="12" y="69"/>
                        </a:lnTo>
                        <a:close/>
                      </a:path>
                    </a:pathLst>
                  </a:custGeom>
                  <a:solidFill>
                    <a:srgbClr val="DA302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51" name="Freeform 819"/>
                  <p:cNvSpPr>
                    <a:spLocks/>
                  </p:cNvSpPr>
                  <p:nvPr/>
                </p:nvSpPr>
                <p:spPr bwMode="auto">
                  <a:xfrm>
                    <a:off x="5638" y="1233"/>
                    <a:ext cx="52" cy="79"/>
                  </a:xfrm>
                  <a:custGeom>
                    <a:avLst/>
                    <a:gdLst/>
                    <a:ahLst/>
                    <a:cxnLst>
                      <a:cxn ang="0">
                        <a:pos x="11" y="76"/>
                      </a:cxn>
                      <a:cxn ang="0">
                        <a:pos x="18" y="70"/>
                      </a:cxn>
                      <a:cxn ang="0">
                        <a:pos x="26" y="64"/>
                      </a:cxn>
                      <a:cxn ang="0">
                        <a:pos x="32" y="56"/>
                      </a:cxn>
                      <a:cxn ang="0">
                        <a:pos x="38" y="48"/>
                      </a:cxn>
                      <a:cxn ang="0">
                        <a:pos x="43" y="39"/>
                      </a:cxn>
                      <a:cxn ang="0">
                        <a:pos x="48" y="30"/>
                      </a:cxn>
                      <a:cxn ang="0">
                        <a:pos x="51" y="20"/>
                      </a:cxn>
                      <a:cxn ang="0">
                        <a:pos x="52" y="10"/>
                      </a:cxn>
                      <a:cxn ang="0">
                        <a:pos x="51" y="5"/>
                      </a:cxn>
                      <a:cxn ang="0">
                        <a:pos x="51" y="0"/>
                      </a:cxn>
                      <a:cxn ang="0">
                        <a:pos x="49" y="13"/>
                      </a:cxn>
                      <a:cxn ang="0">
                        <a:pos x="46" y="25"/>
                      </a:cxn>
                      <a:cxn ang="0">
                        <a:pos x="42" y="37"/>
                      </a:cxn>
                      <a:cxn ang="0">
                        <a:pos x="35" y="47"/>
                      </a:cxn>
                      <a:cxn ang="0">
                        <a:pos x="28" y="57"/>
                      </a:cxn>
                      <a:cxn ang="0">
                        <a:pos x="20" y="65"/>
                      </a:cxn>
                      <a:cxn ang="0">
                        <a:pos x="11" y="73"/>
                      </a:cxn>
                      <a:cxn ang="0">
                        <a:pos x="0" y="79"/>
                      </a:cxn>
                      <a:cxn ang="0">
                        <a:pos x="5" y="78"/>
                      </a:cxn>
                      <a:cxn ang="0">
                        <a:pos x="11" y="76"/>
                      </a:cxn>
                    </a:cxnLst>
                    <a:rect l="0" t="0" r="r" b="b"/>
                    <a:pathLst>
                      <a:path w="52" h="79">
                        <a:moveTo>
                          <a:pt x="11" y="76"/>
                        </a:moveTo>
                        <a:lnTo>
                          <a:pt x="18" y="70"/>
                        </a:lnTo>
                        <a:lnTo>
                          <a:pt x="26" y="64"/>
                        </a:lnTo>
                        <a:lnTo>
                          <a:pt x="32" y="56"/>
                        </a:lnTo>
                        <a:lnTo>
                          <a:pt x="38" y="48"/>
                        </a:lnTo>
                        <a:lnTo>
                          <a:pt x="43" y="39"/>
                        </a:lnTo>
                        <a:lnTo>
                          <a:pt x="48" y="30"/>
                        </a:lnTo>
                        <a:lnTo>
                          <a:pt x="51" y="20"/>
                        </a:lnTo>
                        <a:lnTo>
                          <a:pt x="52" y="10"/>
                        </a:lnTo>
                        <a:lnTo>
                          <a:pt x="51" y="5"/>
                        </a:lnTo>
                        <a:lnTo>
                          <a:pt x="51" y="0"/>
                        </a:lnTo>
                        <a:lnTo>
                          <a:pt x="49" y="13"/>
                        </a:lnTo>
                        <a:lnTo>
                          <a:pt x="46" y="25"/>
                        </a:lnTo>
                        <a:lnTo>
                          <a:pt x="42" y="37"/>
                        </a:lnTo>
                        <a:lnTo>
                          <a:pt x="35" y="47"/>
                        </a:lnTo>
                        <a:lnTo>
                          <a:pt x="28" y="57"/>
                        </a:lnTo>
                        <a:lnTo>
                          <a:pt x="20" y="65"/>
                        </a:lnTo>
                        <a:lnTo>
                          <a:pt x="11" y="73"/>
                        </a:lnTo>
                        <a:lnTo>
                          <a:pt x="0" y="79"/>
                        </a:lnTo>
                        <a:lnTo>
                          <a:pt x="5" y="78"/>
                        </a:lnTo>
                        <a:lnTo>
                          <a:pt x="11" y="76"/>
                        </a:lnTo>
                        <a:close/>
                      </a:path>
                    </a:pathLst>
                  </a:custGeom>
                  <a:solidFill>
                    <a:srgbClr val="DA312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52" name="Freeform 820"/>
                  <p:cNvSpPr>
                    <a:spLocks/>
                  </p:cNvSpPr>
                  <p:nvPr/>
                </p:nvSpPr>
                <p:spPr bwMode="auto">
                  <a:xfrm>
                    <a:off x="5632" y="1229"/>
                    <a:ext cx="57" cy="83"/>
                  </a:xfrm>
                  <a:custGeom>
                    <a:avLst/>
                    <a:gdLst/>
                    <a:ahLst/>
                    <a:cxnLst>
                      <a:cxn ang="0">
                        <a:pos x="11" y="82"/>
                      </a:cxn>
                      <a:cxn ang="0">
                        <a:pos x="20" y="75"/>
                      </a:cxn>
                      <a:cxn ang="0">
                        <a:pos x="29" y="69"/>
                      </a:cxn>
                      <a:cxn ang="0">
                        <a:pos x="37" y="61"/>
                      </a:cxn>
                      <a:cxn ang="0">
                        <a:pos x="43" y="52"/>
                      </a:cxn>
                      <a:cxn ang="0">
                        <a:pos x="49" y="41"/>
                      </a:cxn>
                      <a:cxn ang="0">
                        <a:pos x="52" y="32"/>
                      </a:cxn>
                      <a:cxn ang="0">
                        <a:pos x="55" y="20"/>
                      </a:cxn>
                      <a:cxn ang="0">
                        <a:pos x="57" y="9"/>
                      </a:cxn>
                      <a:cxn ang="0">
                        <a:pos x="57" y="4"/>
                      </a:cxn>
                      <a:cxn ang="0">
                        <a:pos x="55" y="0"/>
                      </a:cxn>
                      <a:cxn ang="0">
                        <a:pos x="55" y="1"/>
                      </a:cxn>
                      <a:cxn ang="0">
                        <a:pos x="55" y="1"/>
                      </a:cxn>
                      <a:cxn ang="0">
                        <a:pos x="54" y="15"/>
                      </a:cxn>
                      <a:cxn ang="0">
                        <a:pos x="51" y="27"/>
                      </a:cxn>
                      <a:cxn ang="0">
                        <a:pos x="46" y="40"/>
                      </a:cxn>
                      <a:cxn ang="0">
                        <a:pos x="40" y="51"/>
                      </a:cxn>
                      <a:cxn ang="0">
                        <a:pos x="32" y="61"/>
                      </a:cxn>
                      <a:cxn ang="0">
                        <a:pos x="23" y="71"/>
                      </a:cxn>
                      <a:cxn ang="0">
                        <a:pos x="12" y="78"/>
                      </a:cxn>
                      <a:cxn ang="0">
                        <a:pos x="0" y="83"/>
                      </a:cxn>
                      <a:cxn ang="0">
                        <a:pos x="6" y="83"/>
                      </a:cxn>
                      <a:cxn ang="0">
                        <a:pos x="11" y="82"/>
                      </a:cxn>
                    </a:cxnLst>
                    <a:rect l="0" t="0" r="r" b="b"/>
                    <a:pathLst>
                      <a:path w="57" h="83">
                        <a:moveTo>
                          <a:pt x="11" y="82"/>
                        </a:moveTo>
                        <a:lnTo>
                          <a:pt x="20" y="75"/>
                        </a:lnTo>
                        <a:lnTo>
                          <a:pt x="29" y="69"/>
                        </a:lnTo>
                        <a:lnTo>
                          <a:pt x="37" y="61"/>
                        </a:lnTo>
                        <a:lnTo>
                          <a:pt x="43" y="52"/>
                        </a:lnTo>
                        <a:lnTo>
                          <a:pt x="49" y="41"/>
                        </a:lnTo>
                        <a:lnTo>
                          <a:pt x="52" y="32"/>
                        </a:lnTo>
                        <a:lnTo>
                          <a:pt x="55" y="20"/>
                        </a:lnTo>
                        <a:lnTo>
                          <a:pt x="57" y="9"/>
                        </a:lnTo>
                        <a:lnTo>
                          <a:pt x="57" y="4"/>
                        </a:lnTo>
                        <a:lnTo>
                          <a:pt x="55" y="0"/>
                        </a:lnTo>
                        <a:lnTo>
                          <a:pt x="55" y="1"/>
                        </a:lnTo>
                        <a:lnTo>
                          <a:pt x="55" y="1"/>
                        </a:lnTo>
                        <a:lnTo>
                          <a:pt x="54" y="15"/>
                        </a:lnTo>
                        <a:lnTo>
                          <a:pt x="51" y="27"/>
                        </a:lnTo>
                        <a:lnTo>
                          <a:pt x="46" y="40"/>
                        </a:lnTo>
                        <a:lnTo>
                          <a:pt x="40" y="51"/>
                        </a:lnTo>
                        <a:lnTo>
                          <a:pt x="32" y="61"/>
                        </a:lnTo>
                        <a:lnTo>
                          <a:pt x="23" y="71"/>
                        </a:lnTo>
                        <a:lnTo>
                          <a:pt x="12" y="78"/>
                        </a:lnTo>
                        <a:lnTo>
                          <a:pt x="0" y="83"/>
                        </a:lnTo>
                        <a:lnTo>
                          <a:pt x="6" y="83"/>
                        </a:lnTo>
                        <a:lnTo>
                          <a:pt x="11" y="82"/>
                        </a:lnTo>
                        <a:close/>
                      </a:path>
                    </a:pathLst>
                  </a:custGeom>
                  <a:solidFill>
                    <a:srgbClr val="DB312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53" name="Freeform 821"/>
                  <p:cNvSpPr>
                    <a:spLocks/>
                  </p:cNvSpPr>
                  <p:nvPr/>
                </p:nvSpPr>
                <p:spPr bwMode="auto">
                  <a:xfrm>
                    <a:off x="5627" y="1226"/>
                    <a:ext cx="62" cy="88"/>
                  </a:xfrm>
                  <a:custGeom>
                    <a:avLst/>
                    <a:gdLst/>
                    <a:ahLst/>
                    <a:cxnLst>
                      <a:cxn ang="0">
                        <a:pos x="11" y="86"/>
                      </a:cxn>
                      <a:cxn ang="0">
                        <a:pos x="22" y="80"/>
                      </a:cxn>
                      <a:cxn ang="0">
                        <a:pos x="31" y="72"/>
                      </a:cxn>
                      <a:cxn ang="0">
                        <a:pos x="39" y="64"/>
                      </a:cxn>
                      <a:cxn ang="0">
                        <a:pos x="46" y="54"/>
                      </a:cxn>
                      <a:cxn ang="0">
                        <a:pos x="53" y="44"/>
                      </a:cxn>
                      <a:cxn ang="0">
                        <a:pos x="57" y="32"/>
                      </a:cxn>
                      <a:cxn ang="0">
                        <a:pos x="60" y="20"/>
                      </a:cxn>
                      <a:cxn ang="0">
                        <a:pos x="62" y="7"/>
                      </a:cxn>
                      <a:cxn ang="0">
                        <a:pos x="60" y="3"/>
                      </a:cxn>
                      <a:cxn ang="0">
                        <a:pos x="59" y="0"/>
                      </a:cxn>
                      <a:cxn ang="0">
                        <a:pos x="59" y="1"/>
                      </a:cxn>
                      <a:cxn ang="0">
                        <a:pos x="59" y="4"/>
                      </a:cxn>
                      <a:cxn ang="0">
                        <a:pos x="57" y="18"/>
                      </a:cxn>
                      <a:cxn ang="0">
                        <a:pos x="54" y="32"/>
                      </a:cxn>
                      <a:cxn ang="0">
                        <a:pos x="49" y="44"/>
                      </a:cxn>
                      <a:cxn ang="0">
                        <a:pos x="42" y="55"/>
                      </a:cxn>
                      <a:cxn ang="0">
                        <a:pos x="34" y="66"/>
                      </a:cxn>
                      <a:cxn ang="0">
                        <a:pos x="23" y="74"/>
                      </a:cxn>
                      <a:cxn ang="0">
                        <a:pos x="12" y="81"/>
                      </a:cxn>
                      <a:cxn ang="0">
                        <a:pos x="0" y="88"/>
                      </a:cxn>
                      <a:cxn ang="0">
                        <a:pos x="6" y="86"/>
                      </a:cxn>
                      <a:cxn ang="0">
                        <a:pos x="11" y="86"/>
                      </a:cxn>
                    </a:cxnLst>
                    <a:rect l="0" t="0" r="r" b="b"/>
                    <a:pathLst>
                      <a:path w="62" h="88">
                        <a:moveTo>
                          <a:pt x="11" y="86"/>
                        </a:moveTo>
                        <a:lnTo>
                          <a:pt x="22" y="80"/>
                        </a:lnTo>
                        <a:lnTo>
                          <a:pt x="31" y="72"/>
                        </a:lnTo>
                        <a:lnTo>
                          <a:pt x="39" y="64"/>
                        </a:lnTo>
                        <a:lnTo>
                          <a:pt x="46" y="54"/>
                        </a:lnTo>
                        <a:lnTo>
                          <a:pt x="53" y="44"/>
                        </a:lnTo>
                        <a:lnTo>
                          <a:pt x="57" y="32"/>
                        </a:lnTo>
                        <a:lnTo>
                          <a:pt x="60" y="20"/>
                        </a:lnTo>
                        <a:lnTo>
                          <a:pt x="62" y="7"/>
                        </a:lnTo>
                        <a:lnTo>
                          <a:pt x="60" y="3"/>
                        </a:lnTo>
                        <a:lnTo>
                          <a:pt x="59" y="0"/>
                        </a:lnTo>
                        <a:lnTo>
                          <a:pt x="59" y="1"/>
                        </a:lnTo>
                        <a:lnTo>
                          <a:pt x="59" y="4"/>
                        </a:lnTo>
                        <a:lnTo>
                          <a:pt x="57" y="18"/>
                        </a:lnTo>
                        <a:lnTo>
                          <a:pt x="54" y="32"/>
                        </a:lnTo>
                        <a:lnTo>
                          <a:pt x="49" y="44"/>
                        </a:lnTo>
                        <a:lnTo>
                          <a:pt x="42" y="55"/>
                        </a:lnTo>
                        <a:lnTo>
                          <a:pt x="34" y="66"/>
                        </a:lnTo>
                        <a:lnTo>
                          <a:pt x="23" y="74"/>
                        </a:lnTo>
                        <a:lnTo>
                          <a:pt x="12" y="81"/>
                        </a:lnTo>
                        <a:lnTo>
                          <a:pt x="0" y="88"/>
                        </a:lnTo>
                        <a:lnTo>
                          <a:pt x="6" y="86"/>
                        </a:lnTo>
                        <a:lnTo>
                          <a:pt x="11" y="86"/>
                        </a:lnTo>
                        <a:close/>
                      </a:path>
                    </a:pathLst>
                  </a:custGeom>
                  <a:solidFill>
                    <a:srgbClr val="DB322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54" name="Freeform 822"/>
                  <p:cNvSpPr>
                    <a:spLocks/>
                  </p:cNvSpPr>
                  <p:nvPr/>
                </p:nvSpPr>
                <p:spPr bwMode="auto">
                  <a:xfrm>
                    <a:off x="5622" y="1222"/>
                    <a:ext cx="65" cy="92"/>
                  </a:xfrm>
                  <a:custGeom>
                    <a:avLst/>
                    <a:gdLst/>
                    <a:ahLst/>
                    <a:cxnLst>
                      <a:cxn ang="0">
                        <a:pos x="65" y="8"/>
                      </a:cxn>
                      <a:cxn ang="0">
                        <a:pos x="65" y="8"/>
                      </a:cxn>
                      <a:cxn ang="0">
                        <a:pos x="65" y="7"/>
                      </a:cxn>
                      <a:cxn ang="0">
                        <a:pos x="64" y="4"/>
                      </a:cxn>
                      <a:cxn ang="0">
                        <a:pos x="61" y="0"/>
                      </a:cxn>
                      <a:cxn ang="0">
                        <a:pos x="62" y="4"/>
                      </a:cxn>
                      <a:cxn ang="0">
                        <a:pos x="62" y="8"/>
                      </a:cxn>
                      <a:cxn ang="0">
                        <a:pos x="61" y="22"/>
                      </a:cxn>
                      <a:cxn ang="0">
                        <a:pos x="58" y="36"/>
                      </a:cxn>
                      <a:cxn ang="0">
                        <a:pos x="51" y="48"/>
                      </a:cxn>
                      <a:cxn ang="0">
                        <a:pos x="45" y="61"/>
                      </a:cxn>
                      <a:cxn ang="0">
                        <a:pos x="36" y="70"/>
                      </a:cxn>
                      <a:cxn ang="0">
                        <a:pos x="25" y="79"/>
                      </a:cxn>
                      <a:cxn ang="0">
                        <a:pos x="14" y="85"/>
                      </a:cxn>
                      <a:cxn ang="0">
                        <a:pos x="0" y="92"/>
                      </a:cxn>
                      <a:cxn ang="0">
                        <a:pos x="4" y="92"/>
                      </a:cxn>
                      <a:cxn ang="0">
                        <a:pos x="5" y="92"/>
                      </a:cxn>
                      <a:cxn ang="0">
                        <a:pos x="8" y="92"/>
                      </a:cxn>
                      <a:cxn ang="0">
                        <a:pos x="10" y="90"/>
                      </a:cxn>
                      <a:cxn ang="0">
                        <a:pos x="22" y="85"/>
                      </a:cxn>
                      <a:cxn ang="0">
                        <a:pos x="33" y="78"/>
                      </a:cxn>
                      <a:cxn ang="0">
                        <a:pos x="42" y="68"/>
                      </a:cxn>
                      <a:cxn ang="0">
                        <a:pos x="50" y="58"/>
                      </a:cxn>
                      <a:cxn ang="0">
                        <a:pos x="56" y="47"/>
                      </a:cxn>
                      <a:cxn ang="0">
                        <a:pos x="61" y="34"/>
                      </a:cxn>
                      <a:cxn ang="0">
                        <a:pos x="64" y="22"/>
                      </a:cxn>
                      <a:cxn ang="0">
                        <a:pos x="65" y="8"/>
                      </a:cxn>
                    </a:cxnLst>
                    <a:rect l="0" t="0" r="r" b="b"/>
                    <a:pathLst>
                      <a:path w="65" h="92">
                        <a:moveTo>
                          <a:pt x="65" y="8"/>
                        </a:moveTo>
                        <a:lnTo>
                          <a:pt x="65" y="8"/>
                        </a:lnTo>
                        <a:lnTo>
                          <a:pt x="65" y="7"/>
                        </a:lnTo>
                        <a:lnTo>
                          <a:pt x="64" y="4"/>
                        </a:lnTo>
                        <a:lnTo>
                          <a:pt x="61" y="0"/>
                        </a:lnTo>
                        <a:lnTo>
                          <a:pt x="62" y="4"/>
                        </a:lnTo>
                        <a:lnTo>
                          <a:pt x="62" y="8"/>
                        </a:lnTo>
                        <a:lnTo>
                          <a:pt x="61" y="22"/>
                        </a:lnTo>
                        <a:lnTo>
                          <a:pt x="58" y="36"/>
                        </a:lnTo>
                        <a:lnTo>
                          <a:pt x="51" y="48"/>
                        </a:lnTo>
                        <a:lnTo>
                          <a:pt x="45" y="61"/>
                        </a:lnTo>
                        <a:lnTo>
                          <a:pt x="36" y="70"/>
                        </a:lnTo>
                        <a:lnTo>
                          <a:pt x="25" y="79"/>
                        </a:lnTo>
                        <a:lnTo>
                          <a:pt x="14" y="85"/>
                        </a:lnTo>
                        <a:lnTo>
                          <a:pt x="0" y="92"/>
                        </a:lnTo>
                        <a:lnTo>
                          <a:pt x="4" y="92"/>
                        </a:lnTo>
                        <a:lnTo>
                          <a:pt x="5" y="92"/>
                        </a:lnTo>
                        <a:lnTo>
                          <a:pt x="8" y="92"/>
                        </a:lnTo>
                        <a:lnTo>
                          <a:pt x="10" y="90"/>
                        </a:lnTo>
                        <a:lnTo>
                          <a:pt x="22" y="85"/>
                        </a:lnTo>
                        <a:lnTo>
                          <a:pt x="33" y="78"/>
                        </a:lnTo>
                        <a:lnTo>
                          <a:pt x="42" y="68"/>
                        </a:lnTo>
                        <a:lnTo>
                          <a:pt x="50" y="58"/>
                        </a:lnTo>
                        <a:lnTo>
                          <a:pt x="56" y="47"/>
                        </a:lnTo>
                        <a:lnTo>
                          <a:pt x="61" y="34"/>
                        </a:lnTo>
                        <a:lnTo>
                          <a:pt x="64" y="22"/>
                        </a:lnTo>
                        <a:lnTo>
                          <a:pt x="65" y="8"/>
                        </a:lnTo>
                        <a:close/>
                      </a:path>
                    </a:pathLst>
                  </a:custGeom>
                  <a:solidFill>
                    <a:srgbClr val="DB332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55" name="Freeform 823"/>
                  <p:cNvSpPr>
                    <a:spLocks/>
                  </p:cNvSpPr>
                  <p:nvPr/>
                </p:nvSpPr>
                <p:spPr bwMode="auto">
                  <a:xfrm>
                    <a:off x="5619" y="1219"/>
                    <a:ext cx="67" cy="95"/>
                  </a:xfrm>
                  <a:custGeom>
                    <a:avLst/>
                    <a:gdLst/>
                    <a:ahLst/>
                    <a:cxnLst>
                      <a:cxn ang="0">
                        <a:pos x="67" y="11"/>
                      </a:cxn>
                      <a:cxn ang="0">
                        <a:pos x="67" y="8"/>
                      </a:cxn>
                      <a:cxn ang="0">
                        <a:pos x="67" y="7"/>
                      </a:cxn>
                      <a:cxn ang="0">
                        <a:pos x="64" y="3"/>
                      </a:cxn>
                      <a:cxn ang="0">
                        <a:pos x="62" y="0"/>
                      </a:cxn>
                      <a:cxn ang="0">
                        <a:pos x="62" y="5"/>
                      </a:cxn>
                      <a:cxn ang="0">
                        <a:pos x="64" y="11"/>
                      </a:cxn>
                      <a:cxn ang="0">
                        <a:pos x="62" y="25"/>
                      </a:cxn>
                      <a:cxn ang="0">
                        <a:pos x="59" y="39"/>
                      </a:cxn>
                      <a:cxn ang="0">
                        <a:pos x="53" y="53"/>
                      </a:cxn>
                      <a:cxn ang="0">
                        <a:pos x="45" y="64"/>
                      </a:cxn>
                      <a:cxn ang="0">
                        <a:pos x="36" y="73"/>
                      </a:cxn>
                      <a:cxn ang="0">
                        <a:pos x="25" y="82"/>
                      </a:cxn>
                      <a:cxn ang="0">
                        <a:pos x="13" y="88"/>
                      </a:cxn>
                      <a:cxn ang="0">
                        <a:pos x="0" y="93"/>
                      </a:cxn>
                      <a:cxn ang="0">
                        <a:pos x="3" y="95"/>
                      </a:cxn>
                      <a:cxn ang="0">
                        <a:pos x="8" y="95"/>
                      </a:cxn>
                      <a:cxn ang="0">
                        <a:pos x="8" y="95"/>
                      </a:cxn>
                      <a:cxn ang="0">
                        <a:pos x="8" y="95"/>
                      </a:cxn>
                      <a:cxn ang="0">
                        <a:pos x="20" y="88"/>
                      </a:cxn>
                      <a:cxn ang="0">
                        <a:pos x="31" y="81"/>
                      </a:cxn>
                      <a:cxn ang="0">
                        <a:pos x="42" y="73"/>
                      </a:cxn>
                      <a:cxn ang="0">
                        <a:pos x="50" y="62"/>
                      </a:cxn>
                      <a:cxn ang="0">
                        <a:pos x="57" y="51"/>
                      </a:cxn>
                      <a:cxn ang="0">
                        <a:pos x="62" y="39"/>
                      </a:cxn>
                      <a:cxn ang="0">
                        <a:pos x="65" y="25"/>
                      </a:cxn>
                      <a:cxn ang="0">
                        <a:pos x="67" y="11"/>
                      </a:cxn>
                    </a:cxnLst>
                    <a:rect l="0" t="0" r="r" b="b"/>
                    <a:pathLst>
                      <a:path w="67" h="95">
                        <a:moveTo>
                          <a:pt x="67" y="11"/>
                        </a:moveTo>
                        <a:lnTo>
                          <a:pt x="67" y="8"/>
                        </a:lnTo>
                        <a:lnTo>
                          <a:pt x="67" y="7"/>
                        </a:lnTo>
                        <a:lnTo>
                          <a:pt x="64" y="3"/>
                        </a:lnTo>
                        <a:lnTo>
                          <a:pt x="62" y="0"/>
                        </a:lnTo>
                        <a:lnTo>
                          <a:pt x="62" y="5"/>
                        </a:lnTo>
                        <a:lnTo>
                          <a:pt x="64" y="11"/>
                        </a:lnTo>
                        <a:lnTo>
                          <a:pt x="62" y="25"/>
                        </a:lnTo>
                        <a:lnTo>
                          <a:pt x="59" y="39"/>
                        </a:lnTo>
                        <a:lnTo>
                          <a:pt x="53" y="53"/>
                        </a:lnTo>
                        <a:lnTo>
                          <a:pt x="45" y="64"/>
                        </a:lnTo>
                        <a:lnTo>
                          <a:pt x="36" y="73"/>
                        </a:lnTo>
                        <a:lnTo>
                          <a:pt x="25" y="82"/>
                        </a:lnTo>
                        <a:lnTo>
                          <a:pt x="13" y="88"/>
                        </a:lnTo>
                        <a:lnTo>
                          <a:pt x="0" y="93"/>
                        </a:lnTo>
                        <a:lnTo>
                          <a:pt x="3" y="95"/>
                        </a:lnTo>
                        <a:lnTo>
                          <a:pt x="8" y="95"/>
                        </a:lnTo>
                        <a:lnTo>
                          <a:pt x="8" y="95"/>
                        </a:lnTo>
                        <a:lnTo>
                          <a:pt x="8" y="95"/>
                        </a:lnTo>
                        <a:lnTo>
                          <a:pt x="20" y="88"/>
                        </a:lnTo>
                        <a:lnTo>
                          <a:pt x="31" y="81"/>
                        </a:lnTo>
                        <a:lnTo>
                          <a:pt x="42" y="73"/>
                        </a:lnTo>
                        <a:lnTo>
                          <a:pt x="50" y="62"/>
                        </a:lnTo>
                        <a:lnTo>
                          <a:pt x="57" y="51"/>
                        </a:lnTo>
                        <a:lnTo>
                          <a:pt x="62" y="39"/>
                        </a:lnTo>
                        <a:lnTo>
                          <a:pt x="65" y="25"/>
                        </a:lnTo>
                        <a:lnTo>
                          <a:pt x="67" y="11"/>
                        </a:lnTo>
                        <a:close/>
                      </a:path>
                    </a:pathLst>
                  </a:custGeom>
                  <a:solidFill>
                    <a:srgbClr val="DB342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56" name="Freeform 824"/>
                  <p:cNvSpPr>
                    <a:spLocks/>
                  </p:cNvSpPr>
                  <p:nvPr/>
                </p:nvSpPr>
                <p:spPr bwMode="auto">
                  <a:xfrm>
                    <a:off x="5615" y="1216"/>
                    <a:ext cx="69" cy="98"/>
                  </a:xfrm>
                  <a:custGeom>
                    <a:avLst/>
                    <a:gdLst/>
                    <a:ahLst/>
                    <a:cxnLst>
                      <a:cxn ang="0">
                        <a:pos x="69" y="14"/>
                      </a:cxn>
                      <a:cxn ang="0">
                        <a:pos x="69" y="10"/>
                      </a:cxn>
                      <a:cxn ang="0">
                        <a:pos x="68" y="6"/>
                      </a:cxn>
                      <a:cxn ang="0">
                        <a:pos x="66" y="3"/>
                      </a:cxn>
                      <a:cxn ang="0">
                        <a:pos x="65" y="0"/>
                      </a:cxn>
                      <a:cxn ang="0">
                        <a:pos x="65" y="6"/>
                      </a:cxn>
                      <a:cxn ang="0">
                        <a:pos x="66" y="14"/>
                      </a:cxn>
                      <a:cxn ang="0">
                        <a:pos x="65" y="30"/>
                      </a:cxn>
                      <a:cxn ang="0">
                        <a:pos x="60" y="44"/>
                      </a:cxn>
                      <a:cxn ang="0">
                        <a:pos x="55" y="56"/>
                      </a:cxn>
                      <a:cxn ang="0">
                        <a:pos x="46" y="67"/>
                      </a:cxn>
                      <a:cxn ang="0">
                        <a:pos x="37" y="78"/>
                      </a:cxn>
                      <a:cxn ang="0">
                        <a:pos x="26" y="85"/>
                      </a:cxn>
                      <a:cxn ang="0">
                        <a:pos x="14" y="91"/>
                      </a:cxn>
                      <a:cxn ang="0">
                        <a:pos x="0" y="96"/>
                      </a:cxn>
                      <a:cxn ang="0">
                        <a:pos x="4" y="96"/>
                      </a:cxn>
                      <a:cxn ang="0">
                        <a:pos x="7" y="98"/>
                      </a:cxn>
                      <a:cxn ang="0">
                        <a:pos x="21" y="91"/>
                      </a:cxn>
                      <a:cxn ang="0">
                        <a:pos x="32" y="85"/>
                      </a:cxn>
                      <a:cxn ang="0">
                        <a:pos x="43" y="76"/>
                      </a:cxn>
                      <a:cxn ang="0">
                        <a:pos x="52" y="67"/>
                      </a:cxn>
                      <a:cxn ang="0">
                        <a:pos x="58" y="54"/>
                      </a:cxn>
                      <a:cxn ang="0">
                        <a:pos x="65" y="42"/>
                      </a:cxn>
                      <a:cxn ang="0">
                        <a:pos x="68" y="28"/>
                      </a:cxn>
                      <a:cxn ang="0">
                        <a:pos x="69" y="14"/>
                      </a:cxn>
                    </a:cxnLst>
                    <a:rect l="0" t="0" r="r" b="b"/>
                    <a:pathLst>
                      <a:path w="69" h="98">
                        <a:moveTo>
                          <a:pt x="69" y="14"/>
                        </a:moveTo>
                        <a:lnTo>
                          <a:pt x="69" y="10"/>
                        </a:lnTo>
                        <a:lnTo>
                          <a:pt x="68" y="6"/>
                        </a:lnTo>
                        <a:lnTo>
                          <a:pt x="66" y="3"/>
                        </a:lnTo>
                        <a:lnTo>
                          <a:pt x="65" y="0"/>
                        </a:lnTo>
                        <a:lnTo>
                          <a:pt x="65" y="6"/>
                        </a:lnTo>
                        <a:lnTo>
                          <a:pt x="66" y="14"/>
                        </a:lnTo>
                        <a:lnTo>
                          <a:pt x="65" y="30"/>
                        </a:lnTo>
                        <a:lnTo>
                          <a:pt x="60" y="44"/>
                        </a:lnTo>
                        <a:lnTo>
                          <a:pt x="55" y="56"/>
                        </a:lnTo>
                        <a:lnTo>
                          <a:pt x="46" y="67"/>
                        </a:lnTo>
                        <a:lnTo>
                          <a:pt x="37" y="78"/>
                        </a:lnTo>
                        <a:lnTo>
                          <a:pt x="26" y="85"/>
                        </a:lnTo>
                        <a:lnTo>
                          <a:pt x="14" y="91"/>
                        </a:lnTo>
                        <a:lnTo>
                          <a:pt x="0" y="96"/>
                        </a:lnTo>
                        <a:lnTo>
                          <a:pt x="4" y="96"/>
                        </a:lnTo>
                        <a:lnTo>
                          <a:pt x="7" y="98"/>
                        </a:lnTo>
                        <a:lnTo>
                          <a:pt x="21" y="91"/>
                        </a:lnTo>
                        <a:lnTo>
                          <a:pt x="32" y="85"/>
                        </a:lnTo>
                        <a:lnTo>
                          <a:pt x="43" y="76"/>
                        </a:lnTo>
                        <a:lnTo>
                          <a:pt x="52" y="67"/>
                        </a:lnTo>
                        <a:lnTo>
                          <a:pt x="58" y="54"/>
                        </a:lnTo>
                        <a:lnTo>
                          <a:pt x="65" y="42"/>
                        </a:lnTo>
                        <a:lnTo>
                          <a:pt x="68" y="28"/>
                        </a:lnTo>
                        <a:lnTo>
                          <a:pt x="69" y="14"/>
                        </a:lnTo>
                        <a:close/>
                      </a:path>
                    </a:pathLst>
                  </a:custGeom>
                  <a:solidFill>
                    <a:srgbClr val="DB352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57" name="Freeform 825"/>
                  <p:cNvSpPr>
                    <a:spLocks/>
                  </p:cNvSpPr>
                  <p:nvPr/>
                </p:nvSpPr>
                <p:spPr bwMode="auto">
                  <a:xfrm>
                    <a:off x="5612" y="1213"/>
                    <a:ext cx="71" cy="99"/>
                  </a:xfrm>
                  <a:custGeom>
                    <a:avLst/>
                    <a:gdLst/>
                    <a:ahLst/>
                    <a:cxnLst>
                      <a:cxn ang="0">
                        <a:pos x="71" y="17"/>
                      </a:cxn>
                      <a:cxn ang="0">
                        <a:pos x="69" y="11"/>
                      </a:cxn>
                      <a:cxn ang="0">
                        <a:pos x="69" y="6"/>
                      </a:cxn>
                      <a:cxn ang="0">
                        <a:pos x="68" y="3"/>
                      </a:cxn>
                      <a:cxn ang="0">
                        <a:pos x="64" y="0"/>
                      </a:cxn>
                      <a:cxn ang="0">
                        <a:pos x="66" y="8"/>
                      </a:cxn>
                      <a:cxn ang="0">
                        <a:pos x="68" y="17"/>
                      </a:cxn>
                      <a:cxn ang="0">
                        <a:pos x="66" y="33"/>
                      </a:cxn>
                      <a:cxn ang="0">
                        <a:pos x="61" y="47"/>
                      </a:cxn>
                      <a:cxn ang="0">
                        <a:pos x="55" y="59"/>
                      </a:cxn>
                      <a:cxn ang="0">
                        <a:pos x="47" y="70"/>
                      </a:cxn>
                      <a:cxn ang="0">
                        <a:pos x="37" y="81"/>
                      </a:cxn>
                      <a:cxn ang="0">
                        <a:pos x="26" y="88"/>
                      </a:cxn>
                      <a:cxn ang="0">
                        <a:pos x="14" y="94"/>
                      </a:cxn>
                      <a:cxn ang="0">
                        <a:pos x="0" y="98"/>
                      </a:cxn>
                      <a:cxn ang="0">
                        <a:pos x="3" y="99"/>
                      </a:cxn>
                      <a:cxn ang="0">
                        <a:pos x="7" y="99"/>
                      </a:cxn>
                      <a:cxn ang="0">
                        <a:pos x="20" y="94"/>
                      </a:cxn>
                      <a:cxn ang="0">
                        <a:pos x="32" y="88"/>
                      </a:cxn>
                      <a:cxn ang="0">
                        <a:pos x="43" y="79"/>
                      </a:cxn>
                      <a:cxn ang="0">
                        <a:pos x="52" y="70"/>
                      </a:cxn>
                      <a:cxn ang="0">
                        <a:pos x="60" y="59"/>
                      </a:cxn>
                      <a:cxn ang="0">
                        <a:pos x="66" y="45"/>
                      </a:cxn>
                      <a:cxn ang="0">
                        <a:pos x="69" y="31"/>
                      </a:cxn>
                      <a:cxn ang="0">
                        <a:pos x="71" y="17"/>
                      </a:cxn>
                    </a:cxnLst>
                    <a:rect l="0" t="0" r="r" b="b"/>
                    <a:pathLst>
                      <a:path w="71" h="99">
                        <a:moveTo>
                          <a:pt x="71" y="17"/>
                        </a:moveTo>
                        <a:lnTo>
                          <a:pt x="69" y="11"/>
                        </a:lnTo>
                        <a:lnTo>
                          <a:pt x="69" y="6"/>
                        </a:lnTo>
                        <a:lnTo>
                          <a:pt x="68" y="3"/>
                        </a:lnTo>
                        <a:lnTo>
                          <a:pt x="64" y="0"/>
                        </a:lnTo>
                        <a:lnTo>
                          <a:pt x="66" y="8"/>
                        </a:lnTo>
                        <a:lnTo>
                          <a:pt x="68" y="17"/>
                        </a:lnTo>
                        <a:lnTo>
                          <a:pt x="66" y="33"/>
                        </a:lnTo>
                        <a:lnTo>
                          <a:pt x="61" y="47"/>
                        </a:lnTo>
                        <a:lnTo>
                          <a:pt x="55" y="59"/>
                        </a:lnTo>
                        <a:lnTo>
                          <a:pt x="47" y="70"/>
                        </a:lnTo>
                        <a:lnTo>
                          <a:pt x="37" y="81"/>
                        </a:lnTo>
                        <a:lnTo>
                          <a:pt x="26" y="88"/>
                        </a:lnTo>
                        <a:lnTo>
                          <a:pt x="14" y="94"/>
                        </a:lnTo>
                        <a:lnTo>
                          <a:pt x="0" y="98"/>
                        </a:lnTo>
                        <a:lnTo>
                          <a:pt x="3" y="99"/>
                        </a:lnTo>
                        <a:lnTo>
                          <a:pt x="7" y="99"/>
                        </a:lnTo>
                        <a:lnTo>
                          <a:pt x="20" y="94"/>
                        </a:lnTo>
                        <a:lnTo>
                          <a:pt x="32" y="88"/>
                        </a:lnTo>
                        <a:lnTo>
                          <a:pt x="43" y="79"/>
                        </a:lnTo>
                        <a:lnTo>
                          <a:pt x="52" y="70"/>
                        </a:lnTo>
                        <a:lnTo>
                          <a:pt x="60" y="59"/>
                        </a:lnTo>
                        <a:lnTo>
                          <a:pt x="66" y="45"/>
                        </a:lnTo>
                        <a:lnTo>
                          <a:pt x="69" y="31"/>
                        </a:lnTo>
                        <a:lnTo>
                          <a:pt x="71" y="17"/>
                        </a:lnTo>
                        <a:close/>
                      </a:path>
                    </a:pathLst>
                  </a:custGeom>
                  <a:solidFill>
                    <a:srgbClr val="DC353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58" name="Freeform 826"/>
                  <p:cNvSpPr>
                    <a:spLocks/>
                  </p:cNvSpPr>
                  <p:nvPr/>
                </p:nvSpPr>
                <p:spPr bwMode="auto">
                  <a:xfrm>
                    <a:off x="5607" y="1210"/>
                    <a:ext cx="74" cy="102"/>
                  </a:xfrm>
                  <a:custGeom>
                    <a:avLst/>
                    <a:gdLst/>
                    <a:ahLst/>
                    <a:cxnLst>
                      <a:cxn ang="0">
                        <a:pos x="74" y="20"/>
                      </a:cxn>
                      <a:cxn ang="0">
                        <a:pos x="73" y="12"/>
                      </a:cxn>
                      <a:cxn ang="0">
                        <a:pos x="73" y="6"/>
                      </a:cxn>
                      <a:cxn ang="0">
                        <a:pos x="69" y="3"/>
                      </a:cxn>
                      <a:cxn ang="0">
                        <a:pos x="68" y="0"/>
                      </a:cxn>
                      <a:cxn ang="0">
                        <a:pos x="69" y="11"/>
                      </a:cxn>
                      <a:cxn ang="0">
                        <a:pos x="71" y="20"/>
                      </a:cxn>
                      <a:cxn ang="0">
                        <a:pos x="69" y="36"/>
                      </a:cxn>
                      <a:cxn ang="0">
                        <a:pos x="65" y="50"/>
                      </a:cxn>
                      <a:cxn ang="0">
                        <a:pos x="59" y="62"/>
                      </a:cxn>
                      <a:cxn ang="0">
                        <a:pos x="49" y="74"/>
                      </a:cxn>
                      <a:cxn ang="0">
                        <a:pos x="40" y="84"/>
                      </a:cxn>
                      <a:cxn ang="0">
                        <a:pos x="28" y="91"/>
                      </a:cxn>
                      <a:cxn ang="0">
                        <a:pos x="14" y="97"/>
                      </a:cxn>
                      <a:cxn ang="0">
                        <a:pos x="0" y="101"/>
                      </a:cxn>
                      <a:cxn ang="0">
                        <a:pos x="5" y="101"/>
                      </a:cxn>
                      <a:cxn ang="0">
                        <a:pos x="8" y="102"/>
                      </a:cxn>
                      <a:cxn ang="0">
                        <a:pos x="22" y="97"/>
                      </a:cxn>
                      <a:cxn ang="0">
                        <a:pos x="34" y="91"/>
                      </a:cxn>
                      <a:cxn ang="0">
                        <a:pos x="45" y="84"/>
                      </a:cxn>
                      <a:cxn ang="0">
                        <a:pos x="54" y="73"/>
                      </a:cxn>
                      <a:cxn ang="0">
                        <a:pos x="63" y="62"/>
                      </a:cxn>
                      <a:cxn ang="0">
                        <a:pos x="68" y="50"/>
                      </a:cxn>
                      <a:cxn ang="0">
                        <a:pos x="73" y="36"/>
                      </a:cxn>
                      <a:cxn ang="0">
                        <a:pos x="74" y="20"/>
                      </a:cxn>
                    </a:cxnLst>
                    <a:rect l="0" t="0" r="r" b="b"/>
                    <a:pathLst>
                      <a:path w="74" h="102">
                        <a:moveTo>
                          <a:pt x="74" y="20"/>
                        </a:moveTo>
                        <a:lnTo>
                          <a:pt x="73" y="12"/>
                        </a:lnTo>
                        <a:lnTo>
                          <a:pt x="73" y="6"/>
                        </a:lnTo>
                        <a:lnTo>
                          <a:pt x="69" y="3"/>
                        </a:lnTo>
                        <a:lnTo>
                          <a:pt x="68" y="0"/>
                        </a:lnTo>
                        <a:lnTo>
                          <a:pt x="69" y="11"/>
                        </a:lnTo>
                        <a:lnTo>
                          <a:pt x="71" y="20"/>
                        </a:lnTo>
                        <a:lnTo>
                          <a:pt x="69" y="36"/>
                        </a:lnTo>
                        <a:lnTo>
                          <a:pt x="65" y="50"/>
                        </a:lnTo>
                        <a:lnTo>
                          <a:pt x="59" y="62"/>
                        </a:lnTo>
                        <a:lnTo>
                          <a:pt x="49" y="74"/>
                        </a:lnTo>
                        <a:lnTo>
                          <a:pt x="40" y="84"/>
                        </a:lnTo>
                        <a:lnTo>
                          <a:pt x="28" y="91"/>
                        </a:lnTo>
                        <a:lnTo>
                          <a:pt x="14" y="97"/>
                        </a:lnTo>
                        <a:lnTo>
                          <a:pt x="0" y="101"/>
                        </a:lnTo>
                        <a:lnTo>
                          <a:pt x="5" y="101"/>
                        </a:lnTo>
                        <a:lnTo>
                          <a:pt x="8" y="102"/>
                        </a:lnTo>
                        <a:lnTo>
                          <a:pt x="22" y="97"/>
                        </a:lnTo>
                        <a:lnTo>
                          <a:pt x="34" y="91"/>
                        </a:lnTo>
                        <a:lnTo>
                          <a:pt x="45" y="84"/>
                        </a:lnTo>
                        <a:lnTo>
                          <a:pt x="54" y="73"/>
                        </a:lnTo>
                        <a:lnTo>
                          <a:pt x="63" y="62"/>
                        </a:lnTo>
                        <a:lnTo>
                          <a:pt x="68" y="50"/>
                        </a:lnTo>
                        <a:lnTo>
                          <a:pt x="73" y="36"/>
                        </a:lnTo>
                        <a:lnTo>
                          <a:pt x="74" y="20"/>
                        </a:lnTo>
                        <a:close/>
                      </a:path>
                    </a:pathLst>
                  </a:custGeom>
                  <a:solidFill>
                    <a:srgbClr val="DC363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59" name="Freeform 827"/>
                  <p:cNvSpPr>
                    <a:spLocks/>
                  </p:cNvSpPr>
                  <p:nvPr/>
                </p:nvSpPr>
                <p:spPr bwMode="auto">
                  <a:xfrm>
                    <a:off x="5604" y="1209"/>
                    <a:ext cx="76" cy="102"/>
                  </a:xfrm>
                  <a:custGeom>
                    <a:avLst/>
                    <a:gdLst/>
                    <a:ahLst/>
                    <a:cxnLst>
                      <a:cxn ang="0">
                        <a:pos x="76" y="21"/>
                      </a:cxn>
                      <a:cxn ang="0">
                        <a:pos x="74" y="12"/>
                      </a:cxn>
                      <a:cxn ang="0">
                        <a:pos x="72" y="4"/>
                      </a:cxn>
                      <a:cxn ang="0">
                        <a:pos x="71" y="1"/>
                      </a:cxn>
                      <a:cxn ang="0">
                        <a:pos x="69" y="0"/>
                      </a:cxn>
                      <a:cxn ang="0">
                        <a:pos x="71" y="10"/>
                      </a:cxn>
                      <a:cxn ang="0">
                        <a:pos x="72" y="21"/>
                      </a:cxn>
                      <a:cxn ang="0">
                        <a:pos x="71" y="37"/>
                      </a:cxn>
                      <a:cxn ang="0">
                        <a:pos x="66" y="51"/>
                      </a:cxn>
                      <a:cxn ang="0">
                        <a:pos x="60" y="63"/>
                      </a:cxn>
                      <a:cxn ang="0">
                        <a:pos x="51" y="75"/>
                      </a:cxn>
                      <a:cxn ang="0">
                        <a:pos x="40" y="85"/>
                      </a:cxn>
                      <a:cxn ang="0">
                        <a:pos x="28" y="92"/>
                      </a:cxn>
                      <a:cxn ang="0">
                        <a:pos x="14" y="97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8" y="102"/>
                      </a:cxn>
                      <a:cxn ang="0">
                        <a:pos x="22" y="98"/>
                      </a:cxn>
                      <a:cxn ang="0">
                        <a:pos x="34" y="92"/>
                      </a:cxn>
                      <a:cxn ang="0">
                        <a:pos x="45" y="85"/>
                      </a:cxn>
                      <a:cxn ang="0">
                        <a:pos x="55" y="74"/>
                      </a:cxn>
                      <a:cxn ang="0">
                        <a:pos x="63" y="63"/>
                      </a:cxn>
                      <a:cxn ang="0">
                        <a:pos x="69" y="51"/>
                      </a:cxn>
                      <a:cxn ang="0">
                        <a:pos x="74" y="37"/>
                      </a:cxn>
                      <a:cxn ang="0">
                        <a:pos x="76" y="21"/>
                      </a:cxn>
                    </a:cxnLst>
                    <a:rect l="0" t="0" r="r" b="b"/>
                    <a:pathLst>
                      <a:path w="76" h="102">
                        <a:moveTo>
                          <a:pt x="76" y="21"/>
                        </a:moveTo>
                        <a:lnTo>
                          <a:pt x="74" y="12"/>
                        </a:lnTo>
                        <a:lnTo>
                          <a:pt x="72" y="4"/>
                        </a:lnTo>
                        <a:lnTo>
                          <a:pt x="71" y="1"/>
                        </a:lnTo>
                        <a:lnTo>
                          <a:pt x="69" y="0"/>
                        </a:lnTo>
                        <a:lnTo>
                          <a:pt x="71" y="10"/>
                        </a:lnTo>
                        <a:lnTo>
                          <a:pt x="72" y="21"/>
                        </a:lnTo>
                        <a:lnTo>
                          <a:pt x="71" y="37"/>
                        </a:lnTo>
                        <a:lnTo>
                          <a:pt x="66" y="51"/>
                        </a:lnTo>
                        <a:lnTo>
                          <a:pt x="60" y="63"/>
                        </a:lnTo>
                        <a:lnTo>
                          <a:pt x="51" y="75"/>
                        </a:lnTo>
                        <a:lnTo>
                          <a:pt x="40" y="85"/>
                        </a:lnTo>
                        <a:lnTo>
                          <a:pt x="28" y="92"/>
                        </a:lnTo>
                        <a:lnTo>
                          <a:pt x="14" y="97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8" y="102"/>
                        </a:lnTo>
                        <a:lnTo>
                          <a:pt x="22" y="98"/>
                        </a:lnTo>
                        <a:lnTo>
                          <a:pt x="34" y="92"/>
                        </a:lnTo>
                        <a:lnTo>
                          <a:pt x="45" y="85"/>
                        </a:lnTo>
                        <a:lnTo>
                          <a:pt x="55" y="74"/>
                        </a:lnTo>
                        <a:lnTo>
                          <a:pt x="63" y="63"/>
                        </a:lnTo>
                        <a:lnTo>
                          <a:pt x="69" y="51"/>
                        </a:lnTo>
                        <a:lnTo>
                          <a:pt x="74" y="37"/>
                        </a:lnTo>
                        <a:lnTo>
                          <a:pt x="76" y="21"/>
                        </a:lnTo>
                        <a:close/>
                      </a:path>
                    </a:pathLst>
                  </a:custGeom>
                  <a:solidFill>
                    <a:srgbClr val="DC36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60" name="Freeform 828"/>
                  <p:cNvSpPr>
                    <a:spLocks/>
                  </p:cNvSpPr>
                  <p:nvPr/>
                </p:nvSpPr>
                <p:spPr bwMode="auto">
                  <a:xfrm>
                    <a:off x="5601" y="1207"/>
                    <a:ext cx="77" cy="104"/>
                  </a:xfrm>
                  <a:custGeom>
                    <a:avLst/>
                    <a:gdLst/>
                    <a:ahLst/>
                    <a:cxnLst>
                      <a:cxn ang="0">
                        <a:pos x="77" y="23"/>
                      </a:cxn>
                      <a:cxn ang="0">
                        <a:pos x="75" y="14"/>
                      </a:cxn>
                      <a:cxn ang="0">
                        <a:pos x="74" y="3"/>
                      </a:cxn>
                      <a:cxn ang="0">
                        <a:pos x="72" y="2"/>
                      </a:cxn>
                      <a:cxn ang="0">
                        <a:pos x="69" y="0"/>
                      </a:cxn>
                      <a:cxn ang="0">
                        <a:pos x="72" y="11"/>
                      </a:cxn>
                      <a:cxn ang="0">
                        <a:pos x="74" y="23"/>
                      </a:cxn>
                      <a:cxn ang="0">
                        <a:pos x="72" y="39"/>
                      </a:cxn>
                      <a:cxn ang="0">
                        <a:pos x="68" y="53"/>
                      </a:cxn>
                      <a:cxn ang="0">
                        <a:pos x="60" y="65"/>
                      </a:cxn>
                      <a:cxn ang="0">
                        <a:pos x="52" y="77"/>
                      </a:cxn>
                      <a:cxn ang="0">
                        <a:pos x="42" y="87"/>
                      </a:cxn>
                      <a:cxn ang="0">
                        <a:pos x="28" y="94"/>
                      </a:cxn>
                      <a:cxn ang="0">
                        <a:pos x="14" y="99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6" y="104"/>
                      </a:cxn>
                      <a:cxn ang="0">
                        <a:pos x="20" y="100"/>
                      </a:cxn>
                      <a:cxn ang="0">
                        <a:pos x="34" y="94"/>
                      </a:cxn>
                      <a:cxn ang="0">
                        <a:pos x="46" y="87"/>
                      </a:cxn>
                      <a:cxn ang="0">
                        <a:pos x="55" y="77"/>
                      </a:cxn>
                      <a:cxn ang="0">
                        <a:pos x="65" y="65"/>
                      </a:cxn>
                      <a:cxn ang="0">
                        <a:pos x="71" y="53"/>
                      </a:cxn>
                      <a:cxn ang="0">
                        <a:pos x="75" y="39"/>
                      </a:cxn>
                      <a:cxn ang="0">
                        <a:pos x="77" y="23"/>
                      </a:cxn>
                    </a:cxnLst>
                    <a:rect l="0" t="0" r="r" b="b"/>
                    <a:pathLst>
                      <a:path w="77" h="104">
                        <a:moveTo>
                          <a:pt x="77" y="23"/>
                        </a:moveTo>
                        <a:lnTo>
                          <a:pt x="75" y="14"/>
                        </a:lnTo>
                        <a:lnTo>
                          <a:pt x="74" y="3"/>
                        </a:lnTo>
                        <a:lnTo>
                          <a:pt x="72" y="2"/>
                        </a:lnTo>
                        <a:lnTo>
                          <a:pt x="69" y="0"/>
                        </a:lnTo>
                        <a:lnTo>
                          <a:pt x="72" y="11"/>
                        </a:lnTo>
                        <a:lnTo>
                          <a:pt x="74" y="23"/>
                        </a:lnTo>
                        <a:lnTo>
                          <a:pt x="72" y="39"/>
                        </a:lnTo>
                        <a:lnTo>
                          <a:pt x="68" y="53"/>
                        </a:lnTo>
                        <a:lnTo>
                          <a:pt x="60" y="65"/>
                        </a:lnTo>
                        <a:lnTo>
                          <a:pt x="52" y="77"/>
                        </a:lnTo>
                        <a:lnTo>
                          <a:pt x="42" y="87"/>
                        </a:lnTo>
                        <a:lnTo>
                          <a:pt x="28" y="94"/>
                        </a:lnTo>
                        <a:lnTo>
                          <a:pt x="14" y="99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6" y="104"/>
                        </a:lnTo>
                        <a:lnTo>
                          <a:pt x="20" y="100"/>
                        </a:lnTo>
                        <a:lnTo>
                          <a:pt x="34" y="94"/>
                        </a:lnTo>
                        <a:lnTo>
                          <a:pt x="46" y="87"/>
                        </a:lnTo>
                        <a:lnTo>
                          <a:pt x="55" y="77"/>
                        </a:lnTo>
                        <a:lnTo>
                          <a:pt x="65" y="65"/>
                        </a:lnTo>
                        <a:lnTo>
                          <a:pt x="71" y="53"/>
                        </a:lnTo>
                        <a:lnTo>
                          <a:pt x="75" y="39"/>
                        </a:lnTo>
                        <a:lnTo>
                          <a:pt x="77" y="23"/>
                        </a:lnTo>
                        <a:close/>
                      </a:path>
                    </a:pathLst>
                  </a:custGeom>
                  <a:solidFill>
                    <a:srgbClr val="DC37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61" name="Freeform 829"/>
                  <p:cNvSpPr>
                    <a:spLocks/>
                  </p:cNvSpPr>
                  <p:nvPr/>
                </p:nvSpPr>
                <p:spPr bwMode="auto">
                  <a:xfrm>
                    <a:off x="5598" y="1204"/>
                    <a:ext cx="78" cy="105"/>
                  </a:xfrm>
                  <a:custGeom>
                    <a:avLst/>
                    <a:gdLst/>
                    <a:ahLst/>
                    <a:cxnLst>
                      <a:cxn ang="0">
                        <a:pos x="78" y="26"/>
                      </a:cxn>
                      <a:cxn ang="0">
                        <a:pos x="77" y="15"/>
                      </a:cxn>
                      <a:cxn ang="0">
                        <a:pos x="75" y="5"/>
                      </a:cxn>
                      <a:cxn ang="0">
                        <a:pos x="72" y="3"/>
                      </a:cxn>
                      <a:cxn ang="0">
                        <a:pos x="71" y="0"/>
                      </a:cxn>
                      <a:cxn ang="0">
                        <a:pos x="74" y="12"/>
                      </a:cxn>
                      <a:cxn ang="0">
                        <a:pos x="75" y="26"/>
                      </a:cxn>
                      <a:cxn ang="0">
                        <a:pos x="74" y="42"/>
                      </a:cxn>
                      <a:cxn ang="0">
                        <a:pos x="69" y="56"/>
                      </a:cxn>
                      <a:cxn ang="0">
                        <a:pos x="61" y="69"/>
                      </a:cxn>
                      <a:cxn ang="0">
                        <a:pos x="52" y="80"/>
                      </a:cxn>
                      <a:cxn ang="0">
                        <a:pos x="41" y="90"/>
                      </a:cxn>
                      <a:cxn ang="0">
                        <a:pos x="29" y="96"/>
                      </a:cxn>
                      <a:cxn ang="0">
                        <a:pos x="15" y="100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20" y="102"/>
                      </a:cxn>
                      <a:cxn ang="0">
                        <a:pos x="34" y="97"/>
                      </a:cxn>
                      <a:cxn ang="0">
                        <a:pos x="46" y="90"/>
                      </a:cxn>
                      <a:cxn ang="0">
                        <a:pos x="57" y="80"/>
                      </a:cxn>
                      <a:cxn ang="0">
                        <a:pos x="66" y="68"/>
                      </a:cxn>
                      <a:cxn ang="0">
                        <a:pos x="72" y="56"/>
                      </a:cxn>
                      <a:cxn ang="0">
                        <a:pos x="77" y="42"/>
                      </a:cxn>
                      <a:cxn ang="0">
                        <a:pos x="78" y="26"/>
                      </a:cxn>
                    </a:cxnLst>
                    <a:rect l="0" t="0" r="r" b="b"/>
                    <a:pathLst>
                      <a:path w="78" h="105">
                        <a:moveTo>
                          <a:pt x="78" y="26"/>
                        </a:moveTo>
                        <a:lnTo>
                          <a:pt x="77" y="15"/>
                        </a:lnTo>
                        <a:lnTo>
                          <a:pt x="75" y="5"/>
                        </a:lnTo>
                        <a:lnTo>
                          <a:pt x="72" y="3"/>
                        </a:lnTo>
                        <a:lnTo>
                          <a:pt x="71" y="0"/>
                        </a:lnTo>
                        <a:lnTo>
                          <a:pt x="74" y="12"/>
                        </a:lnTo>
                        <a:lnTo>
                          <a:pt x="75" y="26"/>
                        </a:lnTo>
                        <a:lnTo>
                          <a:pt x="74" y="42"/>
                        </a:lnTo>
                        <a:lnTo>
                          <a:pt x="69" y="56"/>
                        </a:lnTo>
                        <a:lnTo>
                          <a:pt x="61" y="69"/>
                        </a:lnTo>
                        <a:lnTo>
                          <a:pt x="52" y="80"/>
                        </a:lnTo>
                        <a:lnTo>
                          <a:pt x="41" y="90"/>
                        </a:lnTo>
                        <a:lnTo>
                          <a:pt x="29" y="96"/>
                        </a:lnTo>
                        <a:lnTo>
                          <a:pt x="15" y="100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20" y="102"/>
                        </a:lnTo>
                        <a:lnTo>
                          <a:pt x="34" y="97"/>
                        </a:lnTo>
                        <a:lnTo>
                          <a:pt x="46" y="90"/>
                        </a:lnTo>
                        <a:lnTo>
                          <a:pt x="57" y="80"/>
                        </a:lnTo>
                        <a:lnTo>
                          <a:pt x="66" y="68"/>
                        </a:lnTo>
                        <a:lnTo>
                          <a:pt x="72" y="56"/>
                        </a:lnTo>
                        <a:lnTo>
                          <a:pt x="77" y="42"/>
                        </a:lnTo>
                        <a:lnTo>
                          <a:pt x="78" y="26"/>
                        </a:lnTo>
                        <a:close/>
                      </a:path>
                    </a:pathLst>
                  </a:custGeom>
                  <a:solidFill>
                    <a:srgbClr val="DC37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62" name="Freeform 830"/>
                  <p:cNvSpPr>
                    <a:spLocks/>
                  </p:cNvSpPr>
                  <p:nvPr/>
                </p:nvSpPr>
                <p:spPr bwMode="auto">
                  <a:xfrm>
                    <a:off x="5595" y="1202"/>
                    <a:ext cx="80" cy="105"/>
                  </a:xfrm>
                  <a:custGeom>
                    <a:avLst/>
                    <a:gdLst/>
                    <a:ahLst/>
                    <a:cxnLst>
                      <a:cxn ang="0">
                        <a:pos x="80" y="28"/>
                      </a:cxn>
                      <a:cxn ang="0">
                        <a:pos x="78" y="16"/>
                      </a:cxn>
                      <a:cxn ang="0">
                        <a:pos x="75" y="5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5" y="14"/>
                      </a:cxn>
                      <a:cxn ang="0">
                        <a:pos x="77" y="28"/>
                      </a:cxn>
                      <a:cxn ang="0">
                        <a:pos x="75" y="44"/>
                      </a:cxn>
                      <a:cxn ang="0">
                        <a:pos x="71" y="58"/>
                      </a:cxn>
                      <a:cxn ang="0">
                        <a:pos x="63" y="70"/>
                      </a:cxn>
                      <a:cxn ang="0">
                        <a:pos x="55" y="81"/>
                      </a:cxn>
                      <a:cxn ang="0">
                        <a:pos x="43" y="90"/>
                      </a:cxn>
                      <a:cxn ang="0">
                        <a:pos x="31" y="96"/>
                      </a:cxn>
                      <a:cxn ang="0">
                        <a:pos x="17" y="101"/>
                      </a:cxn>
                      <a:cxn ang="0">
                        <a:pos x="3" y="102"/>
                      </a:cxn>
                      <a:cxn ang="0">
                        <a:pos x="1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20" y="104"/>
                      </a:cxn>
                      <a:cxn ang="0">
                        <a:pos x="34" y="99"/>
                      </a:cxn>
                      <a:cxn ang="0">
                        <a:pos x="48" y="92"/>
                      </a:cxn>
                      <a:cxn ang="0">
                        <a:pos x="58" y="82"/>
                      </a:cxn>
                      <a:cxn ang="0">
                        <a:pos x="66" y="70"/>
                      </a:cxn>
                      <a:cxn ang="0">
                        <a:pos x="74" y="58"/>
                      </a:cxn>
                      <a:cxn ang="0">
                        <a:pos x="78" y="44"/>
                      </a:cxn>
                      <a:cxn ang="0">
                        <a:pos x="80" y="28"/>
                      </a:cxn>
                    </a:cxnLst>
                    <a:rect l="0" t="0" r="r" b="b"/>
                    <a:pathLst>
                      <a:path w="80" h="105">
                        <a:moveTo>
                          <a:pt x="80" y="28"/>
                        </a:moveTo>
                        <a:lnTo>
                          <a:pt x="78" y="16"/>
                        </a:lnTo>
                        <a:lnTo>
                          <a:pt x="75" y="5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5" y="14"/>
                        </a:lnTo>
                        <a:lnTo>
                          <a:pt x="77" y="28"/>
                        </a:lnTo>
                        <a:lnTo>
                          <a:pt x="75" y="44"/>
                        </a:lnTo>
                        <a:lnTo>
                          <a:pt x="71" y="58"/>
                        </a:lnTo>
                        <a:lnTo>
                          <a:pt x="63" y="70"/>
                        </a:lnTo>
                        <a:lnTo>
                          <a:pt x="55" y="81"/>
                        </a:lnTo>
                        <a:lnTo>
                          <a:pt x="43" y="90"/>
                        </a:lnTo>
                        <a:lnTo>
                          <a:pt x="31" y="96"/>
                        </a:lnTo>
                        <a:lnTo>
                          <a:pt x="17" y="101"/>
                        </a:lnTo>
                        <a:lnTo>
                          <a:pt x="3" y="102"/>
                        </a:lnTo>
                        <a:lnTo>
                          <a:pt x="1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20" y="104"/>
                        </a:lnTo>
                        <a:lnTo>
                          <a:pt x="34" y="99"/>
                        </a:lnTo>
                        <a:lnTo>
                          <a:pt x="48" y="92"/>
                        </a:lnTo>
                        <a:lnTo>
                          <a:pt x="58" y="82"/>
                        </a:lnTo>
                        <a:lnTo>
                          <a:pt x="66" y="70"/>
                        </a:lnTo>
                        <a:lnTo>
                          <a:pt x="74" y="58"/>
                        </a:lnTo>
                        <a:lnTo>
                          <a:pt x="78" y="44"/>
                        </a:lnTo>
                        <a:lnTo>
                          <a:pt x="80" y="28"/>
                        </a:lnTo>
                        <a:close/>
                      </a:path>
                    </a:pathLst>
                  </a:custGeom>
                  <a:solidFill>
                    <a:srgbClr val="DC38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63" name="Freeform 831"/>
                  <p:cNvSpPr>
                    <a:spLocks/>
                  </p:cNvSpPr>
                  <p:nvPr/>
                </p:nvSpPr>
                <p:spPr bwMode="auto">
                  <a:xfrm>
                    <a:off x="5592" y="1201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29"/>
                      </a:cxn>
                      <a:cxn ang="0">
                        <a:pos x="80" y="15"/>
                      </a:cxn>
                      <a:cxn ang="0">
                        <a:pos x="77" y="3"/>
                      </a:cxn>
                      <a:cxn ang="0">
                        <a:pos x="74" y="1"/>
                      </a:cxn>
                      <a:cxn ang="0">
                        <a:pos x="72" y="0"/>
                      </a:cxn>
                      <a:cxn ang="0">
                        <a:pos x="74" y="6"/>
                      </a:cxn>
                      <a:cxn ang="0">
                        <a:pos x="77" y="14"/>
                      </a:cxn>
                      <a:cxn ang="0">
                        <a:pos x="77" y="21"/>
                      </a:cxn>
                      <a:cxn ang="0">
                        <a:pos x="78" y="29"/>
                      </a:cxn>
                      <a:cxn ang="0">
                        <a:pos x="77" y="45"/>
                      </a:cxn>
                      <a:cxn ang="0">
                        <a:pos x="72" y="57"/>
                      </a:cxn>
                      <a:cxn ang="0">
                        <a:pos x="66" y="69"/>
                      </a:cxn>
                      <a:cxn ang="0">
                        <a:pos x="57" y="80"/>
                      </a:cxn>
                      <a:cxn ang="0">
                        <a:pos x="46" y="89"/>
                      </a:cxn>
                      <a:cxn ang="0">
                        <a:pos x="34" y="96"/>
                      </a:cxn>
                      <a:cxn ang="0">
                        <a:pos x="20" y="100"/>
                      </a:cxn>
                      <a:cxn ang="0">
                        <a:pos x="6" y="102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21" y="103"/>
                      </a:cxn>
                      <a:cxn ang="0">
                        <a:pos x="35" y="99"/>
                      </a:cxn>
                      <a:cxn ang="0">
                        <a:pos x="47" y="93"/>
                      </a:cxn>
                      <a:cxn ang="0">
                        <a:pos x="58" y="83"/>
                      </a:cxn>
                      <a:cxn ang="0">
                        <a:pos x="67" y="72"/>
                      </a:cxn>
                      <a:cxn ang="0">
                        <a:pos x="75" y="59"/>
                      </a:cxn>
                      <a:cxn ang="0">
                        <a:pos x="80" y="45"/>
                      </a:cxn>
                      <a:cxn ang="0">
                        <a:pos x="81" y="29"/>
                      </a:cxn>
                    </a:cxnLst>
                    <a:rect l="0" t="0" r="r" b="b"/>
                    <a:pathLst>
                      <a:path w="81" h="105">
                        <a:moveTo>
                          <a:pt x="81" y="29"/>
                        </a:moveTo>
                        <a:lnTo>
                          <a:pt x="80" y="15"/>
                        </a:lnTo>
                        <a:lnTo>
                          <a:pt x="77" y="3"/>
                        </a:lnTo>
                        <a:lnTo>
                          <a:pt x="74" y="1"/>
                        </a:lnTo>
                        <a:lnTo>
                          <a:pt x="72" y="0"/>
                        </a:lnTo>
                        <a:lnTo>
                          <a:pt x="74" y="6"/>
                        </a:lnTo>
                        <a:lnTo>
                          <a:pt x="77" y="14"/>
                        </a:lnTo>
                        <a:lnTo>
                          <a:pt x="77" y="21"/>
                        </a:lnTo>
                        <a:lnTo>
                          <a:pt x="78" y="29"/>
                        </a:lnTo>
                        <a:lnTo>
                          <a:pt x="77" y="45"/>
                        </a:lnTo>
                        <a:lnTo>
                          <a:pt x="72" y="57"/>
                        </a:lnTo>
                        <a:lnTo>
                          <a:pt x="66" y="69"/>
                        </a:lnTo>
                        <a:lnTo>
                          <a:pt x="57" y="80"/>
                        </a:lnTo>
                        <a:lnTo>
                          <a:pt x="46" y="89"/>
                        </a:lnTo>
                        <a:lnTo>
                          <a:pt x="34" y="96"/>
                        </a:lnTo>
                        <a:lnTo>
                          <a:pt x="20" y="100"/>
                        </a:lnTo>
                        <a:lnTo>
                          <a:pt x="6" y="102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21" y="103"/>
                        </a:lnTo>
                        <a:lnTo>
                          <a:pt x="35" y="99"/>
                        </a:lnTo>
                        <a:lnTo>
                          <a:pt x="47" y="93"/>
                        </a:lnTo>
                        <a:lnTo>
                          <a:pt x="58" y="83"/>
                        </a:lnTo>
                        <a:lnTo>
                          <a:pt x="67" y="72"/>
                        </a:lnTo>
                        <a:lnTo>
                          <a:pt x="75" y="59"/>
                        </a:lnTo>
                        <a:lnTo>
                          <a:pt x="80" y="45"/>
                        </a:lnTo>
                        <a:lnTo>
                          <a:pt x="81" y="29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64" name="Freeform 832"/>
                  <p:cNvSpPr>
                    <a:spLocks/>
                  </p:cNvSpPr>
                  <p:nvPr/>
                </p:nvSpPr>
                <p:spPr bwMode="auto">
                  <a:xfrm>
                    <a:off x="5588" y="1199"/>
                    <a:ext cx="84" cy="105"/>
                  </a:xfrm>
                  <a:custGeom>
                    <a:avLst/>
                    <a:gdLst/>
                    <a:ahLst/>
                    <a:cxnLst>
                      <a:cxn ang="0">
                        <a:pos x="84" y="31"/>
                      </a:cxn>
                      <a:cxn ang="0">
                        <a:pos x="82" y="17"/>
                      </a:cxn>
                      <a:cxn ang="0">
                        <a:pos x="78" y="3"/>
                      </a:cxn>
                      <a:cxn ang="0">
                        <a:pos x="76" y="2"/>
                      </a:cxn>
                      <a:cxn ang="0">
                        <a:pos x="73" y="0"/>
                      </a:cxn>
                      <a:cxn ang="0">
                        <a:pos x="76" y="8"/>
                      </a:cxn>
                      <a:cxn ang="0">
                        <a:pos x="78" y="16"/>
                      </a:cxn>
                      <a:cxn ang="0">
                        <a:pos x="79" y="23"/>
                      </a:cxn>
                      <a:cxn ang="0">
                        <a:pos x="81" y="31"/>
                      </a:cxn>
                      <a:cxn ang="0">
                        <a:pos x="79" y="45"/>
                      </a:cxn>
                      <a:cxn ang="0">
                        <a:pos x="75" y="59"/>
                      </a:cxn>
                      <a:cxn ang="0">
                        <a:pos x="68" y="71"/>
                      </a:cxn>
                      <a:cxn ang="0">
                        <a:pos x="59" y="82"/>
                      </a:cxn>
                      <a:cxn ang="0">
                        <a:pos x="48" y="90"/>
                      </a:cxn>
                      <a:cxn ang="0">
                        <a:pos x="38" y="96"/>
                      </a:cxn>
                      <a:cxn ang="0">
                        <a:pos x="24" y="101"/>
                      </a:cxn>
                      <a:cxn ang="0">
                        <a:pos x="10" y="102"/>
                      </a:cxn>
                      <a:cxn ang="0">
                        <a:pos x="5" y="102"/>
                      </a:cxn>
                      <a:cxn ang="0">
                        <a:pos x="0" y="102"/>
                      </a:cxn>
                      <a:cxn ang="0">
                        <a:pos x="4" y="104"/>
                      </a:cxn>
                      <a:cxn ang="0">
                        <a:pos x="7" y="105"/>
                      </a:cxn>
                      <a:cxn ang="0">
                        <a:pos x="8" y="105"/>
                      </a:cxn>
                      <a:cxn ang="0">
                        <a:pos x="10" y="105"/>
                      </a:cxn>
                      <a:cxn ang="0">
                        <a:pos x="24" y="104"/>
                      </a:cxn>
                      <a:cxn ang="0">
                        <a:pos x="38" y="99"/>
                      </a:cxn>
                      <a:cxn ang="0">
                        <a:pos x="50" y="93"/>
                      </a:cxn>
                      <a:cxn ang="0">
                        <a:pos x="62" y="84"/>
                      </a:cxn>
                      <a:cxn ang="0">
                        <a:pos x="70" y="73"/>
                      </a:cxn>
                      <a:cxn ang="0">
                        <a:pos x="78" y="61"/>
                      </a:cxn>
                      <a:cxn ang="0">
                        <a:pos x="82" y="47"/>
                      </a:cxn>
                      <a:cxn ang="0">
                        <a:pos x="84" y="31"/>
                      </a:cxn>
                    </a:cxnLst>
                    <a:rect l="0" t="0" r="r" b="b"/>
                    <a:pathLst>
                      <a:path w="84" h="105">
                        <a:moveTo>
                          <a:pt x="84" y="31"/>
                        </a:moveTo>
                        <a:lnTo>
                          <a:pt x="82" y="17"/>
                        </a:lnTo>
                        <a:lnTo>
                          <a:pt x="78" y="3"/>
                        </a:lnTo>
                        <a:lnTo>
                          <a:pt x="76" y="2"/>
                        </a:lnTo>
                        <a:lnTo>
                          <a:pt x="73" y="0"/>
                        </a:lnTo>
                        <a:lnTo>
                          <a:pt x="76" y="8"/>
                        </a:lnTo>
                        <a:lnTo>
                          <a:pt x="78" y="16"/>
                        </a:lnTo>
                        <a:lnTo>
                          <a:pt x="79" y="23"/>
                        </a:lnTo>
                        <a:lnTo>
                          <a:pt x="81" y="31"/>
                        </a:lnTo>
                        <a:lnTo>
                          <a:pt x="79" y="45"/>
                        </a:lnTo>
                        <a:lnTo>
                          <a:pt x="75" y="59"/>
                        </a:lnTo>
                        <a:lnTo>
                          <a:pt x="68" y="71"/>
                        </a:lnTo>
                        <a:lnTo>
                          <a:pt x="59" y="82"/>
                        </a:lnTo>
                        <a:lnTo>
                          <a:pt x="48" y="90"/>
                        </a:lnTo>
                        <a:lnTo>
                          <a:pt x="38" y="96"/>
                        </a:lnTo>
                        <a:lnTo>
                          <a:pt x="24" y="101"/>
                        </a:lnTo>
                        <a:lnTo>
                          <a:pt x="10" y="102"/>
                        </a:lnTo>
                        <a:lnTo>
                          <a:pt x="5" y="102"/>
                        </a:lnTo>
                        <a:lnTo>
                          <a:pt x="0" y="102"/>
                        </a:lnTo>
                        <a:lnTo>
                          <a:pt x="4" y="104"/>
                        </a:lnTo>
                        <a:lnTo>
                          <a:pt x="7" y="105"/>
                        </a:lnTo>
                        <a:lnTo>
                          <a:pt x="8" y="105"/>
                        </a:lnTo>
                        <a:lnTo>
                          <a:pt x="10" y="105"/>
                        </a:lnTo>
                        <a:lnTo>
                          <a:pt x="24" y="104"/>
                        </a:lnTo>
                        <a:lnTo>
                          <a:pt x="38" y="99"/>
                        </a:lnTo>
                        <a:lnTo>
                          <a:pt x="50" y="93"/>
                        </a:lnTo>
                        <a:lnTo>
                          <a:pt x="62" y="84"/>
                        </a:lnTo>
                        <a:lnTo>
                          <a:pt x="70" y="73"/>
                        </a:lnTo>
                        <a:lnTo>
                          <a:pt x="78" y="61"/>
                        </a:lnTo>
                        <a:lnTo>
                          <a:pt x="82" y="47"/>
                        </a:lnTo>
                        <a:lnTo>
                          <a:pt x="84" y="31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65" name="Freeform 833"/>
                  <p:cNvSpPr>
                    <a:spLocks/>
                  </p:cNvSpPr>
                  <p:nvPr/>
                </p:nvSpPr>
                <p:spPr bwMode="auto">
                  <a:xfrm>
                    <a:off x="5585" y="1198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2"/>
                      </a:cxn>
                      <a:cxn ang="0">
                        <a:pos x="84" y="24"/>
                      </a:cxn>
                      <a:cxn ang="0">
                        <a:pos x="84" y="17"/>
                      </a:cxn>
                      <a:cxn ang="0">
                        <a:pos x="81" y="9"/>
                      </a:cxn>
                      <a:cxn ang="0">
                        <a:pos x="79" y="3"/>
                      </a:cxn>
                      <a:cxn ang="0">
                        <a:pos x="76" y="1"/>
                      </a:cxn>
                      <a:cxn ang="0">
                        <a:pos x="73" y="0"/>
                      </a:cxn>
                      <a:cxn ang="0">
                        <a:pos x="78" y="7"/>
                      </a:cxn>
                      <a:cxn ang="0">
                        <a:pos x="79" y="15"/>
                      </a:cxn>
                      <a:cxn ang="0">
                        <a:pos x="81" y="24"/>
                      </a:cxn>
                      <a:cxn ang="0">
                        <a:pos x="82" y="32"/>
                      </a:cxn>
                      <a:cxn ang="0">
                        <a:pos x="81" y="46"/>
                      </a:cxn>
                      <a:cxn ang="0">
                        <a:pos x="76" y="60"/>
                      </a:cxn>
                      <a:cxn ang="0">
                        <a:pos x="70" y="71"/>
                      </a:cxn>
                      <a:cxn ang="0">
                        <a:pos x="61" y="82"/>
                      </a:cxn>
                      <a:cxn ang="0">
                        <a:pos x="51" y="89"/>
                      </a:cxn>
                      <a:cxn ang="0">
                        <a:pos x="39" y="97"/>
                      </a:cxn>
                      <a:cxn ang="0">
                        <a:pos x="27" y="100"/>
                      </a:cxn>
                      <a:cxn ang="0">
                        <a:pos x="13" y="102"/>
                      </a:cxn>
                      <a:cxn ang="0">
                        <a:pos x="7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7" y="105"/>
                      </a:cxn>
                      <a:cxn ang="0">
                        <a:pos x="10" y="105"/>
                      </a:cxn>
                      <a:cxn ang="0">
                        <a:pos x="13" y="105"/>
                      </a:cxn>
                      <a:cxn ang="0">
                        <a:pos x="27" y="103"/>
                      </a:cxn>
                      <a:cxn ang="0">
                        <a:pos x="41" y="99"/>
                      </a:cxn>
                      <a:cxn ang="0">
                        <a:pos x="53" y="92"/>
                      </a:cxn>
                      <a:cxn ang="0">
                        <a:pos x="64" y="83"/>
                      </a:cxn>
                      <a:cxn ang="0">
                        <a:pos x="73" y="72"/>
                      </a:cxn>
                      <a:cxn ang="0">
                        <a:pos x="79" y="60"/>
                      </a:cxn>
                      <a:cxn ang="0">
                        <a:pos x="84" y="48"/>
                      </a:cxn>
                      <a:cxn ang="0">
                        <a:pos x="85" y="32"/>
                      </a:cxn>
                    </a:cxnLst>
                    <a:rect l="0" t="0" r="r" b="b"/>
                    <a:pathLst>
                      <a:path w="85" h="105">
                        <a:moveTo>
                          <a:pt x="85" y="32"/>
                        </a:moveTo>
                        <a:lnTo>
                          <a:pt x="84" y="24"/>
                        </a:lnTo>
                        <a:lnTo>
                          <a:pt x="84" y="17"/>
                        </a:lnTo>
                        <a:lnTo>
                          <a:pt x="81" y="9"/>
                        </a:lnTo>
                        <a:lnTo>
                          <a:pt x="79" y="3"/>
                        </a:lnTo>
                        <a:lnTo>
                          <a:pt x="76" y="1"/>
                        </a:lnTo>
                        <a:lnTo>
                          <a:pt x="73" y="0"/>
                        </a:lnTo>
                        <a:lnTo>
                          <a:pt x="78" y="7"/>
                        </a:lnTo>
                        <a:lnTo>
                          <a:pt x="79" y="15"/>
                        </a:lnTo>
                        <a:lnTo>
                          <a:pt x="81" y="24"/>
                        </a:lnTo>
                        <a:lnTo>
                          <a:pt x="82" y="32"/>
                        </a:lnTo>
                        <a:lnTo>
                          <a:pt x="81" y="46"/>
                        </a:lnTo>
                        <a:lnTo>
                          <a:pt x="76" y="60"/>
                        </a:lnTo>
                        <a:lnTo>
                          <a:pt x="70" y="71"/>
                        </a:lnTo>
                        <a:lnTo>
                          <a:pt x="61" y="82"/>
                        </a:lnTo>
                        <a:lnTo>
                          <a:pt x="51" y="89"/>
                        </a:lnTo>
                        <a:lnTo>
                          <a:pt x="39" y="97"/>
                        </a:lnTo>
                        <a:lnTo>
                          <a:pt x="27" y="100"/>
                        </a:lnTo>
                        <a:lnTo>
                          <a:pt x="13" y="102"/>
                        </a:lnTo>
                        <a:lnTo>
                          <a:pt x="7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7" y="105"/>
                        </a:lnTo>
                        <a:lnTo>
                          <a:pt x="10" y="105"/>
                        </a:lnTo>
                        <a:lnTo>
                          <a:pt x="13" y="105"/>
                        </a:lnTo>
                        <a:lnTo>
                          <a:pt x="27" y="103"/>
                        </a:lnTo>
                        <a:lnTo>
                          <a:pt x="41" y="99"/>
                        </a:lnTo>
                        <a:lnTo>
                          <a:pt x="53" y="92"/>
                        </a:lnTo>
                        <a:lnTo>
                          <a:pt x="64" y="83"/>
                        </a:lnTo>
                        <a:lnTo>
                          <a:pt x="73" y="72"/>
                        </a:lnTo>
                        <a:lnTo>
                          <a:pt x="79" y="60"/>
                        </a:lnTo>
                        <a:lnTo>
                          <a:pt x="84" y="48"/>
                        </a:lnTo>
                        <a:lnTo>
                          <a:pt x="85" y="32"/>
                        </a:lnTo>
                        <a:close/>
                      </a:path>
                    </a:pathLst>
                  </a:custGeom>
                  <a:solidFill>
                    <a:srgbClr val="DD3A3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66" name="Freeform 834"/>
                  <p:cNvSpPr>
                    <a:spLocks/>
                  </p:cNvSpPr>
                  <p:nvPr/>
                </p:nvSpPr>
                <p:spPr bwMode="auto">
                  <a:xfrm>
                    <a:off x="5584" y="1196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4"/>
                      </a:cxn>
                      <a:cxn ang="0">
                        <a:pos x="83" y="26"/>
                      </a:cxn>
                      <a:cxn ang="0">
                        <a:pos x="82" y="19"/>
                      </a:cxn>
                      <a:cxn ang="0">
                        <a:pos x="80" y="11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2" y="0"/>
                      </a:cxn>
                      <a:cxn ang="0">
                        <a:pos x="75" y="8"/>
                      </a:cxn>
                      <a:cxn ang="0">
                        <a:pos x="79" y="17"/>
                      </a:cxn>
                      <a:cxn ang="0">
                        <a:pos x="80" y="25"/>
                      </a:cxn>
                      <a:cxn ang="0">
                        <a:pos x="82" y="34"/>
                      </a:cxn>
                      <a:cxn ang="0">
                        <a:pos x="80" y="48"/>
                      </a:cxn>
                      <a:cxn ang="0">
                        <a:pos x="75" y="60"/>
                      </a:cxn>
                      <a:cxn ang="0">
                        <a:pos x="69" y="73"/>
                      </a:cxn>
                      <a:cxn ang="0">
                        <a:pos x="62" y="82"/>
                      </a:cxn>
                      <a:cxn ang="0">
                        <a:pos x="51" y="91"/>
                      </a:cxn>
                      <a:cxn ang="0">
                        <a:pos x="40" y="98"/>
                      </a:cxn>
                      <a:cxn ang="0">
                        <a:pos x="28" y="101"/>
                      </a:cxn>
                      <a:cxn ang="0">
                        <a:pos x="14" y="102"/>
                      </a:cxn>
                      <a:cxn ang="0">
                        <a:pos x="6" y="102"/>
                      </a:cxn>
                      <a:cxn ang="0">
                        <a:pos x="0" y="101"/>
                      </a:cxn>
                      <a:cxn ang="0">
                        <a:pos x="1" y="104"/>
                      </a:cxn>
                      <a:cxn ang="0">
                        <a:pos x="4" y="105"/>
                      </a:cxn>
                      <a:cxn ang="0">
                        <a:pos x="9" y="105"/>
                      </a:cxn>
                      <a:cxn ang="0">
                        <a:pos x="14" y="105"/>
                      </a:cxn>
                      <a:cxn ang="0">
                        <a:pos x="28" y="104"/>
                      </a:cxn>
                      <a:cxn ang="0">
                        <a:pos x="42" y="99"/>
                      </a:cxn>
                      <a:cxn ang="0">
                        <a:pos x="52" y="93"/>
                      </a:cxn>
                      <a:cxn ang="0">
                        <a:pos x="63" y="85"/>
                      </a:cxn>
                      <a:cxn ang="0">
                        <a:pos x="72" y="74"/>
                      </a:cxn>
                      <a:cxn ang="0">
                        <a:pos x="79" y="62"/>
                      </a:cxn>
                      <a:cxn ang="0">
                        <a:pos x="83" y="48"/>
                      </a:cxn>
                      <a:cxn ang="0">
                        <a:pos x="85" y="34"/>
                      </a:cxn>
                    </a:cxnLst>
                    <a:rect l="0" t="0" r="r" b="b"/>
                    <a:pathLst>
                      <a:path w="85" h="105">
                        <a:moveTo>
                          <a:pt x="85" y="34"/>
                        </a:moveTo>
                        <a:lnTo>
                          <a:pt x="83" y="26"/>
                        </a:lnTo>
                        <a:lnTo>
                          <a:pt x="82" y="19"/>
                        </a:lnTo>
                        <a:lnTo>
                          <a:pt x="80" y="11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2" y="0"/>
                        </a:lnTo>
                        <a:lnTo>
                          <a:pt x="75" y="8"/>
                        </a:lnTo>
                        <a:lnTo>
                          <a:pt x="79" y="17"/>
                        </a:lnTo>
                        <a:lnTo>
                          <a:pt x="80" y="25"/>
                        </a:lnTo>
                        <a:lnTo>
                          <a:pt x="82" y="34"/>
                        </a:lnTo>
                        <a:lnTo>
                          <a:pt x="80" y="48"/>
                        </a:lnTo>
                        <a:lnTo>
                          <a:pt x="75" y="60"/>
                        </a:lnTo>
                        <a:lnTo>
                          <a:pt x="69" y="73"/>
                        </a:lnTo>
                        <a:lnTo>
                          <a:pt x="62" y="82"/>
                        </a:lnTo>
                        <a:lnTo>
                          <a:pt x="51" y="91"/>
                        </a:lnTo>
                        <a:lnTo>
                          <a:pt x="40" y="98"/>
                        </a:lnTo>
                        <a:lnTo>
                          <a:pt x="28" y="101"/>
                        </a:lnTo>
                        <a:lnTo>
                          <a:pt x="14" y="102"/>
                        </a:lnTo>
                        <a:lnTo>
                          <a:pt x="6" y="102"/>
                        </a:lnTo>
                        <a:lnTo>
                          <a:pt x="0" y="101"/>
                        </a:lnTo>
                        <a:lnTo>
                          <a:pt x="1" y="104"/>
                        </a:lnTo>
                        <a:lnTo>
                          <a:pt x="4" y="105"/>
                        </a:lnTo>
                        <a:lnTo>
                          <a:pt x="9" y="105"/>
                        </a:lnTo>
                        <a:lnTo>
                          <a:pt x="14" y="105"/>
                        </a:lnTo>
                        <a:lnTo>
                          <a:pt x="28" y="104"/>
                        </a:lnTo>
                        <a:lnTo>
                          <a:pt x="42" y="99"/>
                        </a:lnTo>
                        <a:lnTo>
                          <a:pt x="52" y="93"/>
                        </a:lnTo>
                        <a:lnTo>
                          <a:pt x="63" y="85"/>
                        </a:lnTo>
                        <a:lnTo>
                          <a:pt x="72" y="74"/>
                        </a:lnTo>
                        <a:lnTo>
                          <a:pt x="79" y="62"/>
                        </a:lnTo>
                        <a:lnTo>
                          <a:pt x="83" y="48"/>
                        </a:lnTo>
                        <a:lnTo>
                          <a:pt x="85" y="34"/>
                        </a:lnTo>
                        <a:close/>
                      </a:path>
                    </a:pathLst>
                  </a:custGeom>
                  <a:solidFill>
                    <a:srgbClr val="DD3C3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67" name="Freeform 835"/>
                  <p:cNvSpPr>
                    <a:spLocks/>
                  </p:cNvSpPr>
                  <p:nvPr/>
                </p:nvSpPr>
                <p:spPr bwMode="auto">
                  <a:xfrm>
                    <a:off x="5581" y="1195"/>
                    <a:ext cx="86" cy="105"/>
                  </a:xfrm>
                  <a:custGeom>
                    <a:avLst/>
                    <a:gdLst/>
                    <a:ahLst/>
                    <a:cxnLst>
                      <a:cxn ang="0">
                        <a:pos x="86" y="35"/>
                      </a:cxn>
                      <a:cxn ang="0">
                        <a:pos x="85" y="27"/>
                      </a:cxn>
                      <a:cxn ang="0">
                        <a:pos x="83" y="18"/>
                      </a:cxn>
                      <a:cxn ang="0">
                        <a:pos x="82" y="10"/>
                      </a:cxn>
                      <a:cxn ang="0">
                        <a:pos x="77" y="3"/>
                      </a:cxn>
                      <a:cxn ang="0">
                        <a:pos x="75" y="1"/>
                      </a:cxn>
                      <a:cxn ang="0">
                        <a:pos x="72" y="0"/>
                      </a:cxn>
                      <a:cxn ang="0">
                        <a:pos x="77" y="9"/>
                      </a:cxn>
                      <a:cxn ang="0">
                        <a:pos x="80" y="17"/>
                      </a:cxn>
                      <a:cxn ang="0">
                        <a:pos x="82" y="26"/>
                      </a:cxn>
                      <a:cxn ang="0">
                        <a:pos x="83" y="35"/>
                      </a:cxn>
                      <a:cxn ang="0">
                        <a:pos x="82" y="49"/>
                      </a:cxn>
                      <a:cxn ang="0">
                        <a:pos x="77" y="61"/>
                      </a:cxn>
                      <a:cxn ang="0">
                        <a:pos x="71" y="72"/>
                      </a:cxn>
                      <a:cxn ang="0">
                        <a:pos x="63" y="83"/>
                      </a:cxn>
                      <a:cxn ang="0">
                        <a:pos x="54" y="91"/>
                      </a:cxn>
                      <a:cxn ang="0">
                        <a:pos x="41" y="97"/>
                      </a:cxn>
                      <a:cxn ang="0">
                        <a:pos x="29" y="100"/>
                      </a:cxn>
                      <a:cxn ang="0">
                        <a:pos x="17" y="102"/>
                      </a:cxn>
                      <a:cxn ang="0">
                        <a:pos x="7" y="102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4" y="105"/>
                      </a:cxn>
                      <a:cxn ang="0">
                        <a:pos x="11" y="105"/>
                      </a:cxn>
                      <a:cxn ang="0">
                        <a:pos x="17" y="105"/>
                      </a:cxn>
                      <a:cxn ang="0">
                        <a:pos x="31" y="103"/>
                      </a:cxn>
                      <a:cxn ang="0">
                        <a:pos x="43" y="100"/>
                      </a:cxn>
                      <a:cxn ang="0">
                        <a:pos x="55" y="92"/>
                      </a:cxn>
                      <a:cxn ang="0">
                        <a:pos x="65" y="85"/>
                      </a:cxn>
                      <a:cxn ang="0">
                        <a:pos x="74" y="74"/>
                      </a:cxn>
                      <a:cxn ang="0">
                        <a:pos x="80" y="63"/>
                      </a:cxn>
                      <a:cxn ang="0">
                        <a:pos x="85" y="49"/>
                      </a:cxn>
                      <a:cxn ang="0">
                        <a:pos x="86" y="35"/>
                      </a:cxn>
                    </a:cxnLst>
                    <a:rect l="0" t="0" r="r" b="b"/>
                    <a:pathLst>
                      <a:path w="86" h="105">
                        <a:moveTo>
                          <a:pt x="86" y="35"/>
                        </a:moveTo>
                        <a:lnTo>
                          <a:pt x="85" y="27"/>
                        </a:lnTo>
                        <a:lnTo>
                          <a:pt x="83" y="18"/>
                        </a:lnTo>
                        <a:lnTo>
                          <a:pt x="82" y="10"/>
                        </a:lnTo>
                        <a:lnTo>
                          <a:pt x="77" y="3"/>
                        </a:lnTo>
                        <a:lnTo>
                          <a:pt x="75" y="1"/>
                        </a:lnTo>
                        <a:lnTo>
                          <a:pt x="72" y="0"/>
                        </a:lnTo>
                        <a:lnTo>
                          <a:pt x="77" y="9"/>
                        </a:lnTo>
                        <a:lnTo>
                          <a:pt x="80" y="17"/>
                        </a:lnTo>
                        <a:lnTo>
                          <a:pt x="82" y="26"/>
                        </a:lnTo>
                        <a:lnTo>
                          <a:pt x="83" y="35"/>
                        </a:lnTo>
                        <a:lnTo>
                          <a:pt x="82" y="49"/>
                        </a:lnTo>
                        <a:lnTo>
                          <a:pt x="77" y="61"/>
                        </a:lnTo>
                        <a:lnTo>
                          <a:pt x="71" y="72"/>
                        </a:lnTo>
                        <a:lnTo>
                          <a:pt x="63" y="83"/>
                        </a:lnTo>
                        <a:lnTo>
                          <a:pt x="54" y="91"/>
                        </a:lnTo>
                        <a:lnTo>
                          <a:pt x="41" y="97"/>
                        </a:lnTo>
                        <a:lnTo>
                          <a:pt x="29" y="100"/>
                        </a:lnTo>
                        <a:lnTo>
                          <a:pt x="17" y="102"/>
                        </a:lnTo>
                        <a:lnTo>
                          <a:pt x="7" y="102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4" y="105"/>
                        </a:lnTo>
                        <a:lnTo>
                          <a:pt x="11" y="105"/>
                        </a:lnTo>
                        <a:lnTo>
                          <a:pt x="17" y="105"/>
                        </a:lnTo>
                        <a:lnTo>
                          <a:pt x="31" y="103"/>
                        </a:lnTo>
                        <a:lnTo>
                          <a:pt x="43" y="100"/>
                        </a:lnTo>
                        <a:lnTo>
                          <a:pt x="55" y="92"/>
                        </a:lnTo>
                        <a:lnTo>
                          <a:pt x="65" y="85"/>
                        </a:lnTo>
                        <a:lnTo>
                          <a:pt x="74" y="74"/>
                        </a:lnTo>
                        <a:lnTo>
                          <a:pt x="80" y="63"/>
                        </a:lnTo>
                        <a:lnTo>
                          <a:pt x="85" y="49"/>
                        </a:lnTo>
                        <a:lnTo>
                          <a:pt x="86" y="35"/>
                        </a:lnTo>
                        <a:close/>
                      </a:path>
                    </a:pathLst>
                  </a:custGeom>
                  <a:solidFill>
                    <a:srgbClr val="DD3D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68" name="Freeform 836"/>
                  <p:cNvSpPr>
                    <a:spLocks/>
                  </p:cNvSpPr>
                  <p:nvPr/>
                </p:nvSpPr>
                <p:spPr bwMode="auto">
                  <a:xfrm>
                    <a:off x="5579" y="1195"/>
                    <a:ext cx="87" cy="103"/>
                  </a:xfrm>
                  <a:custGeom>
                    <a:avLst/>
                    <a:gdLst/>
                    <a:ahLst/>
                    <a:cxnLst>
                      <a:cxn ang="0">
                        <a:pos x="87" y="35"/>
                      </a:cxn>
                      <a:cxn ang="0">
                        <a:pos x="85" y="26"/>
                      </a:cxn>
                      <a:cxn ang="0">
                        <a:pos x="84" y="18"/>
                      </a:cxn>
                      <a:cxn ang="0">
                        <a:pos x="80" y="9"/>
                      </a:cxn>
                      <a:cxn ang="0">
                        <a:pos x="77" y="1"/>
                      </a:cxn>
                      <a:cxn ang="0">
                        <a:pos x="74" y="0"/>
                      </a:cxn>
                      <a:cxn ang="0">
                        <a:pos x="73" y="0"/>
                      </a:cxn>
                      <a:cxn ang="0">
                        <a:pos x="77" y="7"/>
                      </a:cxn>
                      <a:cxn ang="0">
                        <a:pos x="80" y="17"/>
                      </a:cxn>
                      <a:cxn ang="0">
                        <a:pos x="82" y="26"/>
                      </a:cxn>
                      <a:cxn ang="0">
                        <a:pos x="84" y="35"/>
                      </a:cxn>
                      <a:cxn ang="0">
                        <a:pos x="82" y="49"/>
                      </a:cxn>
                      <a:cxn ang="0">
                        <a:pos x="77" y="60"/>
                      </a:cxn>
                      <a:cxn ang="0">
                        <a:pos x="71" y="72"/>
                      </a:cxn>
                      <a:cxn ang="0">
                        <a:pos x="64" y="82"/>
                      </a:cxn>
                      <a:cxn ang="0">
                        <a:pos x="54" y="89"/>
                      </a:cxn>
                      <a:cxn ang="0">
                        <a:pos x="43" y="95"/>
                      </a:cxn>
                      <a:cxn ang="0">
                        <a:pos x="31" y="99"/>
                      </a:cxn>
                      <a:cxn ang="0">
                        <a:pos x="19" y="100"/>
                      </a:cxn>
                      <a:cxn ang="0">
                        <a:pos x="9" y="100"/>
                      </a:cxn>
                      <a:cxn ang="0">
                        <a:pos x="0" y="97"/>
                      </a:cxn>
                      <a:cxn ang="0">
                        <a:pos x="2" y="100"/>
                      </a:cxn>
                      <a:cxn ang="0">
                        <a:pos x="5" y="102"/>
                      </a:cxn>
                      <a:cxn ang="0">
                        <a:pos x="11" y="103"/>
                      </a:cxn>
                      <a:cxn ang="0">
                        <a:pos x="19" y="103"/>
                      </a:cxn>
                      <a:cxn ang="0">
                        <a:pos x="33" y="102"/>
                      </a:cxn>
                      <a:cxn ang="0">
                        <a:pos x="45" y="99"/>
                      </a:cxn>
                      <a:cxn ang="0">
                        <a:pos x="56" y="92"/>
                      </a:cxn>
                      <a:cxn ang="0">
                        <a:pos x="67" y="83"/>
                      </a:cxn>
                      <a:cxn ang="0">
                        <a:pos x="74" y="74"/>
                      </a:cxn>
                      <a:cxn ang="0">
                        <a:pos x="80" y="61"/>
                      </a:cxn>
                      <a:cxn ang="0">
                        <a:pos x="85" y="49"/>
                      </a:cxn>
                      <a:cxn ang="0">
                        <a:pos x="87" y="35"/>
                      </a:cxn>
                    </a:cxnLst>
                    <a:rect l="0" t="0" r="r" b="b"/>
                    <a:pathLst>
                      <a:path w="87" h="103">
                        <a:moveTo>
                          <a:pt x="87" y="35"/>
                        </a:moveTo>
                        <a:lnTo>
                          <a:pt x="85" y="26"/>
                        </a:lnTo>
                        <a:lnTo>
                          <a:pt x="84" y="18"/>
                        </a:lnTo>
                        <a:lnTo>
                          <a:pt x="80" y="9"/>
                        </a:lnTo>
                        <a:lnTo>
                          <a:pt x="77" y="1"/>
                        </a:lnTo>
                        <a:lnTo>
                          <a:pt x="74" y="0"/>
                        </a:lnTo>
                        <a:lnTo>
                          <a:pt x="73" y="0"/>
                        </a:lnTo>
                        <a:lnTo>
                          <a:pt x="77" y="7"/>
                        </a:lnTo>
                        <a:lnTo>
                          <a:pt x="80" y="17"/>
                        </a:lnTo>
                        <a:lnTo>
                          <a:pt x="82" y="26"/>
                        </a:lnTo>
                        <a:lnTo>
                          <a:pt x="84" y="35"/>
                        </a:lnTo>
                        <a:lnTo>
                          <a:pt x="82" y="49"/>
                        </a:lnTo>
                        <a:lnTo>
                          <a:pt x="77" y="60"/>
                        </a:lnTo>
                        <a:lnTo>
                          <a:pt x="71" y="72"/>
                        </a:lnTo>
                        <a:lnTo>
                          <a:pt x="64" y="82"/>
                        </a:lnTo>
                        <a:lnTo>
                          <a:pt x="54" y="89"/>
                        </a:lnTo>
                        <a:lnTo>
                          <a:pt x="43" y="95"/>
                        </a:lnTo>
                        <a:lnTo>
                          <a:pt x="31" y="99"/>
                        </a:lnTo>
                        <a:lnTo>
                          <a:pt x="19" y="100"/>
                        </a:lnTo>
                        <a:lnTo>
                          <a:pt x="9" y="100"/>
                        </a:lnTo>
                        <a:lnTo>
                          <a:pt x="0" y="97"/>
                        </a:lnTo>
                        <a:lnTo>
                          <a:pt x="2" y="100"/>
                        </a:lnTo>
                        <a:lnTo>
                          <a:pt x="5" y="102"/>
                        </a:lnTo>
                        <a:lnTo>
                          <a:pt x="11" y="103"/>
                        </a:lnTo>
                        <a:lnTo>
                          <a:pt x="19" y="103"/>
                        </a:lnTo>
                        <a:lnTo>
                          <a:pt x="33" y="102"/>
                        </a:lnTo>
                        <a:lnTo>
                          <a:pt x="45" y="99"/>
                        </a:lnTo>
                        <a:lnTo>
                          <a:pt x="56" y="92"/>
                        </a:lnTo>
                        <a:lnTo>
                          <a:pt x="67" y="83"/>
                        </a:lnTo>
                        <a:lnTo>
                          <a:pt x="74" y="74"/>
                        </a:lnTo>
                        <a:lnTo>
                          <a:pt x="80" y="61"/>
                        </a:lnTo>
                        <a:lnTo>
                          <a:pt x="85" y="49"/>
                        </a:lnTo>
                        <a:lnTo>
                          <a:pt x="87" y="35"/>
                        </a:lnTo>
                        <a:close/>
                      </a:path>
                    </a:pathLst>
                  </a:custGeom>
                  <a:solidFill>
                    <a:srgbClr val="DD3E3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69" name="Freeform 837"/>
                  <p:cNvSpPr>
                    <a:spLocks/>
                  </p:cNvSpPr>
                  <p:nvPr/>
                </p:nvSpPr>
                <p:spPr bwMode="auto">
                  <a:xfrm>
                    <a:off x="5578" y="1193"/>
                    <a:ext cx="86" cy="104"/>
                  </a:xfrm>
                  <a:custGeom>
                    <a:avLst/>
                    <a:gdLst/>
                    <a:ahLst/>
                    <a:cxnLst>
                      <a:cxn ang="0">
                        <a:pos x="86" y="37"/>
                      </a:cxn>
                      <a:cxn ang="0">
                        <a:pos x="85" y="28"/>
                      </a:cxn>
                      <a:cxn ang="0">
                        <a:pos x="83" y="19"/>
                      </a:cxn>
                      <a:cxn ang="0">
                        <a:pos x="80" y="11"/>
                      </a:cxn>
                      <a:cxn ang="0">
                        <a:pos x="75" y="2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5" y="9"/>
                      </a:cxn>
                      <a:cxn ang="0">
                        <a:pos x="80" y="17"/>
                      </a:cxn>
                      <a:cxn ang="0">
                        <a:pos x="81" y="28"/>
                      </a:cxn>
                      <a:cxn ang="0">
                        <a:pos x="83" y="37"/>
                      </a:cxn>
                      <a:cxn ang="0">
                        <a:pos x="81" y="50"/>
                      </a:cxn>
                      <a:cxn ang="0">
                        <a:pos x="77" y="62"/>
                      </a:cxn>
                      <a:cxn ang="0">
                        <a:pos x="72" y="73"/>
                      </a:cxn>
                      <a:cxn ang="0">
                        <a:pos x="65" y="82"/>
                      </a:cxn>
                      <a:cxn ang="0">
                        <a:pos x="55" y="90"/>
                      </a:cxn>
                      <a:cxn ang="0">
                        <a:pos x="44" y="96"/>
                      </a:cxn>
                      <a:cxn ang="0">
                        <a:pos x="32" y="99"/>
                      </a:cxn>
                      <a:cxn ang="0">
                        <a:pos x="20" y="101"/>
                      </a:cxn>
                      <a:cxn ang="0">
                        <a:pos x="9" y="101"/>
                      </a:cxn>
                      <a:cxn ang="0">
                        <a:pos x="0" y="97"/>
                      </a:cxn>
                      <a:cxn ang="0">
                        <a:pos x="1" y="99"/>
                      </a:cxn>
                      <a:cxn ang="0">
                        <a:pos x="3" y="102"/>
                      </a:cxn>
                      <a:cxn ang="0">
                        <a:pos x="10" y="104"/>
                      </a:cxn>
                      <a:cxn ang="0">
                        <a:pos x="20" y="104"/>
                      </a:cxn>
                      <a:cxn ang="0">
                        <a:pos x="32" y="102"/>
                      </a:cxn>
                      <a:cxn ang="0">
                        <a:pos x="44" y="99"/>
                      </a:cxn>
                      <a:cxn ang="0">
                        <a:pos x="57" y="93"/>
                      </a:cxn>
                      <a:cxn ang="0">
                        <a:pos x="66" y="85"/>
                      </a:cxn>
                      <a:cxn ang="0">
                        <a:pos x="74" y="74"/>
                      </a:cxn>
                      <a:cxn ang="0">
                        <a:pos x="80" y="63"/>
                      </a:cxn>
                      <a:cxn ang="0">
                        <a:pos x="85" y="51"/>
                      </a:cxn>
                      <a:cxn ang="0">
                        <a:pos x="86" y="37"/>
                      </a:cxn>
                    </a:cxnLst>
                    <a:rect l="0" t="0" r="r" b="b"/>
                    <a:pathLst>
                      <a:path w="86" h="104">
                        <a:moveTo>
                          <a:pt x="86" y="37"/>
                        </a:moveTo>
                        <a:lnTo>
                          <a:pt x="85" y="28"/>
                        </a:lnTo>
                        <a:lnTo>
                          <a:pt x="83" y="19"/>
                        </a:lnTo>
                        <a:lnTo>
                          <a:pt x="80" y="11"/>
                        </a:lnTo>
                        <a:lnTo>
                          <a:pt x="75" y="2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5" y="9"/>
                        </a:lnTo>
                        <a:lnTo>
                          <a:pt x="80" y="17"/>
                        </a:lnTo>
                        <a:lnTo>
                          <a:pt x="81" y="28"/>
                        </a:lnTo>
                        <a:lnTo>
                          <a:pt x="83" y="37"/>
                        </a:lnTo>
                        <a:lnTo>
                          <a:pt x="81" y="50"/>
                        </a:lnTo>
                        <a:lnTo>
                          <a:pt x="77" y="62"/>
                        </a:lnTo>
                        <a:lnTo>
                          <a:pt x="72" y="73"/>
                        </a:lnTo>
                        <a:lnTo>
                          <a:pt x="65" y="82"/>
                        </a:lnTo>
                        <a:lnTo>
                          <a:pt x="55" y="90"/>
                        </a:lnTo>
                        <a:lnTo>
                          <a:pt x="44" y="96"/>
                        </a:lnTo>
                        <a:lnTo>
                          <a:pt x="32" y="99"/>
                        </a:lnTo>
                        <a:lnTo>
                          <a:pt x="20" y="101"/>
                        </a:lnTo>
                        <a:lnTo>
                          <a:pt x="9" y="101"/>
                        </a:lnTo>
                        <a:lnTo>
                          <a:pt x="0" y="97"/>
                        </a:lnTo>
                        <a:lnTo>
                          <a:pt x="1" y="99"/>
                        </a:lnTo>
                        <a:lnTo>
                          <a:pt x="3" y="102"/>
                        </a:lnTo>
                        <a:lnTo>
                          <a:pt x="10" y="104"/>
                        </a:lnTo>
                        <a:lnTo>
                          <a:pt x="20" y="104"/>
                        </a:lnTo>
                        <a:lnTo>
                          <a:pt x="32" y="102"/>
                        </a:lnTo>
                        <a:lnTo>
                          <a:pt x="44" y="99"/>
                        </a:lnTo>
                        <a:lnTo>
                          <a:pt x="57" y="93"/>
                        </a:lnTo>
                        <a:lnTo>
                          <a:pt x="66" y="85"/>
                        </a:lnTo>
                        <a:lnTo>
                          <a:pt x="74" y="74"/>
                        </a:lnTo>
                        <a:lnTo>
                          <a:pt x="80" y="63"/>
                        </a:lnTo>
                        <a:lnTo>
                          <a:pt x="85" y="51"/>
                        </a:lnTo>
                        <a:lnTo>
                          <a:pt x="86" y="37"/>
                        </a:lnTo>
                        <a:close/>
                      </a:path>
                    </a:pathLst>
                  </a:custGeom>
                  <a:solidFill>
                    <a:srgbClr val="DE3F3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70" name="Freeform 838"/>
                  <p:cNvSpPr>
                    <a:spLocks/>
                  </p:cNvSpPr>
                  <p:nvPr/>
                </p:nvSpPr>
                <p:spPr bwMode="auto">
                  <a:xfrm>
                    <a:off x="5575" y="1193"/>
                    <a:ext cx="88" cy="102"/>
                  </a:xfrm>
                  <a:custGeom>
                    <a:avLst/>
                    <a:gdLst/>
                    <a:ahLst/>
                    <a:cxnLst>
                      <a:cxn ang="0">
                        <a:pos x="88" y="37"/>
                      </a:cxn>
                      <a:cxn ang="0">
                        <a:pos x="86" y="28"/>
                      </a:cxn>
                      <a:cxn ang="0">
                        <a:pos x="84" y="19"/>
                      </a:cxn>
                      <a:cxn ang="0">
                        <a:pos x="81" y="9"/>
                      </a:cxn>
                      <a:cxn ang="0">
                        <a:pos x="77" y="2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7" y="8"/>
                      </a:cxn>
                      <a:cxn ang="0">
                        <a:pos x="80" y="17"/>
                      </a:cxn>
                      <a:cxn ang="0">
                        <a:pos x="83" y="26"/>
                      </a:cxn>
                      <a:cxn ang="0">
                        <a:pos x="84" y="37"/>
                      </a:cxn>
                      <a:cxn ang="0">
                        <a:pos x="83" y="50"/>
                      </a:cxn>
                      <a:cxn ang="0">
                        <a:pos x="78" y="62"/>
                      </a:cxn>
                      <a:cxn ang="0">
                        <a:pos x="74" y="71"/>
                      </a:cxn>
                      <a:cxn ang="0">
                        <a:pos x="66" y="80"/>
                      </a:cxn>
                      <a:cxn ang="0">
                        <a:pos x="57" y="88"/>
                      </a:cxn>
                      <a:cxn ang="0">
                        <a:pos x="46" y="94"/>
                      </a:cxn>
                      <a:cxn ang="0">
                        <a:pos x="35" y="97"/>
                      </a:cxn>
                      <a:cxn ang="0">
                        <a:pos x="23" y="99"/>
                      </a:cxn>
                      <a:cxn ang="0">
                        <a:pos x="10" y="97"/>
                      </a:cxn>
                      <a:cxn ang="0">
                        <a:pos x="0" y="94"/>
                      </a:cxn>
                      <a:cxn ang="0">
                        <a:pos x="3" y="97"/>
                      </a:cxn>
                      <a:cxn ang="0">
                        <a:pos x="4" y="99"/>
                      </a:cxn>
                      <a:cxn ang="0">
                        <a:pos x="13" y="102"/>
                      </a:cxn>
                      <a:cxn ang="0">
                        <a:pos x="23" y="102"/>
                      </a:cxn>
                      <a:cxn ang="0">
                        <a:pos x="35" y="101"/>
                      </a:cxn>
                      <a:cxn ang="0">
                        <a:pos x="47" y="97"/>
                      </a:cxn>
                      <a:cxn ang="0">
                        <a:pos x="58" y="91"/>
                      </a:cxn>
                      <a:cxn ang="0">
                        <a:pos x="68" y="84"/>
                      </a:cxn>
                      <a:cxn ang="0">
                        <a:pos x="75" y="74"/>
                      </a:cxn>
                      <a:cxn ang="0">
                        <a:pos x="81" y="62"/>
                      </a:cxn>
                      <a:cxn ang="0">
                        <a:pos x="86" y="51"/>
                      </a:cxn>
                      <a:cxn ang="0">
                        <a:pos x="88" y="37"/>
                      </a:cxn>
                    </a:cxnLst>
                    <a:rect l="0" t="0" r="r" b="b"/>
                    <a:pathLst>
                      <a:path w="88" h="102">
                        <a:moveTo>
                          <a:pt x="88" y="37"/>
                        </a:moveTo>
                        <a:lnTo>
                          <a:pt x="86" y="28"/>
                        </a:lnTo>
                        <a:lnTo>
                          <a:pt x="84" y="19"/>
                        </a:lnTo>
                        <a:lnTo>
                          <a:pt x="81" y="9"/>
                        </a:lnTo>
                        <a:lnTo>
                          <a:pt x="77" y="2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7" y="8"/>
                        </a:lnTo>
                        <a:lnTo>
                          <a:pt x="80" y="17"/>
                        </a:lnTo>
                        <a:lnTo>
                          <a:pt x="83" y="26"/>
                        </a:lnTo>
                        <a:lnTo>
                          <a:pt x="84" y="37"/>
                        </a:lnTo>
                        <a:lnTo>
                          <a:pt x="83" y="50"/>
                        </a:lnTo>
                        <a:lnTo>
                          <a:pt x="78" y="62"/>
                        </a:lnTo>
                        <a:lnTo>
                          <a:pt x="74" y="71"/>
                        </a:lnTo>
                        <a:lnTo>
                          <a:pt x="66" y="80"/>
                        </a:lnTo>
                        <a:lnTo>
                          <a:pt x="57" y="88"/>
                        </a:lnTo>
                        <a:lnTo>
                          <a:pt x="46" y="94"/>
                        </a:lnTo>
                        <a:lnTo>
                          <a:pt x="35" y="97"/>
                        </a:lnTo>
                        <a:lnTo>
                          <a:pt x="23" y="99"/>
                        </a:lnTo>
                        <a:lnTo>
                          <a:pt x="10" y="97"/>
                        </a:lnTo>
                        <a:lnTo>
                          <a:pt x="0" y="94"/>
                        </a:lnTo>
                        <a:lnTo>
                          <a:pt x="3" y="97"/>
                        </a:lnTo>
                        <a:lnTo>
                          <a:pt x="4" y="99"/>
                        </a:lnTo>
                        <a:lnTo>
                          <a:pt x="13" y="102"/>
                        </a:lnTo>
                        <a:lnTo>
                          <a:pt x="23" y="102"/>
                        </a:lnTo>
                        <a:lnTo>
                          <a:pt x="35" y="101"/>
                        </a:lnTo>
                        <a:lnTo>
                          <a:pt x="47" y="97"/>
                        </a:lnTo>
                        <a:lnTo>
                          <a:pt x="58" y="91"/>
                        </a:lnTo>
                        <a:lnTo>
                          <a:pt x="68" y="84"/>
                        </a:lnTo>
                        <a:lnTo>
                          <a:pt x="75" y="74"/>
                        </a:lnTo>
                        <a:lnTo>
                          <a:pt x="81" y="62"/>
                        </a:lnTo>
                        <a:lnTo>
                          <a:pt x="86" y="51"/>
                        </a:lnTo>
                        <a:lnTo>
                          <a:pt x="88" y="37"/>
                        </a:lnTo>
                        <a:close/>
                      </a:path>
                    </a:pathLst>
                  </a:custGeom>
                  <a:solidFill>
                    <a:srgbClr val="DE423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71" name="Freeform 839"/>
                  <p:cNvSpPr>
                    <a:spLocks/>
                  </p:cNvSpPr>
                  <p:nvPr/>
                </p:nvSpPr>
                <p:spPr bwMode="auto">
                  <a:xfrm>
                    <a:off x="5573" y="1191"/>
                    <a:ext cx="88" cy="103"/>
                  </a:xfrm>
                  <a:custGeom>
                    <a:avLst/>
                    <a:gdLst/>
                    <a:ahLst/>
                    <a:cxnLst>
                      <a:cxn ang="0">
                        <a:pos x="88" y="39"/>
                      </a:cxn>
                      <a:cxn ang="0">
                        <a:pos x="86" y="30"/>
                      </a:cxn>
                      <a:cxn ang="0">
                        <a:pos x="85" y="19"/>
                      </a:cxn>
                      <a:cxn ang="0">
                        <a:pos x="80" y="11"/>
                      </a:cxn>
                      <a:cxn ang="0">
                        <a:pos x="76" y="2"/>
                      </a:cxn>
                      <a:cxn ang="0">
                        <a:pos x="73" y="2"/>
                      </a:cxn>
                      <a:cxn ang="0">
                        <a:pos x="71" y="0"/>
                      </a:cxn>
                      <a:cxn ang="0">
                        <a:pos x="76" y="10"/>
                      </a:cxn>
                      <a:cxn ang="0">
                        <a:pos x="80" y="19"/>
                      </a:cxn>
                      <a:cxn ang="0">
                        <a:pos x="83" y="28"/>
                      </a:cxn>
                      <a:cxn ang="0">
                        <a:pos x="85" y="39"/>
                      </a:cxn>
                      <a:cxn ang="0">
                        <a:pos x="83" y="52"/>
                      </a:cxn>
                      <a:cxn ang="0">
                        <a:pos x="80" y="62"/>
                      </a:cxn>
                      <a:cxn ang="0">
                        <a:pos x="74" y="73"/>
                      </a:cxn>
                      <a:cxn ang="0">
                        <a:pos x="66" y="82"/>
                      </a:cxn>
                      <a:cxn ang="0">
                        <a:pos x="57" y="89"/>
                      </a:cxn>
                      <a:cxn ang="0">
                        <a:pos x="48" y="95"/>
                      </a:cxn>
                      <a:cxn ang="0">
                        <a:pos x="37" y="98"/>
                      </a:cxn>
                      <a:cxn ang="0">
                        <a:pos x="25" y="99"/>
                      </a:cxn>
                      <a:cxn ang="0">
                        <a:pos x="12" y="98"/>
                      </a:cxn>
                      <a:cxn ang="0">
                        <a:pos x="0" y="95"/>
                      </a:cxn>
                      <a:cxn ang="0">
                        <a:pos x="2" y="98"/>
                      </a:cxn>
                      <a:cxn ang="0">
                        <a:pos x="5" y="99"/>
                      </a:cxn>
                      <a:cxn ang="0">
                        <a:pos x="14" y="103"/>
                      </a:cxn>
                      <a:cxn ang="0">
                        <a:pos x="25" y="103"/>
                      </a:cxn>
                      <a:cxn ang="0">
                        <a:pos x="37" y="101"/>
                      </a:cxn>
                      <a:cxn ang="0">
                        <a:pos x="49" y="98"/>
                      </a:cxn>
                      <a:cxn ang="0">
                        <a:pos x="60" y="92"/>
                      </a:cxn>
                      <a:cxn ang="0">
                        <a:pos x="70" y="84"/>
                      </a:cxn>
                      <a:cxn ang="0">
                        <a:pos x="77" y="75"/>
                      </a:cxn>
                      <a:cxn ang="0">
                        <a:pos x="82" y="64"/>
                      </a:cxn>
                      <a:cxn ang="0">
                        <a:pos x="86" y="52"/>
                      </a:cxn>
                      <a:cxn ang="0">
                        <a:pos x="88" y="39"/>
                      </a:cxn>
                    </a:cxnLst>
                    <a:rect l="0" t="0" r="r" b="b"/>
                    <a:pathLst>
                      <a:path w="88" h="103">
                        <a:moveTo>
                          <a:pt x="88" y="39"/>
                        </a:moveTo>
                        <a:lnTo>
                          <a:pt x="86" y="30"/>
                        </a:lnTo>
                        <a:lnTo>
                          <a:pt x="85" y="19"/>
                        </a:lnTo>
                        <a:lnTo>
                          <a:pt x="80" y="11"/>
                        </a:lnTo>
                        <a:lnTo>
                          <a:pt x="76" y="2"/>
                        </a:lnTo>
                        <a:lnTo>
                          <a:pt x="73" y="2"/>
                        </a:lnTo>
                        <a:lnTo>
                          <a:pt x="71" y="0"/>
                        </a:lnTo>
                        <a:lnTo>
                          <a:pt x="76" y="10"/>
                        </a:lnTo>
                        <a:lnTo>
                          <a:pt x="80" y="19"/>
                        </a:lnTo>
                        <a:lnTo>
                          <a:pt x="83" y="28"/>
                        </a:lnTo>
                        <a:lnTo>
                          <a:pt x="85" y="39"/>
                        </a:lnTo>
                        <a:lnTo>
                          <a:pt x="83" y="52"/>
                        </a:lnTo>
                        <a:lnTo>
                          <a:pt x="80" y="62"/>
                        </a:lnTo>
                        <a:lnTo>
                          <a:pt x="74" y="73"/>
                        </a:lnTo>
                        <a:lnTo>
                          <a:pt x="66" y="82"/>
                        </a:lnTo>
                        <a:lnTo>
                          <a:pt x="57" y="89"/>
                        </a:lnTo>
                        <a:lnTo>
                          <a:pt x="48" y="95"/>
                        </a:lnTo>
                        <a:lnTo>
                          <a:pt x="37" y="98"/>
                        </a:lnTo>
                        <a:lnTo>
                          <a:pt x="25" y="99"/>
                        </a:lnTo>
                        <a:lnTo>
                          <a:pt x="12" y="98"/>
                        </a:lnTo>
                        <a:lnTo>
                          <a:pt x="0" y="95"/>
                        </a:lnTo>
                        <a:lnTo>
                          <a:pt x="2" y="98"/>
                        </a:lnTo>
                        <a:lnTo>
                          <a:pt x="5" y="99"/>
                        </a:lnTo>
                        <a:lnTo>
                          <a:pt x="14" y="103"/>
                        </a:lnTo>
                        <a:lnTo>
                          <a:pt x="25" y="103"/>
                        </a:lnTo>
                        <a:lnTo>
                          <a:pt x="37" y="101"/>
                        </a:lnTo>
                        <a:lnTo>
                          <a:pt x="49" y="98"/>
                        </a:lnTo>
                        <a:lnTo>
                          <a:pt x="60" y="92"/>
                        </a:lnTo>
                        <a:lnTo>
                          <a:pt x="70" y="84"/>
                        </a:lnTo>
                        <a:lnTo>
                          <a:pt x="77" y="75"/>
                        </a:lnTo>
                        <a:lnTo>
                          <a:pt x="82" y="64"/>
                        </a:lnTo>
                        <a:lnTo>
                          <a:pt x="86" y="52"/>
                        </a:lnTo>
                        <a:lnTo>
                          <a:pt x="88" y="39"/>
                        </a:lnTo>
                        <a:close/>
                      </a:path>
                    </a:pathLst>
                  </a:custGeom>
                  <a:solidFill>
                    <a:srgbClr val="DE444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72" name="Freeform 840"/>
                  <p:cNvSpPr>
                    <a:spLocks/>
                  </p:cNvSpPr>
                  <p:nvPr/>
                </p:nvSpPr>
                <p:spPr bwMode="auto">
                  <a:xfrm>
                    <a:off x="5571" y="1191"/>
                    <a:ext cx="88" cy="101"/>
                  </a:xfrm>
                  <a:custGeom>
                    <a:avLst/>
                    <a:gdLst/>
                    <a:ahLst/>
                    <a:cxnLst>
                      <a:cxn ang="0">
                        <a:pos x="88" y="39"/>
                      </a:cxn>
                      <a:cxn ang="0">
                        <a:pos x="87" y="28"/>
                      </a:cxn>
                      <a:cxn ang="0">
                        <a:pos x="84" y="19"/>
                      </a:cxn>
                      <a:cxn ang="0">
                        <a:pos x="81" y="10"/>
                      </a:cxn>
                      <a:cxn ang="0">
                        <a:pos x="75" y="2"/>
                      </a:cxn>
                      <a:cxn ang="0">
                        <a:pos x="73" y="0"/>
                      </a:cxn>
                      <a:cxn ang="0">
                        <a:pos x="70" y="0"/>
                      </a:cxn>
                      <a:cxn ang="0">
                        <a:pos x="76" y="8"/>
                      </a:cxn>
                      <a:cxn ang="0">
                        <a:pos x="81" y="18"/>
                      </a:cxn>
                      <a:cxn ang="0">
                        <a:pos x="84" y="28"/>
                      </a:cxn>
                      <a:cxn ang="0">
                        <a:pos x="85" y="39"/>
                      </a:cxn>
                      <a:cxn ang="0">
                        <a:pos x="84" y="52"/>
                      </a:cxn>
                      <a:cxn ang="0">
                        <a:pos x="81" y="62"/>
                      </a:cxn>
                      <a:cxn ang="0">
                        <a:pos x="75" y="72"/>
                      </a:cxn>
                      <a:cxn ang="0">
                        <a:pos x="68" y="81"/>
                      </a:cxn>
                      <a:cxn ang="0">
                        <a:pos x="59" y="89"/>
                      </a:cxn>
                      <a:cxn ang="0">
                        <a:pos x="48" y="93"/>
                      </a:cxn>
                      <a:cxn ang="0">
                        <a:pos x="38" y="96"/>
                      </a:cxn>
                      <a:cxn ang="0">
                        <a:pos x="27" y="98"/>
                      </a:cxn>
                      <a:cxn ang="0">
                        <a:pos x="13" y="96"/>
                      </a:cxn>
                      <a:cxn ang="0">
                        <a:pos x="0" y="92"/>
                      </a:cxn>
                      <a:cxn ang="0">
                        <a:pos x="2" y="95"/>
                      </a:cxn>
                      <a:cxn ang="0">
                        <a:pos x="4" y="96"/>
                      </a:cxn>
                      <a:cxn ang="0">
                        <a:pos x="14" y="99"/>
                      </a:cxn>
                      <a:cxn ang="0">
                        <a:pos x="27" y="101"/>
                      </a:cxn>
                      <a:cxn ang="0">
                        <a:pos x="39" y="99"/>
                      </a:cxn>
                      <a:cxn ang="0">
                        <a:pos x="50" y="96"/>
                      </a:cxn>
                      <a:cxn ang="0">
                        <a:pos x="61" y="90"/>
                      </a:cxn>
                      <a:cxn ang="0">
                        <a:pos x="70" y="82"/>
                      </a:cxn>
                      <a:cxn ang="0">
                        <a:pos x="78" y="73"/>
                      </a:cxn>
                      <a:cxn ang="0">
                        <a:pos x="82" y="64"/>
                      </a:cxn>
                      <a:cxn ang="0">
                        <a:pos x="87" y="52"/>
                      </a:cxn>
                      <a:cxn ang="0">
                        <a:pos x="88" y="39"/>
                      </a:cxn>
                    </a:cxnLst>
                    <a:rect l="0" t="0" r="r" b="b"/>
                    <a:pathLst>
                      <a:path w="88" h="101">
                        <a:moveTo>
                          <a:pt x="88" y="39"/>
                        </a:moveTo>
                        <a:lnTo>
                          <a:pt x="87" y="28"/>
                        </a:lnTo>
                        <a:lnTo>
                          <a:pt x="84" y="19"/>
                        </a:lnTo>
                        <a:lnTo>
                          <a:pt x="81" y="10"/>
                        </a:lnTo>
                        <a:lnTo>
                          <a:pt x="75" y="2"/>
                        </a:lnTo>
                        <a:lnTo>
                          <a:pt x="73" y="0"/>
                        </a:lnTo>
                        <a:lnTo>
                          <a:pt x="70" y="0"/>
                        </a:lnTo>
                        <a:lnTo>
                          <a:pt x="76" y="8"/>
                        </a:lnTo>
                        <a:lnTo>
                          <a:pt x="81" y="18"/>
                        </a:lnTo>
                        <a:lnTo>
                          <a:pt x="84" y="28"/>
                        </a:lnTo>
                        <a:lnTo>
                          <a:pt x="85" y="39"/>
                        </a:lnTo>
                        <a:lnTo>
                          <a:pt x="84" y="52"/>
                        </a:lnTo>
                        <a:lnTo>
                          <a:pt x="81" y="62"/>
                        </a:lnTo>
                        <a:lnTo>
                          <a:pt x="75" y="72"/>
                        </a:lnTo>
                        <a:lnTo>
                          <a:pt x="68" y="81"/>
                        </a:lnTo>
                        <a:lnTo>
                          <a:pt x="59" y="89"/>
                        </a:lnTo>
                        <a:lnTo>
                          <a:pt x="48" y="93"/>
                        </a:lnTo>
                        <a:lnTo>
                          <a:pt x="38" y="96"/>
                        </a:lnTo>
                        <a:lnTo>
                          <a:pt x="27" y="98"/>
                        </a:lnTo>
                        <a:lnTo>
                          <a:pt x="13" y="96"/>
                        </a:lnTo>
                        <a:lnTo>
                          <a:pt x="0" y="92"/>
                        </a:lnTo>
                        <a:lnTo>
                          <a:pt x="2" y="95"/>
                        </a:lnTo>
                        <a:lnTo>
                          <a:pt x="4" y="96"/>
                        </a:lnTo>
                        <a:lnTo>
                          <a:pt x="14" y="99"/>
                        </a:lnTo>
                        <a:lnTo>
                          <a:pt x="27" y="101"/>
                        </a:lnTo>
                        <a:lnTo>
                          <a:pt x="39" y="99"/>
                        </a:lnTo>
                        <a:lnTo>
                          <a:pt x="50" y="96"/>
                        </a:lnTo>
                        <a:lnTo>
                          <a:pt x="61" y="90"/>
                        </a:lnTo>
                        <a:lnTo>
                          <a:pt x="70" y="82"/>
                        </a:lnTo>
                        <a:lnTo>
                          <a:pt x="78" y="73"/>
                        </a:lnTo>
                        <a:lnTo>
                          <a:pt x="82" y="64"/>
                        </a:lnTo>
                        <a:lnTo>
                          <a:pt x="87" y="52"/>
                        </a:lnTo>
                        <a:lnTo>
                          <a:pt x="88" y="39"/>
                        </a:lnTo>
                        <a:close/>
                      </a:path>
                    </a:pathLst>
                  </a:custGeom>
                  <a:solidFill>
                    <a:srgbClr val="DF464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73" name="Freeform 841"/>
                  <p:cNvSpPr>
                    <a:spLocks/>
                  </p:cNvSpPr>
                  <p:nvPr/>
                </p:nvSpPr>
                <p:spPr bwMode="auto">
                  <a:xfrm>
                    <a:off x="5570" y="1190"/>
                    <a:ext cx="88" cy="100"/>
                  </a:xfrm>
                  <a:custGeom>
                    <a:avLst/>
                    <a:gdLst/>
                    <a:ahLst/>
                    <a:cxnLst>
                      <a:cxn ang="0">
                        <a:pos x="88" y="40"/>
                      </a:cxn>
                      <a:cxn ang="0">
                        <a:pos x="86" y="29"/>
                      </a:cxn>
                      <a:cxn ang="0">
                        <a:pos x="83" y="20"/>
                      </a:cxn>
                      <a:cxn ang="0">
                        <a:pos x="79" y="11"/>
                      </a:cxn>
                      <a:cxn ang="0">
                        <a:pos x="74" y="1"/>
                      </a:cxn>
                      <a:cxn ang="0">
                        <a:pos x="71" y="1"/>
                      </a:cxn>
                      <a:cxn ang="0">
                        <a:pos x="68" y="0"/>
                      </a:cxn>
                      <a:cxn ang="0">
                        <a:pos x="76" y="9"/>
                      </a:cxn>
                      <a:cxn ang="0">
                        <a:pos x="80" y="19"/>
                      </a:cxn>
                      <a:cxn ang="0">
                        <a:pos x="83" y="29"/>
                      </a:cxn>
                      <a:cxn ang="0">
                        <a:pos x="85" y="40"/>
                      </a:cxn>
                      <a:cxn ang="0">
                        <a:pos x="83" y="53"/>
                      </a:cxn>
                      <a:cxn ang="0">
                        <a:pos x="80" y="63"/>
                      </a:cxn>
                      <a:cxn ang="0">
                        <a:pos x="74" y="73"/>
                      </a:cxn>
                      <a:cxn ang="0">
                        <a:pos x="68" y="80"/>
                      </a:cxn>
                      <a:cxn ang="0">
                        <a:pos x="59" y="88"/>
                      </a:cxn>
                      <a:cxn ang="0">
                        <a:pos x="49" y="93"/>
                      </a:cxn>
                      <a:cxn ang="0">
                        <a:pos x="39" y="96"/>
                      </a:cxn>
                      <a:cxn ang="0">
                        <a:pos x="28" y="97"/>
                      </a:cxn>
                      <a:cxn ang="0">
                        <a:pos x="20" y="97"/>
                      </a:cxn>
                      <a:cxn ang="0">
                        <a:pos x="14" y="96"/>
                      </a:cxn>
                      <a:cxn ang="0">
                        <a:pos x="6" y="94"/>
                      </a:cxn>
                      <a:cxn ang="0">
                        <a:pos x="0" y="91"/>
                      </a:cxn>
                      <a:cxn ang="0">
                        <a:pos x="1" y="93"/>
                      </a:cxn>
                      <a:cxn ang="0">
                        <a:pos x="3" y="96"/>
                      </a:cxn>
                      <a:cxn ang="0">
                        <a:pos x="15" y="99"/>
                      </a:cxn>
                      <a:cxn ang="0">
                        <a:pos x="28" y="100"/>
                      </a:cxn>
                      <a:cxn ang="0">
                        <a:pos x="40" y="99"/>
                      </a:cxn>
                      <a:cxn ang="0">
                        <a:pos x="51" y="96"/>
                      </a:cxn>
                      <a:cxn ang="0">
                        <a:pos x="60" y="90"/>
                      </a:cxn>
                      <a:cxn ang="0">
                        <a:pos x="69" y="83"/>
                      </a:cxn>
                      <a:cxn ang="0">
                        <a:pos x="77" y="74"/>
                      </a:cxn>
                      <a:cxn ang="0">
                        <a:pos x="83" y="63"/>
                      </a:cxn>
                      <a:cxn ang="0">
                        <a:pos x="86" y="53"/>
                      </a:cxn>
                      <a:cxn ang="0">
                        <a:pos x="88" y="40"/>
                      </a:cxn>
                    </a:cxnLst>
                    <a:rect l="0" t="0" r="r" b="b"/>
                    <a:pathLst>
                      <a:path w="88" h="100">
                        <a:moveTo>
                          <a:pt x="88" y="40"/>
                        </a:moveTo>
                        <a:lnTo>
                          <a:pt x="86" y="29"/>
                        </a:lnTo>
                        <a:lnTo>
                          <a:pt x="83" y="20"/>
                        </a:lnTo>
                        <a:lnTo>
                          <a:pt x="79" y="11"/>
                        </a:lnTo>
                        <a:lnTo>
                          <a:pt x="74" y="1"/>
                        </a:lnTo>
                        <a:lnTo>
                          <a:pt x="71" y="1"/>
                        </a:lnTo>
                        <a:lnTo>
                          <a:pt x="68" y="0"/>
                        </a:lnTo>
                        <a:lnTo>
                          <a:pt x="76" y="9"/>
                        </a:lnTo>
                        <a:lnTo>
                          <a:pt x="80" y="19"/>
                        </a:lnTo>
                        <a:lnTo>
                          <a:pt x="83" y="29"/>
                        </a:lnTo>
                        <a:lnTo>
                          <a:pt x="85" y="40"/>
                        </a:lnTo>
                        <a:lnTo>
                          <a:pt x="83" y="53"/>
                        </a:lnTo>
                        <a:lnTo>
                          <a:pt x="80" y="63"/>
                        </a:lnTo>
                        <a:lnTo>
                          <a:pt x="74" y="73"/>
                        </a:lnTo>
                        <a:lnTo>
                          <a:pt x="68" y="80"/>
                        </a:lnTo>
                        <a:lnTo>
                          <a:pt x="59" y="88"/>
                        </a:lnTo>
                        <a:lnTo>
                          <a:pt x="49" y="93"/>
                        </a:lnTo>
                        <a:lnTo>
                          <a:pt x="39" y="96"/>
                        </a:lnTo>
                        <a:lnTo>
                          <a:pt x="28" y="97"/>
                        </a:lnTo>
                        <a:lnTo>
                          <a:pt x="20" y="97"/>
                        </a:lnTo>
                        <a:lnTo>
                          <a:pt x="14" y="96"/>
                        </a:lnTo>
                        <a:lnTo>
                          <a:pt x="6" y="94"/>
                        </a:lnTo>
                        <a:lnTo>
                          <a:pt x="0" y="91"/>
                        </a:lnTo>
                        <a:lnTo>
                          <a:pt x="1" y="93"/>
                        </a:lnTo>
                        <a:lnTo>
                          <a:pt x="3" y="96"/>
                        </a:lnTo>
                        <a:lnTo>
                          <a:pt x="15" y="99"/>
                        </a:lnTo>
                        <a:lnTo>
                          <a:pt x="28" y="100"/>
                        </a:lnTo>
                        <a:lnTo>
                          <a:pt x="40" y="99"/>
                        </a:lnTo>
                        <a:lnTo>
                          <a:pt x="51" y="96"/>
                        </a:lnTo>
                        <a:lnTo>
                          <a:pt x="60" y="90"/>
                        </a:lnTo>
                        <a:lnTo>
                          <a:pt x="69" y="83"/>
                        </a:lnTo>
                        <a:lnTo>
                          <a:pt x="77" y="74"/>
                        </a:lnTo>
                        <a:lnTo>
                          <a:pt x="83" y="63"/>
                        </a:lnTo>
                        <a:lnTo>
                          <a:pt x="86" y="53"/>
                        </a:lnTo>
                        <a:lnTo>
                          <a:pt x="88" y="40"/>
                        </a:lnTo>
                        <a:close/>
                      </a:path>
                    </a:pathLst>
                  </a:custGeom>
                  <a:solidFill>
                    <a:srgbClr val="DF474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74" name="Freeform 842"/>
                  <p:cNvSpPr>
                    <a:spLocks/>
                  </p:cNvSpPr>
                  <p:nvPr/>
                </p:nvSpPr>
                <p:spPr bwMode="auto">
                  <a:xfrm>
                    <a:off x="5568" y="1190"/>
                    <a:ext cx="88" cy="99"/>
                  </a:xfrm>
                  <a:custGeom>
                    <a:avLst/>
                    <a:gdLst/>
                    <a:ahLst/>
                    <a:cxnLst>
                      <a:cxn ang="0">
                        <a:pos x="88" y="40"/>
                      </a:cxn>
                      <a:cxn ang="0">
                        <a:pos x="87" y="29"/>
                      </a:cxn>
                      <a:cxn ang="0">
                        <a:pos x="84" y="19"/>
                      </a:cxn>
                      <a:cxn ang="0">
                        <a:pos x="79" y="9"/>
                      </a:cxn>
                      <a:cxn ang="0">
                        <a:pos x="73" y="1"/>
                      </a:cxn>
                      <a:cxn ang="0">
                        <a:pos x="70" y="0"/>
                      </a:cxn>
                      <a:cxn ang="0">
                        <a:pos x="68" y="0"/>
                      </a:cxn>
                      <a:cxn ang="0">
                        <a:pos x="75" y="9"/>
                      </a:cxn>
                      <a:cxn ang="0">
                        <a:pos x="81" y="19"/>
                      </a:cxn>
                      <a:cxn ang="0">
                        <a:pos x="84" y="29"/>
                      </a:cxn>
                      <a:cxn ang="0">
                        <a:pos x="85" y="40"/>
                      </a:cxn>
                      <a:cxn ang="0">
                        <a:pos x="84" y="51"/>
                      </a:cxn>
                      <a:cxn ang="0">
                        <a:pos x="81" y="62"/>
                      </a:cxn>
                      <a:cxn ang="0">
                        <a:pos x="75" y="71"/>
                      </a:cxn>
                      <a:cxn ang="0">
                        <a:pos x="68" y="80"/>
                      </a:cxn>
                      <a:cxn ang="0">
                        <a:pos x="61" y="87"/>
                      </a:cxn>
                      <a:cxn ang="0">
                        <a:pos x="51" y="91"/>
                      </a:cxn>
                      <a:cxn ang="0">
                        <a:pos x="41" y="94"/>
                      </a:cxn>
                      <a:cxn ang="0">
                        <a:pos x="30" y="96"/>
                      </a:cxn>
                      <a:cxn ang="0">
                        <a:pos x="22" y="96"/>
                      </a:cxn>
                      <a:cxn ang="0">
                        <a:pos x="14" y="94"/>
                      </a:cxn>
                      <a:cxn ang="0">
                        <a:pos x="8" y="91"/>
                      </a:cxn>
                      <a:cxn ang="0">
                        <a:pos x="0" y="88"/>
                      </a:cxn>
                      <a:cxn ang="0">
                        <a:pos x="2" y="91"/>
                      </a:cxn>
                      <a:cxn ang="0">
                        <a:pos x="3" y="93"/>
                      </a:cxn>
                      <a:cxn ang="0">
                        <a:pos x="16" y="97"/>
                      </a:cxn>
                      <a:cxn ang="0">
                        <a:pos x="30" y="99"/>
                      </a:cxn>
                      <a:cxn ang="0">
                        <a:pos x="41" y="97"/>
                      </a:cxn>
                      <a:cxn ang="0">
                        <a:pos x="51" y="94"/>
                      </a:cxn>
                      <a:cxn ang="0">
                        <a:pos x="62" y="90"/>
                      </a:cxn>
                      <a:cxn ang="0">
                        <a:pos x="71" y="82"/>
                      </a:cxn>
                      <a:cxn ang="0">
                        <a:pos x="78" y="73"/>
                      </a:cxn>
                      <a:cxn ang="0">
                        <a:pos x="84" y="63"/>
                      </a:cxn>
                      <a:cxn ang="0">
                        <a:pos x="87" y="53"/>
                      </a:cxn>
                      <a:cxn ang="0">
                        <a:pos x="88" y="40"/>
                      </a:cxn>
                    </a:cxnLst>
                    <a:rect l="0" t="0" r="r" b="b"/>
                    <a:pathLst>
                      <a:path w="88" h="99">
                        <a:moveTo>
                          <a:pt x="88" y="40"/>
                        </a:moveTo>
                        <a:lnTo>
                          <a:pt x="87" y="29"/>
                        </a:lnTo>
                        <a:lnTo>
                          <a:pt x="84" y="19"/>
                        </a:lnTo>
                        <a:lnTo>
                          <a:pt x="79" y="9"/>
                        </a:lnTo>
                        <a:lnTo>
                          <a:pt x="73" y="1"/>
                        </a:lnTo>
                        <a:lnTo>
                          <a:pt x="70" y="0"/>
                        </a:lnTo>
                        <a:lnTo>
                          <a:pt x="68" y="0"/>
                        </a:lnTo>
                        <a:lnTo>
                          <a:pt x="75" y="9"/>
                        </a:lnTo>
                        <a:lnTo>
                          <a:pt x="81" y="19"/>
                        </a:lnTo>
                        <a:lnTo>
                          <a:pt x="84" y="29"/>
                        </a:lnTo>
                        <a:lnTo>
                          <a:pt x="85" y="40"/>
                        </a:lnTo>
                        <a:lnTo>
                          <a:pt x="84" y="51"/>
                        </a:lnTo>
                        <a:lnTo>
                          <a:pt x="81" y="62"/>
                        </a:lnTo>
                        <a:lnTo>
                          <a:pt x="75" y="71"/>
                        </a:lnTo>
                        <a:lnTo>
                          <a:pt x="68" y="80"/>
                        </a:lnTo>
                        <a:lnTo>
                          <a:pt x="61" y="87"/>
                        </a:lnTo>
                        <a:lnTo>
                          <a:pt x="51" y="91"/>
                        </a:lnTo>
                        <a:lnTo>
                          <a:pt x="41" y="94"/>
                        </a:lnTo>
                        <a:lnTo>
                          <a:pt x="30" y="96"/>
                        </a:lnTo>
                        <a:lnTo>
                          <a:pt x="22" y="96"/>
                        </a:lnTo>
                        <a:lnTo>
                          <a:pt x="14" y="94"/>
                        </a:lnTo>
                        <a:lnTo>
                          <a:pt x="8" y="91"/>
                        </a:lnTo>
                        <a:lnTo>
                          <a:pt x="0" y="88"/>
                        </a:lnTo>
                        <a:lnTo>
                          <a:pt x="2" y="91"/>
                        </a:lnTo>
                        <a:lnTo>
                          <a:pt x="3" y="93"/>
                        </a:lnTo>
                        <a:lnTo>
                          <a:pt x="16" y="97"/>
                        </a:lnTo>
                        <a:lnTo>
                          <a:pt x="30" y="99"/>
                        </a:lnTo>
                        <a:lnTo>
                          <a:pt x="41" y="97"/>
                        </a:lnTo>
                        <a:lnTo>
                          <a:pt x="51" y="94"/>
                        </a:lnTo>
                        <a:lnTo>
                          <a:pt x="62" y="90"/>
                        </a:lnTo>
                        <a:lnTo>
                          <a:pt x="71" y="82"/>
                        </a:lnTo>
                        <a:lnTo>
                          <a:pt x="78" y="73"/>
                        </a:lnTo>
                        <a:lnTo>
                          <a:pt x="84" y="63"/>
                        </a:lnTo>
                        <a:lnTo>
                          <a:pt x="87" y="53"/>
                        </a:lnTo>
                        <a:lnTo>
                          <a:pt x="88" y="40"/>
                        </a:lnTo>
                        <a:close/>
                      </a:path>
                    </a:pathLst>
                  </a:custGeom>
                  <a:solidFill>
                    <a:srgbClr val="E04B4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75" name="Freeform 843"/>
                  <p:cNvSpPr>
                    <a:spLocks/>
                  </p:cNvSpPr>
                  <p:nvPr/>
                </p:nvSpPr>
                <p:spPr bwMode="auto">
                  <a:xfrm>
                    <a:off x="5568" y="1190"/>
                    <a:ext cx="87" cy="97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29"/>
                      </a:cxn>
                      <a:cxn ang="0">
                        <a:pos x="82" y="19"/>
                      </a:cxn>
                      <a:cxn ang="0">
                        <a:pos x="78" y="9"/>
                      </a:cxn>
                      <a:cxn ang="0">
                        <a:pos x="70" y="0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73" y="8"/>
                      </a:cxn>
                      <a:cxn ang="0">
                        <a:pos x="78" y="19"/>
                      </a:cxn>
                      <a:cxn ang="0">
                        <a:pos x="82" y="29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5" y="71"/>
                      </a:cxn>
                      <a:cxn ang="0">
                        <a:pos x="67" y="79"/>
                      </a:cxn>
                      <a:cxn ang="0">
                        <a:pos x="59" y="85"/>
                      </a:cxn>
                      <a:cxn ang="0">
                        <a:pos x="50" y="90"/>
                      </a:cxn>
                      <a:cxn ang="0">
                        <a:pos x="41" y="93"/>
                      </a:cxn>
                      <a:cxn ang="0">
                        <a:pos x="30" y="94"/>
                      </a:cxn>
                      <a:cxn ang="0">
                        <a:pos x="20" y="94"/>
                      </a:cxn>
                      <a:cxn ang="0">
                        <a:pos x="14" y="93"/>
                      </a:cxn>
                      <a:cxn ang="0">
                        <a:pos x="7" y="90"/>
                      </a:cxn>
                      <a:cxn ang="0">
                        <a:pos x="0" y="85"/>
                      </a:cxn>
                      <a:cxn ang="0">
                        <a:pos x="0" y="88"/>
                      </a:cxn>
                      <a:cxn ang="0">
                        <a:pos x="2" y="91"/>
                      </a:cxn>
                      <a:cxn ang="0">
                        <a:pos x="8" y="94"/>
                      </a:cxn>
                      <a:cxn ang="0">
                        <a:pos x="16" y="96"/>
                      </a:cxn>
                      <a:cxn ang="0">
                        <a:pos x="22" y="97"/>
                      </a:cxn>
                      <a:cxn ang="0">
                        <a:pos x="30" y="97"/>
                      </a:cxn>
                      <a:cxn ang="0">
                        <a:pos x="41" y="96"/>
                      </a:cxn>
                      <a:cxn ang="0">
                        <a:pos x="51" y="93"/>
                      </a:cxn>
                      <a:cxn ang="0">
                        <a:pos x="61" y="88"/>
                      </a:cxn>
                      <a:cxn ang="0">
                        <a:pos x="70" y="80"/>
                      </a:cxn>
                      <a:cxn ang="0">
                        <a:pos x="76" y="73"/>
                      </a:cxn>
                      <a:cxn ang="0">
                        <a:pos x="82" y="63"/>
                      </a:cxn>
                      <a:cxn ang="0">
                        <a:pos x="85" y="53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7">
                        <a:moveTo>
                          <a:pt x="87" y="40"/>
                        </a:moveTo>
                        <a:lnTo>
                          <a:pt x="85" y="29"/>
                        </a:lnTo>
                        <a:lnTo>
                          <a:pt x="82" y="19"/>
                        </a:lnTo>
                        <a:lnTo>
                          <a:pt x="78" y="9"/>
                        </a:lnTo>
                        <a:lnTo>
                          <a:pt x="70" y="0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73" y="8"/>
                        </a:lnTo>
                        <a:lnTo>
                          <a:pt x="78" y="19"/>
                        </a:lnTo>
                        <a:lnTo>
                          <a:pt x="82" y="29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5" y="71"/>
                        </a:lnTo>
                        <a:lnTo>
                          <a:pt x="67" y="79"/>
                        </a:lnTo>
                        <a:lnTo>
                          <a:pt x="59" y="85"/>
                        </a:lnTo>
                        <a:lnTo>
                          <a:pt x="50" y="90"/>
                        </a:lnTo>
                        <a:lnTo>
                          <a:pt x="41" y="93"/>
                        </a:lnTo>
                        <a:lnTo>
                          <a:pt x="30" y="94"/>
                        </a:lnTo>
                        <a:lnTo>
                          <a:pt x="20" y="94"/>
                        </a:lnTo>
                        <a:lnTo>
                          <a:pt x="14" y="93"/>
                        </a:lnTo>
                        <a:lnTo>
                          <a:pt x="7" y="90"/>
                        </a:lnTo>
                        <a:lnTo>
                          <a:pt x="0" y="85"/>
                        </a:lnTo>
                        <a:lnTo>
                          <a:pt x="0" y="88"/>
                        </a:lnTo>
                        <a:lnTo>
                          <a:pt x="2" y="91"/>
                        </a:lnTo>
                        <a:lnTo>
                          <a:pt x="8" y="94"/>
                        </a:lnTo>
                        <a:lnTo>
                          <a:pt x="16" y="96"/>
                        </a:lnTo>
                        <a:lnTo>
                          <a:pt x="22" y="97"/>
                        </a:lnTo>
                        <a:lnTo>
                          <a:pt x="30" y="97"/>
                        </a:lnTo>
                        <a:lnTo>
                          <a:pt x="41" y="96"/>
                        </a:lnTo>
                        <a:lnTo>
                          <a:pt x="51" y="93"/>
                        </a:lnTo>
                        <a:lnTo>
                          <a:pt x="61" y="88"/>
                        </a:lnTo>
                        <a:lnTo>
                          <a:pt x="70" y="80"/>
                        </a:lnTo>
                        <a:lnTo>
                          <a:pt x="76" y="73"/>
                        </a:lnTo>
                        <a:lnTo>
                          <a:pt x="82" y="63"/>
                        </a:lnTo>
                        <a:lnTo>
                          <a:pt x="85" y="53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E04E4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76" name="Freeform 844"/>
                  <p:cNvSpPr>
                    <a:spLocks/>
                  </p:cNvSpPr>
                  <p:nvPr/>
                </p:nvSpPr>
                <p:spPr bwMode="auto">
                  <a:xfrm>
                    <a:off x="5567" y="1190"/>
                    <a:ext cx="86" cy="96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5" y="29"/>
                      </a:cxn>
                      <a:cxn ang="0">
                        <a:pos x="82" y="19"/>
                      </a:cxn>
                      <a:cxn ang="0">
                        <a:pos x="76" y="9"/>
                      </a:cxn>
                      <a:cxn ang="0">
                        <a:pos x="69" y="0"/>
                      </a:cxn>
                      <a:cxn ang="0">
                        <a:pos x="66" y="0"/>
                      </a:cxn>
                      <a:cxn ang="0">
                        <a:pos x="63" y="0"/>
                      </a:cxn>
                      <a:cxn ang="0">
                        <a:pos x="71" y="8"/>
                      </a:cxn>
                      <a:cxn ang="0">
                        <a:pos x="77" y="17"/>
                      </a:cxn>
                      <a:cxn ang="0">
                        <a:pos x="82" y="28"/>
                      </a:cxn>
                      <a:cxn ang="0">
                        <a:pos x="83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70"/>
                      </a:cxn>
                      <a:cxn ang="0">
                        <a:pos x="68" y="77"/>
                      </a:cxn>
                      <a:cxn ang="0">
                        <a:pos x="60" y="83"/>
                      </a:cxn>
                      <a:cxn ang="0">
                        <a:pos x="51" y="88"/>
                      </a:cxn>
                      <a:cxn ang="0">
                        <a:pos x="42" y="91"/>
                      </a:cxn>
                      <a:cxn ang="0">
                        <a:pos x="31" y="93"/>
                      </a:cxn>
                      <a:cxn ang="0">
                        <a:pos x="21" y="93"/>
                      </a:cxn>
                      <a:cxn ang="0">
                        <a:pos x="14" y="90"/>
                      </a:cxn>
                      <a:cxn ang="0">
                        <a:pos x="6" y="87"/>
                      </a:cxn>
                      <a:cxn ang="0">
                        <a:pos x="0" y="83"/>
                      </a:cxn>
                      <a:cxn ang="0">
                        <a:pos x="1" y="85"/>
                      </a:cxn>
                      <a:cxn ang="0">
                        <a:pos x="1" y="88"/>
                      </a:cxn>
                      <a:cxn ang="0">
                        <a:pos x="9" y="91"/>
                      </a:cxn>
                      <a:cxn ang="0">
                        <a:pos x="15" y="94"/>
                      </a:cxn>
                      <a:cxn ang="0">
                        <a:pos x="23" y="96"/>
                      </a:cxn>
                      <a:cxn ang="0">
                        <a:pos x="31" y="96"/>
                      </a:cxn>
                      <a:cxn ang="0">
                        <a:pos x="42" y="94"/>
                      </a:cxn>
                      <a:cxn ang="0">
                        <a:pos x="52" y="91"/>
                      </a:cxn>
                      <a:cxn ang="0">
                        <a:pos x="62" y="87"/>
                      </a:cxn>
                      <a:cxn ang="0">
                        <a:pos x="69" y="80"/>
                      </a:cxn>
                      <a:cxn ang="0">
                        <a:pos x="76" y="71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6">
                        <a:moveTo>
                          <a:pt x="86" y="40"/>
                        </a:moveTo>
                        <a:lnTo>
                          <a:pt x="85" y="29"/>
                        </a:lnTo>
                        <a:lnTo>
                          <a:pt x="82" y="19"/>
                        </a:lnTo>
                        <a:lnTo>
                          <a:pt x="76" y="9"/>
                        </a:lnTo>
                        <a:lnTo>
                          <a:pt x="69" y="0"/>
                        </a:lnTo>
                        <a:lnTo>
                          <a:pt x="66" y="0"/>
                        </a:lnTo>
                        <a:lnTo>
                          <a:pt x="63" y="0"/>
                        </a:lnTo>
                        <a:lnTo>
                          <a:pt x="71" y="8"/>
                        </a:lnTo>
                        <a:lnTo>
                          <a:pt x="77" y="17"/>
                        </a:lnTo>
                        <a:lnTo>
                          <a:pt x="82" y="28"/>
                        </a:lnTo>
                        <a:lnTo>
                          <a:pt x="83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70"/>
                        </a:lnTo>
                        <a:lnTo>
                          <a:pt x="68" y="77"/>
                        </a:lnTo>
                        <a:lnTo>
                          <a:pt x="60" y="83"/>
                        </a:lnTo>
                        <a:lnTo>
                          <a:pt x="51" y="88"/>
                        </a:lnTo>
                        <a:lnTo>
                          <a:pt x="42" y="91"/>
                        </a:lnTo>
                        <a:lnTo>
                          <a:pt x="31" y="93"/>
                        </a:lnTo>
                        <a:lnTo>
                          <a:pt x="21" y="93"/>
                        </a:lnTo>
                        <a:lnTo>
                          <a:pt x="14" y="90"/>
                        </a:lnTo>
                        <a:lnTo>
                          <a:pt x="6" y="87"/>
                        </a:lnTo>
                        <a:lnTo>
                          <a:pt x="0" y="83"/>
                        </a:lnTo>
                        <a:lnTo>
                          <a:pt x="1" y="85"/>
                        </a:lnTo>
                        <a:lnTo>
                          <a:pt x="1" y="88"/>
                        </a:lnTo>
                        <a:lnTo>
                          <a:pt x="9" y="91"/>
                        </a:lnTo>
                        <a:lnTo>
                          <a:pt x="15" y="94"/>
                        </a:lnTo>
                        <a:lnTo>
                          <a:pt x="23" y="96"/>
                        </a:lnTo>
                        <a:lnTo>
                          <a:pt x="31" y="96"/>
                        </a:lnTo>
                        <a:lnTo>
                          <a:pt x="42" y="94"/>
                        </a:lnTo>
                        <a:lnTo>
                          <a:pt x="52" y="91"/>
                        </a:lnTo>
                        <a:lnTo>
                          <a:pt x="62" y="87"/>
                        </a:lnTo>
                        <a:lnTo>
                          <a:pt x="69" y="80"/>
                        </a:lnTo>
                        <a:lnTo>
                          <a:pt x="76" y="71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E0514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77" name="Freeform 845"/>
                  <p:cNvSpPr>
                    <a:spLocks/>
                  </p:cNvSpPr>
                  <p:nvPr/>
                </p:nvSpPr>
                <p:spPr bwMode="auto">
                  <a:xfrm>
                    <a:off x="5565" y="1190"/>
                    <a:ext cx="87" cy="94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29"/>
                      </a:cxn>
                      <a:cxn ang="0">
                        <a:pos x="81" y="19"/>
                      </a:cxn>
                      <a:cxn ang="0">
                        <a:pos x="76" y="8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64" y="0"/>
                      </a:cxn>
                      <a:cxn ang="0">
                        <a:pos x="71" y="8"/>
                      </a:cxn>
                      <a:cxn ang="0">
                        <a:pos x="78" y="17"/>
                      </a:cxn>
                      <a:cxn ang="0">
                        <a:pos x="82" y="28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70"/>
                      </a:cxn>
                      <a:cxn ang="0">
                        <a:pos x="68" y="76"/>
                      </a:cxn>
                      <a:cxn ang="0">
                        <a:pos x="61" y="82"/>
                      </a:cxn>
                      <a:cxn ang="0">
                        <a:pos x="51" y="88"/>
                      </a:cxn>
                      <a:cxn ang="0">
                        <a:pos x="42" y="90"/>
                      </a:cxn>
                      <a:cxn ang="0">
                        <a:pos x="33" y="91"/>
                      </a:cxn>
                      <a:cxn ang="0">
                        <a:pos x="23" y="91"/>
                      </a:cxn>
                      <a:cxn ang="0">
                        <a:pos x="16" y="88"/>
                      </a:cxn>
                      <a:cxn ang="0">
                        <a:pos x="8" y="85"/>
                      </a:cxn>
                      <a:cxn ang="0">
                        <a:pos x="0" y="80"/>
                      </a:cxn>
                      <a:cxn ang="0">
                        <a:pos x="2" y="83"/>
                      </a:cxn>
                      <a:cxn ang="0">
                        <a:pos x="3" y="85"/>
                      </a:cxn>
                      <a:cxn ang="0">
                        <a:pos x="10" y="90"/>
                      </a:cxn>
                      <a:cxn ang="0">
                        <a:pos x="17" y="93"/>
                      </a:cxn>
                      <a:cxn ang="0">
                        <a:pos x="23" y="94"/>
                      </a:cxn>
                      <a:cxn ang="0">
                        <a:pos x="33" y="94"/>
                      </a:cxn>
                      <a:cxn ang="0">
                        <a:pos x="44" y="93"/>
                      </a:cxn>
                      <a:cxn ang="0">
                        <a:pos x="53" y="90"/>
                      </a:cxn>
                      <a:cxn ang="0">
                        <a:pos x="62" y="85"/>
                      </a:cxn>
                      <a:cxn ang="0">
                        <a:pos x="70" y="79"/>
                      </a:cxn>
                      <a:cxn ang="0">
                        <a:pos x="78" y="71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4">
                        <a:moveTo>
                          <a:pt x="87" y="40"/>
                        </a:moveTo>
                        <a:lnTo>
                          <a:pt x="85" y="29"/>
                        </a:lnTo>
                        <a:lnTo>
                          <a:pt x="81" y="19"/>
                        </a:lnTo>
                        <a:lnTo>
                          <a:pt x="76" y="8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64" y="0"/>
                        </a:lnTo>
                        <a:lnTo>
                          <a:pt x="71" y="8"/>
                        </a:lnTo>
                        <a:lnTo>
                          <a:pt x="78" y="17"/>
                        </a:lnTo>
                        <a:lnTo>
                          <a:pt x="82" y="28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70"/>
                        </a:lnTo>
                        <a:lnTo>
                          <a:pt x="68" y="76"/>
                        </a:lnTo>
                        <a:lnTo>
                          <a:pt x="61" y="82"/>
                        </a:lnTo>
                        <a:lnTo>
                          <a:pt x="51" y="88"/>
                        </a:lnTo>
                        <a:lnTo>
                          <a:pt x="42" y="90"/>
                        </a:lnTo>
                        <a:lnTo>
                          <a:pt x="33" y="91"/>
                        </a:lnTo>
                        <a:lnTo>
                          <a:pt x="23" y="91"/>
                        </a:lnTo>
                        <a:lnTo>
                          <a:pt x="16" y="88"/>
                        </a:lnTo>
                        <a:lnTo>
                          <a:pt x="8" y="85"/>
                        </a:lnTo>
                        <a:lnTo>
                          <a:pt x="0" y="80"/>
                        </a:lnTo>
                        <a:lnTo>
                          <a:pt x="2" y="83"/>
                        </a:lnTo>
                        <a:lnTo>
                          <a:pt x="3" y="85"/>
                        </a:lnTo>
                        <a:lnTo>
                          <a:pt x="10" y="90"/>
                        </a:lnTo>
                        <a:lnTo>
                          <a:pt x="17" y="93"/>
                        </a:lnTo>
                        <a:lnTo>
                          <a:pt x="23" y="94"/>
                        </a:lnTo>
                        <a:lnTo>
                          <a:pt x="33" y="94"/>
                        </a:lnTo>
                        <a:lnTo>
                          <a:pt x="44" y="93"/>
                        </a:lnTo>
                        <a:lnTo>
                          <a:pt x="53" y="90"/>
                        </a:lnTo>
                        <a:lnTo>
                          <a:pt x="62" y="85"/>
                        </a:lnTo>
                        <a:lnTo>
                          <a:pt x="70" y="79"/>
                        </a:lnTo>
                        <a:lnTo>
                          <a:pt x="78" y="71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E153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78" name="Freeform 846"/>
                  <p:cNvSpPr>
                    <a:spLocks/>
                  </p:cNvSpPr>
                  <p:nvPr/>
                </p:nvSpPr>
                <p:spPr bwMode="auto">
                  <a:xfrm>
                    <a:off x="5565" y="1190"/>
                    <a:ext cx="85" cy="93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4" y="28"/>
                      </a:cxn>
                      <a:cxn ang="0">
                        <a:pos x="79" y="17"/>
                      </a:cxn>
                      <a:cxn ang="0">
                        <a:pos x="73" y="8"/>
                      </a:cxn>
                      <a:cxn ang="0">
                        <a:pos x="65" y="0"/>
                      </a:cxn>
                      <a:cxn ang="0">
                        <a:pos x="64" y="0"/>
                      </a:cxn>
                      <a:cxn ang="0">
                        <a:pos x="62" y="0"/>
                      </a:cxn>
                      <a:cxn ang="0">
                        <a:pos x="61" y="0"/>
                      </a:cxn>
                      <a:cxn ang="0">
                        <a:pos x="61" y="0"/>
                      </a:cxn>
                      <a:cxn ang="0">
                        <a:pos x="68" y="8"/>
                      </a:cxn>
                      <a:cxn ang="0">
                        <a:pos x="76" y="17"/>
                      </a:cxn>
                      <a:cxn ang="0">
                        <a:pos x="81" y="28"/>
                      </a:cxn>
                      <a:cxn ang="0">
                        <a:pos x="82" y="40"/>
                      </a:cxn>
                      <a:cxn ang="0">
                        <a:pos x="81" y="51"/>
                      </a:cxn>
                      <a:cxn ang="0">
                        <a:pos x="78" y="60"/>
                      </a:cxn>
                      <a:cxn ang="0">
                        <a:pos x="73" y="68"/>
                      </a:cxn>
                      <a:cxn ang="0">
                        <a:pos x="67" y="76"/>
                      </a:cxn>
                      <a:cxn ang="0">
                        <a:pos x="61" y="82"/>
                      </a:cxn>
                      <a:cxn ang="0">
                        <a:pos x="51" y="87"/>
                      </a:cxn>
                      <a:cxn ang="0">
                        <a:pos x="42" y="88"/>
                      </a:cxn>
                      <a:cxn ang="0">
                        <a:pos x="33" y="90"/>
                      </a:cxn>
                      <a:cxn ang="0">
                        <a:pos x="23" y="90"/>
                      </a:cxn>
                      <a:cxn ang="0">
                        <a:pos x="14" y="87"/>
                      </a:cxn>
                      <a:cxn ang="0">
                        <a:pos x="6" y="83"/>
                      </a:cxn>
                      <a:cxn ang="0">
                        <a:pos x="0" y="77"/>
                      </a:cxn>
                      <a:cxn ang="0">
                        <a:pos x="0" y="80"/>
                      </a:cxn>
                      <a:cxn ang="0">
                        <a:pos x="2" y="83"/>
                      </a:cxn>
                      <a:cxn ang="0">
                        <a:pos x="8" y="87"/>
                      </a:cxn>
                      <a:cxn ang="0">
                        <a:pos x="16" y="90"/>
                      </a:cxn>
                      <a:cxn ang="0">
                        <a:pos x="23" y="93"/>
                      </a:cxn>
                      <a:cxn ang="0">
                        <a:pos x="33" y="93"/>
                      </a:cxn>
                      <a:cxn ang="0">
                        <a:pos x="44" y="91"/>
                      </a:cxn>
                      <a:cxn ang="0">
                        <a:pos x="53" y="88"/>
                      </a:cxn>
                      <a:cxn ang="0">
                        <a:pos x="62" y="83"/>
                      </a:cxn>
                      <a:cxn ang="0">
                        <a:pos x="70" y="77"/>
                      </a:cxn>
                      <a:cxn ang="0">
                        <a:pos x="76" y="70"/>
                      </a:cxn>
                      <a:cxn ang="0">
                        <a:pos x="81" y="60"/>
                      </a:cxn>
                      <a:cxn ang="0">
                        <a:pos x="84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3">
                        <a:moveTo>
                          <a:pt x="85" y="40"/>
                        </a:moveTo>
                        <a:lnTo>
                          <a:pt x="84" y="28"/>
                        </a:lnTo>
                        <a:lnTo>
                          <a:pt x="79" y="17"/>
                        </a:lnTo>
                        <a:lnTo>
                          <a:pt x="73" y="8"/>
                        </a:lnTo>
                        <a:lnTo>
                          <a:pt x="65" y="0"/>
                        </a:lnTo>
                        <a:lnTo>
                          <a:pt x="64" y="0"/>
                        </a:lnTo>
                        <a:lnTo>
                          <a:pt x="62" y="0"/>
                        </a:lnTo>
                        <a:lnTo>
                          <a:pt x="61" y="0"/>
                        </a:lnTo>
                        <a:lnTo>
                          <a:pt x="61" y="0"/>
                        </a:lnTo>
                        <a:lnTo>
                          <a:pt x="68" y="8"/>
                        </a:lnTo>
                        <a:lnTo>
                          <a:pt x="76" y="17"/>
                        </a:lnTo>
                        <a:lnTo>
                          <a:pt x="81" y="28"/>
                        </a:lnTo>
                        <a:lnTo>
                          <a:pt x="82" y="40"/>
                        </a:lnTo>
                        <a:lnTo>
                          <a:pt x="81" y="51"/>
                        </a:lnTo>
                        <a:lnTo>
                          <a:pt x="78" y="60"/>
                        </a:lnTo>
                        <a:lnTo>
                          <a:pt x="73" y="68"/>
                        </a:lnTo>
                        <a:lnTo>
                          <a:pt x="67" y="76"/>
                        </a:lnTo>
                        <a:lnTo>
                          <a:pt x="61" y="82"/>
                        </a:lnTo>
                        <a:lnTo>
                          <a:pt x="51" y="87"/>
                        </a:lnTo>
                        <a:lnTo>
                          <a:pt x="42" y="88"/>
                        </a:lnTo>
                        <a:lnTo>
                          <a:pt x="33" y="90"/>
                        </a:lnTo>
                        <a:lnTo>
                          <a:pt x="23" y="90"/>
                        </a:lnTo>
                        <a:lnTo>
                          <a:pt x="14" y="87"/>
                        </a:lnTo>
                        <a:lnTo>
                          <a:pt x="6" y="83"/>
                        </a:lnTo>
                        <a:lnTo>
                          <a:pt x="0" y="77"/>
                        </a:lnTo>
                        <a:lnTo>
                          <a:pt x="0" y="80"/>
                        </a:lnTo>
                        <a:lnTo>
                          <a:pt x="2" y="83"/>
                        </a:lnTo>
                        <a:lnTo>
                          <a:pt x="8" y="87"/>
                        </a:lnTo>
                        <a:lnTo>
                          <a:pt x="16" y="90"/>
                        </a:lnTo>
                        <a:lnTo>
                          <a:pt x="23" y="93"/>
                        </a:lnTo>
                        <a:lnTo>
                          <a:pt x="33" y="93"/>
                        </a:lnTo>
                        <a:lnTo>
                          <a:pt x="44" y="91"/>
                        </a:lnTo>
                        <a:lnTo>
                          <a:pt x="53" y="88"/>
                        </a:lnTo>
                        <a:lnTo>
                          <a:pt x="62" y="83"/>
                        </a:lnTo>
                        <a:lnTo>
                          <a:pt x="70" y="77"/>
                        </a:lnTo>
                        <a:lnTo>
                          <a:pt x="76" y="70"/>
                        </a:lnTo>
                        <a:lnTo>
                          <a:pt x="81" y="60"/>
                        </a:lnTo>
                        <a:lnTo>
                          <a:pt x="84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E2595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79" name="Freeform 847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5" cy="91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3" y="28"/>
                      </a:cxn>
                      <a:cxn ang="0">
                        <a:pos x="79" y="17"/>
                      </a:cxn>
                      <a:cxn ang="0">
                        <a:pos x="72" y="8"/>
                      </a:cxn>
                      <a:cxn ang="0">
                        <a:pos x="65" y="0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0" y="0"/>
                      </a:cxn>
                      <a:cxn ang="0">
                        <a:pos x="58" y="0"/>
                      </a:cxn>
                      <a:cxn ang="0">
                        <a:pos x="68" y="8"/>
                      </a:cxn>
                      <a:cxn ang="0">
                        <a:pos x="75" y="17"/>
                      </a:cxn>
                      <a:cxn ang="0">
                        <a:pos x="77" y="22"/>
                      </a:cxn>
                      <a:cxn ang="0">
                        <a:pos x="80" y="28"/>
                      </a:cxn>
                      <a:cxn ang="0">
                        <a:pos x="80" y="34"/>
                      </a:cxn>
                      <a:cxn ang="0">
                        <a:pos x="82" y="40"/>
                      </a:cxn>
                      <a:cxn ang="0">
                        <a:pos x="80" y="49"/>
                      </a:cxn>
                      <a:cxn ang="0">
                        <a:pos x="77" y="59"/>
                      </a:cxn>
                      <a:cxn ang="0">
                        <a:pos x="72" y="66"/>
                      </a:cxn>
                      <a:cxn ang="0">
                        <a:pos x="68" y="74"/>
                      </a:cxn>
                      <a:cxn ang="0">
                        <a:pos x="60" y="80"/>
                      </a:cxn>
                      <a:cxn ang="0">
                        <a:pos x="52" y="85"/>
                      </a:cxn>
                      <a:cxn ang="0">
                        <a:pos x="43" y="87"/>
                      </a:cxn>
                      <a:cxn ang="0">
                        <a:pos x="34" y="88"/>
                      </a:cxn>
                      <a:cxn ang="0">
                        <a:pos x="24" y="88"/>
                      </a:cxn>
                      <a:cxn ang="0">
                        <a:pos x="15" y="85"/>
                      </a:cxn>
                      <a:cxn ang="0">
                        <a:pos x="7" y="80"/>
                      </a:cxn>
                      <a:cxn ang="0">
                        <a:pos x="0" y="74"/>
                      </a:cxn>
                      <a:cxn ang="0">
                        <a:pos x="1" y="77"/>
                      </a:cxn>
                      <a:cxn ang="0">
                        <a:pos x="1" y="80"/>
                      </a:cxn>
                      <a:cxn ang="0">
                        <a:pos x="9" y="85"/>
                      </a:cxn>
                      <a:cxn ang="0">
                        <a:pos x="17" y="88"/>
                      </a:cxn>
                      <a:cxn ang="0">
                        <a:pos x="24" y="91"/>
                      </a:cxn>
                      <a:cxn ang="0">
                        <a:pos x="34" y="91"/>
                      </a:cxn>
                      <a:cxn ang="0">
                        <a:pos x="43" y="90"/>
                      </a:cxn>
                      <a:cxn ang="0">
                        <a:pos x="52" y="88"/>
                      </a:cxn>
                      <a:cxn ang="0">
                        <a:pos x="62" y="82"/>
                      </a:cxn>
                      <a:cxn ang="0">
                        <a:pos x="69" y="76"/>
                      </a:cxn>
                      <a:cxn ang="0">
                        <a:pos x="75" y="70"/>
                      </a:cxn>
                      <a:cxn ang="0">
                        <a:pos x="80" y="60"/>
                      </a:cxn>
                      <a:cxn ang="0">
                        <a:pos x="83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1">
                        <a:moveTo>
                          <a:pt x="85" y="40"/>
                        </a:moveTo>
                        <a:lnTo>
                          <a:pt x="83" y="28"/>
                        </a:lnTo>
                        <a:lnTo>
                          <a:pt x="79" y="17"/>
                        </a:lnTo>
                        <a:lnTo>
                          <a:pt x="72" y="8"/>
                        </a:lnTo>
                        <a:lnTo>
                          <a:pt x="65" y="0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0" y="0"/>
                        </a:lnTo>
                        <a:lnTo>
                          <a:pt x="58" y="0"/>
                        </a:lnTo>
                        <a:lnTo>
                          <a:pt x="68" y="8"/>
                        </a:lnTo>
                        <a:lnTo>
                          <a:pt x="75" y="17"/>
                        </a:lnTo>
                        <a:lnTo>
                          <a:pt x="77" y="22"/>
                        </a:lnTo>
                        <a:lnTo>
                          <a:pt x="80" y="28"/>
                        </a:lnTo>
                        <a:lnTo>
                          <a:pt x="80" y="34"/>
                        </a:lnTo>
                        <a:lnTo>
                          <a:pt x="82" y="40"/>
                        </a:lnTo>
                        <a:lnTo>
                          <a:pt x="80" y="49"/>
                        </a:lnTo>
                        <a:lnTo>
                          <a:pt x="77" y="59"/>
                        </a:lnTo>
                        <a:lnTo>
                          <a:pt x="72" y="66"/>
                        </a:lnTo>
                        <a:lnTo>
                          <a:pt x="68" y="74"/>
                        </a:lnTo>
                        <a:lnTo>
                          <a:pt x="60" y="80"/>
                        </a:lnTo>
                        <a:lnTo>
                          <a:pt x="52" y="85"/>
                        </a:lnTo>
                        <a:lnTo>
                          <a:pt x="43" y="87"/>
                        </a:lnTo>
                        <a:lnTo>
                          <a:pt x="34" y="88"/>
                        </a:lnTo>
                        <a:lnTo>
                          <a:pt x="24" y="88"/>
                        </a:lnTo>
                        <a:lnTo>
                          <a:pt x="15" y="85"/>
                        </a:lnTo>
                        <a:lnTo>
                          <a:pt x="7" y="80"/>
                        </a:lnTo>
                        <a:lnTo>
                          <a:pt x="0" y="74"/>
                        </a:lnTo>
                        <a:lnTo>
                          <a:pt x="1" y="77"/>
                        </a:lnTo>
                        <a:lnTo>
                          <a:pt x="1" y="80"/>
                        </a:lnTo>
                        <a:lnTo>
                          <a:pt x="9" y="85"/>
                        </a:lnTo>
                        <a:lnTo>
                          <a:pt x="17" y="88"/>
                        </a:lnTo>
                        <a:lnTo>
                          <a:pt x="24" y="91"/>
                        </a:lnTo>
                        <a:lnTo>
                          <a:pt x="34" y="91"/>
                        </a:lnTo>
                        <a:lnTo>
                          <a:pt x="43" y="90"/>
                        </a:lnTo>
                        <a:lnTo>
                          <a:pt x="52" y="88"/>
                        </a:lnTo>
                        <a:lnTo>
                          <a:pt x="62" y="82"/>
                        </a:lnTo>
                        <a:lnTo>
                          <a:pt x="69" y="76"/>
                        </a:lnTo>
                        <a:lnTo>
                          <a:pt x="75" y="70"/>
                        </a:lnTo>
                        <a:lnTo>
                          <a:pt x="80" y="60"/>
                        </a:lnTo>
                        <a:lnTo>
                          <a:pt x="83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E25B5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80" name="Freeform 848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3" cy="90"/>
                  </a:xfrm>
                  <a:custGeom>
                    <a:avLst/>
                    <a:gdLst/>
                    <a:ahLst/>
                    <a:cxnLst>
                      <a:cxn ang="0">
                        <a:pos x="83" y="40"/>
                      </a:cxn>
                      <a:cxn ang="0">
                        <a:pos x="82" y="28"/>
                      </a:cxn>
                      <a:cxn ang="0">
                        <a:pos x="77" y="17"/>
                      </a:cxn>
                      <a:cxn ang="0">
                        <a:pos x="69" y="8"/>
                      </a:cxn>
                      <a:cxn ang="0">
                        <a:pos x="62" y="0"/>
                      </a:cxn>
                      <a:cxn ang="0">
                        <a:pos x="58" y="0"/>
                      </a:cxn>
                      <a:cxn ang="0">
                        <a:pos x="55" y="0"/>
                      </a:cxn>
                      <a:cxn ang="0">
                        <a:pos x="62" y="3"/>
                      </a:cxn>
                      <a:cxn ang="0">
                        <a:pos x="66" y="8"/>
                      </a:cxn>
                      <a:cxn ang="0">
                        <a:pos x="69" y="12"/>
                      </a:cxn>
                      <a:cxn ang="0">
                        <a:pos x="72" y="17"/>
                      </a:cxn>
                      <a:cxn ang="0">
                        <a:pos x="75" y="22"/>
                      </a:cxn>
                      <a:cxn ang="0">
                        <a:pos x="79" y="28"/>
                      </a:cxn>
                      <a:cxn ang="0">
                        <a:pos x="79" y="34"/>
                      </a:cxn>
                      <a:cxn ang="0">
                        <a:pos x="80" y="40"/>
                      </a:cxn>
                      <a:cxn ang="0">
                        <a:pos x="79" y="49"/>
                      </a:cxn>
                      <a:cxn ang="0">
                        <a:pos x="75" y="59"/>
                      </a:cxn>
                      <a:cxn ang="0">
                        <a:pos x="72" y="66"/>
                      </a:cxn>
                      <a:cxn ang="0">
                        <a:pos x="66" y="73"/>
                      </a:cxn>
                      <a:cxn ang="0">
                        <a:pos x="58" y="79"/>
                      </a:cxn>
                      <a:cxn ang="0">
                        <a:pos x="51" y="83"/>
                      </a:cxn>
                      <a:cxn ang="0">
                        <a:pos x="43" y="87"/>
                      </a:cxn>
                      <a:cxn ang="0">
                        <a:pos x="34" y="87"/>
                      </a:cxn>
                      <a:cxn ang="0">
                        <a:pos x="23" y="85"/>
                      </a:cxn>
                      <a:cxn ang="0">
                        <a:pos x="15" y="83"/>
                      </a:cxn>
                      <a:cxn ang="0">
                        <a:pos x="6" y="79"/>
                      </a:cxn>
                      <a:cxn ang="0">
                        <a:pos x="0" y="73"/>
                      </a:cxn>
                      <a:cxn ang="0">
                        <a:pos x="0" y="74"/>
                      </a:cxn>
                      <a:cxn ang="0">
                        <a:pos x="1" y="77"/>
                      </a:cxn>
                      <a:cxn ang="0">
                        <a:pos x="7" y="83"/>
                      </a:cxn>
                      <a:cxn ang="0">
                        <a:pos x="15" y="87"/>
                      </a:cxn>
                      <a:cxn ang="0">
                        <a:pos x="24" y="90"/>
                      </a:cxn>
                      <a:cxn ang="0">
                        <a:pos x="34" y="90"/>
                      </a:cxn>
                      <a:cxn ang="0">
                        <a:pos x="43" y="88"/>
                      </a:cxn>
                      <a:cxn ang="0">
                        <a:pos x="52" y="87"/>
                      </a:cxn>
                      <a:cxn ang="0">
                        <a:pos x="62" y="82"/>
                      </a:cxn>
                      <a:cxn ang="0">
                        <a:pos x="68" y="76"/>
                      </a:cxn>
                      <a:cxn ang="0">
                        <a:pos x="74" y="68"/>
                      </a:cxn>
                      <a:cxn ang="0">
                        <a:pos x="79" y="60"/>
                      </a:cxn>
                      <a:cxn ang="0">
                        <a:pos x="82" y="51"/>
                      </a:cxn>
                      <a:cxn ang="0">
                        <a:pos x="83" y="40"/>
                      </a:cxn>
                    </a:cxnLst>
                    <a:rect l="0" t="0" r="r" b="b"/>
                    <a:pathLst>
                      <a:path w="83" h="90">
                        <a:moveTo>
                          <a:pt x="83" y="40"/>
                        </a:moveTo>
                        <a:lnTo>
                          <a:pt x="82" y="28"/>
                        </a:lnTo>
                        <a:lnTo>
                          <a:pt x="77" y="17"/>
                        </a:lnTo>
                        <a:lnTo>
                          <a:pt x="69" y="8"/>
                        </a:lnTo>
                        <a:lnTo>
                          <a:pt x="62" y="0"/>
                        </a:lnTo>
                        <a:lnTo>
                          <a:pt x="58" y="0"/>
                        </a:lnTo>
                        <a:lnTo>
                          <a:pt x="55" y="0"/>
                        </a:lnTo>
                        <a:lnTo>
                          <a:pt x="62" y="3"/>
                        </a:lnTo>
                        <a:lnTo>
                          <a:pt x="66" y="8"/>
                        </a:lnTo>
                        <a:lnTo>
                          <a:pt x="69" y="12"/>
                        </a:lnTo>
                        <a:lnTo>
                          <a:pt x="72" y="17"/>
                        </a:lnTo>
                        <a:lnTo>
                          <a:pt x="75" y="22"/>
                        </a:lnTo>
                        <a:lnTo>
                          <a:pt x="79" y="28"/>
                        </a:lnTo>
                        <a:lnTo>
                          <a:pt x="79" y="34"/>
                        </a:lnTo>
                        <a:lnTo>
                          <a:pt x="80" y="40"/>
                        </a:lnTo>
                        <a:lnTo>
                          <a:pt x="79" y="49"/>
                        </a:lnTo>
                        <a:lnTo>
                          <a:pt x="75" y="59"/>
                        </a:lnTo>
                        <a:lnTo>
                          <a:pt x="72" y="66"/>
                        </a:lnTo>
                        <a:lnTo>
                          <a:pt x="66" y="73"/>
                        </a:lnTo>
                        <a:lnTo>
                          <a:pt x="58" y="79"/>
                        </a:lnTo>
                        <a:lnTo>
                          <a:pt x="51" y="83"/>
                        </a:lnTo>
                        <a:lnTo>
                          <a:pt x="43" y="87"/>
                        </a:lnTo>
                        <a:lnTo>
                          <a:pt x="34" y="87"/>
                        </a:lnTo>
                        <a:lnTo>
                          <a:pt x="23" y="85"/>
                        </a:lnTo>
                        <a:lnTo>
                          <a:pt x="15" y="83"/>
                        </a:lnTo>
                        <a:lnTo>
                          <a:pt x="6" y="79"/>
                        </a:lnTo>
                        <a:lnTo>
                          <a:pt x="0" y="73"/>
                        </a:lnTo>
                        <a:lnTo>
                          <a:pt x="0" y="74"/>
                        </a:lnTo>
                        <a:lnTo>
                          <a:pt x="1" y="77"/>
                        </a:lnTo>
                        <a:lnTo>
                          <a:pt x="7" y="83"/>
                        </a:lnTo>
                        <a:lnTo>
                          <a:pt x="15" y="87"/>
                        </a:lnTo>
                        <a:lnTo>
                          <a:pt x="24" y="90"/>
                        </a:lnTo>
                        <a:lnTo>
                          <a:pt x="34" y="90"/>
                        </a:lnTo>
                        <a:lnTo>
                          <a:pt x="43" y="88"/>
                        </a:lnTo>
                        <a:lnTo>
                          <a:pt x="52" y="87"/>
                        </a:lnTo>
                        <a:lnTo>
                          <a:pt x="62" y="82"/>
                        </a:lnTo>
                        <a:lnTo>
                          <a:pt x="68" y="76"/>
                        </a:lnTo>
                        <a:lnTo>
                          <a:pt x="74" y="68"/>
                        </a:lnTo>
                        <a:lnTo>
                          <a:pt x="79" y="60"/>
                        </a:lnTo>
                        <a:lnTo>
                          <a:pt x="82" y="51"/>
                        </a:lnTo>
                        <a:lnTo>
                          <a:pt x="83" y="40"/>
                        </a:lnTo>
                        <a:close/>
                      </a:path>
                    </a:pathLst>
                  </a:custGeom>
                  <a:solidFill>
                    <a:srgbClr val="E35E5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81" name="Freeform 849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2" cy="88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0" y="34"/>
                      </a:cxn>
                      <a:cxn ang="0">
                        <a:pos x="80" y="28"/>
                      </a:cxn>
                      <a:cxn ang="0">
                        <a:pos x="77" y="22"/>
                      </a:cxn>
                      <a:cxn ang="0">
                        <a:pos x="75" y="17"/>
                      </a:cxn>
                      <a:cxn ang="0">
                        <a:pos x="68" y="8"/>
                      </a:cxn>
                      <a:cxn ang="0">
                        <a:pos x="58" y="0"/>
                      </a:cxn>
                      <a:cxn ang="0">
                        <a:pos x="55" y="0"/>
                      </a:cxn>
                      <a:cxn ang="0">
                        <a:pos x="54" y="0"/>
                      </a:cxn>
                      <a:cxn ang="0">
                        <a:pos x="58" y="3"/>
                      </a:cxn>
                      <a:cxn ang="0">
                        <a:pos x="63" y="8"/>
                      </a:cxn>
                      <a:cxn ang="0">
                        <a:pos x="68" y="12"/>
                      </a:cxn>
                      <a:cxn ang="0">
                        <a:pos x="71" y="17"/>
                      </a:cxn>
                      <a:cxn ang="0">
                        <a:pos x="74" y="22"/>
                      </a:cxn>
                      <a:cxn ang="0">
                        <a:pos x="75" y="28"/>
                      </a:cxn>
                      <a:cxn ang="0">
                        <a:pos x="77" y="34"/>
                      </a:cxn>
                      <a:cxn ang="0">
                        <a:pos x="79" y="40"/>
                      </a:cxn>
                      <a:cxn ang="0">
                        <a:pos x="77" y="49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3"/>
                      </a:cxn>
                      <a:cxn ang="0">
                        <a:pos x="58" y="77"/>
                      </a:cxn>
                      <a:cxn ang="0">
                        <a:pos x="51" y="82"/>
                      </a:cxn>
                      <a:cxn ang="0">
                        <a:pos x="43" y="85"/>
                      </a:cxn>
                      <a:cxn ang="0">
                        <a:pos x="34" y="85"/>
                      </a:cxn>
                      <a:cxn ang="0">
                        <a:pos x="23" y="83"/>
                      </a:cxn>
                      <a:cxn ang="0">
                        <a:pos x="14" y="80"/>
                      </a:cxn>
                      <a:cxn ang="0">
                        <a:pos x="6" y="76"/>
                      </a:cxn>
                      <a:cxn ang="0">
                        <a:pos x="0" y="70"/>
                      </a:cxn>
                      <a:cxn ang="0">
                        <a:pos x="0" y="73"/>
                      </a:cxn>
                      <a:cxn ang="0">
                        <a:pos x="0" y="74"/>
                      </a:cxn>
                      <a:cxn ang="0">
                        <a:pos x="7" y="80"/>
                      </a:cxn>
                      <a:cxn ang="0">
                        <a:pos x="15" y="85"/>
                      </a:cxn>
                      <a:cxn ang="0">
                        <a:pos x="24" y="88"/>
                      </a:cxn>
                      <a:cxn ang="0">
                        <a:pos x="34" y="88"/>
                      </a:cxn>
                      <a:cxn ang="0">
                        <a:pos x="43" y="87"/>
                      </a:cxn>
                      <a:cxn ang="0">
                        <a:pos x="52" y="85"/>
                      </a:cxn>
                      <a:cxn ang="0">
                        <a:pos x="60" y="80"/>
                      </a:cxn>
                      <a:cxn ang="0">
                        <a:pos x="68" y="74"/>
                      </a:cxn>
                      <a:cxn ang="0">
                        <a:pos x="72" y="66"/>
                      </a:cxn>
                      <a:cxn ang="0">
                        <a:pos x="77" y="59"/>
                      </a:cxn>
                      <a:cxn ang="0">
                        <a:pos x="80" y="49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8">
                        <a:moveTo>
                          <a:pt x="82" y="40"/>
                        </a:moveTo>
                        <a:lnTo>
                          <a:pt x="80" y="34"/>
                        </a:lnTo>
                        <a:lnTo>
                          <a:pt x="80" y="28"/>
                        </a:lnTo>
                        <a:lnTo>
                          <a:pt x="77" y="22"/>
                        </a:lnTo>
                        <a:lnTo>
                          <a:pt x="75" y="17"/>
                        </a:lnTo>
                        <a:lnTo>
                          <a:pt x="68" y="8"/>
                        </a:lnTo>
                        <a:lnTo>
                          <a:pt x="58" y="0"/>
                        </a:lnTo>
                        <a:lnTo>
                          <a:pt x="55" y="0"/>
                        </a:lnTo>
                        <a:lnTo>
                          <a:pt x="54" y="0"/>
                        </a:lnTo>
                        <a:lnTo>
                          <a:pt x="58" y="3"/>
                        </a:lnTo>
                        <a:lnTo>
                          <a:pt x="63" y="8"/>
                        </a:lnTo>
                        <a:lnTo>
                          <a:pt x="68" y="12"/>
                        </a:lnTo>
                        <a:lnTo>
                          <a:pt x="71" y="17"/>
                        </a:lnTo>
                        <a:lnTo>
                          <a:pt x="74" y="22"/>
                        </a:lnTo>
                        <a:lnTo>
                          <a:pt x="75" y="28"/>
                        </a:lnTo>
                        <a:lnTo>
                          <a:pt x="77" y="34"/>
                        </a:lnTo>
                        <a:lnTo>
                          <a:pt x="79" y="40"/>
                        </a:lnTo>
                        <a:lnTo>
                          <a:pt x="77" y="49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3"/>
                        </a:lnTo>
                        <a:lnTo>
                          <a:pt x="58" y="77"/>
                        </a:lnTo>
                        <a:lnTo>
                          <a:pt x="51" y="82"/>
                        </a:lnTo>
                        <a:lnTo>
                          <a:pt x="43" y="85"/>
                        </a:lnTo>
                        <a:lnTo>
                          <a:pt x="34" y="85"/>
                        </a:lnTo>
                        <a:lnTo>
                          <a:pt x="23" y="83"/>
                        </a:lnTo>
                        <a:lnTo>
                          <a:pt x="14" y="80"/>
                        </a:lnTo>
                        <a:lnTo>
                          <a:pt x="6" y="76"/>
                        </a:lnTo>
                        <a:lnTo>
                          <a:pt x="0" y="70"/>
                        </a:lnTo>
                        <a:lnTo>
                          <a:pt x="0" y="73"/>
                        </a:lnTo>
                        <a:lnTo>
                          <a:pt x="0" y="74"/>
                        </a:lnTo>
                        <a:lnTo>
                          <a:pt x="7" y="80"/>
                        </a:lnTo>
                        <a:lnTo>
                          <a:pt x="15" y="85"/>
                        </a:lnTo>
                        <a:lnTo>
                          <a:pt x="24" y="88"/>
                        </a:lnTo>
                        <a:lnTo>
                          <a:pt x="34" y="88"/>
                        </a:lnTo>
                        <a:lnTo>
                          <a:pt x="43" y="87"/>
                        </a:lnTo>
                        <a:lnTo>
                          <a:pt x="52" y="85"/>
                        </a:lnTo>
                        <a:lnTo>
                          <a:pt x="60" y="80"/>
                        </a:lnTo>
                        <a:lnTo>
                          <a:pt x="68" y="74"/>
                        </a:lnTo>
                        <a:lnTo>
                          <a:pt x="72" y="66"/>
                        </a:lnTo>
                        <a:lnTo>
                          <a:pt x="77" y="59"/>
                        </a:lnTo>
                        <a:lnTo>
                          <a:pt x="80" y="49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E3616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82" name="Freeform 850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82" cy="87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1" y="34"/>
                      </a:cxn>
                      <a:cxn ang="0">
                        <a:pos x="81" y="28"/>
                      </a:cxn>
                      <a:cxn ang="0">
                        <a:pos x="77" y="22"/>
                      </a:cxn>
                      <a:cxn ang="0">
                        <a:pos x="74" y="17"/>
                      </a:cxn>
                      <a:cxn ang="0">
                        <a:pos x="71" y="12"/>
                      </a:cxn>
                      <a:cxn ang="0">
                        <a:pos x="68" y="8"/>
                      </a:cxn>
                      <a:cxn ang="0">
                        <a:pos x="64" y="3"/>
                      </a:cxn>
                      <a:cxn ang="0">
                        <a:pos x="57" y="0"/>
                      </a:cxn>
                      <a:cxn ang="0">
                        <a:pos x="56" y="0"/>
                      </a:cxn>
                      <a:cxn ang="0">
                        <a:pos x="53" y="1"/>
                      </a:cxn>
                      <a:cxn ang="0">
                        <a:pos x="57" y="3"/>
                      </a:cxn>
                      <a:cxn ang="0">
                        <a:pos x="64" y="8"/>
                      </a:cxn>
                      <a:cxn ang="0">
                        <a:pos x="68" y="12"/>
                      </a:cxn>
                      <a:cxn ang="0">
                        <a:pos x="71" y="17"/>
                      </a:cxn>
                      <a:cxn ang="0">
                        <a:pos x="74" y="22"/>
                      </a:cxn>
                      <a:cxn ang="0">
                        <a:pos x="76" y="28"/>
                      </a:cxn>
                      <a:cxn ang="0">
                        <a:pos x="77" y="34"/>
                      </a:cxn>
                      <a:cxn ang="0">
                        <a:pos x="79" y="40"/>
                      </a:cxn>
                      <a:cxn ang="0">
                        <a:pos x="77" y="49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1"/>
                      </a:cxn>
                      <a:cxn ang="0">
                        <a:pos x="59" y="76"/>
                      </a:cxn>
                      <a:cxn ang="0">
                        <a:pos x="53" y="80"/>
                      </a:cxn>
                      <a:cxn ang="0">
                        <a:pos x="43" y="83"/>
                      </a:cxn>
                      <a:cxn ang="0">
                        <a:pos x="36" y="83"/>
                      </a:cxn>
                      <a:cxn ang="0">
                        <a:pos x="25" y="82"/>
                      </a:cxn>
                      <a:cxn ang="0">
                        <a:pos x="16" y="79"/>
                      </a:cxn>
                      <a:cxn ang="0">
                        <a:pos x="8" y="74"/>
                      </a:cxn>
                      <a:cxn ang="0">
                        <a:pos x="0" y="66"/>
                      </a:cxn>
                      <a:cxn ang="0">
                        <a:pos x="2" y="70"/>
                      </a:cxn>
                      <a:cxn ang="0">
                        <a:pos x="2" y="73"/>
                      </a:cxn>
                      <a:cxn ang="0">
                        <a:pos x="8" y="79"/>
                      </a:cxn>
                      <a:cxn ang="0">
                        <a:pos x="17" y="83"/>
                      </a:cxn>
                      <a:cxn ang="0">
                        <a:pos x="25" y="85"/>
                      </a:cxn>
                      <a:cxn ang="0">
                        <a:pos x="36" y="87"/>
                      </a:cxn>
                      <a:cxn ang="0">
                        <a:pos x="45" y="85"/>
                      </a:cxn>
                      <a:cxn ang="0">
                        <a:pos x="53" y="83"/>
                      </a:cxn>
                      <a:cxn ang="0">
                        <a:pos x="60" y="79"/>
                      </a:cxn>
                      <a:cxn ang="0">
                        <a:pos x="68" y="73"/>
                      </a:cxn>
                      <a:cxn ang="0">
                        <a:pos x="74" y="66"/>
                      </a:cxn>
                      <a:cxn ang="0">
                        <a:pos x="77" y="59"/>
                      </a:cxn>
                      <a:cxn ang="0">
                        <a:pos x="81" y="49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7">
                        <a:moveTo>
                          <a:pt x="82" y="40"/>
                        </a:moveTo>
                        <a:lnTo>
                          <a:pt x="81" y="34"/>
                        </a:lnTo>
                        <a:lnTo>
                          <a:pt x="81" y="28"/>
                        </a:lnTo>
                        <a:lnTo>
                          <a:pt x="77" y="22"/>
                        </a:lnTo>
                        <a:lnTo>
                          <a:pt x="74" y="17"/>
                        </a:lnTo>
                        <a:lnTo>
                          <a:pt x="71" y="12"/>
                        </a:lnTo>
                        <a:lnTo>
                          <a:pt x="68" y="8"/>
                        </a:lnTo>
                        <a:lnTo>
                          <a:pt x="64" y="3"/>
                        </a:lnTo>
                        <a:lnTo>
                          <a:pt x="57" y="0"/>
                        </a:lnTo>
                        <a:lnTo>
                          <a:pt x="56" y="0"/>
                        </a:lnTo>
                        <a:lnTo>
                          <a:pt x="53" y="1"/>
                        </a:lnTo>
                        <a:lnTo>
                          <a:pt x="57" y="3"/>
                        </a:lnTo>
                        <a:lnTo>
                          <a:pt x="64" y="8"/>
                        </a:lnTo>
                        <a:lnTo>
                          <a:pt x="68" y="12"/>
                        </a:lnTo>
                        <a:lnTo>
                          <a:pt x="71" y="17"/>
                        </a:lnTo>
                        <a:lnTo>
                          <a:pt x="74" y="22"/>
                        </a:lnTo>
                        <a:lnTo>
                          <a:pt x="76" y="28"/>
                        </a:lnTo>
                        <a:lnTo>
                          <a:pt x="77" y="34"/>
                        </a:lnTo>
                        <a:lnTo>
                          <a:pt x="79" y="40"/>
                        </a:lnTo>
                        <a:lnTo>
                          <a:pt x="77" y="49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1"/>
                        </a:lnTo>
                        <a:lnTo>
                          <a:pt x="59" y="76"/>
                        </a:lnTo>
                        <a:lnTo>
                          <a:pt x="53" y="80"/>
                        </a:lnTo>
                        <a:lnTo>
                          <a:pt x="43" y="83"/>
                        </a:lnTo>
                        <a:lnTo>
                          <a:pt x="36" y="83"/>
                        </a:lnTo>
                        <a:lnTo>
                          <a:pt x="25" y="82"/>
                        </a:lnTo>
                        <a:lnTo>
                          <a:pt x="16" y="79"/>
                        </a:lnTo>
                        <a:lnTo>
                          <a:pt x="8" y="74"/>
                        </a:lnTo>
                        <a:lnTo>
                          <a:pt x="0" y="66"/>
                        </a:lnTo>
                        <a:lnTo>
                          <a:pt x="2" y="70"/>
                        </a:lnTo>
                        <a:lnTo>
                          <a:pt x="2" y="73"/>
                        </a:lnTo>
                        <a:lnTo>
                          <a:pt x="8" y="79"/>
                        </a:lnTo>
                        <a:lnTo>
                          <a:pt x="17" y="83"/>
                        </a:lnTo>
                        <a:lnTo>
                          <a:pt x="25" y="85"/>
                        </a:lnTo>
                        <a:lnTo>
                          <a:pt x="36" y="87"/>
                        </a:lnTo>
                        <a:lnTo>
                          <a:pt x="45" y="85"/>
                        </a:lnTo>
                        <a:lnTo>
                          <a:pt x="53" y="83"/>
                        </a:lnTo>
                        <a:lnTo>
                          <a:pt x="60" y="79"/>
                        </a:lnTo>
                        <a:lnTo>
                          <a:pt x="68" y="73"/>
                        </a:lnTo>
                        <a:lnTo>
                          <a:pt x="74" y="66"/>
                        </a:lnTo>
                        <a:lnTo>
                          <a:pt x="77" y="59"/>
                        </a:lnTo>
                        <a:lnTo>
                          <a:pt x="81" y="49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E4656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83" name="Freeform 851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81" cy="85"/>
                  </a:xfrm>
                  <a:custGeom>
                    <a:avLst/>
                    <a:gdLst/>
                    <a:ahLst/>
                    <a:cxnLst>
                      <a:cxn ang="0">
                        <a:pos x="81" y="40"/>
                      </a:cxn>
                      <a:cxn ang="0">
                        <a:pos x="79" y="34"/>
                      </a:cxn>
                      <a:cxn ang="0">
                        <a:pos x="77" y="28"/>
                      </a:cxn>
                      <a:cxn ang="0">
                        <a:pos x="76" y="22"/>
                      </a:cxn>
                      <a:cxn ang="0">
                        <a:pos x="73" y="17"/>
                      </a:cxn>
                      <a:cxn ang="0">
                        <a:pos x="70" y="12"/>
                      </a:cxn>
                      <a:cxn ang="0">
                        <a:pos x="65" y="8"/>
                      </a:cxn>
                      <a:cxn ang="0">
                        <a:pos x="60" y="3"/>
                      </a:cxn>
                      <a:cxn ang="0">
                        <a:pos x="56" y="0"/>
                      </a:cxn>
                      <a:cxn ang="0">
                        <a:pos x="53" y="1"/>
                      </a:cxn>
                      <a:cxn ang="0">
                        <a:pos x="50" y="1"/>
                      </a:cxn>
                      <a:cxn ang="0">
                        <a:pos x="56" y="5"/>
                      </a:cxn>
                      <a:cxn ang="0">
                        <a:pos x="60" y="8"/>
                      </a:cxn>
                      <a:cxn ang="0">
                        <a:pos x="65" y="12"/>
                      </a:cxn>
                      <a:cxn ang="0">
                        <a:pos x="70" y="17"/>
                      </a:cxn>
                      <a:cxn ang="0">
                        <a:pos x="73" y="22"/>
                      </a:cxn>
                      <a:cxn ang="0">
                        <a:pos x="74" y="28"/>
                      </a:cxn>
                      <a:cxn ang="0">
                        <a:pos x="76" y="34"/>
                      </a:cxn>
                      <a:cxn ang="0">
                        <a:pos x="77" y="40"/>
                      </a:cxn>
                      <a:cxn ang="0">
                        <a:pos x="76" y="49"/>
                      </a:cxn>
                      <a:cxn ang="0">
                        <a:pos x="74" y="57"/>
                      </a:cxn>
                      <a:cxn ang="0">
                        <a:pos x="70" y="63"/>
                      </a:cxn>
                      <a:cxn ang="0">
                        <a:pos x="65" y="70"/>
                      </a:cxn>
                      <a:cxn ang="0">
                        <a:pos x="59" y="76"/>
                      </a:cxn>
                      <a:cxn ang="0">
                        <a:pos x="51" y="79"/>
                      </a:cxn>
                      <a:cxn ang="0">
                        <a:pos x="43" y="82"/>
                      </a:cxn>
                      <a:cxn ang="0">
                        <a:pos x="36" y="82"/>
                      </a:cxn>
                      <a:cxn ang="0">
                        <a:pos x="25" y="80"/>
                      </a:cxn>
                      <a:cxn ang="0">
                        <a:pos x="16" y="77"/>
                      </a:cxn>
                      <a:cxn ang="0">
                        <a:pos x="6" y="71"/>
                      </a:cxn>
                      <a:cxn ang="0">
                        <a:pos x="0" y="63"/>
                      </a:cxn>
                      <a:cxn ang="0">
                        <a:pos x="0" y="66"/>
                      </a:cxn>
                      <a:cxn ang="0">
                        <a:pos x="2" y="70"/>
                      </a:cxn>
                      <a:cxn ang="0">
                        <a:pos x="8" y="76"/>
                      </a:cxn>
                      <a:cxn ang="0">
                        <a:pos x="16" y="80"/>
                      </a:cxn>
                      <a:cxn ang="0">
                        <a:pos x="25" y="83"/>
                      </a:cxn>
                      <a:cxn ang="0">
                        <a:pos x="36" y="85"/>
                      </a:cxn>
                      <a:cxn ang="0">
                        <a:pos x="45" y="85"/>
                      </a:cxn>
                      <a:cxn ang="0">
                        <a:pos x="53" y="82"/>
                      </a:cxn>
                      <a:cxn ang="0">
                        <a:pos x="60" y="77"/>
                      </a:cxn>
                      <a:cxn ang="0">
                        <a:pos x="67" y="73"/>
                      </a:cxn>
                      <a:cxn ang="0">
                        <a:pos x="73" y="65"/>
                      </a:cxn>
                      <a:cxn ang="0">
                        <a:pos x="76" y="57"/>
                      </a:cxn>
                      <a:cxn ang="0">
                        <a:pos x="79" y="49"/>
                      </a:cxn>
                      <a:cxn ang="0">
                        <a:pos x="81" y="40"/>
                      </a:cxn>
                    </a:cxnLst>
                    <a:rect l="0" t="0" r="r" b="b"/>
                    <a:pathLst>
                      <a:path w="81" h="85">
                        <a:moveTo>
                          <a:pt x="81" y="40"/>
                        </a:moveTo>
                        <a:lnTo>
                          <a:pt x="79" y="34"/>
                        </a:lnTo>
                        <a:lnTo>
                          <a:pt x="77" y="28"/>
                        </a:lnTo>
                        <a:lnTo>
                          <a:pt x="76" y="22"/>
                        </a:lnTo>
                        <a:lnTo>
                          <a:pt x="73" y="17"/>
                        </a:lnTo>
                        <a:lnTo>
                          <a:pt x="70" y="12"/>
                        </a:lnTo>
                        <a:lnTo>
                          <a:pt x="65" y="8"/>
                        </a:lnTo>
                        <a:lnTo>
                          <a:pt x="60" y="3"/>
                        </a:lnTo>
                        <a:lnTo>
                          <a:pt x="56" y="0"/>
                        </a:lnTo>
                        <a:lnTo>
                          <a:pt x="53" y="1"/>
                        </a:lnTo>
                        <a:lnTo>
                          <a:pt x="50" y="1"/>
                        </a:lnTo>
                        <a:lnTo>
                          <a:pt x="56" y="5"/>
                        </a:lnTo>
                        <a:lnTo>
                          <a:pt x="60" y="8"/>
                        </a:lnTo>
                        <a:lnTo>
                          <a:pt x="65" y="12"/>
                        </a:lnTo>
                        <a:lnTo>
                          <a:pt x="70" y="17"/>
                        </a:lnTo>
                        <a:lnTo>
                          <a:pt x="73" y="22"/>
                        </a:lnTo>
                        <a:lnTo>
                          <a:pt x="74" y="28"/>
                        </a:lnTo>
                        <a:lnTo>
                          <a:pt x="76" y="34"/>
                        </a:lnTo>
                        <a:lnTo>
                          <a:pt x="77" y="40"/>
                        </a:lnTo>
                        <a:lnTo>
                          <a:pt x="76" y="49"/>
                        </a:lnTo>
                        <a:lnTo>
                          <a:pt x="74" y="57"/>
                        </a:lnTo>
                        <a:lnTo>
                          <a:pt x="70" y="63"/>
                        </a:lnTo>
                        <a:lnTo>
                          <a:pt x="65" y="70"/>
                        </a:lnTo>
                        <a:lnTo>
                          <a:pt x="59" y="76"/>
                        </a:lnTo>
                        <a:lnTo>
                          <a:pt x="51" y="79"/>
                        </a:lnTo>
                        <a:lnTo>
                          <a:pt x="43" y="82"/>
                        </a:lnTo>
                        <a:lnTo>
                          <a:pt x="36" y="82"/>
                        </a:lnTo>
                        <a:lnTo>
                          <a:pt x="25" y="80"/>
                        </a:lnTo>
                        <a:lnTo>
                          <a:pt x="16" y="77"/>
                        </a:lnTo>
                        <a:lnTo>
                          <a:pt x="6" y="71"/>
                        </a:lnTo>
                        <a:lnTo>
                          <a:pt x="0" y="63"/>
                        </a:lnTo>
                        <a:lnTo>
                          <a:pt x="0" y="66"/>
                        </a:lnTo>
                        <a:lnTo>
                          <a:pt x="2" y="70"/>
                        </a:lnTo>
                        <a:lnTo>
                          <a:pt x="8" y="76"/>
                        </a:lnTo>
                        <a:lnTo>
                          <a:pt x="16" y="80"/>
                        </a:lnTo>
                        <a:lnTo>
                          <a:pt x="25" y="83"/>
                        </a:lnTo>
                        <a:lnTo>
                          <a:pt x="36" y="85"/>
                        </a:lnTo>
                        <a:lnTo>
                          <a:pt x="45" y="85"/>
                        </a:lnTo>
                        <a:lnTo>
                          <a:pt x="53" y="82"/>
                        </a:lnTo>
                        <a:lnTo>
                          <a:pt x="60" y="77"/>
                        </a:lnTo>
                        <a:lnTo>
                          <a:pt x="67" y="73"/>
                        </a:lnTo>
                        <a:lnTo>
                          <a:pt x="73" y="65"/>
                        </a:lnTo>
                        <a:lnTo>
                          <a:pt x="76" y="57"/>
                        </a:lnTo>
                        <a:lnTo>
                          <a:pt x="79" y="49"/>
                        </a:lnTo>
                        <a:lnTo>
                          <a:pt x="81" y="40"/>
                        </a:lnTo>
                        <a:close/>
                      </a:path>
                    </a:pathLst>
                  </a:custGeom>
                  <a:solidFill>
                    <a:srgbClr val="E56B6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84" name="Freeform 852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9" cy="82"/>
                  </a:xfrm>
                  <a:custGeom>
                    <a:avLst/>
                    <a:gdLst/>
                    <a:ahLst/>
                    <a:cxnLst>
                      <a:cxn ang="0">
                        <a:pos x="79" y="39"/>
                      </a:cxn>
                      <a:cxn ang="0">
                        <a:pos x="77" y="33"/>
                      </a:cxn>
                      <a:cxn ang="0">
                        <a:pos x="76" y="27"/>
                      </a:cxn>
                      <a:cxn ang="0">
                        <a:pos x="74" y="21"/>
                      </a:cxn>
                      <a:cxn ang="0">
                        <a:pos x="71" y="16"/>
                      </a:cxn>
                      <a:cxn ang="0">
                        <a:pos x="68" y="11"/>
                      </a:cxn>
                      <a:cxn ang="0">
                        <a:pos x="64" y="7"/>
                      </a:cxn>
                      <a:cxn ang="0">
                        <a:pos x="57" y="2"/>
                      </a:cxn>
                      <a:cxn ang="0">
                        <a:pos x="53" y="0"/>
                      </a:cxn>
                      <a:cxn ang="0">
                        <a:pos x="50" y="0"/>
                      </a:cxn>
                      <a:cxn ang="0">
                        <a:pos x="47" y="0"/>
                      </a:cxn>
                      <a:cxn ang="0">
                        <a:pos x="53" y="4"/>
                      </a:cxn>
                      <a:cxn ang="0">
                        <a:pos x="59" y="7"/>
                      </a:cxn>
                      <a:cxn ang="0">
                        <a:pos x="64" y="11"/>
                      </a:cxn>
                      <a:cxn ang="0">
                        <a:pos x="67" y="16"/>
                      </a:cxn>
                      <a:cxn ang="0">
                        <a:pos x="71" y="21"/>
                      </a:cxn>
                      <a:cxn ang="0">
                        <a:pos x="73" y="27"/>
                      </a:cxn>
                      <a:cxn ang="0">
                        <a:pos x="74" y="33"/>
                      </a:cxn>
                      <a:cxn ang="0">
                        <a:pos x="76" y="39"/>
                      </a:cxn>
                      <a:cxn ang="0">
                        <a:pos x="74" y="47"/>
                      </a:cxn>
                      <a:cxn ang="0">
                        <a:pos x="73" y="55"/>
                      </a:cxn>
                      <a:cxn ang="0">
                        <a:pos x="68" y="62"/>
                      </a:cxn>
                      <a:cxn ang="0">
                        <a:pos x="64" y="69"/>
                      </a:cxn>
                      <a:cxn ang="0">
                        <a:pos x="57" y="73"/>
                      </a:cxn>
                      <a:cxn ang="0">
                        <a:pos x="51" y="76"/>
                      </a:cxn>
                      <a:cxn ang="0">
                        <a:pos x="43" y="79"/>
                      </a:cxn>
                      <a:cxn ang="0">
                        <a:pos x="36" y="79"/>
                      </a:cxn>
                      <a:cxn ang="0">
                        <a:pos x="25" y="78"/>
                      </a:cxn>
                      <a:cxn ang="0">
                        <a:pos x="16" y="75"/>
                      </a:cxn>
                      <a:cxn ang="0">
                        <a:pos x="6" y="67"/>
                      </a:cxn>
                      <a:cxn ang="0">
                        <a:pos x="0" y="59"/>
                      </a:cxn>
                      <a:cxn ang="0">
                        <a:pos x="0" y="59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0" y="65"/>
                      </a:cxn>
                      <a:cxn ang="0">
                        <a:pos x="8" y="73"/>
                      </a:cxn>
                      <a:cxn ang="0">
                        <a:pos x="16" y="78"/>
                      </a:cxn>
                      <a:cxn ang="0">
                        <a:pos x="25" y="81"/>
                      </a:cxn>
                      <a:cxn ang="0">
                        <a:pos x="36" y="82"/>
                      </a:cxn>
                      <a:cxn ang="0">
                        <a:pos x="43" y="82"/>
                      </a:cxn>
                      <a:cxn ang="0">
                        <a:pos x="53" y="79"/>
                      </a:cxn>
                      <a:cxn ang="0">
                        <a:pos x="59" y="75"/>
                      </a:cxn>
                      <a:cxn ang="0">
                        <a:pos x="65" y="70"/>
                      </a:cxn>
                      <a:cxn ang="0">
                        <a:pos x="71" y="64"/>
                      </a:cxn>
                      <a:cxn ang="0">
                        <a:pos x="74" y="56"/>
                      </a:cxn>
                      <a:cxn ang="0">
                        <a:pos x="77" y="48"/>
                      </a:cxn>
                      <a:cxn ang="0">
                        <a:pos x="79" y="39"/>
                      </a:cxn>
                    </a:cxnLst>
                    <a:rect l="0" t="0" r="r" b="b"/>
                    <a:pathLst>
                      <a:path w="79" h="82">
                        <a:moveTo>
                          <a:pt x="79" y="39"/>
                        </a:moveTo>
                        <a:lnTo>
                          <a:pt x="77" y="33"/>
                        </a:lnTo>
                        <a:lnTo>
                          <a:pt x="76" y="27"/>
                        </a:lnTo>
                        <a:lnTo>
                          <a:pt x="74" y="21"/>
                        </a:lnTo>
                        <a:lnTo>
                          <a:pt x="71" y="16"/>
                        </a:lnTo>
                        <a:lnTo>
                          <a:pt x="68" y="11"/>
                        </a:lnTo>
                        <a:lnTo>
                          <a:pt x="64" y="7"/>
                        </a:lnTo>
                        <a:lnTo>
                          <a:pt x="57" y="2"/>
                        </a:lnTo>
                        <a:lnTo>
                          <a:pt x="53" y="0"/>
                        </a:lnTo>
                        <a:lnTo>
                          <a:pt x="50" y="0"/>
                        </a:lnTo>
                        <a:lnTo>
                          <a:pt x="47" y="0"/>
                        </a:lnTo>
                        <a:lnTo>
                          <a:pt x="53" y="4"/>
                        </a:lnTo>
                        <a:lnTo>
                          <a:pt x="59" y="7"/>
                        </a:lnTo>
                        <a:lnTo>
                          <a:pt x="64" y="11"/>
                        </a:lnTo>
                        <a:lnTo>
                          <a:pt x="67" y="16"/>
                        </a:lnTo>
                        <a:lnTo>
                          <a:pt x="71" y="21"/>
                        </a:lnTo>
                        <a:lnTo>
                          <a:pt x="73" y="27"/>
                        </a:lnTo>
                        <a:lnTo>
                          <a:pt x="74" y="33"/>
                        </a:lnTo>
                        <a:lnTo>
                          <a:pt x="76" y="39"/>
                        </a:lnTo>
                        <a:lnTo>
                          <a:pt x="74" y="47"/>
                        </a:lnTo>
                        <a:lnTo>
                          <a:pt x="73" y="55"/>
                        </a:lnTo>
                        <a:lnTo>
                          <a:pt x="68" y="62"/>
                        </a:lnTo>
                        <a:lnTo>
                          <a:pt x="64" y="69"/>
                        </a:lnTo>
                        <a:lnTo>
                          <a:pt x="57" y="73"/>
                        </a:lnTo>
                        <a:lnTo>
                          <a:pt x="51" y="76"/>
                        </a:lnTo>
                        <a:lnTo>
                          <a:pt x="43" y="79"/>
                        </a:lnTo>
                        <a:lnTo>
                          <a:pt x="36" y="79"/>
                        </a:lnTo>
                        <a:lnTo>
                          <a:pt x="25" y="78"/>
                        </a:lnTo>
                        <a:lnTo>
                          <a:pt x="16" y="75"/>
                        </a:lnTo>
                        <a:lnTo>
                          <a:pt x="6" y="67"/>
                        </a:lnTo>
                        <a:lnTo>
                          <a:pt x="0" y="59"/>
                        </a:lnTo>
                        <a:lnTo>
                          <a:pt x="0" y="59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0" y="65"/>
                        </a:lnTo>
                        <a:lnTo>
                          <a:pt x="8" y="73"/>
                        </a:lnTo>
                        <a:lnTo>
                          <a:pt x="16" y="78"/>
                        </a:lnTo>
                        <a:lnTo>
                          <a:pt x="25" y="81"/>
                        </a:lnTo>
                        <a:lnTo>
                          <a:pt x="36" y="82"/>
                        </a:lnTo>
                        <a:lnTo>
                          <a:pt x="43" y="82"/>
                        </a:lnTo>
                        <a:lnTo>
                          <a:pt x="53" y="79"/>
                        </a:lnTo>
                        <a:lnTo>
                          <a:pt x="59" y="75"/>
                        </a:lnTo>
                        <a:lnTo>
                          <a:pt x="65" y="70"/>
                        </a:lnTo>
                        <a:lnTo>
                          <a:pt x="71" y="64"/>
                        </a:lnTo>
                        <a:lnTo>
                          <a:pt x="74" y="56"/>
                        </a:lnTo>
                        <a:lnTo>
                          <a:pt x="77" y="48"/>
                        </a:lnTo>
                        <a:lnTo>
                          <a:pt x="79" y="39"/>
                        </a:lnTo>
                        <a:close/>
                      </a:path>
                    </a:pathLst>
                  </a:custGeom>
                  <a:solidFill>
                    <a:srgbClr val="E66E6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85" name="Freeform 853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7" cy="81"/>
                  </a:xfrm>
                  <a:custGeom>
                    <a:avLst/>
                    <a:gdLst/>
                    <a:ahLst/>
                    <a:cxnLst>
                      <a:cxn ang="0">
                        <a:pos x="77" y="39"/>
                      </a:cxn>
                      <a:cxn ang="0">
                        <a:pos x="76" y="33"/>
                      </a:cxn>
                      <a:cxn ang="0">
                        <a:pos x="74" y="27"/>
                      </a:cxn>
                      <a:cxn ang="0">
                        <a:pos x="73" y="21"/>
                      </a:cxn>
                      <a:cxn ang="0">
                        <a:pos x="70" y="16"/>
                      </a:cxn>
                      <a:cxn ang="0">
                        <a:pos x="65" y="11"/>
                      </a:cxn>
                      <a:cxn ang="0">
                        <a:pos x="60" y="7"/>
                      </a:cxn>
                      <a:cxn ang="0">
                        <a:pos x="56" y="4"/>
                      </a:cxn>
                      <a:cxn ang="0">
                        <a:pos x="50" y="0"/>
                      </a:cxn>
                      <a:cxn ang="0">
                        <a:pos x="47" y="0"/>
                      </a:cxn>
                      <a:cxn ang="0">
                        <a:pos x="45" y="2"/>
                      </a:cxn>
                      <a:cxn ang="0">
                        <a:pos x="51" y="4"/>
                      </a:cxn>
                      <a:cxn ang="0">
                        <a:pos x="56" y="7"/>
                      </a:cxn>
                      <a:cxn ang="0">
                        <a:pos x="60" y="11"/>
                      </a:cxn>
                      <a:cxn ang="0">
                        <a:pos x="65" y="16"/>
                      </a:cxn>
                      <a:cxn ang="0">
                        <a:pos x="68" y="21"/>
                      </a:cxn>
                      <a:cxn ang="0">
                        <a:pos x="71" y="27"/>
                      </a:cxn>
                      <a:cxn ang="0">
                        <a:pos x="73" y="33"/>
                      </a:cxn>
                      <a:cxn ang="0">
                        <a:pos x="74" y="39"/>
                      </a:cxn>
                      <a:cxn ang="0">
                        <a:pos x="73" y="47"/>
                      </a:cxn>
                      <a:cxn ang="0">
                        <a:pos x="71" y="55"/>
                      </a:cxn>
                      <a:cxn ang="0">
                        <a:pos x="67" y="61"/>
                      </a:cxn>
                      <a:cxn ang="0">
                        <a:pos x="62" y="67"/>
                      </a:cxn>
                      <a:cxn ang="0">
                        <a:pos x="57" y="72"/>
                      </a:cxn>
                      <a:cxn ang="0">
                        <a:pos x="50" y="75"/>
                      </a:cxn>
                      <a:cxn ang="0">
                        <a:pos x="43" y="78"/>
                      </a:cxn>
                      <a:cxn ang="0">
                        <a:pos x="36" y="78"/>
                      </a:cxn>
                      <a:cxn ang="0">
                        <a:pos x="25" y="76"/>
                      </a:cxn>
                      <a:cxn ang="0">
                        <a:pos x="14" y="72"/>
                      </a:cxn>
                      <a:cxn ang="0">
                        <a:pos x="6" y="65"/>
                      </a:cxn>
                      <a:cxn ang="0">
                        <a:pos x="0" y="56"/>
                      </a:cxn>
                      <a:cxn ang="0">
                        <a:pos x="0" y="58"/>
                      </a:cxn>
                      <a:cxn ang="0">
                        <a:pos x="0" y="61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6" y="70"/>
                      </a:cxn>
                      <a:cxn ang="0">
                        <a:pos x="16" y="76"/>
                      </a:cxn>
                      <a:cxn ang="0">
                        <a:pos x="25" y="79"/>
                      </a:cxn>
                      <a:cxn ang="0">
                        <a:pos x="36" y="81"/>
                      </a:cxn>
                      <a:cxn ang="0">
                        <a:pos x="43" y="81"/>
                      </a:cxn>
                      <a:cxn ang="0">
                        <a:pos x="51" y="78"/>
                      </a:cxn>
                      <a:cxn ang="0">
                        <a:pos x="59" y="75"/>
                      </a:cxn>
                      <a:cxn ang="0">
                        <a:pos x="65" y="69"/>
                      </a:cxn>
                      <a:cxn ang="0">
                        <a:pos x="70" y="62"/>
                      </a:cxn>
                      <a:cxn ang="0">
                        <a:pos x="74" y="56"/>
                      </a:cxn>
                      <a:cxn ang="0">
                        <a:pos x="76" y="48"/>
                      </a:cxn>
                      <a:cxn ang="0">
                        <a:pos x="77" y="39"/>
                      </a:cxn>
                    </a:cxnLst>
                    <a:rect l="0" t="0" r="r" b="b"/>
                    <a:pathLst>
                      <a:path w="77" h="81">
                        <a:moveTo>
                          <a:pt x="77" y="39"/>
                        </a:moveTo>
                        <a:lnTo>
                          <a:pt x="76" y="33"/>
                        </a:lnTo>
                        <a:lnTo>
                          <a:pt x="74" y="27"/>
                        </a:lnTo>
                        <a:lnTo>
                          <a:pt x="73" y="21"/>
                        </a:lnTo>
                        <a:lnTo>
                          <a:pt x="70" y="16"/>
                        </a:lnTo>
                        <a:lnTo>
                          <a:pt x="65" y="11"/>
                        </a:lnTo>
                        <a:lnTo>
                          <a:pt x="60" y="7"/>
                        </a:lnTo>
                        <a:lnTo>
                          <a:pt x="56" y="4"/>
                        </a:lnTo>
                        <a:lnTo>
                          <a:pt x="50" y="0"/>
                        </a:lnTo>
                        <a:lnTo>
                          <a:pt x="47" y="0"/>
                        </a:lnTo>
                        <a:lnTo>
                          <a:pt x="45" y="2"/>
                        </a:lnTo>
                        <a:lnTo>
                          <a:pt x="51" y="4"/>
                        </a:lnTo>
                        <a:lnTo>
                          <a:pt x="56" y="7"/>
                        </a:lnTo>
                        <a:lnTo>
                          <a:pt x="60" y="11"/>
                        </a:lnTo>
                        <a:lnTo>
                          <a:pt x="65" y="16"/>
                        </a:lnTo>
                        <a:lnTo>
                          <a:pt x="68" y="21"/>
                        </a:lnTo>
                        <a:lnTo>
                          <a:pt x="71" y="27"/>
                        </a:lnTo>
                        <a:lnTo>
                          <a:pt x="73" y="33"/>
                        </a:lnTo>
                        <a:lnTo>
                          <a:pt x="74" y="39"/>
                        </a:lnTo>
                        <a:lnTo>
                          <a:pt x="73" y="47"/>
                        </a:lnTo>
                        <a:lnTo>
                          <a:pt x="71" y="55"/>
                        </a:lnTo>
                        <a:lnTo>
                          <a:pt x="67" y="61"/>
                        </a:lnTo>
                        <a:lnTo>
                          <a:pt x="62" y="67"/>
                        </a:lnTo>
                        <a:lnTo>
                          <a:pt x="57" y="72"/>
                        </a:lnTo>
                        <a:lnTo>
                          <a:pt x="50" y="75"/>
                        </a:lnTo>
                        <a:lnTo>
                          <a:pt x="43" y="78"/>
                        </a:lnTo>
                        <a:lnTo>
                          <a:pt x="36" y="78"/>
                        </a:lnTo>
                        <a:lnTo>
                          <a:pt x="25" y="76"/>
                        </a:lnTo>
                        <a:lnTo>
                          <a:pt x="14" y="72"/>
                        </a:lnTo>
                        <a:lnTo>
                          <a:pt x="6" y="65"/>
                        </a:lnTo>
                        <a:lnTo>
                          <a:pt x="0" y="56"/>
                        </a:lnTo>
                        <a:lnTo>
                          <a:pt x="0" y="58"/>
                        </a:lnTo>
                        <a:lnTo>
                          <a:pt x="0" y="61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6" y="70"/>
                        </a:lnTo>
                        <a:lnTo>
                          <a:pt x="16" y="76"/>
                        </a:lnTo>
                        <a:lnTo>
                          <a:pt x="25" y="79"/>
                        </a:lnTo>
                        <a:lnTo>
                          <a:pt x="36" y="81"/>
                        </a:lnTo>
                        <a:lnTo>
                          <a:pt x="43" y="81"/>
                        </a:lnTo>
                        <a:lnTo>
                          <a:pt x="51" y="78"/>
                        </a:lnTo>
                        <a:lnTo>
                          <a:pt x="59" y="75"/>
                        </a:lnTo>
                        <a:lnTo>
                          <a:pt x="65" y="69"/>
                        </a:lnTo>
                        <a:lnTo>
                          <a:pt x="70" y="62"/>
                        </a:lnTo>
                        <a:lnTo>
                          <a:pt x="74" y="56"/>
                        </a:lnTo>
                        <a:lnTo>
                          <a:pt x="76" y="48"/>
                        </a:lnTo>
                        <a:lnTo>
                          <a:pt x="77" y="39"/>
                        </a:lnTo>
                        <a:close/>
                      </a:path>
                    </a:pathLst>
                  </a:custGeom>
                  <a:solidFill>
                    <a:srgbClr val="E672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86" name="Freeform 854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6" cy="79"/>
                  </a:xfrm>
                  <a:custGeom>
                    <a:avLst/>
                    <a:gdLst/>
                    <a:ahLst/>
                    <a:cxnLst>
                      <a:cxn ang="0">
                        <a:pos x="76" y="39"/>
                      </a:cxn>
                      <a:cxn ang="0">
                        <a:pos x="74" y="33"/>
                      </a:cxn>
                      <a:cxn ang="0">
                        <a:pos x="73" y="27"/>
                      </a:cxn>
                      <a:cxn ang="0">
                        <a:pos x="71" y="21"/>
                      </a:cxn>
                      <a:cxn ang="0">
                        <a:pos x="67" y="16"/>
                      </a:cxn>
                      <a:cxn ang="0">
                        <a:pos x="64" y="11"/>
                      </a:cxn>
                      <a:cxn ang="0">
                        <a:pos x="59" y="7"/>
                      </a:cxn>
                      <a:cxn ang="0">
                        <a:pos x="53" y="4"/>
                      </a:cxn>
                      <a:cxn ang="0">
                        <a:pos x="47" y="0"/>
                      </a:cxn>
                      <a:cxn ang="0">
                        <a:pos x="45" y="2"/>
                      </a:cxn>
                      <a:cxn ang="0">
                        <a:pos x="42" y="4"/>
                      </a:cxn>
                      <a:cxn ang="0">
                        <a:pos x="48" y="5"/>
                      </a:cxn>
                      <a:cxn ang="0">
                        <a:pos x="54" y="7"/>
                      </a:cxn>
                      <a:cxn ang="0">
                        <a:pos x="59" y="11"/>
                      </a:cxn>
                      <a:cxn ang="0">
                        <a:pos x="64" y="16"/>
                      </a:cxn>
                      <a:cxn ang="0">
                        <a:pos x="67" y="21"/>
                      </a:cxn>
                      <a:cxn ang="0">
                        <a:pos x="70" y="27"/>
                      </a:cxn>
                      <a:cxn ang="0">
                        <a:pos x="71" y="33"/>
                      </a:cxn>
                      <a:cxn ang="0">
                        <a:pos x="73" y="39"/>
                      </a:cxn>
                      <a:cxn ang="0">
                        <a:pos x="71" y="47"/>
                      </a:cxn>
                      <a:cxn ang="0">
                        <a:pos x="70" y="53"/>
                      </a:cxn>
                      <a:cxn ang="0">
                        <a:pos x="67" y="61"/>
                      </a:cxn>
                      <a:cxn ang="0">
                        <a:pos x="62" y="65"/>
                      </a:cxn>
                      <a:cxn ang="0">
                        <a:pos x="56" y="70"/>
                      </a:cxn>
                      <a:cxn ang="0">
                        <a:pos x="50" y="73"/>
                      </a:cxn>
                      <a:cxn ang="0">
                        <a:pos x="42" y="76"/>
                      </a:cxn>
                      <a:cxn ang="0">
                        <a:pos x="36" y="76"/>
                      </a:cxn>
                      <a:cxn ang="0">
                        <a:pos x="30" y="76"/>
                      </a:cxn>
                      <a:cxn ang="0">
                        <a:pos x="23" y="75"/>
                      </a:cxn>
                      <a:cxn ang="0">
                        <a:pos x="19" y="73"/>
                      </a:cxn>
                      <a:cxn ang="0">
                        <a:pos x="14" y="70"/>
                      </a:cxn>
                      <a:cxn ang="0">
                        <a:pos x="9" y="67"/>
                      </a:cxn>
                      <a:cxn ang="0">
                        <a:pos x="6" y="62"/>
                      </a:cxn>
                      <a:cxn ang="0">
                        <a:pos x="3" y="58"/>
                      </a:cxn>
                      <a:cxn ang="0">
                        <a:pos x="0" y="53"/>
                      </a:cxn>
                      <a:cxn ang="0">
                        <a:pos x="0" y="56"/>
                      </a:cxn>
                      <a:cxn ang="0">
                        <a:pos x="0" y="59"/>
                      </a:cxn>
                      <a:cxn ang="0">
                        <a:pos x="6" y="67"/>
                      </a:cxn>
                      <a:cxn ang="0">
                        <a:pos x="16" y="75"/>
                      </a:cxn>
                      <a:cxn ang="0">
                        <a:pos x="25" y="78"/>
                      </a:cxn>
                      <a:cxn ang="0">
                        <a:pos x="36" y="79"/>
                      </a:cxn>
                      <a:cxn ang="0">
                        <a:pos x="43" y="79"/>
                      </a:cxn>
                      <a:cxn ang="0">
                        <a:pos x="51" y="76"/>
                      </a:cxn>
                      <a:cxn ang="0">
                        <a:pos x="57" y="73"/>
                      </a:cxn>
                      <a:cxn ang="0">
                        <a:pos x="64" y="69"/>
                      </a:cxn>
                      <a:cxn ang="0">
                        <a:pos x="68" y="62"/>
                      </a:cxn>
                      <a:cxn ang="0">
                        <a:pos x="73" y="55"/>
                      </a:cxn>
                      <a:cxn ang="0">
                        <a:pos x="74" y="47"/>
                      </a:cxn>
                      <a:cxn ang="0">
                        <a:pos x="76" y="39"/>
                      </a:cxn>
                    </a:cxnLst>
                    <a:rect l="0" t="0" r="r" b="b"/>
                    <a:pathLst>
                      <a:path w="76" h="79">
                        <a:moveTo>
                          <a:pt x="76" y="39"/>
                        </a:moveTo>
                        <a:lnTo>
                          <a:pt x="74" y="33"/>
                        </a:lnTo>
                        <a:lnTo>
                          <a:pt x="73" y="27"/>
                        </a:lnTo>
                        <a:lnTo>
                          <a:pt x="71" y="21"/>
                        </a:lnTo>
                        <a:lnTo>
                          <a:pt x="67" y="16"/>
                        </a:lnTo>
                        <a:lnTo>
                          <a:pt x="64" y="11"/>
                        </a:lnTo>
                        <a:lnTo>
                          <a:pt x="59" y="7"/>
                        </a:lnTo>
                        <a:lnTo>
                          <a:pt x="53" y="4"/>
                        </a:lnTo>
                        <a:lnTo>
                          <a:pt x="47" y="0"/>
                        </a:lnTo>
                        <a:lnTo>
                          <a:pt x="45" y="2"/>
                        </a:lnTo>
                        <a:lnTo>
                          <a:pt x="42" y="4"/>
                        </a:lnTo>
                        <a:lnTo>
                          <a:pt x="48" y="5"/>
                        </a:lnTo>
                        <a:lnTo>
                          <a:pt x="54" y="7"/>
                        </a:lnTo>
                        <a:lnTo>
                          <a:pt x="59" y="11"/>
                        </a:lnTo>
                        <a:lnTo>
                          <a:pt x="64" y="16"/>
                        </a:lnTo>
                        <a:lnTo>
                          <a:pt x="67" y="21"/>
                        </a:lnTo>
                        <a:lnTo>
                          <a:pt x="70" y="27"/>
                        </a:lnTo>
                        <a:lnTo>
                          <a:pt x="71" y="33"/>
                        </a:lnTo>
                        <a:lnTo>
                          <a:pt x="73" y="39"/>
                        </a:lnTo>
                        <a:lnTo>
                          <a:pt x="71" y="47"/>
                        </a:lnTo>
                        <a:lnTo>
                          <a:pt x="70" y="53"/>
                        </a:lnTo>
                        <a:lnTo>
                          <a:pt x="67" y="61"/>
                        </a:lnTo>
                        <a:lnTo>
                          <a:pt x="62" y="65"/>
                        </a:lnTo>
                        <a:lnTo>
                          <a:pt x="56" y="70"/>
                        </a:lnTo>
                        <a:lnTo>
                          <a:pt x="50" y="73"/>
                        </a:lnTo>
                        <a:lnTo>
                          <a:pt x="42" y="76"/>
                        </a:lnTo>
                        <a:lnTo>
                          <a:pt x="36" y="76"/>
                        </a:lnTo>
                        <a:lnTo>
                          <a:pt x="30" y="76"/>
                        </a:lnTo>
                        <a:lnTo>
                          <a:pt x="23" y="75"/>
                        </a:lnTo>
                        <a:lnTo>
                          <a:pt x="19" y="73"/>
                        </a:lnTo>
                        <a:lnTo>
                          <a:pt x="14" y="70"/>
                        </a:lnTo>
                        <a:lnTo>
                          <a:pt x="9" y="67"/>
                        </a:lnTo>
                        <a:lnTo>
                          <a:pt x="6" y="62"/>
                        </a:lnTo>
                        <a:lnTo>
                          <a:pt x="3" y="58"/>
                        </a:lnTo>
                        <a:lnTo>
                          <a:pt x="0" y="53"/>
                        </a:lnTo>
                        <a:lnTo>
                          <a:pt x="0" y="56"/>
                        </a:lnTo>
                        <a:lnTo>
                          <a:pt x="0" y="59"/>
                        </a:lnTo>
                        <a:lnTo>
                          <a:pt x="6" y="67"/>
                        </a:lnTo>
                        <a:lnTo>
                          <a:pt x="16" y="75"/>
                        </a:lnTo>
                        <a:lnTo>
                          <a:pt x="25" y="78"/>
                        </a:lnTo>
                        <a:lnTo>
                          <a:pt x="36" y="79"/>
                        </a:lnTo>
                        <a:lnTo>
                          <a:pt x="43" y="79"/>
                        </a:lnTo>
                        <a:lnTo>
                          <a:pt x="51" y="76"/>
                        </a:lnTo>
                        <a:lnTo>
                          <a:pt x="57" y="73"/>
                        </a:lnTo>
                        <a:lnTo>
                          <a:pt x="64" y="69"/>
                        </a:lnTo>
                        <a:lnTo>
                          <a:pt x="68" y="62"/>
                        </a:lnTo>
                        <a:lnTo>
                          <a:pt x="73" y="55"/>
                        </a:lnTo>
                        <a:lnTo>
                          <a:pt x="74" y="47"/>
                        </a:lnTo>
                        <a:lnTo>
                          <a:pt x="76" y="39"/>
                        </a:lnTo>
                        <a:close/>
                      </a:path>
                    </a:pathLst>
                  </a:custGeom>
                  <a:solidFill>
                    <a:srgbClr val="E7757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87" name="Freeform 855"/>
                  <p:cNvSpPr>
                    <a:spLocks/>
                  </p:cNvSpPr>
                  <p:nvPr/>
                </p:nvSpPr>
                <p:spPr bwMode="auto">
                  <a:xfrm>
                    <a:off x="5562" y="1193"/>
                    <a:ext cx="74" cy="76"/>
                  </a:xfrm>
                  <a:custGeom>
                    <a:avLst/>
                    <a:gdLst/>
                    <a:ahLst/>
                    <a:cxnLst>
                      <a:cxn ang="0">
                        <a:pos x="74" y="37"/>
                      </a:cxn>
                      <a:cxn ang="0">
                        <a:pos x="73" y="31"/>
                      </a:cxn>
                      <a:cxn ang="0">
                        <a:pos x="71" y="25"/>
                      </a:cxn>
                      <a:cxn ang="0">
                        <a:pos x="68" y="19"/>
                      </a:cxn>
                      <a:cxn ang="0">
                        <a:pos x="65" y="14"/>
                      </a:cxn>
                      <a:cxn ang="0">
                        <a:pos x="60" y="9"/>
                      </a:cxn>
                      <a:cxn ang="0">
                        <a:pos x="56" y="5"/>
                      </a:cxn>
                      <a:cxn ang="0">
                        <a:pos x="51" y="2"/>
                      </a:cxn>
                      <a:cxn ang="0">
                        <a:pos x="45" y="0"/>
                      </a:cxn>
                      <a:cxn ang="0">
                        <a:pos x="42" y="2"/>
                      </a:cxn>
                      <a:cxn ang="0">
                        <a:pos x="39" y="2"/>
                      </a:cxn>
                      <a:cxn ang="0">
                        <a:pos x="45" y="3"/>
                      </a:cxn>
                      <a:cxn ang="0">
                        <a:pos x="51" y="6"/>
                      </a:cxn>
                      <a:cxn ang="0">
                        <a:pos x="57" y="9"/>
                      </a:cxn>
                      <a:cxn ang="0">
                        <a:pos x="62" y="14"/>
                      </a:cxn>
                      <a:cxn ang="0">
                        <a:pos x="65" y="19"/>
                      </a:cxn>
                      <a:cxn ang="0">
                        <a:pos x="68" y="25"/>
                      </a:cxn>
                      <a:cxn ang="0">
                        <a:pos x="70" y="31"/>
                      </a:cxn>
                      <a:cxn ang="0">
                        <a:pos x="71" y="37"/>
                      </a:cxn>
                      <a:cxn ang="0">
                        <a:pos x="70" y="45"/>
                      </a:cxn>
                      <a:cxn ang="0">
                        <a:pos x="68" y="51"/>
                      </a:cxn>
                      <a:cxn ang="0">
                        <a:pos x="65" y="57"/>
                      </a:cxn>
                      <a:cxn ang="0">
                        <a:pos x="60" y="62"/>
                      </a:cxn>
                      <a:cxn ang="0">
                        <a:pos x="56" y="67"/>
                      </a:cxn>
                      <a:cxn ang="0">
                        <a:pos x="50" y="70"/>
                      </a:cxn>
                      <a:cxn ang="0">
                        <a:pos x="42" y="73"/>
                      </a:cxn>
                      <a:cxn ang="0">
                        <a:pos x="36" y="73"/>
                      </a:cxn>
                      <a:cxn ang="0">
                        <a:pos x="30" y="73"/>
                      </a:cxn>
                      <a:cxn ang="0">
                        <a:pos x="23" y="71"/>
                      </a:cxn>
                      <a:cxn ang="0">
                        <a:pos x="19" y="70"/>
                      </a:cxn>
                      <a:cxn ang="0">
                        <a:pos x="14" y="67"/>
                      </a:cxn>
                      <a:cxn ang="0">
                        <a:pos x="9" y="62"/>
                      </a:cxn>
                      <a:cxn ang="0">
                        <a:pos x="6" y="59"/>
                      </a:cxn>
                      <a:cxn ang="0">
                        <a:pos x="3" y="53"/>
                      </a:cxn>
                      <a:cxn ang="0">
                        <a:pos x="2" y="48"/>
                      </a:cxn>
                      <a:cxn ang="0">
                        <a:pos x="0" y="51"/>
                      </a:cxn>
                      <a:cxn ang="0">
                        <a:pos x="0" y="54"/>
                      </a:cxn>
                      <a:cxn ang="0">
                        <a:pos x="6" y="63"/>
                      </a:cxn>
                      <a:cxn ang="0">
                        <a:pos x="14" y="70"/>
                      </a:cxn>
                      <a:cxn ang="0">
                        <a:pos x="25" y="74"/>
                      </a:cxn>
                      <a:cxn ang="0">
                        <a:pos x="36" y="76"/>
                      </a:cxn>
                      <a:cxn ang="0">
                        <a:pos x="43" y="76"/>
                      </a:cxn>
                      <a:cxn ang="0">
                        <a:pos x="50" y="73"/>
                      </a:cxn>
                      <a:cxn ang="0">
                        <a:pos x="57" y="70"/>
                      </a:cxn>
                      <a:cxn ang="0">
                        <a:pos x="62" y="65"/>
                      </a:cxn>
                      <a:cxn ang="0">
                        <a:pos x="67" y="59"/>
                      </a:cxn>
                      <a:cxn ang="0">
                        <a:pos x="71" y="53"/>
                      </a:cxn>
                      <a:cxn ang="0">
                        <a:pos x="73" y="45"/>
                      </a:cxn>
                      <a:cxn ang="0">
                        <a:pos x="74" y="37"/>
                      </a:cxn>
                    </a:cxnLst>
                    <a:rect l="0" t="0" r="r" b="b"/>
                    <a:pathLst>
                      <a:path w="74" h="76">
                        <a:moveTo>
                          <a:pt x="74" y="37"/>
                        </a:moveTo>
                        <a:lnTo>
                          <a:pt x="73" y="31"/>
                        </a:lnTo>
                        <a:lnTo>
                          <a:pt x="71" y="25"/>
                        </a:lnTo>
                        <a:lnTo>
                          <a:pt x="68" y="19"/>
                        </a:lnTo>
                        <a:lnTo>
                          <a:pt x="65" y="14"/>
                        </a:lnTo>
                        <a:lnTo>
                          <a:pt x="60" y="9"/>
                        </a:lnTo>
                        <a:lnTo>
                          <a:pt x="56" y="5"/>
                        </a:lnTo>
                        <a:lnTo>
                          <a:pt x="51" y="2"/>
                        </a:lnTo>
                        <a:lnTo>
                          <a:pt x="45" y="0"/>
                        </a:lnTo>
                        <a:lnTo>
                          <a:pt x="42" y="2"/>
                        </a:lnTo>
                        <a:lnTo>
                          <a:pt x="39" y="2"/>
                        </a:lnTo>
                        <a:lnTo>
                          <a:pt x="45" y="3"/>
                        </a:lnTo>
                        <a:lnTo>
                          <a:pt x="51" y="6"/>
                        </a:lnTo>
                        <a:lnTo>
                          <a:pt x="57" y="9"/>
                        </a:lnTo>
                        <a:lnTo>
                          <a:pt x="62" y="14"/>
                        </a:lnTo>
                        <a:lnTo>
                          <a:pt x="65" y="19"/>
                        </a:lnTo>
                        <a:lnTo>
                          <a:pt x="68" y="25"/>
                        </a:lnTo>
                        <a:lnTo>
                          <a:pt x="70" y="31"/>
                        </a:lnTo>
                        <a:lnTo>
                          <a:pt x="71" y="37"/>
                        </a:lnTo>
                        <a:lnTo>
                          <a:pt x="70" y="45"/>
                        </a:lnTo>
                        <a:lnTo>
                          <a:pt x="68" y="51"/>
                        </a:lnTo>
                        <a:lnTo>
                          <a:pt x="65" y="57"/>
                        </a:lnTo>
                        <a:lnTo>
                          <a:pt x="60" y="62"/>
                        </a:lnTo>
                        <a:lnTo>
                          <a:pt x="56" y="67"/>
                        </a:lnTo>
                        <a:lnTo>
                          <a:pt x="50" y="70"/>
                        </a:lnTo>
                        <a:lnTo>
                          <a:pt x="42" y="73"/>
                        </a:lnTo>
                        <a:lnTo>
                          <a:pt x="36" y="73"/>
                        </a:lnTo>
                        <a:lnTo>
                          <a:pt x="30" y="73"/>
                        </a:lnTo>
                        <a:lnTo>
                          <a:pt x="23" y="71"/>
                        </a:lnTo>
                        <a:lnTo>
                          <a:pt x="19" y="70"/>
                        </a:lnTo>
                        <a:lnTo>
                          <a:pt x="14" y="67"/>
                        </a:lnTo>
                        <a:lnTo>
                          <a:pt x="9" y="62"/>
                        </a:lnTo>
                        <a:lnTo>
                          <a:pt x="6" y="59"/>
                        </a:lnTo>
                        <a:lnTo>
                          <a:pt x="3" y="53"/>
                        </a:lnTo>
                        <a:lnTo>
                          <a:pt x="2" y="48"/>
                        </a:lnTo>
                        <a:lnTo>
                          <a:pt x="0" y="51"/>
                        </a:lnTo>
                        <a:lnTo>
                          <a:pt x="0" y="54"/>
                        </a:lnTo>
                        <a:lnTo>
                          <a:pt x="6" y="63"/>
                        </a:lnTo>
                        <a:lnTo>
                          <a:pt x="14" y="70"/>
                        </a:lnTo>
                        <a:lnTo>
                          <a:pt x="25" y="74"/>
                        </a:lnTo>
                        <a:lnTo>
                          <a:pt x="36" y="76"/>
                        </a:lnTo>
                        <a:lnTo>
                          <a:pt x="43" y="76"/>
                        </a:lnTo>
                        <a:lnTo>
                          <a:pt x="50" y="73"/>
                        </a:lnTo>
                        <a:lnTo>
                          <a:pt x="57" y="70"/>
                        </a:lnTo>
                        <a:lnTo>
                          <a:pt x="62" y="65"/>
                        </a:lnTo>
                        <a:lnTo>
                          <a:pt x="67" y="59"/>
                        </a:lnTo>
                        <a:lnTo>
                          <a:pt x="71" y="53"/>
                        </a:lnTo>
                        <a:lnTo>
                          <a:pt x="73" y="45"/>
                        </a:lnTo>
                        <a:lnTo>
                          <a:pt x="74" y="37"/>
                        </a:lnTo>
                        <a:close/>
                      </a:path>
                    </a:pathLst>
                  </a:custGeom>
                  <a:solidFill>
                    <a:srgbClr val="E87B7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88" name="Freeform 856"/>
                  <p:cNvSpPr>
                    <a:spLocks/>
                  </p:cNvSpPr>
                  <p:nvPr/>
                </p:nvSpPr>
                <p:spPr bwMode="auto">
                  <a:xfrm>
                    <a:off x="5562" y="1195"/>
                    <a:ext cx="73" cy="72"/>
                  </a:xfrm>
                  <a:custGeom>
                    <a:avLst/>
                    <a:gdLst/>
                    <a:ahLst/>
                    <a:cxnLst>
                      <a:cxn ang="0">
                        <a:pos x="73" y="35"/>
                      </a:cxn>
                      <a:cxn ang="0">
                        <a:pos x="71" y="29"/>
                      </a:cxn>
                      <a:cxn ang="0">
                        <a:pos x="70" y="23"/>
                      </a:cxn>
                      <a:cxn ang="0">
                        <a:pos x="67" y="17"/>
                      </a:cxn>
                      <a:cxn ang="0">
                        <a:pos x="64" y="12"/>
                      </a:cxn>
                      <a:cxn ang="0">
                        <a:pos x="59" y="7"/>
                      </a:cxn>
                      <a:cxn ang="0">
                        <a:pos x="54" y="3"/>
                      </a:cxn>
                      <a:cxn ang="0">
                        <a:pos x="48" y="1"/>
                      </a:cxn>
                      <a:cxn ang="0">
                        <a:pos x="42" y="0"/>
                      </a:cxn>
                      <a:cxn ang="0">
                        <a:pos x="39" y="0"/>
                      </a:cxn>
                      <a:cxn ang="0">
                        <a:pos x="36" y="1"/>
                      </a:cxn>
                      <a:cxn ang="0">
                        <a:pos x="42" y="3"/>
                      </a:cxn>
                      <a:cxn ang="0">
                        <a:pos x="48" y="4"/>
                      </a:cxn>
                      <a:cxn ang="0">
                        <a:pos x="54" y="7"/>
                      </a:cxn>
                      <a:cxn ang="0">
                        <a:pos x="59" y="12"/>
                      </a:cxn>
                      <a:cxn ang="0">
                        <a:pos x="64" y="17"/>
                      </a:cxn>
                      <a:cxn ang="0">
                        <a:pos x="67" y="23"/>
                      </a:cxn>
                      <a:cxn ang="0">
                        <a:pos x="68" y="29"/>
                      </a:cxn>
                      <a:cxn ang="0">
                        <a:pos x="70" y="35"/>
                      </a:cxn>
                      <a:cxn ang="0">
                        <a:pos x="68" y="43"/>
                      </a:cxn>
                      <a:cxn ang="0">
                        <a:pos x="67" y="49"/>
                      </a:cxn>
                      <a:cxn ang="0">
                        <a:pos x="64" y="54"/>
                      </a:cxn>
                      <a:cxn ang="0">
                        <a:pos x="59" y="60"/>
                      </a:cxn>
                      <a:cxn ang="0">
                        <a:pos x="54" y="63"/>
                      </a:cxn>
                      <a:cxn ang="0">
                        <a:pos x="48" y="66"/>
                      </a:cxn>
                      <a:cxn ang="0">
                        <a:pos x="42" y="69"/>
                      </a:cxn>
                      <a:cxn ang="0">
                        <a:pos x="36" y="69"/>
                      </a:cxn>
                      <a:cxn ang="0">
                        <a:pos x="30" y="69"/>
                      </a:cxn>
                      <a:cxn ang="0">
                        <a:pos x="23" y="68"/>
                      </a:cxn>
                      <a:cxn ang="0">
                        <a:pos x="19" y="65"/>
                      </a:cxn>
                      <a:cxn ang="0">
                        <a:pos x="14" y="61"/>
                      </a:cxn>
                      <a:cxn ang="0">
                        <a:pos x="9" y="58"/>
                      </a:cxn>
                      <a:cxn ang="0">
                        <a:pos x="6" y="54"/>
                      </a:cxn>
                      <a:cxn ang="0">
                        <a:pos x="3" y="48"/>
                      </a:cxn>
                      <a:cxn ang="0">
                        <a:pos x="2" y="43"/>
                      </a:cxn>
                      <a:cxn ang="0">
                        <a:pos x="2" y="46"/>
                      </a:cxn>
                      <a:cxn ang="0">
                        <a:pos x="0" y="49"/>
                      </a:cxn>
                      <a:cxn ang="0">
                        <a:pos x="3" y="54"/>
                      </a:cxn>
                      <a:cxn ang="0">
                        <a:pos x="6" y="58"/>
                      </a:cxn>
                      <a:cxn ang="0">
                        <a:pos x="9" y="63"/>
                      </a:cxn>
                      <a:cxn ang="0">
                        <a:pos x="14" y="66"/>
                      </a:cxn>
                      <a:cxn ang="0">
                        <a:pos x="19" y="69"/>
                      </a:cxn>
                      <a:cxn ang="0">
                        <a:pos x="23" y="71"/>
                      </a:cxn>
                      <a:cxn ang="0">
                        <a:pos x="30" y="72"/>
                      </a:cxn>
                      <a:cxn ang="0">
                        <a:pos x="36" y="72"/>
                      </a:cxn>
                      <a:cxn ang="0">
                        <a:pos x="42" y="72"/>
                      </a:cxn>
                      <a:cxn ang="0">
                        <a:pos x="50" y="69"/>
                      </a:cxn>
                      <a:cxn ang="0">
                        <a:pos x="56" y="66"/>
                      </a:cxn>
                      <a:cxn ang="0">
                        <a:pos x="62" y="61"/>
                      </a:cxn>
                      <a:cxn ang="0">
                        <a:pos x="67" y="57"/>
                      </a:cxn>
                      <a:cxn ang="0">
                        <a:pos x="70" y="49"/>
                      </a:cxn>
                      <a:cxn ang="0">
                        <a:pos x="71" y="43"/>
                      </a:cxn>
                      <a:cxn ang="0">
                        <a:pos x="73" y="35"/>
                      </a:cxn>
                    </a:cxnLst>
                    <a:rect l="0" t="0" r="r" b="b"/>
                    <a:pathLst>
                      <a:path w="73" h="72">
                        <a:moveTo>
                          <a:pt x="73" y="35"/>
                        </a:moveTo>
                        <a:lnTo>
                          <a:pt x="71" y="29"/>
                        </a:lnTo>
                        <a:lnTo>
                          <a:pt x="70" y="23"/>
                        </a:lnTo>
                        <a:lnTo>
                          <a:pt x="67" y="17"/>
                        </a:lnTo>
                        <a:lnTo>
                          <a:pt x="64" y="12"/>
                        </a:lnTo>
                        <a:lnTo>
                          <a:pt x="59" y="7"/>
                        </a:lnTo>
                        <a:lnTo>
                          <a:pt x="54" y="3"/>
                        </a:lnTo>
                        <a:lnTo>
                          <a:pt x="48" y="1"/>
                        </a:lnTo>
                        <a:lnTo>
                          <a:pt x="42" y="0"/>
                        </a:lnTo>
                        <a:lnTo>
                          <a:pt x="39" y="0"/>
                        </a:lnTo>
                        <a:lnTo>
                          <a:pt x="36" y="1"/>
                        </a:lnTo>
                        <a:lnTo>
                          <a:pt x="42" y="3"/>
                        </a:lnTo>
                        <a:lnTo>
                          <a:pt x="48" y="4"/>
                        </a:lnTo>
                        <a:lnTo>
                          <a:pt x="54" y="7"/>
                        </a:lnTo>
                        <a:lnTo>
                          <a:pt x="59" y="12"/>
                        </a:lnTo>
                        <a:lnTo>
                          <a:pt x="64" y="17"/>
                        </a:lnTo>
                        <a:lnTo>
                          <a:pt x="67" y="23"/>
                        </a:lnTo>
                        <a:lnTo>
                          <a:pt x="68" y="29"/>
                        </a:lnTo>
                        <a:lnTo>
                          <a:pt x="70" y="35"/>
                        </a:lnTo>
                        <a:lnTo>
                          <a:pt x="68" y="43"/>
                        </a:lnTo>
                        <a:lnTo>
                          <a:pt x="67" y="49"/>
                        </a:lnTo>
                        <a:lnTo>
                          <a:pt x="64" y="54"/>
                        </a:lnTo>
                        <a:lnTo>
                          <a:pt x="59" y="60"/>
                        </a:lnTo>
                        <a:lnTo>
                          <a:pt x="54" y="63"/>
                        </a:lnTo>
                        <a:lnTo>
                          <a:pt x="48" y="66"/>
                        </a:lnTo>
                        <a:lnTo>
                          <a:pt x="42" y="69"/>
                        </a:lnTo>
                        <a:lnTo>
                          <a:pt x="36" y="69"/>
                        </a:lnTo>
                        <a:lnTo>
                          <a:pt x="30" y="69"/>
                        </a:lnTo>
                        <a:lnTo>
                          <a:pt x="23" y="68"/>
                        </a:lnTo>
                        <a:lnTo>
                          <a:pt x="19" y="65"/>
                        </a:lnTo>
                        <a:lnTo>
                          <a:pt x="14" y="61"/>
                        </a:lnTo>
                        <a:lnTo>
                          <a:pt x="9" y="58"/>
                        </a:lnTo>
                        <a:lnTo>
                          <a:pt x="6" y="54"/>
                        </a:lnTo>
                        <a:lnTo>
                          <a:pt x="3" y="48"/>
                        </a:lnTo>
                        <a:lnTo>
                          <a:pt x="2" y="43"/>
                        </a:lnTo>
                        <a:lnTo>
                          <a:pt x="2" y="46"/>
                        </a:lnTo>
                        <a:lnTo>
                          <a:pt x="0" y="49"/>
                        </a:lnTo>
                        <a:lnTo>
                          <a:pt x="3" y="54"/>
                        </a:lnTo>
                        <a:lnTo>
                          <a:pt x="6" y="58"/>
                        </a:lnTo>
                        <a:lnTo>
                          <a:pt x="9" y="63"/>
                        </a:lnTo>
                        <a:lnTo>
                          <a:pt x="14" y="66"/>
                        </a:lnTo>
                        <a:lnTo>
                          <a:pt x="19" y="69"/>
                        </a:lnTo>
                        <a:lnTo>
                          <a:pt x="23" y="71"/>
                        </a:lnTo>
                        <a:lnTo>
                          <a:pt x="30" y="72"/>
                        </a:lnTo>
                        <a:lnTo>
                          <a:pt x="36" y="72"/>
                        </a:lnTo>
                        <a:lnTo>
                          <a:pt x="42" y="72"/>
                        </a:lnTo>
                        <a:lnTo>
                          <a:pt x="50" y="69"/>
                        </a:lnTo>
                        <a:lnTo>
                          <a:pt x="56" y="66"/>
                        </a:lnTo>
                        <a:lnTo>
                          <a:pt x="62" y="61"/>
                        </a:lnTo>
                        <a:lnTo>
                          <a:pt x="67" y="57"/>
                        </a:lnTo>
                        <a:lnTo>
                          <a:pt x="70" y="49"/>
                        </a:lnTo>
                        <a:lnTo>
                          <a:pt x="71" y="43"/>
                        </a:lnTo>
                        <a:lnTo>
                          <a:pt x="73" y="35"/>
                        </a:lnTo>
                        <a:close/>
                      </a:path>
                    </a:pathLst>
                  </a:custGeom>
                  <a:solidFill>
                    <a:srgbClr val="E97F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89" name="Freeform 857"/>
                  <p:cNvSpPr>
                    <a:spLocks/>
                  </p:cNvSpPr>
                  <p:nvPr/>
                </p:nvSpPr>
                <p:spPr bwMode="auto">
                  <a:xfrm>
                    <a:off x="5564" y="1195"/>
                    <a:ext cx="69" cy="71"/>
                  </a:xfrm>
                  <a:custGeom>
                    <a:avLst/>
                    <a:gdLst/>
                    <a:ahLst/>
                    <a:cxnLst>
                      <a:cxn ang="0">
                        <a:pos x="69" y="35"/>
                      </a:cxn>
                      <a:cxn ang="0">
                        <a:pos x="68" y="29"/>
                      </a:cxn>
                      <a:cxn ang="0">
                        <a:pos x="66" y="23"/>
                      </a:cxn>
                      <a:cxn ang="0">
                        <a:pos x="63" y="17"/>
                      </a:cxn>
                      <a:cxn ang="0">
                        <a:pos x="60" y="12"/>
                      </a:cxn>
                      <a:cxn ang="0">
                        <a:pos x="55" y="7"/>
                      </a:cxn>
                      <a:cxn ang="0">
                        <a:pos x="49" y="4"/>
                      </a:cxn>
                      <a:cxn ang="0">
                        <a:pos x="43" y="1"/>
                      </a:cxn>
                      <a:cxn ang="0">
                        <a:pos x="37" y="0"/>
                      </a:cxn>
                      <a:cxn ang="0">
                        <a:pos x="34" y="1"/>
                      </a:cxn>
                      <a:cxn ang="0">
                        <a:pos x="31" y="3"/>
                      </a:cxn>
                      <a:cxn ang="0">
                        <a:pos x="32" y="3"/>
                      </a:cxn>
                      <a:cxn ang="0">
                        <a:pos x="34" y="3"/>
                      </a:cxn>
                      <a:cxn ang="0">
                        <a:pos x="40" y="4"/>
                      </a:cxn>
                      <a:cxn ang="0">
                        <a:pos x="46" y="6"/>
                      </a:cxn>
                      <a:cxn ang="0">
                        <a:pos x="51" y="9"/>
                      </a:cxn>
                      <a:cxn ang="0">
                        <a:pos x="55" y="12"/>
                      </a:cxn>
                      <a:cxn ang="0">
                        <a:pos x="60" y="17"/>
                      </a:cxn>
                      <a:cxn ang="0">
                        <a:pos x="63" y="23"/>
                      </a:cxn>
                      <a:cxn ang="0">
                        <a:pos x="65" y="29"/>
                      </a:cxn>
                      <a:cxn ang="0">
                        <a:pos x="66" y="35"/>
                      </a:cxn>
                      <a:cxn ang="0">
                        <a:pos x="65" y="41"/>
                      </a:cxn>
                      <a:cxn ang="0">
                        <a:pos x="63" y="48"/>
                      </a:cxn>
                      <a:cxn ang="0">
                        <a:pos x="60" y="54"/>
                      </a:cxn>
                      <a:cxn ang="0">
                        <a:pos x="55" y="58"/>
                      </a:cxn>
                      <a:cxn ang="0">
                        <a:pos x="51" y="63"/>
                      </a:cxn>
                      <a:cxn ang="0">
                        <a:pos x="46" y="65"/>
                      </a:cxn>
                      <a:cxn ang="0">
                        <a:pos x="40" y="68"/>
                      </a:cxn>
                      <a:cxn ang="0">
                        <a:pos x="34" y="68"/>
                      </a:cxn>
                      <a:cxn ang="0">
                        <a:pos x="28" y="68"/>
                      </a:cxn>
                      <a:cxn ang="0">
                        <a:pos x="21" y="66"/>
                      </a:cxn>
                      <a:cxn ang="0">
                        <a:pos x="17" y="63"/>
                      </a:cxn>
                      <a:cxn ang="0">
                        <a:pos x="12" y="60"/>
                      </a:cxn>
                      <a:cxn ang="0">
                        <a:pos x="7" y="55"/>
                      </a:cxn>
                      <a:cxn ang="0">
                        <a:pos x="4" y="51"/>
                      </a:cxn>
                      <a:cxn ang="0">
                        <a:pos x="3" y="44"/>
                      </a:cxn>
                      <a:cxn ang="0">
                        <a:pos x="1" y="40"/>
                      </a:cxn>
                      <a:cxn ang="0">
                        <a:pos x="0" y="43"/>
                      </a:cxn>
                      <a:cxn ang="0">
                        <a:pos x="0" y="46"/>
                      </a:cxn>
                      <a:cxn ang="0">
                        <a:pos x="1" y="51"/>
                      </a:cxn>
                      <a:cxn ang="0">
                        <a:pos x="4" y="57"/>
                      </a:cxn>
                      <a:cxn ang="0">
                        <a:pos x="7" y="60"/>
                      </a:cxn>
                      <a:cxn ang="0">
                        <a:pos x="12" y="65"/>
                      </a:cxn>
                      <a:cxn ang="0">
                        <a:pos x="17" y="68"/>
                      </a:cxn>
                      <a:cxn ang="0">
                        <a:pos x="21" y="69"/>
                      </a:cxn>
                      <a:cxn ang="0">
                        <a:pos x="28" y="71"/>
                      </a:cxn>
                      <a:cxn ang="0">
                        <a:pos x="34" y="71"/>
                      </a:cxn>
                      <a:cxn ang="0">
                        <a:pos x="40" y="71"/>
                      </a:cxn>
                      <a:cxn ang="0">
                        <a:pos x="48" y="68"/>
                      </a:cxn>
                      <a:cxn ang="0">
                        <a:pos x="54" y="65"/>
                      </a:cxn>
                      <a:cxn ang="0">
                        <a:pos x="58" y="60"/>
                      </a:cxn>
                      <a:cxn ang="0">
                        <a:pos x="63" y="55"/>
                      </a:cxn>
                      <a:cxn ang="0">
                        <a:pos x="66" y="49"/>
                      </a:cxn>
                      <a:cxn ang="0">
                        <a:pos x="68" y="43"/>
                      </a:cxn>
                      <a:cxn ang="0">
                        <a:pos x="69" y="35"/>
                      </a:cxn>
                    </a:cxnLst>
                    <a:rect l="0" t="0" r="r" b="b"/>
                    <a:pathLst>
                      <a:path w="69" h="71">
                        <a:moveTo>
                          <a:pt x="69" y="35"/>
                        </a:moveTo>
                        <a:lnTo>
                          <a:pt x="68" y="29"/>
                        </a:lnTo>
                        <a:lnTo>
                          <a:pt x="66" y="23"/>
                        </a:lnTo>
                        <a:lnTo>
                          <a:pt x="63" y="17"/>
                        </a:lnTo>
                        <a:lnTo>
                          <a:pt x="60" y="12"/>
                        </a:lnTo>
                        <a:lnTo>
                          <a:pt x="55" y="7"/>
                        </a:lnTo>
                        <a:lnTo>
                          <a:pt x="49" y="4"/>
                        </a:lnTo>
                        <a:lnTo>
                          <a:pt x="43" y="1"/>
                        </a:lnTo>
                        <a:lnTo>
                          <a:pt x="37" y="0"/>
                        </a:lnTo>
                        <a:lnTo>
                          <a:pt x="34" y="1"/>
                        </a:lnTo>
                        <a:lnTo>
                          <a:pt x="31" y="3"/>
                        </a:lnTo>
                        <a:lnTo>
                          <a:pt x="32" y="3"/>
                        </a:lnTo>
                        <a:lnTo>
                          <a:pt x="34" y="3"/>
                        </a:lnTo>
                        <a:lnTo>
                          <a:pt x="40" y="4"/>
                        </a:lnTo>
                        <a:lnTo>
                          <a:pt x="46" y="6"/>
                        </a:lnTo>
                        <a:lnTo>
                          <a:pt x="51" y="9"/>
                        </a:lnTo>
                        <a:lnTo>
                          <a:pt x="55" y="12"/>
                        </a:lnTo>
                        <a:lnTo>
                          <a:pt x="60" y="17"/>
                        </a:lnTo>
                        <a:lnTo>
                          <a:pt x="63" y="23"/>
                        </a:lnTo>
                        <a:lnTo>
                          <a:pt x="65" y="29"/>
                        </a:lnTo>
                        <a:lnTo>
                          <a:pt x="66" y="35"/>
                        </a:lnTo>
                        <a:lnTo>
                          <a:pt x="65" y="41"/>
                        </a:lnTo>
                        <a:lnTo>
                          <a:pt x="63" y="48"/>
                        </a:lnTo>
                        <a:lnTo>
                          <a:pt x="60" y="54"/>
                        </a:lnTo>
                        <a:lnTo>
                          <a:pt x="55" y="58"/>
                        </a:lnTo>
                        <a:lnTo>
                          <a:pt x="51" y="63"/>
                        </a:lnTo>
                        <a:lnTo>
                          <a:pt x="46" y="65"/>
                        </a:lnTo>
                        <a:lnTo>
                          <a:pt x="40" y="68"/>
                        </a:lnTo>
                        <a:lnTo>
                          <a:pt x="34" y="68"/>
                        </a:lnTo>
                        <a:lnTo>
                          <a:pt x="28" y="68"/>
                        </a:lnTo>
                        <a:lnTo>
                          <a:pt x="21" y="66"/>
                        </a:lnTo>
                        <a:lnTo>
                          <a:pt x="17" y="63"/>
                        </a:lnTo>
                        <a:lnTo>
                          <a:pt x="12" y="60"/>
                        </a:lnTo>
                        <a:lnTo>
                          <a:pt x="7" y="55"/>
                        </a:lnTo>
                        <a:lnTo>
                          <a:pt x="4" y="51"/>
                        </a:lnTo>
                        <a:lnTo>
                          <a:pt x="3" y="44"/>
                        </a:lnTo>
                        <a:lnTo>
                          <a:pt x="1" y="40"/>
                        </a:lnTo>
                        <a:lnTo>
                          <a:pt x="0" y="43"/>
                        </a:lnTo>
                        <a:lnTo>
                          <a:pt x="0" y="46"/>
                        </a:lnTo>
                        <a:lnTo>
                          <a:pt x="1" y="51"/>
                        </a:lnTo>
                        <a:lnTo>
                          <a:pt x="4" y="57"/>
                        </a:lnTo>
                        <a:lnTo>
                          <a:pt x="7" y="60"/>
                        </a:lnTo>
                        <a:lnTo>
                          <a:pt x="12" y="65"/>
                        </a:lnTo>
                        <a:lnTo>
                          <a:pt x="17" y="68"/>
                        </a:lnTo>
                        <a:lnTo>
                          <a:pt x="21" y="69"/>
                        </a:lnTo>
                        <a:lnTo>
                          <a:pt x="28" y="71"/>
                        </a:lnTo>
                        <a:lnTo>
                          <a:pt x="34" y="71"/>
                        </a:lnTo>
                        <a:lnTo>
                          <a:pt x="40" y="71"/>
                        </a:lnTo>
                        <a:lnTo>
                          <a:pt x="48" y="68"/>
                        </a:lnTo>
                        <a:lnTo>
                          <a:pt x="54" y="65"/>
                        </a:lnTo>
                        <a:lnTo>
                          <a:pt x="58" y="60"/>
                        </a:lnTo>
                        <a:lnTo>
                          <a:pt x="63" y="55"/>
                        </a:lnTo>
                        <a:lnTo>
                          <a:pt x="66" y="49"/>
                        </a:lnTo>
                        <a:lnTo>
                          <a:pt x="68" y="43"/>
                        </a:lnTo>
                        <a:lnTo>
                          <a:pt x="69" y="35"/>
                        </a:lnTo>
                        <a:close/>
                      </a:path>
                    </a:pathLst>
                  </a:custGeom>
                  <a:solidFill>
                    <a:srgbClr val="E9828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90" name="Freeform 858"/>
                  <p:cNvSpPr>
                    <a:spLocks/>
                  </p:cNvSpPr>
                  <p:nvPr/>
                </p:nvSpPr>
                <p:spPr bwMode="auto">
                  <a:xfrm>
                    <a:off x="5564" y="1196"/>
                    <a:ext cx="68" cy="68"/>
                  </a:xfrm>
                  <a:custGeom>
                    <a:avLst/>
                    <a:gdLst/>
                    <a:ahLst/>
                    <a:cxnLst>
                      <a:cxn ang="0">
                        <a:pos x="68" y="34"/>
                      </a:cxn>
                      <a:cxn ang="0">
                        <a:pos x="66" y="28"/>
                      </a:cxn>
                      <a:cxn ang="0">
                        <a:pos x="65" y="22"/>
                      </a:cxn>
                      <a:cxn ang="0">
                        <a:pos x="62" y="16"/>
                      </a:cxn>
                      <a:cxn ang="0">
                        <a:pos x="57" y="11"/>
                      </a:cxn>
                      <a:cxn ang="0">
                        <a:pos x="52" y="6"/>
                      </a:cxn>
                      <a:cxn ang="0">
                        <a:pos x="46" y="3"/>
                      </a:cxn>
                      <a:cxn ang="0">
                        <a:pos x="40" y="2"/>
                      </a:cxn>
                      <a:cxn ang="0">
                        <a:pos x="34" y="0"/>
                      </a:cxn>
                      <a:cxn ang="0">
                        <a:pos x="31" y="2"/>
                      </a:cxn>
                      <a:cxn ang="0">
                        <a:pos x="28" y="5"/>
                      </a:cxn>
                      <a:cxn ang="0">
                        <a:pos x="31" y="3"/>
                      </a:cxn>
                      <a:cxn ang="0">
                        <a:pos x="34" y="3"/>
                      </a:cxn>
                      <a:cxn ang="0">
                        <a:pos x="40" y="5"/>
                      </a:cxn>
                      <a:cxn ang="0">
                        <a:pos x="45" y="6"/>
                      </a:cxn>
                      <a:cxn ang="0">
                        <a:pos x="51" y="9"/>
                      </a:cxn>
                      <a:cxn ang="0">
                        <a:pos x="55" y="13"/>
                      </a:cxn>
                      <a:cxn ang="0">
                        <a:pos x="58" y="17"/>
                      </a:cxn>
                      <a:cxn ang="0">
                        <a:pos x="62" y="22"/>
                      </a:cxn>
                      <a:cxn ang="0">
                        <a:pos x="63" y="28"/>
                      </a:cxn>
                      <a:cxn ang="0">
                        <a:pos x="65" y="34"/>
                      </a:cxn>
                      <a:cxn ang="0">
                        <a:pos x="63" y="40"/>
                      </a:cxn>
                      <a:cxn ang="0">
                        <a:pos x="62" y="47"/>
                      </a:cxn>
                      <a:cxn ang="0">
                        <a:pos x="58" y="51"/>
                      </a:cxn>
                      <a:cxn ang="0">
                        <a:pos x="55" y="56"/>
                      </a:cxn>
                      <a:cxn ang="0">
                        <a:pos x="51" y="60"/>
                      </a:cxn>
                      <a:cxn ang="0">
                        <a:pos x="45" y="64"/>
                      </a:cxn>
                      <a:cxn ang="0">
                        <a:pos x="40" y="65"/>
                      </a:cxn>
                      <a:cxn ang="0">
                        <a:pos x="34" y="65"/>
                      </a:cxn>
                      <a:cxn ang="0">
                        <a:pos x="28" y="65"/>
                      </a:cxn>
                      <a:cxn ang="0">
                        <a:pos x="21" y="64"/>
                      </a:cxn>
                      <a:cxn ang="0">
                        <a:pos x="15" y="60"/>
                      </a:cxn>
                      <a:cxn ang="0">
                        <a:pos x="12" y="56"/>
                      </a:cxn>
                      <a:cxn ang="0">
                        <a:pos x="7" y="51"/>
                      </a:cxn>
                      <a:cxn ang="0">
                        <a:pos x="4" y="47"/>
                      </a:cxn>
                      <a:cxn ang="0">
                        <a:pos x="3" y="40"/>
                      </a:cxn>
                      <a:cxn ang="0">
                        <a:pos x="3" y="34"/>
                      </a:cxn>
                      <a:cxn ang="0">
                        <a:pos x="3" y="34"/>
                      </a:cxn>
                      <a:cxn ang="0">
                        <a:pos x="3" y="34"/>
                      </a:cxn>
                      <a:cxn ang="0">
                        <a:pos x="1" y="37"/>
                      </a:cxn>
                      <a:cxn ang="0">
                        <a:pos x="0" y="42"/>
                      </a:cxn>
                      <a:cxn ang="0">
                        <a:pos x="1" y="47"/>
                      </a:cxn>
                      <a:cxn ang="0">
                        <a:pos x="4" y="53"/>
                      </a:cxn>
                      <a:cxn ang="0">
                        <a:pos x="7" y="57"/>
                      </a:cxn>
                      <a:cxn ang="0">
                        <a:pos x="12" y="60"/>
                      </a:cxn>
                      <a:cxn ang="0">
                        <a:pos x="17" y="64"/>
                      </a:cxn>
                      <a:cxn ang="0">
                        <a:pos x="21" y="67"/>
                      </a:cxn>
                      <a:cxn ang="0">
                        <a:pos x="28" y="68"/>
                      </a:cxn>
                      <a:cxn ang="0">
                        <a:pos x="34" y="68"/>
                      </a:cxn>
                      <a:cxn ang="0">
                        <a:pos x="40" y="68"/>
                      </a:cxn>
                      <a:cxn ang="0">
                        <a:pos x="46" y="65"/>
                      </a:cxn>
                      <a:cxn ang="0">
                        <a:pos x="52" y="62"/>
                      </a:cxn>
                      <a:cxn ang="0">
                        <a:pos x="57" y="59"/>
                      </a:cxn>
                      <a:cxn ang="0">
                        <a:pos x="62" y="53"/>
                      </a:cxn>
                      <a:cxn ang="0">
                        <a:pos x="65" y="48"/>
                      </a:cxn>
                      <a:cxn ang="0">
                        <a:pos x="66" y="42"/>
                      </a:cxn>
                      <a:cxn ang="0">
                        <a:pos x="68" y="34"/>
                      </a:cxn>
                    </a:cxnLst>
                    <a:rect l="0" t="0" r="r" b="b"/>
                    <a:pathLst>
                      <a:path w="68" h="68">
                        <a:moveTo>
                          <a:pt x="68" y="34"/>
                        </a:moveTo>
                        <a:lnTo>
                          <a:pt x="66" y="28"/>
                        </a:lnTo>
                        <a:lnTo>
                          <a:pt x="65" y="22"/>
                        </a:lnTo>
                        <a:lnTo>
                          <a:pt x="62" y="16"/>
                        </a:lnTo>
                        <a:lnTo>
                          <a:pt x="57" y="11"/>
                        </a:lnTo>
                        <a:lnTo>
                          <a:pt x="52" y="6"/>
                        </a:lnTo>
                        <a:lnTo>
                          <a:pt x="46" y="3"/>
                        </a:lnTo>
                        <a:lnTo>
                          <a:pt x="40" y="2"/>
                        </a:lnTo>
                        <a:lnTo>
                          <a:pt x="34" y="0"/>
                        </a:lnTo>
                        <a:lnTo>
                          <a:pt x="31" y="2"/>
                        </a:lnTo>
                        <a:lnTo>
                          <a:pt x="28" y="5"/>
                        </a:lnTo>
                        <a:lnTo>
                          <a:pt x="31" y="3"/>
                        </a:lnTo>
                        <a:lnTo>
                          <a:pt x="34" y="3"/>
                        </a:lnTo>
                        <a:lnTo>
                          <a:pt x="40" y="5"/>
                        </a:lnTo>
                        <a:lnTo>
                          <a:pt x="45" y="6"/>
                        </a:lnTo>
                        <a:lnTo>
                          <a:pt x="51" y="9"/>
                        </a:lnTo>
                        <a:lnTo>
                          <a:pt x="55" y="13"/>
                        </a:lnTo>
                        <a:lnTo>
                          <a:pt x="58" y="17"/>
                        </a:lnTo>
                        <a:lnTo>
                          <a:pt x="62" y="22"/>
                        </a:lnTo>
                        <a:lnTo>
                          <a:pt x="63" y="28"/>
                        </a:lnTo>
                        <a:lnTo>
                          <a:pt x="65" y="34"/>
                        </a:lnTo>
                        <a:lnTo>
                          <a:pt x="63" y="40"/>
                        </a:lnTo>
                        <a:lnTo>
                          <a:pt x="62" y="47"/>
                        </a:lnTo>
                        <a:lnTo>
                          <a:pt x="58" y="51"/>
                        </a:lnTo>
                        <a:lnTo>
                          <a:pt x="55" y="56"/>
                        </a:lnTo>
                        <a:lnTo>
                          <a:pt x="51" y="60"/>
                        </a:lnTo>
                        <a:lnTo>
                          <a:pt x="45" y="64"/>
                        </a:lnTo>
                        <a:lnTo>
                          <a:pt x="40" y="65"/>
                        </a:lnTo>
                        <a:lnTo>
                          <a:pt x="34" y="65"/>
                        </a:lnTo>
                        <a:lnTo>
                          <a:pt x="28" y="65"/>
                        </a:lnTo>
                        <a:lnTo>
                          <a:pt x="21" y="64"/>
                        </a:lnTo>
                        <a:lnTo>
                          <a:pt x="15" y="60"/>
                        </a:lnTo>
                        <a:lnTo>
                          <a:pt x="12" y="56"/>
                        </a:lnTo>
                        <a:lnTo>
                          <a:pt x="7" y="51"/>
                        </a:lnTo>
                        <a:lnTo>
                          <a:pt x="4" y="47"/>
                        </a:lnTo>
                        <a:lnTo>
                          <a:pt x="3" y="40"/>
                        </a:lnTo>
                        <a:lnTo>
                          <a:pt x="3" y="34"/>
                        </a:lnTo>
                        <a:lnTo>
                          <a:pt x="3" y="34"/>
                        </a:lnTo>
                        <a:lnTo>
                          <a:pt x="3" y="34"/>
                        </a:lnTo>
                        <a:lnTo>
                          <a:pt x="1" y="37"/>
                        </a:lnTo>
                        <a:lnTo>
                          <a:pt x="0" y="42"/>
                        </a:lnTo>
                        <a:lnTo>
                          <a:pt x="1" y="47"/>
                        </a:lnTo>
                        <a:lnTo>
                          <a:pt x="4" y="53"/>
                        </a:lnTo>
                        <a:lnTo>
                          <a:pt x="7" y="57"/>
                        </a:lnTo>
                        <a:lnTo>
                          <a:pt x="12" y="60"/>
                        </a:lnTo>
                        <a:lnTo>
                          <a:pt x="17" y="64"/>
                        </a:lnTo>
                        <a:lnTo>
                          <a:pt x="21" y="67"/>
                        </a:lnTo>
                        <a:lnTo>
                          <a:pt x="28" y="68"/>
                        </a:lnTo>
                        <a:lnTo>
                          <a:pt x="34" y="68"/>
                        </a:lnTo>
                        <a:lnTo>
                          <a:pt x="40" y="68"/>
                        </a:lnTo>
                        <a:lnTo>
                          <a:pt x="46" y="65"/>
                        </a:lnTo>
                        <a:lnTo>
                          <a:pt x="52" y="62"/>
                        </a:lnTo>
                        <a:lnTo>
                          <a:pt x="57" y="59"/>
                        </a:lnTo>
                        <a:lnTo>
                          <a:pt x="62" y="53"/>
                        </a:lnTo>
                        <a:lnTo>
                          <a:pt x="65" y="48"/>
                        </a:lnTo>
                        <a:lnTo>
                          <a:pt x="66" y="42"/>
                        </a:lnTo>
                        <a:lnTo>
                          <a:pt x="68" y="34"/>
                        </a:lnTo>
                        <a:close/>
                      </a:path>
                    </a:pathLst>
                  </a:custGeom>
                  <a:solidFill>
                    <a:srgbClr val="EA86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91" name="Freeform 859"/>
                  <p:cNvSpPr>
                    <a:spLocks/>
                  </p:cNvSpPr>
                  <p:nvPr/>
                </p:nvSpPr>
                <p:spPr bwMode="auto">
                  <a:xfrm>
                    <a:off x="5565" y="1198"/>
                    <a:ext cx="65" cy="65"/>
                  </a:xfrm>
                  <a:custGeom>
                    <a:avLst/>
                    <a:gdLst/>
                    <a:ahLst/>
                    <a:cxnLst>
                      <a:cxn ang="0">
                        <a:pos x="65" y="32"/>
                      </a:cxn>
                      <a:cxn ang="0">
                        <a:pos x="64" y="26"/>
                      </a:cxn>
                      <a:cxn ang="0">
                        <a:pos x="62" y="20"/>
                      </a:cxn>
                      <a:cxn ang="0">
                        <a:pos x="59" y="14"/>
                      </a:cxn>
                      <a:cxn ang="0">
                        <a:pos x="54" y="9"/>
                      </a:cxn>
                      <a:cxn ang="0">
                        <a:pos x="50" y="6"/>
                      </a:cxn>
                      <a:cxn ang="0">
                        <a:pos x="45" y="3"/>
                      </a:cxn>
                      <a:cxn ang="0">
                        <a:pos x="39" y="1"/>
                      </a:cxn>
                      <a:cxn ang="0">
                        <a:pos x="33" y="0"/>
                      </a:cxn>
                      <a:cxn ang="0">
                        <a:pos x="31" y="0"/>
                      </a:cxn>
                      <a:cxn ang="0">
                        <a:pos x="30" y="0"/>
                      </a:cxn>
                      <a:cxn ang="0">
                        <a:pos x="27" y="3"/>
                      </a:cxn>
                      <a:cxn ang="0">
                        <a:pos x="22" y="4"/>
                      </a:cxn>
                      <a:cxn ang="0">
                        <a:pos x="27" y="3"/>
                      </a:cxn>
                      <a:cxn ang="0">
                        <a:pos x="33" y="3"/>
                      </a:cxn>
                      <a:cxn ang="0">
                        <a:pos x="37" y="4"/>
                      </a:cxn>
                      <a:cxn ang="0">
                        <a:pos x="44" y="6"/>
                      </a:cxn>
                      <a:cxn ang="0">
                        <a:pos x="48" y="7"/>
                      </a:cxn>
                      <a:cxn ang="0">
                        <a:pos x="53" y="12"/>
                      </a:cxn>
                      <a:cxn ang="0">
                        <a:pos x="56" y="17"/>
                      </a:cxn>
                      <a:cxn ang="0">
                        <a:pos x="59" y="21"/>
                      </a:cxn>
                      <a:cxn ang="0">
                        <a:pos x="61" y="26"/>
                      </a:cxn>
                      <a:cxn ang="0">
                        <a:pos x="62" y="32"/>
                      </a:cxn>
                      <a:cxn ang="0">
                        <a:pos x="61" y="38"/>
                      </a:cxn>
                      <a:cxn ang="0">
                        <a:pos x="59" y="45"/>
                      </a:cxn>
                      <a:cxn ang="0">
                        <a:pos x="56" y="49"/>
                      </a:cxn>
                      <a:cxn ang="0">
                        <a:pos x="53" y="54"/>
                      </a:cxn>
                      <a:cxn ang="0">
                        <a:pos x="48" y="57"/>
                      </a:cxn>
                      <a:cxn ang="0">
                        <a:pos x="44" y="60"/>
                      </a:cxn>
                      <a:cxn ang="0">
                        <a:pos x="37" y="62"/>
                      </a:cxn>
                      <a:cxn ang="0">
                        <a:pos x="33" y="62"/>
                      </a:cxn>
                      <a:cxn ang="0">
                        <a:pos x="27" y="62"/>
                      </a:cxn>
                      <a:cxn ang="0">
                        <a:pos x="20" y="60"/>
                      </a:cxn>
                      <a:cxn ang="0">
                        <a:pos x="16" y="57"/>
                      </a:cxn>
                      <a:cxn ang="0">
                        <a:pos x="11" y="54"/>
                      </a:cxn>
                      <a:cxn ang="0">
                        <a:pos x="8" y="49"/>
                      </a:cxn>
                      <a:cxn ang="0">
                        <a:pos x="5" y="45"/>
                      </a:cxn>
                      <a:cxn ang="0">
                        <a:pos x="3" y="38"/>
                      </a:cxn>
                      <a:cxn ang="0">
                        <a:pos x="3" y="32"/>
                      </a:cxn>
                      <a:cxn ang="0">
                        <a:pos x="3" y="31"/>
                      </a:cxn>
                      <a:cxn ang="0">
                        <a:pos x="3" y="28"/>
                      </a:cxn>
                      <a:cxn ang="0">
                        <a:pos x="2" y="32"/>
                      </a:cxn>
                      <a:cxn ang="0">
                        <a:pos x="0" y="37"/>
                      </a:cxn>
                      <a:cxn ang="0">
                        <a:pos x="2" y="41"/>
                      </a:cxn>
                      <a:cxn ang="0">
                        <a:pos x="3" y="48"/>
                      </a:cxn>
                      <a:cxn ang="0">
                        <a:pos x="6" y="52"/>
                      </a:cxn>
                      <a:cxn ang="0">
                        <a:pos x="11" y="57"/>
                      </a:cxn>
                      <a:cxn ang="0">
                        <a:pos x="16" y="60"/>
                      </a:cxn>
                      <a:cxn ang="0">
                        <a:pos x="20" y="63"/>
                      </a:cxn>
                      <a:cxn ang="0">
                        <a:pos x="27" y="65"/>
                      </a:cxn>
                      <a:cxn ang="0">
                        <a:pos x="33" y="65"/>
                      </a:cxn>
                      <a:cxn ang="0">
                        <a:pos x="39" y="65"/>
                      </a:cxn>
                      <a:cxn ang="0">
                        <a:pos x="45" y="62"/>
                      </a:cxn>
                      <a:cxn ang="0">
                        <a:pos x="50" y="60"/>
                      </a:cxn>
                      <a:cxn ang="0">
                        <a:pos x="54" y="55"/>
                      </a:cxn>
                      <a:cxn ang="0">
                        <a:pos x="59" y="51"/>
                      </a:cxn>
                      <a:cxn ang="0">
                        <a:pos x="62" y="45"/>
                      </a:cxn>
                      <a:cxn ang="0">
                        <a:pos x="64" y="38"/>
                      </a:cxn>
                      <a:cxn ang="0">
                        <a:pos x="65" y="32"/>
                      </a:cxn>
                    </a:cxnLst>
                    <a:rect l="0" t="0" r="r" b="b"/>
                    <a:pathLst>
                      <a:path w="65" h="65">
                        <a:moveTo>
                          <a:pt x="65" y="32"/>
                        </a:moveTo>
                        <a:lnTo>
                          <a:pt x="64" y="26"/>
                        </a:lnTo>
                        <a:lnTo>
                          <a:pt x="62" y="20"/>
                        </a:lnTo>
                        <a:lnTo>
                          <a:pt x="59" y="14"/>
                        </a:lnTo>
                        <a:lnTo>
                          <a:pt x="54" y="9"/>
                        </a:lnTo>
                        <a:lnTo>
                          <a:pt x="50" y="6"/>
                        </a:lnTo>
                        <a:lnTo>
                          <a:pt x="45" y="3"/>
                        </a:lnTo>
                        <a:lnTo>
                          <a:pt x="39" y="1"/>
                        </a:lnTo>
                        <a:lnTo>
                          <a:pt x="33" y="0"/>
                        </a:lnTo>
                        <a:lnTo>
                          <a:pt x="31" y="0"/>
                        </a:lnTo>
                        <a:lnTo>
                          <a:pt x="30" y="0"/>
                        </a:lnTo>
                        <a:lnTo>
                          <a:pt x="27" y="3"/>
                        </a:lnTo>
                        <a:lnTo>
                          <a:pt x="22" y="4"/>
                        </a:lnTo>
                        <a:lnTo>
                          <a:pt x="27" y="3"/>
                        </a:lnTo>
                        <a:lnTo>
                          <a:pt x="33" y="3"/>
                        </a:lnTo>
                        <a:lnTo>
                          <a:pt x="37" y="4"/>
                        </a:lnTo>
                        <a:lnTo>
                          <a:pt x="44" y="6"/>
                        </a:lnTo>
                        <a:lnTo>
                          <a:pt x="48" y="7"/>
                        </a:lnTo>
                        <a:lnTo>
                          <a:pt x="53" y="12"/>
                        </a:lnTo>
                        <a:lnTo>
                          <a:pt x="56" y="17"/>
                        </a:lnTo>
                        <a:lnTo>
                          <a:pt x="59" y="21"/>
                        </a:lnTo>
                        <a:lnTo>
                          <a:pt x="61" y="26"/>
                        </a:lnTo>
                        <a:lnTo>
                          <a:pt x="62" y="32"/>
                        </a:lnTo>
                        <a:lnTo>
                          <a:pt x="61" y="38"/>
                        </a:lnTo>
                        <a:lnTo>
                          <a:pt x="59" y="45"/>
                        </a:lnTo>
                        <a:lnTo>
                          <a:pt x="56" y="49"/>
                        </a:lnTo>
                        <a:lnTo>
                          <a:pt x="53" y="54"/>
                        </a:lnTo>
                        <a:lnTo>
                          <a:pt x="48" y="57"/>
                        </a:lnTo>
                        <a:lnTo>
                          <a:pt x="44" y="60"/>
                        </a:lnTo>
                        <a:lnTo>
                          <a:pt x="37" y="62"/>
                        </a:lnTo>
                        <a:lnTo>
                          <a:pt x="33" y="62"/>
                        </a:lnTo>
                        <a:lnTo>
                          <a:pt x="27" y="62"/>
                        </a:lnTo>
                        <a:lnTo>
                          <a:pt x="20" y="60"/>
                        </a:lnTo>
                        <a:lnTo>
                          <a:pt x="16" y="57"/>
                        </a:lnTo>
                        <a:lnTo>
                          <a:pt x="11" y="54"/>
                        </a:lnTo>
                        <a:lnTo>
                          <a:pt x="8" y="49"/>
                        </a:lnTo>
                        <a:lnTo>
                          <a:pt x="5" y="45"/>
                        </a:lnTo>
                        <a:lnTo>
                          <a:pt x="3" y="38"/>
                        </a:lnTo>
                        <a:lnTo>
                          <a:pt x="3" y="32"/>
                        </a:lnTo>
                        <a:lnTo>
                          <a:pt x="3" y="31"/>
                        </a:lnTo>
                        <a:lnTo>
                          <a:pt x="3" y="28"/>
                        </a:lnTo>
                        <a:lnTo>
                          <a:pt x="2" y="32"/>
                        </a:lnTo>
                        <a:lnTo>
                          <a:pt x="0" y="37"/>
                        </a:lnTo>
                        <a:lnTo>
                          <a:pt x="2" y="41"/>
                        </a:lnTo>
                        <a:lnTo>
                          <a:pt x="3" y="48"/>
                        </a:lnTo>
                        <a:lnTo>
                          <a:pt x="6" y="52"/>
                        </a:lnTo>
                        <a:lnTo>
                          <a:pt x="11" y="57"/>
                        </a:lnTo>
                        <a:lnTo>
                          <a:pt x="16" y="60"/>
                        </a:lnTo>
                        <a:lnTo>
                          <a:pt x="20" y="63"/>
                        </a:lnTo>
                        <a:lnTo>
                          <a:pt x="27" y="65"/>
                        </a:lnTo>
                        <a:lnTo>
                          <a:pt x="33" y="65"/>
                        </a:lnTo>
                        <a:lnTo>
                          <a:pt x="39" y="65"/>
                        </a:lnTo>
                        <a:lnTo>
                          <a:pt x="45" y="62"/>
                        </a:lnTo>
                        <a:lnTo>
                          <a:pt x="50" y="60"/>
                        </a:lnTo>
                        <a:lnTo>
                          <a:pt x="54" y="55"/>
                        </a:lnTo>
                        <a:lnTo>
                          <a:pt x="59" y="51"/>
                        </a:lnTo>
                        <a:lnTo>
                          <a:pt x="62" y="45"/>
                        </a:lnTo>
                        <a:lnTo>
                          <a:pt x="64" y="38"/>
                        </a:lnTo>
                        <a:lnTo>
                          <a:pt x="65" y="32"/>
                        </a:lnTo>
                        <a:close/>
                      </a:path>
                    </a:pathLst>
                  </a:custGeom>
                  <a:solidFill>
                    <a:srgbClr val="EB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92" name="Freeform 860"/>
                  <p:cNvSpPr>
                    <a:spLocks/>
                  </p:cNvSpPr>
                  <p:nvPr/>
                </p:nvSpPr>
                <p:spPr bwMode="auto">
                  <a:xfrm>
                    <a:off x="5567" y="1199"/>
                    <a:ext cx="62" cy="62"/>
                  </a:xfrm>
                  <a:custGeom>
                    <a:avLst/>
                    <a:gdLst/>
                    <a:ahLst/>
                    <a:cxnLst>
                      <a:cxn ang="0">
                        <a:pos x="62" y="31"/>
                      </a:cxn>
                      <a:cxn ang="0">
                        <a:pos x="60" y="25"/>
                      </a:cxn>
                      <a:cxn ang="0">
                        <a:pos x="59" y="19"/>
                      </a:cxn>
                      <a:cxn ang="0">
                        <a:pos x="55" y="14"/>
                      </a:cxn>
                      <a:cxn ang="0">
                        <a:pos x="52" y="10"/>
                      </a:cxn>
                      <a:cxn ang="0">
                        <a:pos x="48" y="6"/>
                      </a:cxn>
                      <a:cxn ang="0">
                        <a:pos x="42" y="3"/>
                      </a:cxn>
                      <a:cxn ang="0">
                        <a:pos x="37" y="2"/>
                      </a:cxn>
                      <a:cxn ang="0">
                        <a:pos x="31" y="0"/>
                      </a:cxn>
                      <a:cxn ang="0">
                        <a:pos x="28" y="0"/>
                      </a:cxn>
                      <a:cxn ang="0">
                        <a:pos x="25" y="2"/>
                      </a:cxn>
                      <a:cxn ang="0">
                        <a:pos x="20" y="5"/>
                      </a:cxn>
                      <a:cxn ang="0">
                        <a:pos x="15" y="8"/>
                      </a:cxn>
                      <a:cxn ang="0">
                        <a:pos x="23" y="5"/>
                      </a:cxn>
                      <a:cxn ang="0">
                        <a:pos x="31" y="3"/>
                      </a:cxn>
                      <a:cxn ang="0">
                        <a:pos x="35" y="5"/>
                      </a:cxn>
                      <a:cxn ang="0">
                        <a:pos x="42" y="6"/>
                      </a:cxn>
                      <a:cxn ang="0">
                        <a:pos x="46" y="8"/>
                      </a:cxn>
                      <a:cxn ang="0">
                        <a:pos x="49" y="11"/>
                      </a:cxn>
                      <a:cxn ang="0">
                        <a:pos x="54" y="16"/>
                      </a:cxn>
                      <a:cxn ang="0">
                        <a:pos x="55" y="20"/>
                      </a:cxn>
                      <a:cxn ang="0">
                        <a:pos x="57" y="27"/>
                      </a:cxn>
                      <a:cxn ang="0">
                        <a:pos x="59" y="31"/>
                      </a:cxn>
                      <a:cxn ang="0">
                        <a:pos x="57" y="37"/>
                      </a:cxn>
                      <a:cxn ang="0">
                        <a:pos x="55" y="42"/>
                      </a:cxn>
                      <a:cxn ang="0">
                        <a:pos x="54" y="47"/>
                      </a:cxn>
                      <a:cxn ang="0">
                        <a:pos x="49" y="51"/>
                      </a:cxn>
                      <a:cxn ang="0">
                        <a:pos x="46" y="54"/>
                      </a:cxn>
                      <a:cxn ang="0">
                        <a:pos x="42" y="57"/>
                      </a:cxn>
                      <a:cxn ang="0">
                        <a:pos x="35" y="59"/>
                      </a:cxn>
                      <a:cxn ang="0">
                        <a:pos x="31" y="59"/>
                      </a:cxn>
                      <a:cxn ang="0">
                        <a:pos x="25" y="59"/>
                      </a:cxn>
                      <a:cxn ang="0">
                        <a:pos x="20" y="57"/>
                      </a:cxn>
                      <a:cxn ang="0">
                        <a:pos x="15" y="54"/>
                      </a:cxn>
                      <a:cxn ang="0">
                        <a:pos x="11" y="51"/>
                      </a:cxn>
                      <a:cxn ang="0">
                        <a:pos x="8" y="47"/>
                      </a:cxn>
                      <a:cxn ang="0">
                        <a:pos x="4" y="42"/>
                      </a:cxn>
                      <a:cxn ang="0">
                        <a:pos x="3" y="37"/>
                      </a:cxn>
                      <a:cxn ang="0">
                        <a:pos x="3" y="31"/>
                      </a:cxn>
                      <a:cxn ang="0">
                        <a:pos x="3" y="27"/>
                      </a:cxn>
                      <a:cxn ang="0">
                        <a:pos x="4" y="20"/>
                      </a:cxn>
                      <a:cxn ang="0">
                        <a:pos x="1" y="27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7"/>
                      </a:cxn>
                      <a:cxn ang="0">
                        <a:pos x="1" y="44"/>
                      </a:cxn>
                      <a:cxn ang="0">
                        <a:pos x="4" y="48"/>
                      </a:cxn>
                      <a:cxn ang="0">
                        <a:pos x="9" y="53"/>
                      </a:cxn>
                      <a:cxn ang="0">
                        <a:pos x="12" y="57"/>
                      </a:cxn>
                      <a:cxn ang="0">
                        <a:pos x="18" y="61"/>
                      </a:cxn>
                      <a:cxn ang="0">
                        <a:pos x="25" y="62"/>
                      </a:cxn>
                      <a:cxn ang="0">
                        <a:pos x="31" y="62"/>
                      </a:cxn>
                      <a:cxn ang="0">
                        <a:pos x="37" y="62"/>
                      </a:cxn>
                      <a:cxn ang="0">
                        <a:pos x="42" y="61"/>
                      </a:cxn>
                      <a:cxn ang="0">
                        <a:pos x="48" y="57"/>
                      </a:cxn>
                      <a:cxn ang="0">
                        <a:pos x="52" y="53"/>
                      </a:cxn>
                      <a:cxn ang="0">
                        <a:pos x="55" y="48"/>
                      </a:cxn>
                      <a:cxn ang="0">
                        <a:pos x="59" y="44"/>
                      </a:cxn>
                      <a:cxn ang="0">
                        <a:pos x="60" y="37"/>
                      </a:cxn>
                      <a:cxn ang="0">
                        <a:pos x="62" y="31"/>
                      </a:cxn>
                    </a:cxnLst>
                    <a:rect l="0" t="0" r="r" b="b"/>
                    <a:pathLst>
                      <a:path w="62" h="62">
                        <a:moveTo>
                          <a:pt x="62" y="31"/>
                        </a:moveTo>
                        <a:lnTo>
                          <a:pt x="60" y="25"/>
                        </a:lnTo>
                        <a:lnTo>
                          <a:pt x="59" y="19"/>
                        </a:lnTo>
                        <a:lnTo>
                          <a:pt x="55" y="14"/>
                        </a:lnTo>
                        <a:lnTo>
                          <a:pt x="52" y="10"/>
                        </a:lnTo>
                        <a:lnTo>
                          <a:pt x="48" y="6"/>
                        </a:lnTo>
                        <a:lnTo>
                          <a:pt x="42" y="3"/>
                        </a:lnTo>
                        <a:lnTo>
                          <a:pt x="37" y="2"/>
                        </a:lnTo>
                        <a:lnTo>
                          <a:pt x="31" y="0"/>
                        </a:lnTo>
                        <a:lnTo>
                          <a:pt x="28" y="0"/>
                        </a:lnTo>
                        <a:lnTo>
                          <a:pt x="25" y="2"/>
                        </a:lnTo>
                        <a:lnTo>
                          <a:pt x="20" y="5"/>
                        </a:lnTo>
                        <a:lnTo>
                          <a:pt x="15" y="8"/>
                        </a:lnTo>
                        <a:lnTo>
                          <a:pt x="23" y="5"/>
                        </a:lnTo>
                        <a:lnTo>
                          <a:pt x="31" y="3"/>
                        </a:lnTo>
                        <a:lnTo>
                          <a:pt x="35" y="5"/>
                        </a:lnTo>
                        <a:lnTo>
                          <a:pt x="42" y="6"/>
                        </a:lnTo>
                        <a:lnTo>
                          <a:pt x="46" y="8"/>
                        </a:lnTo>
                        <a:lnTo>
                          <a:pt x="49" y="11"/>
                        </a:lnTo>
                        <a:lnTo>
                          <a:pt x="54" y="16"/>
                        </a:lnTo>
                        <a:lnTo>
                          <a:pt x="55" y="20"/>
                        </a:lnTo>
                        <a:lnTo>
                          <a:pt x="57" y="27"/>
                        </a:lnTo>
                        <a:lnTo>
                          <a:pt x="59" y="31"/>
                        </a:lnTo>
                        <a:lnTo>
                          <a:pt x="57" y="37"/>
                        </a:lnTo>
                        <a:lnTo>
                          <a:pt x="55" y="42"/>
                        </a:lnTo>
                        <a:lnTo>
                          <a:pt x="54" y="47"/>
                        </a:lnTo>
                        <a:lnTo>
                          <a:pt x="49" y="51"/>
                        </a:lnTo>
                        <a:lnTo>
                          <a:pt x="46" y="54"/>
                        </a:lnTo>
                        <a:lnTo>
                          <a:pt x="42" y="57"/>
                        </a:lnTo>
                        <a:lnTo>
                          <a:pt x="35" y="59"/>
                        </a:lnTo>
                        <a:lnTo>
                          <a:pt x="31" y="59"/>
                        </a:lnTo>
                        <a:lnTo>
                          <a:pt x="25" y="59"/>
                        </a:lnTo>
                        <a:lnTo>
                          <a:pt x="20" y="57"/>
                        </a:lnTo>
                        <a:lnTo>
                          <a:pt x="15" y="54"/>
                        </a:lnTo>
                        <a:lnTo>
                          <a:pt x="11" y="51"/>
                        </a:lnTo>
                        <a:lnTo>
                          <a:pt x="8" y="47"/>
                        </a:lnTo>
                        <a:lnTo>
                          <a:pt x="4" y="42"/>
                        </a:lnTo>
                        <a:lnTo>
                          <a:pt x="3" y="37"/>
                        </a:lnTo>
                        <a:lnTo>
                          <a:pt x="3" y="31"/>
                        </a:lnTo>
                        <a:lnTo>
                          <a:pt x="3" y="27"/>
                        </a:lnTo>
                        <a:lnTo>
                          <a:pt x="4" y="20"/>
                        </a:lnTo>
                        <a:lnTo>
                          <a:pt x="1" y="27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7"/>
                        </a:lnTo>
                        <a:lnTo>
                          <a:pt x="1" y="44"/>
                        </a:lnTo>
                        <a:lnTo>
                          <a:pt x="4" y="48"/>
                        </a:lnTo>
                        <a:lnTo>
                          <a:pt x="9" y="53"/>
                        </a:lnTo>
                        <a:lnTo>
                          <a:pt x="12" y="57"/>
                        </a:lnTo>
                        <a:lnTo>
                          <a:pt x="18" y="61"/>
                        </a:lnTo>
                        <a:lnTo>
                          <a:pt x="25" y="62"/>
                        </a:lnTo>
                        <a:lnTo>
                          <a:pt x="31" y="62"/>
                        </a:lnTo>
                        <a:lnTo>
                          <a:pt x="37" y="62"/>
                        </a:lnTo>
                        <a:lnTo>
                          <a:pt x="42" y="61"/>
                        </a:lnTo>
                        <a:lnTo>
                          <a:pt x="48" y="57"/>
                        </a:lnTo>
                        <a:lnTo>
                          <a:pt x="52" y="53"/>
                        </a:lnTo>
                        <a:lnTo>
                          <a:pt x="55" y="48"/>
                        </a:lnTo>
                        <a:lnTo>
                          <a:pt x="59" y="44"/>
                        </a:lnTo>
                        <a:lnTo>
                          <a:pt x="60" y="37"/>
                        </a:lnTo>
                        <a:lnTo>
                          <a:pt x="62" y="31"/>
                        </a:lnTo>
                        <a:close/>
                      </a:path>
                    </a:pathLst>
                  </a:custGeom>
                  <a:solidFill>
                    <a:srgbClr val="EB8F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93" name="Freeform 861"/>
                  <p:cNvSpPr>
                    <a:spLocks noEditPoints="1"/>
                  </p:cNvSpPr>
                  <p:nvPr/>
                </p:nvSpPr>
                <p:spPr bwMode="auto">
                  <a:xfrm>
                    <a:off x="5568" y="1201"/>
                    <a:ext cx="59" cy="59"/>
                  </a:xfrm>
                  <a:custGeom>
                    <a:avLst/>
                    <a:gdLst/>
                    <a:ahLst/>
                    <a:cxnLst>
                      <a:cxn ang="0">
                        <a:pos x="58" y="23"/>
                      </a:cxn>
                      <a:cxn ang="0">
                        <a:pos x="53" y="14"/>
                      </a:cxn>
                      <a:cxn ang="0">
                        <a:pos x="45" y="4"/>
                      </a:cxn>
                      <a:cxn ang="0">
                        <a:pos x="34" y="1"/>
                      </a:cxn>
                      <a:cxn ang="0">
                        <a:pos x="24" y="0"/>
                      </a:cxn>
                      <a:cxn ang="0">
                        <a:pos x="13" y="6"/>
                      </a:cxn>
                      <a:cxn ang="0">
                        <a:pos x="3" y="18"/>
                      </a:cxn>
                      <a:cxn ang="0">
                        <a:pos x="0" y="28"/>
                      </a:cxn>
                      <a:cxn ang="0">
                        <a:pos x="0" y="35"/>
                      </a:cxn>
                      <a:cxn ang="0">
                        <a:pos x="5" y="46"/>
                      </a:cxn>
                      <a:cxn ang="0">
                        <a:pos x="13" y="54"/>
                      </a:cxn>
                      <a:cxn ang="0">
                        <a:pos x="24" y="59"/>
                      </a:cxn>
                      <a:cxn ang="0">
                        <a:pos x="34" y="59"/>
                      </a:cxn>
                      <a:cxn ang="0">
                        <a:pos x="45" y="54"/>
                      </a:cxn>
                      <a:cxn ang="0">
                        <a:pos x="53" y="46"/>
                      </a:cxn>
                      <a:cxn ang="0">
                        <a:pos x="58" y="35"/>
                      </a:cxn>
                      <a:cxn ang="0">
                        <a:pos x="56" y="29"/>
                      </a:cxn>
                      <a:cxn ang="0">
                        <a:pos x="53" y="40"/>
                      </a:cxn>
                      <a:cxn ang="0">
                        <a:pos x="48" y="48"/>
                      </a:cxn>
                      <a:cxn ang="0">
                        <a:pos x="39" y="54"/>
                      </a:cxn>
                      <a:cxn ang="0">
                        <a:pos x="30" y="55"/>
                      </a:cxn>
                      <a:cxn ang="0">
                        <a:pos x="19" y="54"/>
                      </a:cxn>
                      <a:cxn ang="0">
                        <a:pos x="11" y="48"/>
                      </a:cxn>
                      <a:cxn ang="0">
                        <a:pos x="5" y="40"/>
                      </a:cxn>
                      <a:cxn ang="0">
                        <a:pos x="3" y="29"/>
                      </a:cxn>
                      <a:cxn ang="0">
                        <a:pos x="5" y="20"/>
                      </a:cxn>
                      <a:cxn ang="0">
                        <a:pos x="11" y="11"/>
                      </a:cxn>
                      <a:cxn ang="0">
                        <a:pos x="19" y="4"/>
                      </a:cxn>
                      <a:cxn ang="0">
                        <a:pos x="30" y="3"/>
                      </a:cxn>
                      <a:cxn ang="0">
                        <a:pos x="39" y="4"/>
                      </a:cxn>
                      <a:cxn ang="0">
                        <a:pos x="48" y="11"/>
                      </a:cxn>
                      <a:cxn ang="0">
                        <a:pos x="53" y="20"/>
                      </a:cxn>
                      <a:cxn ang="0">
                        <a:pos x="56" y="29"/>
                      </a:cxn>
                    </a:cxnLst>
                    <a:rect l="0" t="0" r="r" b="b"/>
                    <a:pathLst>
                      <a:path w="59" h="59">
                        <a:moveTo>
                          <a:pt x="59" y="29"/>
                        </a:moveTo>
                        <a:lnTo>
                          <a:pt x="58" y="23"/>
                        </a:lnTo>
                        <a:lnTo>
                          <a:pt x="56" y="18"/>
                        </a:lnTo>
                        <a:lnTo>
                          <a:pt x="53" y="14"/>
                        </a:lnTo>
                        <a:lnTo>
                          <a:pt x="50" y="9"/>
                        </a:lnTo>
                        <a:lnTo>
                          <a:pt x="45" y="4"/>
                        </a:lnTo>
                        <a:lnTo>
                          <a:pt x="41" y="3"/>
                        </a:lnTo>
                        <a:lnTo>
                          <a:pt x="34" y="1"/>
                        </a:lnTo>
                        <a:lnTo>
                          <a:pt x="30" y="0"/>
                        </a:lnTo>
                        <a:lnTo>
                          <a:pt x="24" y="0"/>
                        </a:lnTo>
                        <a:lnTo>
                          <a:pt x="19" y="1"/>
                        </a:lnTo>
                        <a:lnTo>
                          <a:pt x="13" y="6"/>
                        </a:lnTo>
                        <a:lnTo>
                          <a:pt x="8" y="12"/>
                        </a:lnTo>
                        <a:lnTo>
                          <a:pt x="3" y="18"/>
                        </a:lnTo>
                        <a:lnTo>
                          <a:pt x="0" y="25"/>
                        </a:lnTo>
                        <a:lnTo>
                          <a:pt x="0" y="28"/>
                        </a:lnTo>
                        <a:lnTo>
                          <a:pt x="0" y="29"/>
                        </a:lnTo>
                        <a:lnTo>
                          <a:pt x="0" y="35"/>
                        </a:lnTo>
                        <a:lnTo>
                          <a:pt x="2" y="42"/>
                        </a:lnTo>
                        <a:lnTo>
                          <a:pt x="5" y="46"/>
                        </a:lnTo>
                        <a:lnTo>
                          <a:pt x="8" y="51"/>
                        </a:lnTo>
                        <a:lnTo>
                          <a:pt x="13" y="54"/>
                        </a:lnTo>
                        <a:lnTo>
                          <a:pt x="17" y="57"/>
                        </a:lnTo>
                        <a:lnTo>
                          <a:pt x="24" y="59"/>
                        </a:lnTo>
                        <a:lnTo>
                          <a:pt x="30" y="59"/>
                        </a:lnTo>
                        <a:lnTo>
                          <a:pt x="34" y="59"/>
                        </a:lnTo>
                        <a:lnTo>
                          <a:pt x="41" y="57"/>
                        </a:lnTo>
                        <a:lnTo>
                          <a:pt x="45" y="54"/>
                        </a:lnTo>
                        <a:lnTo>
                          <a:pt x="50" y="51"/>
                        </a:lnTo>
                        <a:lnTo>
                          <a:pt x="53" y="46"/>
                        </a:lnTo>
                        <a:lnTo>
                          <a:pt x="56" y="42"/>
                        </a:lnTo>
                        <a:lnTo>
                          <a:pt x="58" y="35"/>
                        </a:lnTo>
                        <a:lnTo>
                          <a:pt x="59" y="29"/>
                        </a:lnTo>
                        <a:close/>
                        <a:moveTo>
                          <a:pt x="56" y="29"/>
                        </a:moveTo>
                        <a:lnTo>
                          <a:pt x="54" y="35"/>
                        </a:lnTo>
                        <a:lnTo>
                          <a:pt x="53" y="40"/>
                        </a:lnTo>
                        <a:lnTo>
                          <a:pt x="51" y="45"/>
                        </a:lnTo>
                        <a:lnTo>
                          <a:pt x="48" y="48"/>
                        </a:lnTo>
                        <a:lnTo>
                          <a:pt x="44" y="51"/>
                        </a:lnTo>
                        <a:lnTo>
                          <a:pt x="39" y="54"/>
                        </a:lnTo>
                        <a:lnTo>
                          <a:pt x="34" y="55"/>
                        </a:lnTo>
                        <a:lnTo>
                          <a:pt x="30" y="55"/>
                        </a:lnTo>
                        <a:lnTo>
                          <a:pt x="24" y="55"/>
                        </a:lnTo>
                        <a:lnTo>
                          <a:pt x="19" y="54"/>
                        </a:lnTo>
                        <a:lnTo>
                          <a:pt x="14" y="51"/>
                        </a:lnTo>
                        <a:lnTo>
                          <a:pt x="11" y="48"/>
                        </a:lnTo>
                        <a:lnTo>
                          <a:pt x="8" y="45"/>
                        </a:lnTo>
                        <a:lnTo>
                          <a:pt x="5" y="40"/>
                        </a:lnTo>
                        <a:lnTo>
                          <a:pt x="3" y="35"/>
                        </a:lnTo>
                        <a:lnTo>
                          <a:pt x="3" y="29"/>
                        </a:lnTo>
                        <a:lnTo>
                          <a:pt x="3" y="25"/>
                        </a:lnTo>
                        <a:lnTo>
                          <a:pt x="5" y="20"/>
                        </a:lnTo>
                        <a:lnTo>
                          <a:pt x="8" y="15"/>
                        </a:lnTo>
                        <a:lnTo>
                          <a:pt x="11" y="11"/>
                        </a:lnTo>
                        <a:lnTo>
                          <a:pt x="14" y="8"/>
                        </a:lnTo>
                        <a:lnTo>
                          <a:pt x="19" y="4"/>
                        </a:lnTo>
                        <a:lnTo>
                          <a:pt x="24" y="4"/>
                        </a:lnTo>
                        <a:lnTo>
                          <a:pt x="30" y="3"/>
                        </a:lnTo>
                        <a:lnTo>
                          <a:pt x="34" y="4"/>
                        </a:lnTo>
                        <a:lnTo>
                          <a:pt x="39" y="4"/>
                        </a:lnTo>
                        <a:lnTo>
                          <a:pt x="44" y="8"/>
                        </a:lnTo>
                        <a:lnTo>
                          <a:pt x="48" y="11"/>
                        </a:lnTo>
                        <a:lnTo>
                          <a:pt x="51" y="15"/>
                        </a:lnTo>
                        <a:lnTo>
                          <a:pt x="53" y="20"/>
                        </a:lnTo>
                        <a:lnTo>
                          <a:pt x="54" y="25"/>
                        </a:lnTo>
                        <a:lnTo>
                          <a:pt x="56" y="29"/>
                        </a:lnTo>
                        <a:close/>
                      </a:path>
                    </a:pathLst>
                  </a:custGeom>
                  <a:solidFill>
                    <a:srgbClr val="EC93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94" name="Freeform 862"/>
                  <p:cNvSpPr>
                    <a:spLocks noEditPoints="1"/>
                  </p:cNvSpPr>
                  <p:nvPr/>
                </p:nvSpPr>
                <p:spPr bwMode="auto">
                  <a:xfrm>
                    <a:off x="5570" y="1202"/>
                    <a:ext cx="56" cy="56"/>
                  </a:xfrm>
                  <a:custGeom>
                    <a:avLst/>
                    <a:gdLst/>
                    <a:ahLst/>
                    <a:cxnLst>
                      <a:cxn ang="0">
                        <a:pos x="54" y="24"/>
                      </a:cxn>
                      <a:cxn ang="0">
                        <a:pos x="51" y="13"/>
                      </a:cxn>
                      <a:cxn ang="0">
                        <a:pos x="43" y="5"/>
                      </a:cxn>
                      <a:cxn ang="0">
                        <a:pos x="32" y="2"/>
                      </a:cxn>
                      <a:cxn ang="0">
                        <a:pos x="20" y="2"/>
                      </a:cxn>
                      <a:cxn ang="0">
                        <a:pos x="6" y="11"/>
                      </a:cxn>
                      <a:cxn ang="0">
                        <a:pos x="0" y="24"/>
                      </a:cxn>
                      <a:cxn ang="0">
                        <a:pos x="0" y="34"/>
                      </a:cxn>
                      <a:cxn ang="0">
                        <a:pos x="5" y="44"/>
                      </a:cxn>
                      <a:cxn ang="0">
                        <a:pos x="12" y="51"/>
                      </a:cxn>
                      <a:cxn ang="0">
                        <a:pos x="22" y="56"/>
                      </a:cxn>
                      <a:cxn ang="0">
                        <a:pos x="32" y="56"/>
                      </a:cxn>
                      <a:cxn ang="0">
                        <a:pos x="43" y="51"/>
                      </a:cxn>
                      <a:cxn ang="0">
                        <a:pos x="51" y="44"/>
                      </a:cxn>
                      <a:cxn ang="0">
                        <a:pos x="54" y="34"/>
                      </a:cxn>
                      <a:cxn ang="0">
                        <a:pos x="52" y="28"/>
                      </a:cxn>
                      <a:cxn ang="0">
                        <a:pos x="49" y="37"/>
                      </a:cxn>
                      <a:cxn ang="0">
                        <a:pos x="45" y="45"/>
                      </a:cxn>
                      <a:cxn ang="0">
                        <a:pos x="37" y="51"/>
                      </a:cxn>
                      <a:cxn ang="0">
                        <a:pos x="28" y="53"/>
                      </a:cxn>
                      <a:cxn ang="0">
                        <a:pos x="17" y="51"/>
                      </a:cxn>
                      <a:cxn ang="0">
                        <a:pos x="9" y="45"/>
                      </a:cxn>
                      <a:cxn ang="0">
                        <a:pos x="5" y="37"/>
                      </a:cxn>
                      <a:cxn ang="0">
                        <a:pos x="3" y="28"/>
                      </a:cxn>
                      <a:cxn ang="0">
                        <a:pos x="5" y="19"/>
                      </a:cxn>
                      <a:cxn ang="0">
                        <a:pos x="9" y="11"/>
                      </a:cxn>
                      <a:cxn ang="0">
                        <a:pos x="17" y="5"/>
                      </a:cxn>
                      <a:cxn ang="0">
                        <a:pos x="28" y="3"/>
                      </a:cxn>
                      <a:cxn ang="0">
                        <a:pos x="37" y="5"/>
                      </a:cxn>
                      <a:cxn ang="0">
                        <a:pos x="45" y="11"/>
                      </a:cxn>
                      <a:cxn ang="0">
                        <a:pos x="49" y="19"/>
                      </a:cxn>
                      <a:cxn ang="0">
                        <a:pos x="52" y="28"/>
                      </a:cxn>
                    </a:cxnLst>
                    <a:rect l="0" t="0" r="r" b="b"/>
                    <a:pathLst>
                      <a:path w="56" h="56">
                        <a:moveTo>
                          <a:pt x="56" y="28"/>
                        </a:moveTo>
                        <a:lnTo>
                          <a:pt x="54" y="24"/>
                        </a:lnTo>
                        <a:lnTo>
                          <a:pt x="52" y="17"/>
                        </a:lnTo>
                        <a:lnTo>
                          <a:pt x="51" y="13"/>
                        </a:lnTo>
                        <a:lnTo>
                          <a:pt x="46" y="8"/>
                        </a:lnTo>
                        <a:lnTo>
                          <a:pt x="43" y="5"/>
                        </a:lnTo>
                        <a:lnTo>
                          <a:pt x="39" y="3"/>
                        </a:lnTo>
                        <a:lnTo>
                          <a:pt x="32" y="2"/>
                        </a:lnTo>
                        <a:lnTo>
                          <a:pt x="28" y="0"/>
                        </a:lnTo>
                        <a:lnTo>
                          <a:pt x="20" y="2"/>
                        </a:lnTo>
                        <a:lnTo>
                          <a:pt x="12" y="5"/>
                        </a:lnTo>
                        <a:lnTo>
                          <a:pt x="6" y="11"/>
                        </a:lnTo>
                        <a:lnTo>
                          <a:pt x="1" y="17"/>
                        </a:lnTo>
                        <a:lnTo>
                          <a:pt x="0" y="24"/>
                        </a:lnTo>
                        <a:lnTo>
                          <a:pt x="0" y="28"/>
                        </a:lnTo>
                        <a:lnTo>
                          <a:pt x="0" y="34"/>
                        </a:lnTo>
                        <a:lnTo>
                          <a:pt x="1" y="39"/>
                        </a:lnTo>
                        <a:lnTo>
                          <a:pt x="5" y="44"/>
                        </a:lnTo>
                        <a:lnTo>
                          <a:pt x="8" y="48"/>
                        </a:lnTo>
                        <a:lnTo>
                          <a:pt x="12" y="51"/>
                        </a:lnTo>
                        <a:lnTo>
                          <a:pt x="17" y="54"/>
                        </a:lnTo>
                        <a:lnTo>
                          <a:pt x="22" y="56"/>
                        </a:lnTo>
                        <a:lnTo>
                          <a:pt x="28" y="56"/>
                        </a:lnTo>
                        <a:lnTo>
                          <a:pt x="32" y="56"/>
                        </a:lnTo>
                        <a:lnTo>
                          <a:pt x="39" y="54"/>
                        </a:lnTo>
                        <a:lnTo>
                          <a:pt x="43" y="51"/>
                        </a:lnTo>
                        <a:lnTo>
                          <a:pt x="46" y="48"/>
                        </a:lnTo>
                        <a:lnTo>
                          <a:pt x="51" y="44"/>
                        </a:lnTo>
                        <a:lnTo>
                          <a:pt x="52" y="39"/>
                        </a:lnTo>
                        <a:lnTo>
                          <a:pt x="54" y="34"/>
                        </a:lnTo>
                        <a:lnTo>
                          <a:pt x="56" y="28"/>
                        </a:lnTo>
                        <a:close/>
                        <a:moveTo>
                          <a:pt x="52" y="28"/>
                        </a:moveTo>
                        <a:lnTo>
                          <a:pt x="51" y="33"/>
                        </a:lnTo>
                        <a:lnTo>
                          <a:pt x="49" y="37"/>
                        </a:lnTo>
                        <a:lnTo>
                          <a:pt x="48" y="42"/>
                        </a:lnTo>
                        <a:lnTo>
                          <a:pt x="45" y="45"/>
                        </a:lnTo>
                        <a:lnTo>
                          <a:pt x="42" y="48"/>
                        </a:lnTo>
                        <a:lnTo>
                          <a:pt x="37" y="51"/>
                        </a:lnTo>
                        <a:lnTo>
                          <a:pt x="32" y="53"/>
                        </a:lnTo>
                        <a:lnTo>
                          <a:pt x="28" y="53"/>
                        </a:lnTo>
                        <a:lnTo>
                          <a:pt x="22" y="53"/>
                        </a:lnTo>
                        <a:lnTo>
                          <a:pt x="17" y="51"/>
                        </a:lnTo>
                        <a:lnTo>
                          <a:pt x="14" y="48"/>
                        </a:lnTo>
                        <a:lnTo>
                          <a:pt x="9" y="45"/>
                        </a:lnTo>
                        <a:lnTo>
                          <a:pt x="6" y="42"/>
                        </a:lnTo>
                        <a:lnTo>
                          <a:pt x="5" y="37"/>
                        </a:lnTo>
                        <a:lnTo>
                          <a:pt x="3" y="33"/>
                        </a:lnTo>
                        <a:lnTo>
                          <a:pt x="3" y="28"/>
                        </a:lnTo>
                        <a:lnTo>
                          <a:pt x="3" y="24"/>
                        </a:lnTo>
                        <a:lnTo>
                          <a:pt x="5" y="19"/>
                        </a:lnTo>
                        <a:lnTo>
                          <a:pt x="6" y="14"/>
                        </a:lnTo>
                        <a:lnTo>
                          <a:pt x="9" y="11"/>
                        </a:lnTo>
                        <a:lnTo>
                          <a:pt x="14" y="8"/>
                        </a:lnTo>
                        <a:lnTo>
                          <a:pt x="17" y="5"/>
                        </a:lnTo>
                        <a:lnTo>
                          <a:pt x="22" y="3"/>
                        </a:lnTo>
                        <a:lnTo>
                          <a:pt x="28" y="3"/>
                        </a:lnTo>
                        <a:lnTo>
                          <a:pt x="32" y="3"/>
                        </a:lnTo>
                        <a:lnTo>
                          <a:pt x="37" y="5"/>
                        </a:lnTo>
                        <a:lnTo>
                          <a:pt x="42" y="8"/>
                        </a:lnTo>
                        <a:lnTo>
                          <a:pt x="45" y="11"/>
                        </a:lnTo>
                        <a:lnTo>
                          <a:pt x="48" y="14"/>
                        </a:lnTo>
                        <a:lnTo>
                          <a:pt x="49" y="19"/>
                        </a:lnTo>
                        <a:lnTo>
                          <a:pt x="51" y="24"/>
                        </a:lnTo>
                        <a:lnTo>
                          <a:pt x="52" y="28"/>
                        </a:lnTo>
                        <a:close/>
                      </a:path>
                    </a:pathLst>
                  </a:custGeom>
                  <a:solidFill>
                    <a:srgbClr val="EC9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95" name="Freeform 863"/>
                  <p:cNvSpPr>
                    <a:spLocks noEditPoints="1"/>
                  </p:cNvSpPr>
                  <p:nvPr/>
                </p:nvSpPr>
                <p:spPr bwMode="auto">
                  <a:xfrm>
                    <a:off x="5571" y="1204"/>
                    <a:ext cx="53" cy="52"/>
                  </a:xfrm>
                  <a:custGeom>
                    <a:avLst/>
                    <a:gdLst/>
                    <a:ahLst/>
                    <a:cxnLst>
                      <a:cxn ang="0">
                        <a:pos x="51" y="22"/>
                      </a:cxn>
                      <a:cxn ang="0">
                        <a:pos x="48" y="12"/>
                      </a:cxn>
                      <a:cxn ang="0">
                        <a:pos x="41" y="5"/>
                      </a:cxn>
                      <a:cxn ang="0">
                        <a:pos x="31" y="1"/>
                      </a:cxn>
                      <a:cxn ang="0">
                        <a:pos x="21" y="1"/>
                      </a:cxn>
                      <a:cxn ang="0">
                        <a:pos x="11" y="5"/>
                      </a:cxn>
                      <a:cxn ang="0">
                        <a:pos x="5" y="12"/>
                      </a:cxn>
                      <a:cxn ang="0">
                        <a:pos x="0" y="22"/>
                      </a:cxn>
                      <a:cxn ang="0">
                        <a:pos x="0" y="32"/>
                      </a:cxn>
                      <a:cxn ang="0">
                        <a:pos x="5" y="42"/>
                      </a:cxn>
                      <a:cxn ang="0">
                        <a:pos x="11" y="48"/>
                      </a:cxn>
                      <a:cxn ang="0">
                        <a:pos x="21" y="52"/>
                      </a:cxn>
                      <a:cxn ang="0">
                        <a:pos x="31" y="52"/>
                      </a:cxn>
                      <a:cxn ang="0">
                        <a:pos x="41" y="48"/>
                      </a:cxn>
                      <a:cxn ang="0">
                        <a:pos x="48" y="42"/>
                      </a:cxn>
                      <a:cxn ang="0">
                        <a:pos x="51" y="32"/>
                      </a:cxn>
                      <a:cxn ang="0">
                        <a:pos x="50" y="26"/>
                      </a:cxn>
                      <a:cxn ang="0">
                        <a:pos x="47" y="35"/>
                      </a:cxn>
                      <a:cxn ang="0">
                        <a:pos x="42" y="43"/>
                      </a:cxn>
                      <a:cxn ang="0">
                        <a:pos x="34" y="48"/>
                      </a:cxn>
                      <a:cxn ang="0">
                        <a:pos x="27" y="49"/>
                      </a:cxn>
                      <a:cxn ang="0">
                        <a:pos x="17" y="48"/>
                      </a:cxn>
                      <a:cxn ang="0">
                        <a:pos x="10" y="43"/>
                      </a:cxn>
                      <a:cxn ang="0">
                        <a:pos x="5" y="35"/>
                      </a:cxn>
                      <a:cxn ang="0">
                        <a:pos x="4" y="26"/>
                      </a:cxn>
                      <a:cxn ang="0">
                        <a:pos x="5" y="17"/>
                      </a:cxn>
                      <a:cxn ang="0">
                        <a:pos x="10" y="11"/>
                      </a:cxn>
                      <a:cxn ang="0">
                        <a:pos x="17" y="5"/>
                      </a:cxn>
                      <a:cxn ang="0">
                        <a:pos x="27" y="3"/>
                      </a:cxn>
                      <a:cxn ang="0">
                        <a:pos x="34" y="5"/>
                      </a:cxn>
                      <a:cxn ang="0">
                        <a:pos x="42" y="11"/>
                      </a:cxn>
                      <a:cxn ang="0">
                        <a:pos x="47" y="17"/>
                      </a:cxn>
                      <a:cxn ang="0">
                        <a:pos x="50" y="26"/>
                      </a:cxn>
                    </a:cxnLst>
                    <a:rect l="0" t="0" r="r" b="b"/>
                    <a:pathLst>
                      <a:path w="53" h="52">
                        <a:moveTo>
                          <a:pt x="53" y="26"/>
                        </a:moveTo>
                        <a:lnTo>
                          <a:pt x="51" y="22"/>
                        </a:lnTo>
                        <a:lnTo>
                          <a:pt x="50" y="17"/>
                        </a:lnTo>
                        <a:lnTo>
                          <a:pt x="48" y="12"/>
                        </a:lnTo>
                        <a:lnTo>
                          <a:pt x="45" y="8"/>
                        </a:lnTo>
                        <a:lnTo>
                          <a:pt x="41" y="5"/>
                        </a:lnTo>
                        <a:lnTo>
                          <a:pt x="36" y="1"/>
                        </a:lnTo>
                        <a:lnTo>
                          <a:pt x="31" y="1"/>
                        </a:lnTo>
                        <a:lnTo>
                          <a:pt x="27" y="0"/>
                        </a:lnTo>
                        <a:lnTo>
                          <a:pt x="21" y="1"/>
                        </a:lnTo>
                        <a:lnTo>
                          <a:pt x="16" y="1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2"/>
                        </a:lnTo>
                        <a:lnTo>
                          <a:pt x="2" y="17"/>
                        </a:lnTo>
                        <a:lnTo>
                          <a:pt x="0" y="22"/>
                        </a:lnTo>
                        <a:lnTo>
                          <a:pt x="0" y="26"/>
                        </a:lnTo>
                        <a:lnTo>
                          <a:pt x="0" y="32"/>
                        </a:lnTo>
                        <a:lnTo>
                          <a:pt x="2" y="37"/>
                        </a:lnTo>
                        <a:lnTo>
                          <a:pt x="5" y="42"/>
                        </a:lnTo>
                        <a:lnTo>
                          <a:pt x="8" y="45"/>
                        </a:lnTo>
                        <a:lnTo>
                          <a:pt x="11" y="48"/>
                        </a:lnTo>
                        <a:lnTo>
                          <a:pt x="16" y="51"/>
                        </a:lnTo>
                        <a:lnTo>
                          <a:pt x="21" y="52"/>
                        </a:lnTo>
                        <a:lnTo>
                          <a:pt x="27" y="52"/>
                        </a:lnTo>
                        <a:lnTo>
                          <a:pt x="31" y="52"/>
                        </a:lnTo>
                        <a:lnTo>
                          <a:pt x="36" y="51"/>
                        </a:lnTo>
                        <a:lnTo>
                          <a:pt x="41" y="48"/>
                        </a:lnTo>
                        <a:lnTo>
                          <a:pt x="45" y="45"/>
                        </a:lnTo>
                        <a:lnTo>
                          <a:pt x="48" y="42"/>
                        </a:lnTo>
                        <a:lnTo>
                          <a:pt x="50" y="37"/>
                        </a:lnTo>
                        <a:lnTo>
                          <a:pt x="51" y="32"/>
                        </a:lnTo>
                        <a:lnTo>
                          <a:pt x="53" y="26"/>
                        </a:lnTo>
                        <a:close/>
                        <a:moveTo>
                          <a:pt x="50" y="26"/>
                        </a:moveTo>
                        <a:lnTo>
                          <a:pt x="48" y="31"/>
                        </a:lnTo>
                        <a:lnTo>
                          <a:pt x="47" y="35"/>
                        </a:lnTo>
                        <a:lnTo>
                          <a:pt x="45" y="40"/>
                        </a:lnTo>
                        <a:lnTo>
                          <a:pt x="42" y="43"/>
                        </a:lnTo>
                        <a:lnTo>
                          <a:pt x="39" y="46"/>
                        </a:lnTo>
                        <a:lnTo>
                          <a:pt x="34" y="48"/>
                        </a:lnTo>
                        <a:lnTo>
                          <a:pt x="31" y="49"/>
                        </a:lnTo>
                        <a:lnTo>
                          <a:pt x="27" y="49"/>
                        </a:lnTo>
                        <a:lnTo>
                          <a:pt x="22" y="49"/>
                        </a:lnTo>
                        <a:lnTo>
                          <a:pt x="17" y="48"/>
                        </a:lnTo>
                        <a:lnTo>
                          <a:pt x="13" y="46"/>
                        </a:lnTo>
                        <a:lnTo>
                          <a:pt x="10" y="43"/>
                        </a:lnTo>
                        <a:lnTo>
                          <a:pt x="7" y="40"/>
                        </a:lnTo>
                        <a:lnTo>
                          <a:pt x="5" y="35"/>
                        </a:lnTo>
                        <a:lnTo>
                          <a:pt x="4" y="31"/>
                        </a:lnTo>
                        <a:lnTo>
                          <a:pt x="4" y="26"/>
                        </a:lnTo>
                        <a:lnTo>
                          <a:pt x="4" y="22"/>
                        </a:lnTo>
                        <a:lnTo>
                          <a:pt x="5" y="17"/>
                        </a:lnTo>
                        <a:lnTo>
                          <a:pt x="7" y="14"/>
                        </a:lnTo>
                        <a:lnTo>
                          <a:pt x="10" y="11"/>
                        </a:lnTo>
                        <a:lnTo>
                          <a:pt x="13" y="8"/>
                        </a:lnTo>
                        <a:lnTo>
                          <a:pt x="17" y="5"/>
                        </a:lnTo>
                        <a:lnTo>
                          <a:pt x="22" y="3"/>
                        </a:lnTo>
                        <a:lnTo>
                          <a:pt x="27" y="3"/>
                        </a:lnTo>
                        <a:lnTo>
                          <a:pt x="31" y="3"/>
                        </a:lnTo>
                        <a:lnTo>
                          <a:pt x="34" y="5"/>
                        </a:lnTo>
                        <a:lnTo>
                          <a:pt x="39" y="8"/>
                        </a:lnTo>
                        <a:lnTo>
                          <a:pt x="42" y="11"/>
                        </a:lnTo>
                        <a:lnTo>
                          <a:pt x="45" y="14"/>
                        </a:lnTo>
                        <a:lnTo>
                          <a:pt x="47" y="17"/>
                        </a:lnTo>
                        <a:lnTo>
                          <a:pt x="48" y="22"/>
                        </a:lnTo>
                        <a:lnTo>
                          <a:pt x="50" y="26"/>
                        </a:lnTo>
                        <a:close/>
                      </a:path>
                    </a:pathLst>
                  </a:custGeom>
                  <a:solidFill>
                    <a:srgbClr val="ED9C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96" name="Freeform 864"/>
                  <p:cNvSpPr>
                    <a:spLocks noEditPoints="1"/>
                  </p:cNvSpPr>
                  <p:nvPr/>
                </p:nvSpPr>
                <p:spPr bwMode="auto">
                  <a:xfrm>
                    <a:off x="5573" y="1205"/>
                    <a:ext cx="49" cy="50"/>
                  </a:xfrm>
                  <a:custGeom>
                    <a:avLst/>
                    <a:gdLst/>
                    <a:ahLst/>
                    <a:cxnLst>
                      <a:cxn ang="0">
                        <a:pos x="48" y="21"/>
                      </a:cxn>
                      <a:cxn ang="0">
                        <a:pos x="45" y="11"/>
                      </a:cxn>
                      <a:cxn ang="0">
                        <a:pos x="39" y="5"/>
                      </a:cxn>
                      <a:cxn ang="0">
                        <a:pos x="29" y="0"/>
                      </a:cxn>
                      <a:cxn ang="0">
                        <a:pos x="19" y="0"/>
                      </a:cxn>
                      <a:cxn ang="0">
                        <a:pos x="11" y="5"/>
                      </a:cxn>
                      <a:cxn ang="0">
                        <a:pos x="3" y="11"/>
                      </a:cxn>
                      <a:cxn ang="0">
                        <a:pos x="0" y="21"/>
                      </a:cxn>
                      <a:cxn ang="0">
                        <a:pos x="0" y="30"/>
                      </a:cxn>
                      <a:cxn ang="0">
                        <a:pos x="3" y="39"/>
                      </a:cxn>
                      <a:cxn ang="0">
                        <a:pos x="11" y="45"/>
                      </a:cxn>
                      <a:cxn ang="0">
                        <a:pos x="19" y="50"/>
                      </a:cxn>
                      <a:cxn ang="0">
                        <a:pos x="29" y="50"/>
                      </a:cxn>
                      <a:cxn ang="0">
                        <a:pos x="39" y="45"/>
                      </a:cxn>
                      <a:cxn ang="0">
                        <a:pos x="45" y="39"/>
                      </a:cxn>
                      <a:cxn ang="0">
                        <a:pos x="48" y="30"/>
                      </a:cxn>
                      <a:cxn ang="0">
                        <a:pos x="46" y="25"/>
                      </a:cxn>
                      <a:cxn ang="0">
                        <a:pos x="45" y="34"/>
                      </a:cxn>
                      <a:cxn ang="0">
                        <a:pos x="40" y="41"/>
                      </a:cxn>
                      <a:cxn ang="0">
                        <a:pos x="32" y="45"/>
                      </a:cxn>
                      <a:cxn ang="0">
                        <a:pos x="25" y="47"/>
                      </a:cxn>
                      <a:cxn ang="0">
                        <a:pos x="15" y="45"/>
                      </a:cxn>
                      <a:cxn ang="0">
                        <a:pos x="9" y="41"/>
                      </a:cxn>
                      <a:cxn ang="0">
                        <a:pos x="5" y="34"/>
                      </a:cxn>
                      <a:cxn ang="0">
                        <a:pos x="3" y="25"/>
                      </a:cxn>
                      <a:cxn ang="0">
                        <a:pos x="5" y="17"/>
                      </a:cxn>
                      <a:cxn ang="0">
                        <a:pos x="9" y="10"/>
                      </a:cxn>
                      <a:cxn ang="0">
                        <a:pos x="15" y="5"/>
                      </a:cxn>
                      <a:cxn ang="0">
                        <a:pos x="25" y="4"/>
                      </a:cxn>
                      <a:cxn ang="0">
                        <a:pos x="32" y="5"/>
                      </a:cxn>
                      <a:cxn ang="0">
                        <a:pos x="40" y="10"/>
                      </a:cxn>
                      <a:cxn ang="0">
                        <a:pos x="45" y="17"/>
                      </a:cxn>
                      <a:cxn ang="0">
                        <a:pos x="46" y="25"/>
                      </a:cxn>
                    </a:cxnLst>
                    <a:rect l="0" t="0" r="r" b="b"/>
                    <a:pathLst>
                      <a:path w="49" h="50">
                        <a:moveTo>
                          <a:pt x="49" y="25"/>
                        </a:moveTo>
                        <a:lnTo>
                          <a:pt x="48" y="21"/>
                        </a:lnTo>
                        <a:lnTo>
                          <a:pt x="46" y="16"/>
                        </a:lnTo>
                        <a:lnTo>
                          <a:pt x="45" y="11"/>
                        </a:lnTo>
                        <a:lnTo>
                          <a:pt x="42" y="8"/>
                        </a:lnTo>
                        <a:lnTo>
                          <a:pt x="39" y="5"/>
                        </a:lnTo>
                        <a:lnTo>
                          <a:pt x="34" y="2"/>
                        </a:lnTo>
                        <a:lnTo>
                          <a:pt x="29" y="0"/>
                        </a:lnTo>
                        <a:lnTo>
                          <a:pt x="25" y="0"/>
                        </a:lnTo>
                        <a:lnTo>
                          <a:pt x="19" y="0"/>
                        </a:lnTo>
                        <a:lnTo>
                          <a:pt x="14" y="2"/>
                        </a:lnTo>
                        <a:lnTo>
                          <a:pt x="11" y="5"/>
                        </a:lnTo>
                        <a:lnTo>
                          <a:pt x="6" y="8"/>
                        </a:lnTo>
                        <a:lnTo>
                          <a:pt x="3" y="11"/>
                        </a:lnTo>
                        <a:lnTo>
                          <a:pt x="2" y="16"/>
                        </a:lnTo>
                        <a:lnTo>
                          <a:pt x="0" y="21"/>
                        </a:lnTo>
                        <a:lnTo>
                          <a:pt x="0" y="25"/>
                        </a:lnTo>
                        <a:lnTo>
                          <a:pt x="0" y="30"/>
                        </a:lnTo>
                        <a:lnTo>
                          <a:pt x="2" y="34"/>
                        </a:lnTo>
                        <a:lnTo>
                          <a:pt x="3" y="39"/>
                        </a:lnTo>
                        <a:lnTo>
                          <a:pt x="6" y="42"/>
                        </a:lnTo>
                        <a:lnTo>
                          <a:pt x="11" y="45"/>
                        </a:lnTo>
                        <a:lnTo>
                          <a:pt x="14" y="48"/>
                        </a:lnTo>
                        <a:lnTo>
                          <a:pt x="19" y="50"/>
                        </a:lnTo>
                        <a:lnTo>
                          <a:pt x="25" y="50"/>
                        </a:lnTo>
                        <a:lnTo>
                          <a:pt x="29" y="50"/>
                        </a:lnTo>
                        <a:lnTo>
                          <a:pt x="34" y="48"/>
                        </a:lnTo>
                        <a:lnTo>
                          <a:pt x="39" y="45"/>
                        </a:lnTo>
                        <a:lnTo>
                          <a:pt x="42" y="42"/>
                        </a:lnTo>
                        <a:lnTo>
                          <a:pt x="45" y="39"/>
                        </a:lnTo>
                        <a:lnTo>
                          <a:pt x="46" y="34"/>
                        </a:lnTo>
                        <a:lnTo>
                          <a:pt x="48" y="30"/>
                        </a:lnTo>
                        <a:lnTo>
                          <a:pt x="49" y="25"/>
                        </a:lnTo>
                        <a:close/>
                        <a:moveTo>
                          <a:pt x="46" y="25"/>
                        </a:moveTo>
                        <a:lnTo>
                          <a:pt x="45" y="30"/>
                        </a:lnTo>
                        <a:lnTo>
                          <a:pt x="45" y="34"/>
                        </a:lnTo>
                        <a:lnTo>
                          <a:pt x="42" y="38"/>
                        </a:lnTo>
                        <a:lnTo>
                          <a:pt x="40" y="41"/>
                        </a:lnTo>
                        <a:lnTo>
                          <a:pt x="36" y="44"/>
                        </a:lnTo>
                        <a:lnTo>
                          <a:pt x="32" y="45"/>
                        </a:lnTo>
                        <a:lnTo>
                          <a:pt x="28" y="47"/>
                        </a:lnTo>
                        <a:lnTo>
                          <a:pt x="25" y="47"/>
                        </a:lnTo>
                        <a:lnTo>
                          <a:pt x="20" y="47"/>
                        </a:lnTo>
                        <a:lnTo>
                          <a:pt x="15" y="45"/>
                        </a:lnTo>
                        <a:lnTo>
                          <a:pt x="12" y="44"/>
                        </a:lnTo>
                        <a:lnTo>
                          <a:pt x="9" y="41"/>
                        </a:lnTo>
                        <a:lnTo>
                          <a:pt x="6" y="38"/>
                        </a:lnTo>
                        <a:lnTo>
                          <a:pt x="5" y="34"/>
                        </a:lnTo>
                        <a:lnTo>
                          <a:pt x="3" y="30"/>
                        </a:lnTo>
                        <a:lnTo>
                          <a:pt x="3" y="25"/>
                        </a:lnTo>
                        <a:lnTo>
                          <a:pt x="3" y="21"/>
                        </a:lnTo>
                        <a:lnTo>
                          <a:pt x="5" y="17"/>
                        </a:lnTo>
                        <a:lnTo>
                          <a:pt x="6" y="13"/>
                        </a:lnTo>
                        <a:lnTo>
                          <a:pt x="9" y="10"/>
                        </a:lnTo>
                        <a:lnTo>
                          <a:pt x="12" y="8"/>
                        </a:lnTo>
                        <a:lnTo>
                          <a:pt x="15" y="5"/>
                        </a:lnTo>
                        <a:lnTo>
                          <a:pt x="20" y="4"/>
                        </a:lnTo>
                        <a:lnTo>
                          <a:pt x="25" y="4"/>
                        </a:lnTo>
                        <a:lnTo>
                          <a:pt x="28" y="4"/>
                        </a:lnTo>
                        <a:lnTo>
                          <a:pt x="32" y="5"/>
                        </a:lnTo>
                        <a:lnTo>
                          <a:pt x="36" y="8"/>
                        </a:lnTo>
                        <a:lnTo>
                          <a:pt x="40" y="10"/>
                        </a:lnTo>
                        <a:lnTo>
                          <a:pt x="42" y="13"/>
                        </a:lnTo>
                        <a:lnTo>
                          <a:pt x="45" y="17"/>
                        </a:lnTo>
                        <a:lnTo>
                          <a:pt x="45" y="21"/>
                        </a:lnTo>
                        <a:lnTo>
                          <a:pt x="46" y="25"/>
                        </a:lnTo>
                        <a:close/>
                      </a:path>
                    </a:pathLst>
                  </a:custGeom>
                  <a:solidFill>
                    <a:srgbClr val="EE9FA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97" name="Freeform 865"/>
                  <p:cNvSpPr>
                    <a:spLocks noEditPoints="1"/>
                  </p:cNvSpPr>
                  <p:nvPr/>
                </p:nvSpPr>
                <p:spPr bwMode="auto">
                  <a:xfrm>
                    <a:off x="5575" y="1207"/>
                    <a:ext cx="46" cy="46"/>
                  </a:xfrm>
                  <a:custGeom>
                    <a:avLst/>
                    <a:gdLst/>
                    <a:ahLst/>
                    <a:cxnLst>
                      <a:cxn ang="0">
                        <a:pos x="46" y="23"/>
                      </a:cxn>
                      <a:cxn ang="0">
                        <a:pos x="44" y="19"/>
                      </a:cxn>
                      <a:cxn ang="0">
                        <a:pos x="43" y="14"/>
                      </a:cxn>
                      <a:cxn ang="0">
                        <a:pos x="41" y="11"/>
                      </a:cxn>
                      <a:cxn ang="0">
                        <a:pos x="38" y="8"/>
                      </a:cxn>
                      <a:cxn ang="0">
                        <a:pos x="35" y="5"/>
                      </a:cxn>
                      <a:cxn ang="0">
                        <a:pos x="30" y="2"/>
                      </a:cxn>
                      <a:cxn ang="0">
                        <a:pos x="27" y="0"/>
                      </a:cxn>
                      <a:cxn ang="0">
                        <a:pos x="23" y="0"/>
                      </a:cxn>
                      <a:cxn ang="0">
                        <a:pos x="18" y="0"/>
                      </a:cxn>
                      <a:cxn ang="0">
                        <a:pos x="13" y="2"/>
                      </a:cxn>
                      <a:cxn ang="0">
                        <a:pos x="9" y="5"/>
                      </a:cxn>
                      <a:cxn ang="0">
                        <a:pos x="6" y="8"/>
                      </a:cxn>
                      <a:cxn ang="0">
                        <a:pos x="3" y="11"/>
                      </a:cxn>
                      <a:cxn ang="0">
                        <a:pos x="1" y="14"/>
                      </a:cxn>
                      <a:cxn ang="0">
                        <a:pos x="0" y="19"/>
                      </a:cxn>
                      <a:cxn ang="0">
                        <a:pos x="0" y="23"/>
                      </a:cxn>
                      <a:cxn ang="0">
                        <a:pos x="0" y="28"/>
                      </a:cxn>
                      <a:cxn ang="0">
                        <a:pos x="1" y="32"/>
                      </a:cxn>
                      <a:cxn ang="0">
                        <a:pos x="3" y="37"/>
                      </a:cxn>
                      <a:cxn ang="0">
                        <a:pos x="6" y="40"/>
                      </a:cxn>
                      <a:cxn ang="0">
                        <a:pos x="9" y="43"/>
                      </a:cxn>
                      <a:cxn ang="0">
                        <a:pos x="13" y="45"/>
                      </a:cxn>
                      <a:cxn ang="0">
                        <a:pos x="18" y="46"/>
                      </a:cxn>
                      <a:cxn ang="0">
                        <a:pos x="23" y="46"/>
                      </a:cxn>
                      <a:cxn ang="0">
                        <a:pos x="27" y="46"/>
                      </a:cxn>
                      <a:cxn ang="0">
                        <a:pos x="30" y="45"/>
                      </a:cxn>
                      <a:cxn ang="0">
                        <a:pos x="35" y="43"/>
                      </a:cxn>
                      <a:cxn ang="0">
                        <a:pos x="38" y="40"/>
                      </a:cxn>
                      <a:cxn ang="0">
                        <a:pos x="41" y="37"/>
                      </a:cxn>
                      <a:cxn ang="0">
                        <a:pos x="43" y="32"/>
                      </a:cxn>
                      <a:cxn ang="0">
                        <a:pos x="44" y="28"/>
                      </a:cxn>
                      <a:cxn ang="0">
                        <a:pos x="46" y="23"/>
                      </a:cxn>
                      <a:cxn ang="0">
                        <a:pos x="43" y="23"/>
                      </a:cxn>
                      <a:cxn ang="0">
                        <a:pos x="41" y="31"/>
                      </a:cxn>
                      <a:cxn ang="0">
                        <a:pos x="37" y="37"/>
                      </a:cxn>
                      <a:cxn ang="0">
                        <a:pos x="30" y="42"/>
                      </a:cxn>
                      <a:cxn ang="0">
                        <a:pos x="23" y="43"/>
                      </a:cxn>
                      <a:cxn ang="0">
                        <a:pos x="15" y="42"/>
                      </a:cxn>
                      <a:cxn ang="0">
                        <a:pos x="7" y="37"/>
                      </a:cxn>
                      <a:cxn ang="0">
                        <a:pos x="4" y="31"/>
                      </a:cxn>
                      <a:cxn ang="0">
                        <a:pos x="3" y="23"/>
                      </a:cxn>
                      <a:cxn ang="0">
                        <a:pos x="4" y="15"/>
                      </a:cxn>
                      <a:cxn ang="0">
                        <a:pos x="7" y="9"/>
                      </a:cxn>
                      <a:cxn ang="0">
                        <a:pos x="15" y="5"/>
                      </a:cxn>
                      <a:cxn ang="0">
                        <a:pos x="23" y="3"/>
                      </a:cxn>
                      <a:cxn ang="0">
                        <a:pos x="30" y="5"/>
                      </a:cxn>
                      <a:cxn ang="0">
                        <a:pos x="37" y="9"/>
                      </a:cxn>
                      <a:cxn ang="0">
                        <a:pos x="41" y="15"/>
                      </a:cxn>
                      <a:cxn ang="0">
                        <a:pos x="43" y="23"/>
                      </a:cxn>
                    </a:cxnLst>
                    <a:rect l="0" t="0" r="r" b="b"/>
                    <a:pathLst>
                      <a:path w="46" h="46">
                        <a:moveTo>
                          <a:pt x="46" y="23"/>
                        </a:moveTo>
                        <a:lnTo>
                          <a:pt x="44" y="19"/>
                        </a:lnTo>
                        <a:lnTo>
                          <a:pt x="43" y="14"/>
                        </a:lnTo>
                        <a:lnTo>
                          <a:pt x="41" y="11"/>
                        </a:lnTo>
                        <a:lnTo>
                          <a:pt x="38" y="8"/>
                        </a:lnTo>
                        <a:lnTo>
                          <a:pt x="35" y="5"/>
                        </a:lnTo>
                        <a:lnTo>
                          <a:pt x="30" y="2"/>
                        </a:lnTo>
                        <a:lnTo>
                          <a:pt x="27" y="0"/>
                        </a:lnTo>
                        <a:lnTo>
                          <a:pt x="23" y="0"/>
                        </a:lnTo>
                        <a:lnTo>
                          <a:pt x="18" y="0"/>
                        </a:lnTo>
                        <a:lnTo>
                          <a:pt x="13" y="2"/>
                        </a:lnTo>
                        <a:lnTo>
                          <a:pt x="9" y="5"/>
                        </a:lnTo>
                        <a:lnTo>
                          <a:pt x="6" y="8"/>
                        </a:lnTo>
                        <a:lnTo>
                          <a:pt x="3" y="11"/>
                        </a:lnTo>
                        <a:lnTo>
                          <a:pt x="1" y="14"/>
                        </a:lnTo>
                        <a:lnTo>
                          <a:pt x="0" y="19"/>
                        </a:lnTo>
                        <a:lnTo>
                          <a:pt x="0" y="23"/>
                        </a:lnTo>
                        <a:lnTo>
                          <a:pt x="0" y="28"/>
                        </a:lnTo>
                        <a:lnTo>
                          <a:pt x="1" y="32"/>
                        </a:lnTo>
                        <a:lnTo>
                          <a:pt x="3" y="37"/>
                        </a:lnTo>
                        <a:lnTo>
                          <a:pt x="6" y="40"/>
                        </a:lnTo>
                        <a:lnTo>
                          <a:pt x="9" y="43"/>
                        </a:lnTo>
                        <a:lnTo>
                          <a:pt x="13" y="45"/>
                        </a:lnTo>
                        <a:lnTo>
                          <a:pt x="18" y="46"/>
                        </a:lnTo>
                        <a:lnTo>
                          <a:pt x="23" y="46"/>
                        </a:lnTo>
                        <a:lnTo>
                          <a:pt x="27" y="46"/>
                        </a:lnTo>
                        <a:lnTo>
                          <a:pt x="30" y="45"/>
                        </a:lnTo>
                        <a:lnTo>
                          <a:pt x="35" y="43"/>
                        </a:lnTo>
                        <a:lnTo>
                          <a:pt x="38" y="40"/>
                        </a:lnTo>
                        <a:lnTo>
                          <a:pt x="41" y="37"/>
                        </a:lnTo>
                        <a:lnTo>
                          <a:pt x="43" y="32"/>
                        </a:lnTo>
                        <a:lnTo>
                          <a:pt x="44" y="28"/>
                        </a:lnTo>
                        <a:lnTo>
                          <a:pt x="46" y="23"/>
                        </a:lnTo>
                        <a:close/>
                        <a:moveTo>
                          <a:pt x="43" y="23"/>
                        </a:moveTo>
                        <a:lnTo>
                          <a:pt x="41" y="31"/>
                        </a:lnTo>
                        <a:lnTo>
                          <a:pt x="37" y="37"/>
                        </a:lnTo>
                        <a:lnTo>
                          <a:pt x="30" y="42"/>
                        </a:lnTo>
                        <a:lnTo>
                          <a:pt x="23" y="43"/>
                        </a:lnTo>
                        <a:lnTo>
                          <a:pt x="15" y="42"/>
                        </a:lnTo>
                        <a:lnTo>
                          <a:pt x="7" y="37"/>
                        </a:lnTo>
                        <a:lnTo>
                          <a:pt x="4" y="31"/>
                        </a:lnTo>
                        <a:lnTo>
                          <a:pt x="3" y="23"/>
                        </a:lnTo>
                        <a:lnTo>
                          <a:pt x="4" y="15"/>
                        </a:lnTo>
                        <a:lnTo>
                          <a:pt x="7" y="9"/>
                        </a:lnTo>
                        <a:lnTo>
                          <a:pt x="15" y="5"/>
                        </a:lnTo>
                        <a:lnTo>
                          <a:pt x="23" y="3"/>
                        </a:lnTo>
                        <a:lnTo>
                          <a:pt x="30" y="5"/>
                        </a:lnTo>
                        <a:lnTo>
                          <a:pt x="37" y="9"/>
                        </a:lnTo>
                        <a:lnTo>
                          <a:pt x="41" y="15"/>
                        </a:lnTo>
                        <a:lnTo>
                          <a:pt x="43" y="23"/>
                        </a:lnTo>
                        <a:close/>
                      </a:path>
                    </a:pathLst>
                  </a:custGeom>
                  <a:solidFill>
                    <a:srgbClr val="EEA2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98" name="Freeform 866"/>
                  <p:cNvSpPr>
                    <a:spLocks noEditPoints="1"/>
                  </p:cNvSpPr>
                  <p:nvPr/>
                </p:nvSpPr>
                <p:spPr bwMode="auto">
                  <a:xfrm>
                    <a:off x="5576" y="1209"/>
                    <a:ext cx="43" cy="43"/>
                  </a:xfrm>
                  <a:custGeom>
                    <a:avLst/>
                    <a:gdLst/>
                    <a:ahLst/>
                    <a:cxnLst>
                      <a:cxn ang="0">
                        <a:pos x="43" y="21"/>
                      </a:cxn>
                      <a:cxn ang="0">
                        <a:pos x="42" y="17"/>
                      </a:cxn>
                      <a:cxn ang="0">
                        <a:pos x="42" y="13"/>
                      </a:cxn>
                      <a:cxn ang="0">
                        <a:pos x="39" y="9"/>
                      </a:cxn>
                      <a:cxn ang="0">
                        <a:pos x="37" y="6"/>
                      </a:cxn>
                      <a:cxn ang="0">
                        <a:pos x="33" y="4"/>
                      </a:cxn>
                      <a:cxn ang="0">
                        <a:pos x="29" y="1"/>
                      </a:cxn>
                      <a:cxn ang="0">
                        <a:pos x="25" y="0"/>
                      </a:cxn>
                      <a:cxn ang="0">
                        <a:pos x="22" y="0"/>
                      </a:cxn>
                      <a:cxn ang="0">
                        <a:pos x="17" y="0"/>
                      </a:cxn>
                      <a:cxn ang="0">
                        <a:pos x="12" y="1"/>
                      </a:cxn>
                      <a:cxn ang="0">
                        <a:pos x="9" y="4"/>
                      </a:cxn>
                      <a:cxn ang="0">
                        <a:pos x="6" y="6"/>
                      </a:cxn>
                      <a:cxn ang="0">
                        <a:pos x="3" y="9"/>
                      </a:cxn>
                      <a:cxn ang="0">
                        <a:pos x="2" y="13"/>
                      </a:cxn>
                      <a:cxn ang="0">
                        <a:pos x="0" y="17"/>
                      </a:cxn>
                      <a:cxn ang="0">
                        <a:pos x="0" y="21"/>
                      </a:cxn>
                      <a:cxn ang="0">
                        <a:pos x="0" y="26"/>
                      </a:cxn>
                      <a:cxn ang="0">
                        <a:pos x="2" y="30"/>
                      </a:cxn>
                      <a:cxn ang="0">
                        <a:pos x="3" y="34"/>
                      </a:cxn>
                      <a:cxn ang="0">
                        <a:pos x="6" y="37"/>
                      </a:cxn>
                      <a:cxn ang="0">
                        <a:pos x="9" y="40"/>
                      </a:cxn>
                      <a:cxn ang="0">
                        <a:pos x="12" y="41"/>
                      </a:cxn>
                      <a:cxn ang="0">
                        <a:pos x="17" y="43"/>
                      </a:cxn>
                      <a:cxn ang="0">
                        <a:pos x="22" y="43"/>
                      </a:cxn>
                      <a:cxn ang="0">
                        <a:pos x="25" y="43"/>
                      </a:cxn>
                      <a:cxn ang="0">
                        <a:pos x="29" y="41"/>
                      </a:cxn>
                      <a:cxn ang="0">
                        <a:pos x="33" y="40"/>
                      </a:cxn>
                      <a:cxn ang="0">
                        <a:pos x="37" y="37"/>
                      </a:cxn>
                      <a:cxn ang="0">
                        <a:pos x="39" y="34"/>
                      </a:cxn>
                      <a:cxn ang="0">
                        <a:pos x="42" y="30"/>
                      </a:cxn>
                      <a:cxn ang="0">
                        <a:pos x="42" y="26"/>
                      </a:cxn>
                      <a:cxn ang="0">
                        <a:pos x="43" y="21"/>
                      </a:cxn>
                      <a:cxn ang="0">
                        <a:pos x="40" y="21"/>
                      </a:cxn>
                      <a:cxn ang="0">
                        <a:pos x="39" y="29"/>
                      </a:cxn>
                      <a:cxn ang="0">
                        <a:pos x="34" y="35"/>
                      </a:cxn>
                      <a:cxn ang="0">
                        <a:pos x="28" y="38"/>
                      </a:cxn>
                      <a:cxn ang="0">
                        <a:pos x="22" y="40"/>
                      </a:cxn>
                      <a:cxn ang="0">
                        <a:pos x="14" y="38"/>
                      </a:cxn>
                      <a:cxn ang="0">
                        <a:pos x="8" y="35"/>
                      </a:cxn>
                      <a:cxn ang="0">
                        <a:pos x="5" y="29"/>
                      </a:cxn>
                      <a:cxn ang="0">
                        <a:pos x="3" y="21"/>
                      </a:cxn>
                      <a:cxn ang="0">
                        <a:pos x="5" y="13"/>
                      </a:cxn>
                      <a:cxn ang="0">
                        <a:pos x="8" y="9"/>
                      </a:cxn>
                      <a:cxn ang="0">
                        <a:pos x="14" y="4"/>
                      </a:cxn>
                      <a:cxn ang="0">
                        <a:pos x="22" y="3"/>
                      </a:cxn>
                      <a:cxn ang="0">
                        <a:pos x="28" y="4"/>
                      </a:cxn>
                      <a:cxn ang="0">
                        <a:pos x="34" y="9"/>
                      </a:cxn>
                      <a:cxn ang="0">
                        <a:pos x="39" y="13"/>
                      </a:cxn>
                      <a:cxn ang="0">
                        <a:pos x="40" y="21"/>
                      </a:cxn>
                    </a:cxnLst>
                    <a:rect l="0" t="0" r="r" b="b"/>
                    <a:pathLst>
                      <a:path w="43" h="43">
                        <a:moveTo>
                          <a:pt x="43" y="21"/>
                        </a:moveTo>
                        <a:lnTo>
                          <a:pt x="42" y="17"/>
                        </a:lnTo>
                        <a:lnTo>
                          <a:pt x="42" y="13"/>
                        </a:lnTo>
                        <a:lnTo>
                          <a:pt x="39" y="9"/>
                        </a:lnTo>
                        <a:lnTo>
                          <a:pt x="37" y="6"/>
                        </a:lnTo>
                        <a:lnTo>
                          <a:pt x="33" y="4"/>
                        </a:lnTo>
                        <a:lnTo>
                          <a:pt x="29" y="1"/>
                        </a:lnTo>
                        <a:lnTo>
                          <a:pt x="25" y="0"/>
                        </a:lnTo>
                        <a:lnTo>
                          <a:pt x="22" y="0"/>
                        </a:lnTo>
                        <a:lnTo>
                          <a:pt x="17" y="0"/>
                        </a:lnTo>
                        <a:lnTo>
                          <a:pt x="12" y="1"/>
                        </a:lnTo>
                        <a:lnTo>
                          <a:pt x="9" y="4"/>
                        </a:lnTo>
                        <a:lnTo>
                          <a:pt x="6" y="6"/>
                        </a:lnTo>
                        <a:lnTo>
                          <a:pt x="3" y="9"/>
                        </a:lnTo>
                        <a:lnTo>
                          <a:pt x="2" y="13"/>
                        </a:lnTo>
                        <a:lnTo>
                          <a:pt x="0" y="17"/>
                        </a:lnTo>
                        <a:lnTo>
                          <a:pt x="0" y="21"/>
                        </a:lnTo>
                        <a:lnTo>
                          <a:pt x="0" y="26"/>
                        </a:lnTo>
                        <a:lnTo>
                          <a:pt x="2" y="30"/>
                        </a:lnTo>
                        <a:lnTo>
                          <a:pt x="3" y="34"/>
                        </a:lnTo>
                        <a:lnTo>
                          <a:pt x="6" y="37"/>
                        </a:lnTo>
                        <a:lnTo>
                          <a:pt x="9" y="40"/>
                        </a:lnTo>
                        <a:lnTo>
                          <a:pt x="12" y="41"/>
                        </a:lnTo>
                        <a:lnTo>
                          <a:pt x="17" y="43"/>
                        </a:lnTo>
                        <a:lnTo>
                          <a:pt x="22" y="43"/>
                        </a:lnTo>
                        <a:lnTo>
                          <a:pt x="25" y="43"/>
                        </a:lnTo>
                        <a:lnTo>
                          <a:pt x="29" y="41"/>
                        </a:lnTo>
                        <a:lnTo>
                          <a:pt x="33" y="40"/>
                        </a:lnTo>
                        <a:lnTo>
                          <a:pt x="37" y="37"/>
                        </a:lnTo>
                        <a:lnTo>
                          <a:pt x="39" y="34"/>
                        </a:lnTo>
                        <a:lnTo>
                          <a:pt x="42" y="30"/>
                        </a:lnTo>
                        <a:lnTo>
                          <a:pt x="42" y="26"/>
                        </a:lnTo>
                        <a:lnTo>
                          <a:pt x="43" y="21"/>
                        </a:lnTo>
                        <a:close/>
                        <a:moveTo>
                          <a:pt x="40" y="21"/>
                        </a:moveTo>
                        <a:lnTo>
                          <a:pt x="39" y="29"/>
                        </a:lnTo>
                        <a:lnTo>
                          <a:pt x="34" y="35"/>
                        </a:lnTo>
                        <a:lnTo>
                          <a:pt x="28" y="38"/>
                        </a:lnTo>
                        <a:lnTo>
                          <a:pt x="22" y="40"/>
                        </a:lnTo>
                        <a:lnTo>
                          <a:pt x="14" y="38"/>
                        </a:lnTo>
                        <a:lnTo>
                          <a:pt x="8" y="35"/>
                        </a:lnTo>
                        <a:lnTo>
                          <a:pt x="5" y="29"/>
                        </a:lnTo>
                        <a:lnTo>
                          <a:pt x="3" y="21"/>
                        </a:lnTo>
                        <a:lnTo>
                          <a:pt x="5" y="13"/>
                        </a:lnTo>
                        <a:lnTo>
                          <a:pt x="8" y="9"/>
                        </a:lnTo>
                        <a:lnTo>
                          <a:pt x="14" y="4"/>
                        </a:lnTo>
                        <a:lnTo>
                          <a:pt x="22" y="3"/>
                        </a:lnTo>
                        <a:lnTo>
                          <a:pt x="28" y="4"/>
                        </a:lnTo>
                        <a:lnTo>
                          <a:pt x="34" y="9"/>
                        </a:lnTo>
                        <a:lnTo>
                          <a:pt x="39" y="13"/>
                        </a:lnTo>
                        <a:lnTo>
                          <a:pt x="40" y="21"/>
                        </a:lnTo>
                        <a:close/>
                      </a:path>
                    </a:pathLst>
                  </a:custGeom>
                  <a:solidFill>
                    <a:srgbClr val="EFA6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99" name="Freeform 867"/>
                  <p:cNvSpPr>
                    <a:spLocks noEditPoints="1"/>
                  </p:cNvSpPr>
                  <p:nvPr/>
                </p:nvSpPr>
                <p:spPr bwMode="auto">
                  <a:xfrm>
                    <a:off x="5578" y="1210"/>
                    <a:ext cx="40" cy="40"/>
                  </a:xfrm>
                  <a:custGeom>
                    <a:avLst/>
                    <a:gdLst/>
                    <a:ahLst/>
                    <a:cxnLst>
                      <a:cxn ang="0">
                        <a:pos x="40" y="20"/>
                      </a:cxn>
                      <a:cxn ang="0">
                        <a:pos x="38" y="12"/>
                      </a:cxn>
                      <a:cxn ang="0">
                        <a:pos x="34" y="6"/>
                      </a:cxn>
                      <a:cxn ang="0">
                        <a:pos x="27" y="2"/>
                      </a:cxn>
                      <a:cxn ang="0">
                        <a:pos x="20" y="0"/>
                      </a:cxn>
                      <a:cxn ang="0">
                        <a:pos x="12" y="2"/>
                      </a:cxn>
                      <a:cxn ang="0">
                        <a:pos x="4" y="6"/>
                      </a:cxn>
                      <a:cxn ang="0">
                        <a:pos x="1" y="12"/>
                      </a:cxn>
                      <a:cxn ang="0">
                        <a:pos x="0" y="20"/>
                      </a:cxn>
                      <a:cxn ang="0">
                        <a:pos x="1" y="28"/>
                      </a:cxn>
                      <a:cxn ang="0">
                        <a:pos x="4" y="34"/>
                      </a:cxn>
                      <a:cxn ang="0">
                        <a:pos x="12" y="39"/>
                      </a:cxn>
                      <a:cxn ang="0">
                        <a:pos x="20" y="40"/>
                      </a:cxn>
                      <a:cxn ang="0">
                        <a:pos x="27" y="39"/>
                      </a:cxn>
                      <a:cxn ang="0">
                        <a:pos x="34" y="34"/>
                      </a:cxn>
                      <a:cxn ang="0">
                        <a:pos x="38" y="28"/>
                      </a:cxn>
                      <a:cxn ang="0">
                        <a:pos x="40" y="20"/>
                      </a:cxn>
                      <a:cxn ang="0">
                        <a:pos x="37" y="20"/>
                      </a:cxn>
                      <a:cxn ang="0">
                        <a:pos x="35" y="26"/>
                      </a:cxn>
                      <a:cxn ang="0">
                        <a:pos x="31" y="33"/>
                      </a:cxn>
                      <a:cxn ang="0">
                        <a:pos x="26" y="36"/>
                      </a:cxn>
                      <a:cxn ang="0">
                        <a:pos x="20" y="37"/>
                      </a:cxn>
                      <a:cxn ang="0">
                        <a:pos x="12" y="36"/>
                      </a:cxn>
                      <a:cxn ang="0">
                        <a:pos x="7" y="33"/>
                      </a:cxn>
                      <a:cxn ang="0">
                        <a:pos x="4" y="26"/>
                      </a:cxn>
                      <a:cxn ang="0">
                        <a:pos x="3" y="20"/>
                      </a:cxn>
                      <a:cxn ang="0">
                        <a:pos x="4" y="14"/>
                      </a:cxn>
                      <a:cxn ang="0">
                        <a:pos x="7" y="8"/>
                      </a:cxn>
                      <a:cxn ang="0">
                        <a:pos x="12" y="5"/>
                      </a:cxn>
                      <a:cxn ang="0">
                        <a:pos x="20" y="3"/>
                      </a:cxn>
                      <a:cxn ang="0">
                        <a:pos x="26" y="5"/>
                      </a:cxn>
                      <a:cxn ang="0">
                        <a:pos x="31" y="8"/>
                      </a:cxn>
                      <a:cxn ang="0">
                        <a:pos x="35" y="14"/>
                      </a:cxn>
                      <a:cxn ang="0">
                        <a:pos x="37" y="20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38" y="12"/>
                        </a:lnTo>
                        <a:lnTo>
                          <a:pt x="34" y="6"/>
                        </a:lnTo>
                        <a:lnTo>
                          <a:pt x="27" y="2"/>
                        </a:lnTo>
                        <a:lnTo>
                          <a:pt x="20" y="0"/>
                        </a:lnTo>
                        <a:lnTo>
                          <a:pt x="12" y="2"/>
                        </a:lnTo>
                        <a:lnTo>
                          <a:pt x="4" y="6"/>
                        </a:lnTo>
                        <a:lnTo>
                          <a:pt x="1" y="12"/>
                        </a:lnTo>
                        <a:lnTo>
                          <a:pt x="0" y="20"/>
                        </a:lnTo>
                        <a:lnTo>
                          <a:pt x="1" y="28"/>
                        </a:lnTo>
                        <a:lnTo>
                          <a:pt x="4" y="34"/>
                        </a:lnTo>
                        <a:lnTo>
                          <a:pt x="12" y="39"/>
                        </a:lnTo>
                        <a:lnTo>
                          <a:pt x="20" y="40"/>
                        </a:lnTo>
                        <a:lnTo>
                          <a:pt x="27" y="39"/>
                        </a:lnTo>
                        <a:lnTo>
                          <a:pt x="34" y="34"/>
                        </a:lnTo>
                        <a:lnTo>
                          <a:pt x="38" y="28"/>
                        </a:lnTo>
                        <a:lnTo>
                          <a:pt x="40" y="20"/>
                        </a:lnTo>
                        <a:close/>
                        <a:moveTo>
                          <a:pt x="37" y="20"/>
                        </a:moveTo>
                        <a:lnTo>
                          <a:pt x="35" y="26"/>
                        </a:lnTo>
                        <a:lnTo>
                          <a:pt x="31" y="33"/>
                        </a:lnTo>
                        <a:lnTo>
                          <a:pt x="26" y="36"/>
                        </a:lnTo>
                        <a:lnTo>
                          <a:pt x="20" y="37"/>
                        </a:lnTo>
                        <a:lnTo>
                          <a:pt x="12" y="36"/>
                        </a:lnTo>
                        <a:lnTo>
                          <a:pt x="7" y="33"/>
                        </a:lnTo>
                        <a:lnTo>
                          <a:pt x="4" y="26"/>
                        </a:lnTo>
                        <a:lnTo>
                          <a:pt x="3" y="20"/>
                        </a:lnTo>
                        <a:lnTo>
                          <a:pt x="4" y="14"/>
                        </a:lnTo>
                        <a:lnTo>
                          <a:pt x="7" y="8"/>
                        </a:lnTo>
                        <a:lnTo>
                          <a:pt x="12" y="5"/>
                        </a:lnTo>
                        <a:lnTo>
                          <a:pt x="20" y="3"/>
                        </a:lnTo>
                        <a:lnTo>
                          <a:pt x="26" y="5"/>
                        </a:lnTo>
                        <a:lnTo>
                          <a:pt x="31" y="8"/>
                        </a:lnTo>
                        <a:lnTo>
                          <a:pt x="35" y="14"/>
                        </a:lnTo>
                        <a:lnTo>
                          <a:pt x="37" y="20"/>
                        </a:lnTo>
                        <a:close/>
                      </a:path>
                    </a:pathLst>
                  </a:custGeom>
                  <a:solidFill>
                    <a:srgbClr val="EFA9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00" name="Freeform 868"/>
                  <p:cNvSpPr>
                    <a:spLocks noEditPoints="1"/>
                  </p:cNvSpPr>
                  <p:nvPr/>
                </p:nvSpPr>
                <p:spPr bwMode="auto">
                  <a:xfrm>
                    <a:off x="5579" y="1212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36" y="10"/>
                      </a:cxn>
                      <a:cxn ang="0">
                        <a:pos x="31" y="6"/>
                      </a:cxn>
                      <a:cxn ang="0">
                        <a:pos x="25" y="1"/>
                      </a:cxn>
                      <a:cxn ang="0">
                        <a:pos x="19" y="0"/>
                      </a:cxn>
                      <a:cxn ang="0">
                        <a:pos x="11" y="1"/>
                      </a:cxn>
                      <a:cxn ang="0">
                        <a:pos x="5" y="6"/>
                      </a:cxn>
                      <a:cxn ang="0">
                        <a:pos x="2" y="10"/>
                      </a:cxn>
                      <a:cxn ang="0">
                        <a:pos x="0" y="18"/>
                      </a:cxn>
                      <a:cxn ang="0">
                        <a:pos x="2" y="26"/>
                      </a:cxn>
                      <a:cxn ang="0">
                        <a:pos x="5" y="32"/>
                      </a:cxn>
                      <a:cxn ang="0">
                        <a:pos x="11" y="35"/>
                      </a:cxn>
                      <a:cxn ang="0">
                        <a:pos x="19" y="37"/>
                      </a:cxn>
                      <a:cxn ang="0">
                        <a:pos x="25" y="35"/>
                      </a:cxn>
                      <a:cxn ang="0">
                        <a:pos x="31" y="32"/>
                      </a:cxn>
                      <a:cxn ang="0">
                        <a:pos x="36" y="26"/>
                      </a:cxn>
                      <a:cxn ang="0">
                        <a:pos x="37" y="18"/>
                      </a:cxn>
                      <a:cxn ang="0">
                        <a:pos x="34" y="18"/>
                      </a:cxn>
                      <a:cxn ang="0">
                        <a:pos x="33" y="24"/>
                      </a:cxn>
                      <a:cxn ang="0">
                        <a:pos x="30" y="29"/>
                      </a:cxn>
                      <a:cxn ang="0">
                        <a:pos x="25" y="32"/>
                      </a:cxn>
                      <a:cxn ang="0">
                        <a:pos x="19" y="34"/>
                      </a:cxn>
                      <a:cxn ang="0">
                        <a:pos x="13" y="32"/>
                      </a:cxn>
                      <a:cxn ang="0">
                        <a:pos x="8" y="29"/>
                      </a:cxn>
                      <a:cxn ang="0">
                        <a:pos x="3" y="24"/>
                      </a:cxn>
                      <a:cxn ang="0">
                        <a:pos x="3" y="18"/>
                      </a:cxn>
                      <a:cxn ang="0">
                        <a:pos x="3" y="12"/>
                      </a:cxn>
                      <a:cxn ang="0">
                        <a:pos x="8" y="7"/>
                      </a:cxn>
                      <a:cxn ang="0">
                        <a:pos x="13" y="4"/>
                      </a:cxn>
                      <a:cxn ang="0">
                        <a:pos x="19" y="3"/>
                      </a:cxn>
                      <a:cxn ang="0">
                        <a:pos x="25" y="4"/>
                      </a:cxn>
                      <a:cxn ang="0">
                        <a:pos x="30" y="7"/>
                      </a:cxn>
                      <a:cxn ang="0">
                        <a:pos x="33" y="12"/>
                      </a:cxn>
                      <a:cxn ang="0">
                        <a:pos x="34" y="18"/>
                      </a:cxn>
                    </a:cxnLst>
                    <a:rect l="0" t="0" r="r" b="b"/>
                    <a:pathLst>
                      <a:path w="37" h="37">
                        <a:moveTo>
                          <a:pt x="37" y="18"/>
                        </a:moveTo>
                        <a:lnTo>
                          <a:pt x="36" y="10"/>
                        </a:lnTo>
                        <a:lnTo>
                          <a:pt x="31" y="6"/>
                        </a:lnTo>
                        <a:lnTo>
                          <a:pt x="25" y="1"/>
                        </a:lnTo>
                        <a:lnTo>
                          <a:pt x="19" y="0"/>
                        </a:lnTo>
                        <a:lnTo>
                          <a:pt x="11" y="1"/>
                        </a:lnTo>
                        <a:lnTo>
                          <a:pt x="5" y="6"/>
                        </a:lnTo>
                        <a:lnTo>
                          <a:pt x="2" y="10"/>
                        </a:lnTo>
                        <a:lnTo>
                          <a:pt x="0" y="18"/>
                        </a:lnTo>
                        <a:lnTo>
                          <a:pt x="2" y="26"/>
                        </a:lnTo>
                        <a:lnTo>
                          <a:pt x="5" y="32"/>
                        </a:lnTo>
                        <a:lnTo>
                          <a:pt x="11" y="35"/>
                        </a:lnTo>
                        <a:lnTo>
                          <a:pt x="19" y="37"/>
                        </a:lnTo>
                        <a:lnTo>
                          <a:pt x="25" y="35"/>
                        </a:lnTo>
                        <a:lnTo>
                          <a:pt x="31" y="32"/>
                        </a:lnTo>
                        <a:lnTo>
                          <a:pt x="36" y="26"/>
                        </a:lnTo>
                        <a:lnTo>
                          <a:pt x="37" y="18"/>
                        </a:lnTo>
                        <a:close/>
                        <a:moveTo>
                          <a:pt x="34" y="18"/>
                        </a:moveTo>
                        <a:lnTo>
                          <a:pt x="33" y="24"/>
                        </a:lnTo>
                        <a:lnTo>
                          <a:pt x="30" y="29"/>
                        </a:lnTo>
                        <a:lnTo>
                          <a:pt x="25" y="32"/>
                        </a:lnTo>
                        <a:lnTo>
                          <a:pt x="19" y="34"/>
                        </a:lnTo>
                        <a:lnTo>
                          <a:pt x="13" y="32"/>
                        </a:lnTo>
                        <a:lnTo>
                          <a:pt x="8" y="29"/>
                        </a:lnTo>
                        <a:lnTo>
                          <a:pt x="3" y="24"/>
                        </a:lnTo>
                        <a:lnTo>
                          <a:pt x="3" y="18"/>
                        </a:lnTo>
                        <a:lnTo>
                          <a:pt x="3" y="12"/>
                        </a:lnTo>
                        <a:lnTo>
                          <a:pt x="8" y="7"/>
                        </a:lnTo>
                        <a:lnTo>
                          <a:pt x="13" y="4"/>
                        </a:lnTo>
                        <a:lnTo>
                          <a:pt x="19" y="3"/>
                        </a:lnTo>
                        <a:lnTo>
                          <a:pt x="25" y="4"/>
                        </a:lnTo>
                        <a:lnTo>
                          <a:pt x="30" y="7"/>
                        </a:lnTo>
                        <a:lnTo>
                          <a:pt x="33" y="12"/>
                        </a:lnTo>
                        <a:lnTo>
                          <a:pt x="34" y="18"/>
                        </a:lnTo>
                        <a:close/>
                      </a:path>
                    </a:pathLst>
                  </a:custGeom>
                  <a:solidFill>
                    <a:srgbClr val="EF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01" name="Freeform 869"/>
                  <p:cNvSpPr>
                    <a:spLocks noEditPoints="1"/>
                  </p:cNvSpPr>
                  <p:nvPr/>
                </p:nvSpPr>
                <p:spPr bwMode="auto">
                  <a:xfrm>
                    <a:off x="5581" y="1213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2" y="11"/>
                      </a:cxn>
                      <a:cxn ang="0">
                        <a:pos x="28" y="5"/>
                      </a:cxn>
                      <a:cxn ang="0">
                        <a:pos x="23" y="2"/>
                      </a:cxn>
                      <a:cxn ang="0">
                        <a:pos x="17" y="0"/>
                      </a:cxn>
                      <a:cxn ang="0">
                        <a:pos x="9" y="2"/>
                      </a:cxn>
                      <a:cxn ang="0">
                        <a:pos x="4" y="5"/>
                      </a:cxn>
                      <a:cxn ang="0">
                        <a:pos x="1" y="11"/>
                      </a:cxn>
                      <a:cxn ang="0">
                        <a:pos x="0" y="17"/>
                      </a:cxn>
                      <a:cxn ang="0">
                        <a:pos x="1" y="23"/>
                      </a:cxn>
                      <a:cxn ang="0">
                        <a:pos x="4" y="30"/>
                      </a:cxn>
                      <a:cxn ang="0">
                        <a:pos x="9" y="33"/>
                      </a:cxn>
                      <a:cxn ang="0">
                        <a:pos x="17" y="34"/>
                      </a:cxn>
                      <a:cxn ang="0">
                        <a:pos x="23" y="33"/>
                      </a:cxn>
                      <a:cxn ang="0">
                        <a:pos x="28" y="30"/>
                      </a:cxn>
                      <a:cxn ang="0">
                        <a:pos x="32" y="23"/>
                      </a:cxn>
                      <a:cxn ang="0">
                        <a:pos x="34" y="17"/>
                      </a:cxn>
                      <a:cxn ang="0">
                        <a:pos x="31" y="17"/>
                      </a:cxn>
                      <a:cxn ang="0">
                        <a:pos x="29" y="23"/>
                      </a:cxn>
                      <a:cxn ang="0">
                        <a:pos x="26" y="26"/>
                      </a:cxn>
                      <a:cxn ang="0">
                        <a:pos x="21" y="30"/>
                      </a:cxn>
                      <a:cxn ang="0">
                        <a:pos x="17" y="31"/>
                      </a:cxn>
                      <a:cxn ang="0">
                        <a:pos x="11" y="30"/>
                      </a:cxn>
                      <a:cxn ang="0">
                        <a:pos x="6" y="26"/>
                      </a:cxn>
                      <a:cxn ang="0">
                        <a:pos x="3" y="23"/>
                      </a:cxn>
                      <a:cxn ang="0">
                        <a:pos x="3" y="17"/>
                      </a:cxn>
                      <a:cxn ang="0">
                        <a:pos x="3" y="13"/>
                      </a:cxn>
                      <a:cxn ang="0">
                        <a:pos x="6" y="8"/>
                      </a:cxn>
                      <a:cxn ang="0">
                        <a:pos x="11" y="5"/>
                      </a:cxn>
                      <a:cxn ang="0">
                        <a:pos x="17" y="3"/>
                      </a:cxn>
                      <a:cxn ang="0">
                        <a:pos x="21" y="5"/>
                      </a:cxn>
                      <a:cxn ang="0">
                        <a:pos x="26" y="8"/>
                      </a:cxn>
                      <a:cxn ang="0">
                        <a:pos x="29" y="13"/>
                      </a:cxn>
                      <a:cxn ang="0">
                        <a:pos x="31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2" y="11"/>
                        </a:lnTo>
                        <a:lnTo>
                          <a:pt x="28" y="5"/>
                        </a:lnTo>
                        <a:lnTo>
                          <a:pt x="23" y="2"/>
                        </a:lnTo>
                        <a:lnTo>
                          <a:pt x="17" y="0"/>
                        </a:lnTo>
                        <a:lnTo>
                          <a:pt x="9" y="2"/>
                        </a:lnTo>
                        <a:lnTo>
                          <a:pt x="4" y="5"/>
                        </a:lnTo>
                        <a:lnTo>
                          <a:pt x="1" y="11"/>
                        </a:lnTo>
                        <a:lnTo>
                          <a:pt x="0" y="17"/>
                        </a:lnTo>
                        <a:lnTo>
                          <a:pt x="1" y="23"/>
                        </a:lnTo>
                        <a:lnTo>
                          <a:pt x="4" y="30"/>
                        </a:lnTo>
                        <a:lnTo>
                          <a:pt x="9" y="33"/>
                        </a:lnTo>
                        <a:lnTo>
                          <a:pt x="17" y="34"/>
                        </a:lnTo>
                        <a:lnTo>
                          <a:pt x="23" y="33"/>
                        </a:lnTo>
                        <a:lnTo>
                          <a:pt x="28" y="30"/>
                        </a:lnTo>
                        <a:lnTo>
                          <a:pt x="32" y="23"/>
                        </a:lnTo>
                        <a:lnTo>
                          <a:pt x="34" y="17"/>
                        </a:lnTo>
                        <a:close/>
                        <a:moveTo>
                          <a:pt x="31" y="17"/>
                        </a:moveTo>
                        <a:lnTo>
                          <a:pt x="29" y="23"/>
                        </a:lnTo>
                        <a:lnTo>
                          <a:pt x="26" y="26"/>
                        </a:lnTo>
                        <a:lnTo>
                          <a:pt x="21" y="30"/>
                        </a:lnTo>
                        <a:lnTo>
                          <a:pt x="17" y="31"/>
                        </a:lnTo>
                        <a:lnTo>
                          <a:pt x="11" y="30"/>
                        </a:lnTo>
                        <a:lnTo>
                          <a:pt x="6" y="26"/>
                        </a:lnTo>
                        <a:lnTo>
                          <a:pt x="3" y="23"/>
                        </a:lnTo>
                        <a:lnTo>
                          <a:pt x="3" y="17"/>
                        </a:lnTo>
                        <a:lnTo>
                          <a:pt x="3" y="13"/>
                        </a:lnTo>
                        <a:lnTo>
                          <a:pt x="6" y="8"/>
                        </a:lnTo>
                        <a:lnTo>
                          <a:pt x="11" y="5"/>
                        </a:lnTo>
                        <a:lnTo>
                          <a:pt x="17" y="3"/>
                        </a:lnTo>
                        <a:lnTo>
                          <a:pt x="21" y="5"/>
                        </a:lnTo>
                        <a:lnTo>
                          <a:pt x="26" y="8"/>
                        </a:lnTo>
                        <a:lnTo>
                          <a:pt x="29" y="13"/>
                        </a:lnTo>
                        <a:lnTo>
                          <a:pt x="31" y="17"/>
                        </a:lnTo>
                        <a:close/>
                      </a:path>
                    </a:pathLst>
                  </a:custGeom>
                  <a:solidFill>
                    <a:srgbClr val="F0B3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02" name="Freeform 870"/>
                  <p:cNvSpPr>
                    <a:spLocks noEditPoints="1"/>
                  </p:cNvSpPr>
                  <p:nvPr/>
                </p:nvSpPr>
                <p:spPr bwMode="auto">
                  <a:xfrm>
                    <a:off x="5582" y="1215"/>
                    <a:ext cx="31" cy="31"/>
                  </a:xfrm>
                  <a:custGeom>
                    <a:avLst/>
                    <a:gdLst/>
                    <a:ahLst/>
                    <a:cxnLst>
                      <a:cxn ang="0">
                        <a:pos x="31" y="15"/>
                      </a:cxn>
                      <a:cxn ang="0">
                        <a:pos x="30" y="9"/>
                      </a:cxn>
                      <a:cxn ang="0">
                        <a:pos x="27" y="4"/>
                      </a:cxn>
                      <a:cxn ang="0">
                        <a:pos x="22" y="1"/>
                      </a:cxn>
                      <a:cxn ang="0">
                        <a:pos x="16" y="0"/>
                      </a:cxn>
                      <a:cxn ang="0">
                        <a:pos x="10" y="1"/>
                      </a:cxn>
                      <a:cxn ang="0">
                        <a:pos x="5" y="4"/>
                      </a:cxn>
                      <a:cxn ang="0">
                        <a:pos x="0" y="9"/>
                      </a:cxn>
                      <a:cxn ang="0">
                        <a:pos x="0" y="15"/>
                      </a:cxn>
                      <a:cxn ang="0">
                        <a:pos x="0" y="21"/>
                      </a:cxn>
                      <a:cxn ang="0">
                        <a:pos x="5" y="26"/>
                      </a:cxn>
                      <a:cxn ang="0">
                        <a:pos x="10" y="29"/>
                      </a:cxn>
                      <a:cxn ang="0">
                        <a:pos x="16" y="31"/>
                      </a:cxn>
                      <a:cxn ang="0">
                        <a:pos x="22" y="29"/>
                      </a:cxn>
                      <a:cxn ang="0">
                        <a:pos x="27" y="26"/>
                      </a:cxn>
                      <a:cxn ang="0">
                        <a:pos x="30" y="21"/>
                      </a:cxn>
                      <a:cxn ang="0">
                        <a:pos x="31" y="15"/>
                      </a:cxn>
                      <a:cxn ang="0">
                        <a:pos x="28" y="15"/>
                      </a:cxn>
                      <a:cxn ang="0">
                        <a:pos x="27" y="20"/>
                      </a:cxn>
                      <a:cxn ang="0">
                        <a:pos x="23" y="24"/>
                      </a:cxn>
                      <a:cxn ang="0">
                        <a:pos x="20" y="28"/>
                      </a:cxn>
                      <a:cxn ang="0">
                        <a:pos x="16" y="28"/>
                      </a:cxn>
                      <a:cxn ang="0">
                        <a:pos x="11" y="28"/>
                      </a:cxn>
                      <a:cxn ang="0">
                        <a:pos x="6" y="24"/>
                      </a:cxn>
                      <a:cxn ang="0">
                        <a:pos x="3" y="20"/>
                      </a:cxn>
                      <a:cxn ang="0">
                        <a:pos x="3" y="15"/>
                      </a:cxn>
                      <a:cxn ang="0">
                        <a:pos x="3" y="11"/>
                      </a:cxn>
                      <a:cxn ang="0">
                        <a:pos x="6" y="6"/>
                      </a:cxn>
                      <a:cxn ang="0">
                        <a:pos x="11" y="4"/>
                      </a:cxn>
                      <a:cxn ang="0">
                        <a:pos x="16" y="3"/>
                      </a:cxn>
                      <a:cxn ang="0">
                        <a:pos x="20" y="4"/>
                      </a:cxn>
                      <a:cxn ang="0">
                        <a:pos x="23" y="6"/>
                      </a:cxn>
                      <a:cxn ang="0">
                        <a:pos x="27" y="11"/>
                      </a:cxn>
                      <a:cxn ang="0">
                        <a:pos x="28" y="15"/>
                      </a:cxn>
                    </a:cxnLst>
                    <a:rect l="0" t="0" r="r" b="b"/>
                    <a:pathLst>
                      <a:path w="31" h="31">
                        <a:moveTo>
                          <a:pt x="31" y="15"/>
                        </a:moveTo>
                        <a:lnTo>
                          <a:pt x="30" y="9"/>
                        </a:lnTo>
                        <a:lnTo>
                          <a:pt x="27" y="4"/>
                        </a:lnTo>
                        <a:lnTo>
                          <a:pt x="22" y="1"/>
                        </a:lnTo>
                        <a:lnTo>
                          <a:pt x="16" y="0"/>
                        </a:lnTo>
                        <a:lnTo>
                          <a:pt x="10" y="1"/>
                        </a:lnTo>
                        <a:lnTo>
                          <a:pt x="5" y="4"/>
                        </a:lnTo>
                        <a:lnTo>
                          <a:pt x="0" y="9"/>
                        </a:lnTo>
                        <a:lnTo>
                          <a:pt x="0" y="15"/>
                        </a:lnTo>
                        <a:lnTo>
                          <a:pt x="0" y="21"/>
                        </a:lnTo>
                        <a:lnTo>
                          <a:pt x="5" y="26"/>
                        </a:lnTo>
                        <a:lnTo>
                          <a:pt x="10" y="29"/>
                        </a:lnTo>
                        <a:lnTo>
                          <a:pt x="16" y="31"/>
                        </a:lnTo>
                        <a:lnTo>
                          <a:pt x="22" y="29"/>
                        </a:lnTo>
                        <a:lnTo>
                          <a:pt x="27" y="26"/>
                        </a:lnTo>
                        <a:lnTo>
                          <a:pt x="30" y="21"/>
                        </a:lnTo>
                        <a:lnTo>
                          <a:pt x="31" y="15"/>
                        </a:lnTo>
                        <a:close/>
                        <a:moveTo>
                          <a:pt x="28" y="15"/>
                        </a:moveTo>
                        <a:lnTo>
                          <a:pt x="27" y="20"/>
                        </a:lnTo>
                        <a:lnTo>
                          <a:pt x="23" y="24"/>
                        </a:lnTo>
                        <a:lnTo>
                          <a:pt x="20" y="28"/>
                        </a:lnTo>
                        <a:lnTo>
                          <a:pt x="16" y="28"/>
                        </a:lnTo>
                        <a:lnTo>
                          <a:pt x="11" y="28"/>
                        </a:lnTo>
                        <a:lnTo>
                          <a:pt x="6" y="24"/>
                        </a:lnTo>
                        <a:lnTo>
                          <a:pt x="3" y="20"/>
                        </a:lnTo>
                        <a:lnTo>
                          <a:pt x="3" y="15"/>
                        </a:lnTo>
                        <a:lnTo>
                          <a:pt x="3" y="11"/>
                        </a:lnTo>
                        <a:lnTo>
                          <a:pt x="6" y="6"/>
                        </a:lnTo>
                        <a:lnTo>
                          <a:pt x="11" y="4"/>
                        </a:lnTo>
                        <a:lnTo>
                          <a:pt x="16" y="3"/>
                        </a:lnTo>
                        <a:lnTo>
                          <a:pt x="20" y="4"/>
                        </a:lnTo>
                        <a:lnTo>
                          <a:pt x="23" y="6"/>
                        </a:lnTo>
                        <a:lnTo>
                          <a:pt x="27" y="11"/>
                        </a:lnTo>
                        <a:lnTo>
                          <a:pt x="28" y="15"/>
                        </a:lnTo>
                        <a:close/>
                      </a:path>
                    </a:pathLst>
                  </a:custGeom>
                  <a:solidFill>
                    <a:srgbClr val="F0B6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03" name="Freeform 871"/>
                  <p:cNvSpPr>
                    <a:spLocks noEditPoints="1"/>
                  </p:cNvSpPr>
                  <p:nvPr/>
                </p:nvSpPr>
                <p:spPr bwMode="auto">
                  <a:xfrm>
                    <a:off x="5584" y="1216"/>
                    <a:ext cx="28" cy="28"/>
                  </a:xfrm>
                  <a:custGeom>
                    <a:avLst/>
                    <a:gdLst/>
                    <a:ahLst/>
                    <a:cxnLst>
                      <a:cxn ang="0">
                        <a:pos x="28" y="14"/>
                      </a:cxn>
                      <a:cxn ang="0">
                        <a:pos x="26" y="10"/>
                      </a:cxn>
                      <a:cxn ang="0">
                        <a:pos x="23" y="5"/>
                      </a:cxn>
                      <a:cxn ang="0">
                        <a:pos x="18" y="2"/>
                      </a:cxn>
                      <a:cxn ang="0">
                        <a:pos x="14" y="0"/>
                      </a:cxn>
                      <a:cxn ang="0">
                        <a:pos x="8" y="2"/>
                      </a:cxn>
                      <a:cxn ang="0">
                        <a:pos x="3" y="5"/>
                      </a:cxn>
                      <a:cxn ang="0">
                        <a:pos x="0" y="10"/>
                      </a:cxn>
                      <a:cxn ang="0">
                        <a:pos x="0" y="14"/>
                      </a:cxn>
                      <a:cxn ang="0">
                        <a:pos x="0" y="20"/>
                      </a:cxn>
                      <a:cxn ang="0">
                        <a:pos x="3" y="23"/>
                      </a:cxn>
                      <a:cxn ang="0">
                        <a:pos x="8" y="27"/>
                      </a:cxn>
                      <a:cxn ang="0">
                        <a:pos x="14" y="28"/>
                      </a:cxn>
                      <a:cxn ang="0">
                        <a:pos x="18" y="27"/>
                      </a:cxn>
                      <a:cxn ang="0">
                        <a:pos x="23" y="23"/>
                      </a:cxn>
                      <a:cxn ang="0">
                        <a:pos x="26" y="20"/>
                      </a:cxn>
                      <a:cxn ang="0">
                        <a:pos x="28" y="14"/>
                      </a:cxn>
                      <a:cxn ang="0">
                        <a:pos x="25" y="14"/>
                      </a:cxn>
                      <a:cxn ang="0">
                        <a:pos x="23" y="19"/>
                      </a:cxn>
                      <a:cxn ang="0">
                        <a:pos x="21" y="22"/>
                      </a:cxn>
                      <a:cxn ang="0">
                        <a:pos x="17" y="25"/>
                      </a:cxn>
                      <a:cxn ang="0">
                        <a:pos x="14" y="25"/>
                      </a:cxn>
                      <a:cxn ang="0">
                        <a:pos x="9" y="25"/>
                      </a:cxn>
                      <a:cxn ang="0">
                        <a:pos x="6" y="22"/>
                      </a:cxn>
                      <a:cxn ang="0">
                        <a:pos x="3" y="19"/>
                      </a:cxn>
                      <a:cxn ang="0">
                        <a:pos x="3" y="14"/>
                      </a:cxn>
                      <a:cxn ang="0">
                        <a:pos x="3" y="10"/>
                      </a:cxn>
                      <a:cxn ang="0">
                        <a:pos x="6" y="6"/>
                      </a:cxn>
                      <a:cxn ang="0">
                        <a:pos x="9" y="5"/>
                      </a:cxn>
                      <a:cxn ang="0">
                        <a:pos x="14" y="3"/>
                      </a:cxn>
                      <a:cxn ang="0">
                        <a:pos x="17" y="5"/>
                      </a:cxn>
                      <a:cxn ang="0">
                        <a:pos x="21" y="6"/>
                      </a:cxn>
                      <a:cxn ang="0">
                        <a:pos x="23" y="10"/>
                      </a:cxn>
                      <a:cxn ang="0">
                        <a:pos x="25" y="14"/>
                      </a:cxn>
                    </a:cxnLst>
                    <a:rect l="0" t="0" r="r" b="b"/>
                    <a:pathLst>
                      <a:path w="28" h="28">
                        <a:moveTo>
                          <a:pt x="28" y="14"/>
                        </a:moveTo>
                        <a:lnTo>
                          <a:pt x="26" y="10"/>
                        </a:lnTo>
                        <a:lnTo>
                          <a:pt x="23" y="5"/>
                        </a:lnTo>
                        <a:lnTo>
                          <a:pt x="18" y="2"/>
                        </a:lnTo>
                        <a:lnTo>
                          <a:pt x="14" y="0"/>
                        </a:lnTo>
                        <a:lnTo>
                          <a:pt x="8" y="2"/>
                        </a:lnTo>
                        <a:lnTo>
                          <a:pt x="3" y="5"/>
                        </a:lnTo>
                        <a:lnTo>
                          <a:pt x="0" y="10"/>
                        </a:lnTo>
                        <a:lnTo>
                          <a:pt x="0" y="14"/>
                        </a:lnTo>
                        <a:lnTo>
                          <a:pt x="0" y="20"/>
                        </a:lnTo>
                        <a:lnTo>
                          <a:pt x="3" y="23"/>
                        </a:lnTo>
                        <a:lnTo>
                          <a:pt x="8" y="27"/>
                        </a:lnTo>
                        <a:lnTo>
                          <a:pt x="14" y="28"/>
                        </a:lnTo>
                        <a:lnTo>
                          <a:pt x="18" y="27"/>
                        </a:lnTo>
                        <a:lnTo>
                          <a:pt x="23" y="23"/>
                        </a:lnTo>
                        <a:lnTo>
                          <a:pt x="26" y="20"/>
                        </a:lnTo>
                        <a:lnTo>
                          <a:pt x="28" y="14"/>
                        </a:lnTo>
                        <a:close/>
                        <a:moveTo>
                          <a:pt x="25" y="14"/>
                        </a:moveTo>
                        <a:lnTo>
                          <a:pt x="23" y="19"/>
                        </a:lnTo>
                        <a:lnTo>
                          <a:pt x="21" y="22"/>
                        </a:lnTo>
                        <a:lnTo>
                          <a:pt x="17" y="25"/>
                        </a:lnTo>
                        <a:lnTo>
                          <a:pt x="14" y="25"/>
                        </a:lnTo>
                        <a:lnTo>
                          <a:pt x="9" y="25"/>
                        </a:lnTo>
                        <a:lnTo>
                          <a:pt x="6" y="22"/>
                        </a:lnTo>
                        <a:lnTo>
                          <a:pt x="3" y="19"/>
                        </a:lnTo>
                        <a:lnTo>
                          <a:pt x="3" y="14"/>
                        </a:lnTo>
                        <a:lnTo>
                          <a:pt x="3" y="10"/>
                        </a:lnTo>
                        <a:lnTo>
                          <a:pt x="6" y="6"/>
                        </a:lnTo>
                        <a:lnTo>
                          <a:pt x="9" y="5"/>
                        </a:lnTo>
                        <a:lnTo>
                          <a:pt x="14" y="3"/>
                        </a:lnTo>
                        <a:lnTo>
                          <a:pt x="17" y="5"/>
                        </a:lnTo>
                        <a:lnTo>
                          <a:pt x="21" y="6"/>
                        </a:lnTo>
                        <a:lnTo>
                          <a:pt x="23" y="10"/>
                        </a:lnTo>
                        <a:lnTo>
                          <a:pt x="25" y="14"/>
                        </a:lnTo>
                        <a:close/>
                      </a:path>
                    </a:pathLst>
                  </a:custGeom>
                  <a:solidFill>
                    <a:srgbClr val="F1BAB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04" name="Freeform 872"/>
                  <p:cNvSpPr>
                    <a:spLocks noEditPoints="1"/>
                  </p:cNvSpPr>
                  <p:nvPr/>
                </p:nvSpPr>
                <p:spPr bwMode="auto">
                  <a:xfrm>
                    <a:off x="5585" y="1218"/>
                    <a:ext cx="25" cy="25"/>
                  </a:xfrm>
                  <a:custGeom>
                    <a:avLst/>
                    <a:gdLst/>
                    <a:ahLst/>
                    <a:cxnLst>
                      <a:cxn ang="0">
                        <a:pos x="25" y="12"/>
                      </a:cxn>
                      <a:cxn ang="0">
                        <a:pos x="24" y="8"/>
                      </a:cxn>
                      <a:cxn ang="0">
                        <a:pos x="20" y="3"/>
                      </a:cxn>
                      <a:cxn ang="0">
                        <a:pos x="17" y="1"/>
                      </a:cxn>
                      <a:cxn ang="0">
                        <a:pos x="13" y="0"/>
                      </a:cxn>
                      <a:cxn ang="0">
                        <a:pos x="8" y="1"/>
                      </a:cxn>
                      <a:cxn ang="0">
                        <a:pos x="3" y="3"/>
                      </a:cxn>
                      <a:cxn ang="0">
                        <a:pos x="0" y="8"/>
                      </a:cxn>
                      <a:cxn ang="0">
                        <a:pos x="0" y="12"/>
                      </a:cxn>
                      <a:cxn ang="0">
                        <a:pos x="0" y="17"/>
                      </a:cxn>
                      <a:cxn ang="0">
                        <a:pos x="3" y="21"/>
                      </a:cxn>
                      <a:cxn ang="0">
                        <a:pos x="8" y="25"/>
                      </a:cxn>
                      <a:cxn ang="0">
                        <a:pos x="13" y="25"/>
                      </a:cxn>
                      <a:cxn ang="0">
                        <a:pos x="17" y="25"/>
                      </a:cxn>
                      <a:cxn ang="0">
                        <a:pos x="20" y="21"/>
                      </a:cxn>
                      <a:cxn ang="0">
                        <a:pos x="24" y="17"/>
                      </a:cxn>
                      <a:cxn ang="0">
                        <a:pos x="25" y="12"/>
                      </a:cxn>
                      <a:cxn ang="0">
                        <a:pos x="22" y="12"/>
                      </a:cxn>
                      <a:cxn ang="0">
                        <a:pos x="20" y="15"/>
                      </a:cxn>
                      <a:cxn ang="0">
                        <a:pos x="19" y="18"/>
                      </a:cxn>
                      <a:cxn ang="0">
                        <a:pos x="16" y="21"/>
                      </a:cxn>
                      <a:cxn ang="0">
                        <a:pos x="13" y="21"/>
                      </a:cxn>
                      <a:cxn ang="0">
                        <a:pos x="8" y="21"/>
                      </a:cxn>
                      <a:cxn ang="0">
                        <a:pos x="5" y="18"/>
                      </a:cxn>
                      <a:cxn ang="0">
                        <a:pos x="3" y="15"/>
                      </a:cxn>
                      <a:cxn ang="0">
                        <a:pos x="3" y="12"/>
                      </a:cxn>
                      <a:cxn ang="0">
                        <a:pos x="3" y="9"/>
                      </a:cxn>
                      <a:cxn ang="0">
                        <a:pos x="5" y="6"/>
                      </a:cxn>
                      <a:cxn ang="0">
                        <a:pos x="8" y="4"/>
                      </a:cxn>
                      <a:cxn ang="0">
                        <a:pos x="13" y="3"/>
                      </a:cxn>
                      <a:cxn ang="0">
                        <a:pos x="16" y="4"/>
                      </a:cxn>
                      <a:cxn ang="0">
                        <a:pos x="19" y="6"/>
                      </a:cxn>
                      <a:cxn ang="0">
                        <a:pos x="20" y="9"/>
                      </a:cxn>
                      <a:cxn ang="0">
                        <a:pos x="22" y="12"/>
                      </a:cxn>
                    </a:cxnLst>
                    <a:rect l="0" t="0" r="r" b="b"/>
                    <a:pathLst>
                      <a:path w="25" h="25">
                        <a:moveTo>
                          <a:pt x="25" y="12"/>
                        </a:moveTo>
                        <a:lnTo>
                          <a:pt x="24" y="8"/>
                        </a:lnTo>
                        <a:lnTo>
                          <a:pt x="20" y="3"/>
                        </a:lnTo>
                        <a:lnTo>
                          <a:pt x="17" y="1"/>
                        </a:lnTo>
                        <a:lnTo>
                          <a:pt x="13" y="0"/>
                        </a:lnTo>
                        <a:lnTo>
                          <a:pt x="8" y="1"/>
                        </a:lnTo>
                        <a:lnTo>
                          <a:pt x="3" y="3"/>
                        </a:lnTo>
                        <a:lnTo>
                          <a:pt x="0" y="8"/>
                        </a:lnTo>
                        <a:lnTo>
                          <a:pt x="0" y="12"/>
                        </a:lnTo>
                        <a:lnTo>
                          <a:pt x="0" y="17"/>
                        </a:lnTo>
                        <a:lnTo>
                          <a:pt x="3" y="21"/>
                        </a:lnTo>
                        <a:lnTo>
                          <a:pt x="8" y="25"/>
                        </a:lnTo>
                        <a:lnTo>
                          <a:pt x="13" y="25"/>
                        </a:lnTo>
                        <a:lnTo>
                          <a:pt x="17" y="25"/>
                        </a:lnTo>
                        <a:lnTo>
                          <a:pt x="20" y="21"/>
                        </a:lnTo>
                        <a:lnTo>
                          <a:pt x="24" y="17"/>
                        </a:lnTo>
                        <a:lnTo>
                          <a:pt x="25" y="12"/>
                        </a:lnTo>
                        <a:close/>
                        <a:moveTo>
                          <a:pt x="22" y="12"/>
                        </a:moveTo>
                        <a:lnTo>
                          <a:pt x="20" y="15"/>
                        </a:lnTo>
                        <a:lnTo>
                          <a:pt x="19" y="18"/>
                        </a:lnTo>
                        <a:lnTo>
                          <a:pt x="16" y="21"/>
                        </a:lnTo>
                        <a:lnTo>
                          <a:pt x="13" y="21"/>
                        </a:lnTo>
                        <a:lnTo>
                          <a:pt x="8" y="21"/>
                        </a:lnTo>
                        <a:lnTo>
                          <a:pt x="5" y="18"/>
                        </a:lnTo>
                        <a:lnTo>
                          <a:pt x="3" y="15"/>
                        </a:lnTo>
                        <a:lnTo>
                          <a:pt x="3" y="12"/>
                        </a:lnTo>
                        <a:lnTo>
                          <a:pt x="3" y="9"/>
                        </a:lnTo>
                        <a:lnTo>
                          <a:pt x="5" y="6"/>
                        </a:lnTo>
                        <a:lnTo>
                          <a:pt x="8" y="4"/>
                        </a:lnTo>
                        <a:lnTo>
                          <a:pt x="13" y="3"/>
                        </a:lnTo>
                        <a:lnTo>
                          <a:pt x="16" y="4"/>
                        </a:lnTo>
                        <a:lnTo>
                          <a:pt x="19" y="6"/>
                        </a:lnTo>
                        <a:lnTo>
                          <a:pt x="20" y="9"/>
                        </a:lnTo>
                        <a:lnTo>
                          <a:pt x="22" y="12"/>
                        </a:lnTo>
                        <a:close/>
                      </a:path>
                    </a:pathLst>
                  </a:custGeom>
                  <a:solidFill>
                    <a:srgbClr val="F2C1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05" name="Freeform 873"/>
                  <p:cNvSpPr>
                    <a:spLocks noEditPoints="1"/>
                  </p:cNvSpPr>
                  <p:nvPr/>
                </p:nvSpPr>
                <p:spPr bwMode="auto">
                  <a:xfrm>
                    <a:off x="5587" y="1219"/>
                    <a:ext cx="22" cy="22"/>
                  </a:xfrm>
                  <a:custGeom>
                    <a:avLst/>
                    <a:gdLst/>
                    <a:ahLst/>
                    <a:cxnLst>
                      <a:cxn ang="0">
                        <a:pos x="22" y="11"/>
                      </a:cxn>
                      <a:cxn ang="0">
                        <a:pos x="20" y="7"/>
                      </a:cxn>
                      <a:cxn ang="0">
                        <a:pos x="18" y="3"/>
                      </a:cxn>
                      <a:cxn ang="0">
                        <a:pos x="14" y="2"/>
                      </a:cxn>
                      <a:cxn ang="0">
                        <a:pos x="11" y="0"/>
                      </a:cxn>
                      <a:cxn ang="0">
                        <a:pos x="6" y="2"/>
                      </a:cxn>
                      <a:cxn ang="0">
                        <a:pos x="3" y="3"/>
                      </a:cxn>
                      <a:cxn ang="0">
                        <a:pos x="0" y="7"/>
                      </a:cxn>
                      <a:cxn ang="0">
                        <a:pos x="0" y="11"/>
                      </a:cxn>
                      <a:cxn ang="0">
                        <a:pos x="0" y="16"/>
                      </a:cxn>
                      <a:cxn ang="0">
                        <a:pos x="3" y="19"/>
                      </a:cxn>
                      <a:cxn ang="0">
                        <a:pos x="6" y="22"/>
                      </a:cxn>
                      <a:cxn ang="0">
                        <a:pos x="11" y="22"/>
                      </a:cxn>
                      <a:cxn ang="0">
                        <a:pos x="14" y="22"/>
                      </a:cxn>
                      <a:cxn ang="0">
                        <a:pos x="18" y="19"/>
                      </a:cxn>
                      <a:cxn ang="0">
                        <a:pos x="20" y="16"/>
                      </a:cxn>
                      <a:cxn ang="0">
                        <a:pos x="22" y="11"/>
                      </a:cxn>
                      <a:cxn ang="0">
                        <a:pos x="18" y="11"/>
                      </a:cxn>
                      <a:cxn ang="0">
                        <a:pos x="17" y="14"/>
                      </a:cxn>
                      <a:cxn ang="0">
                        <a:pos x="15" y="17"/>
                      </a:cxn>
                      <a:cxn ang="0">
                        <a:pos x="14" y="19"/>
                      </a:cxn>
                      <a:cxn ang="0">
                        <a:pos x="11" y="19"/>
                      </a:cxn>
                      <a:cxn ang="0">
                        <a:pos x="8" y="19"/>
                      </a:cxn>
                      <a:cxn ang="0">
                        <a:pos x="5" y="17"/>
                      </a:cxn>
                      <a:cxn ang="0">
                        <a:pos x="3" y="14"/>
                      </a:cxn>
                      <a:cxn ang="0">
                        <a:pos x="3" y="11"/>
                      </a:cxn>
                      <a:cxn ang="0">
                        <a:pos x="3" y="8"/>
                      </a:cxn>
                      <a:cxn ang="0">
                        <a:pos x="5" y="7"/>
                      </a:cxn>
                      <a:cxn ang="0">
                        <a:pos x="8" y="5"/>
                      </a:cxn>
                      <a:cxn ang="0">
                        <a:pos x="11" y="3"/>
                      </a:cxn>
                      <a:cxn ang="0">
                        <a:pos x="14" y="5"/>
                      </a:cxn>
                      <a:cxn ang="0">
                        <a:pos x="15" y="7"/>
                      </a:cxn>
                      <a:cxn ang="0">
                        <a:pos x="17" y="8"/>
                      </a:cxn>
                      <a:cxn ang="0">
                        <a:pos x="18" y="11"/>
                      </a:cxn>
                    </a:cxnLst>
                    <a:rect l="0" t="0" r="r" b="b"/>
                    <a:pathLst>
                      <a:path w="22" h="22">
                        <a:moveTo>
                          <a:pt x="22" y="11"/>
                        </a:moveTo>
                        <a:lnTo>
                          <a:pt x="20" y="7"/>
                        </a:lnTo>
                        <a:lnTo>
                          <a:pt x="18" y="3"/>
                        </a:lnTo>
                        <a:lnTo>
                          <a:pt x="14" y="2"/>
                        </a:lnTo>
                        <a:lnTo>
                          <a:pt x="11" y="0"/>
                        </a:lnTo>
                        <a:lnTo>
                          <a:pt x="6" y="2"/>
                        </a:lnTo>
                        <a:lnTo>
                          <a:pt x="3" y="3"/>
                        </a:lnTo>
                        <a:lnTo>
                          <a:pt x="0" y="7"/>
                        </a:lnTo>
                        <a:lnTo>
                          <a:pt x="0" y="11"/>
                        </a:lnTo>
                        <a:lnTo>
                          <a:pt x="0" y="16"/>
                        </a:lnTo>
                        <a:lnTo>
                          <a:pt x="3" y="19"/>
                        </a:lnTo>
                        <a:lnTo>
                          <a:pt x="6" y="22"/>
                        </a:lnTo>
                        <a:lnTo>
                          <a:pt x="11" y="22"/>
                        </a:lnTo>
                        <a:lnTo>
                          <a:pt x="14" y="22"/>
                        </a:lnTo>
                        <a:lnTo>
                          <a:pt x="18" y="19"/>
                        </a:lnTo>
                        <a:lnTo>
                          <a:pt x="20" y="16"/>
                        </a:lnTo>
                        <a:lnTo>
                          <a:pt x="22" y="11"/>
                        </a:lnTo>
                        <a:close/>
                        <a:moveTo>
                          <a:pt x="18" y="11"/>
                        </a:moveTo>
                        <a:lnTo>
                          <a:pt x="17" y="14"/>
                        </a:lnTo>
                        <a:lnTo>
                          <a:pt x="15" y="17"/>
                        </a:lnTo>
                        <a:lnTo>
                          <a:pt x="14" y="19"/>
                        </a:lnTo>
                        <a:lnTo>
                          <a:pt x="11" y="19"/>
                        </a:lnTo>
                        <a:lnTo>
                          <a:pt x="8" y="19"/>
                        </a:lnTo>
                        <a:lnTo>
                          <a:pt x="5" y="17"/>
                        </a:lnTo>
                        <a:lnTo>
                          <a:pt x="3" y="14"/>
                        </a:lnTo>
                        <a:lnTo>
                          <a:pt x="3" y="11"/>
                        </a:lnTo>
                        <a:lnTo>
                          <a:pt x="3" y="8"/>
                        </a:lnTo>
                        <a:lnTo>
                          <a:pt x="5" y="7"/>
                        </a:lnTo>
                        <a:lnTo>
                          <a:pt x="8" y="5"/>
                        </a:lnTo>
                        <a:lnTo>
                          <a:pt x="11" y="3"/>
                        </a:lnTo>
                        <a:lnTo>
                          <a:pt x="14" y="5"/>
                        </a:lnTo>
                        <a:lnTo>
                          <a:pt x="15" y="7"/>
                        </a:lnTo>
                        <a:lnTo>
                          <a:pt x="17" y="8"/>
                        </a:lnTo>
                        <a:lnTo>
                          <a:pt x="18" y="11"/>
                        </a:lnTo>
                        <a:close/>
                      </a:path>
                    </a:pathLst>
                  </a:custGeom>
                  <a:solidFill>
                    <a:srgbClr val="F3C6C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06" name="Freeform 874"/>
                  <p:cNvSpPr>
                    <a:spLocks noEditPoints="1"/>
                  </p:cNvSpPr>
                  <p:nvPr/>
                </p:nvSpPr>
                <p:spPr bwMode="auto">
                  <a:xfrm>
                    <a:off x="5588" y="1221"/>
                    <a:ext cx="19" cy="18"/>
                  </a:xfrm>
                  <a:custGeom>
                    <a:avLst/>
                    <a:gdLst/>
                    <a:ahLst/>
                    <a:cxnLst>
                      <a:cxn ang="0">
                        <a:pos x="19" y="9"/>
                      </a:cxn>
                      <a:cxn ang="0">
                        <a:pos x="17" y="6"/>
                      </a:cxn>
                      <a:cxn ang="0">
                        <a:pos x="16" y="3"/>
                      </a:cxn>
                      <a:cxn ang="0">
                        <a:pos x="13" y="1"/>
                      </a:cxn>
                      <a:cxn ang="0">
                        <a:pos x="10" y="0"/>
                      </a:cxn>
                      <a:cxn ang="0">
                        <a:pos x="5" y="1"/>
                      </a:cxn>
                      <a:cxn ang="0">
                        <a:pos x="2" y="3"/>
                      </a:cxn>
                      <a:cxn ang="0">
                        <a:pos x="0" y="6"/>
                      </a:cxn>
                      <a:cxn ang="0">
                        <a:pos x="0" y="9"/>
                      </a:cxn>
                      <a:cxn ang="0">
                        <a:pos x="0" y="12"/>
                      </a:cxn>
                      <a:cxn ang="0">
                        <a:pos x="2" y="15"/>
                      </a:cxn>
                      <a:cxn ang="0">
                        <a:pos x="5" y="18"/>
                      </a:cxn>
                      <a:cxn ang="0">
                        <a:pos x="10" y="18"/>
                      </a:cxn>
                      <a:cxn ang="0">
                        <a:pos x="13" y="18"/>
                      </a:cxn>
                      <a:cxn ang="0">
                        <a:pos x="16" y="15"/>
                      </a:cxn>
                      <a:cxn ang="0">
                        <a:pos x="17" y="12"/>
                      </a:cxn>
                      <a:cxn ang="0">
                        <a:pos x="19" y="9"/>
                      </a:cxn>
                      <a:cxn ang="0">
                        <a:pos x="16" y="9"/>
                      </a:cxn>
                      <a:cxn ang="0">
                        <a:pos x="14" y="12"/>
                      </a:cxn>
                      <a:cxn ang="0">
                        <a:pos x="13" y="14"/>
                      </a:cxn>
                      <a:cxn ang="0">
                        <a:pos x="11" y="15"/>
                      </a:cxn>
                      <a:cxn ang="0">
                        <a:pos x="10" y="15"/>
                      </a:cxn>
                      <a:cxn ang="0">
                        <a:pos x="7" y="15"/>
                      </a:cxn>
                      <a:cxn ang="0">
                        <a:pos x="5" y="14"/>
                      </a:cxn>
                      <a:cxn ang="0">
                        <a:pos x="4" y="12"/>
                      </a:cxn>
                      <a:cxn ang="0">
                        <a:pos x="4" y="9"/>
                      </a:cxn>
                      <a:cxn ang="0">
                        <a:pos x="4" y="8"/>
                      </a:cxn>
                      <a:cxn ang="0">
                        <a:pos x="5" y="5"/>
                      </a:cxn>
                      <a:cxn ang="0">
                        <a:pos x="7" y="3"/>
                      </a:cxn>
                      <a:cxn ang="0">
                        <a:pos x="10" y="3"/>
                      </a:cxn>
                      <a:cxn ang="0">
                        <a:pos x="11" y="3"/>
                      </a:cxn>
                      <a:cxn ang="0">
                        <a:pos x="13" y="5"/>
                      </a:cxn>
                      <a:cxn ang="0">
                        <a:pos x="14" y="8"/>
                      </a:cxn>
                      <a:cxn ang="0">
                        <a:pos x="16" y="9"/>
                      </a:cxn>
                    </a:cxnLst>
                    <a:rect l="0" t="0" r="r" b="b"/>
                    <a:pathLst>
                      <a:path w="19" h="18">
                        <a:moveTo>
                          <a:pt x="19" y="9"/>
                        </a:moveTo>
                        <a:lnTo>
                          <a:pt x="17" y="6"/>
                        </a:lnTo>
                        <a:lnTo>
                          <a:pt x="16" y="3"/>
                        </a:lnTo>
                        <a:lnTo>
                          <a:pt x="13" y="1"/>
                        </a:lnTo>
                        <a:lnTo>
                          <a:pt x="10" y="0"/>
                        </a:lnTo>
                        <a:lnTo>
                          <a:pt x="5" y="1"/>
                        </a:lnTo>
                        <a:lnTo>
                          <a:pt x="2" y="3"/>
                        </a:lnTo>
                        <a:lnTo>
                          <a:pt x="0" y="6"/>
                        </a:lnTo>
                        <a:lnTo>
                          <a:pt x="0" y="9"/>
                        </a:lnTo>
                        <a:lnTo>
                          <a:pt x="0" y="12"/>
                        </a:lnTo>
                        <a:lnTo>
                          <a:pt x="2" y="15"/>
                        </a:lnTo>
                        <a:lnTo>
                          <a:pt x="5" y="18"/>
                        </a:lnTo>
                        <a:lnTo>
                          <a:pt x="10" y="18"/>
                        </a:lnTo>
                        <a:lnTo>
                          <a:pt x="13" y="18"/>
                        </a:lnTo>
                        <a:lnTo>
                          <a:pt x="16" y="15"/>
                        </a:lnTo>
                        <a:lnTo>
                          <a:pt x="17" y="12"/>
                        </a:lnTo>
                        <a:lnTo>
                          <a:pt x="19" y="9"/>
                        </a:lnTo>
                        <a:close/>
                        <a:moveTo>
                          <a:pt x="16" y="9"/>
                        </a:moveTo>
                        <a:lnTo>
                          <a:pt x="14" y="12"/>
                        </a:lnTo>
                        <a:lnTo>
                          <a:pt x="13" y="14"/>
                        </a:lnTo>
                        <a:lnTo>
                          <a:pt x="11" y="15"/>
                        </a:lnTo>
                        <a:lnTo>
                          <a:pt x="10" y="15"/>
                        </a:lnTo>
                        <a:lnTo>
                          <a:pt x="7" y="15"/>
                        </a:lnTo>
                        <a:lnTo>
                          <a:pt x="5" y="14"/>
                        </a:lnTo>
                        <a:lnTo>
                          <a:pt x="4" y="12"/>
                        </a:lnTo>
                        <a:lnTo>
                          <a:pt x="4" y="9"/>
                        </a:lnTo>
                        <a:lnTo>
                          <a:pt x="4" y="8"/>
                        </a:lnTo>
                        <a:lnTo>
                          <a:pt x="5" y="5"/>
                        </a:lnTo>
                        <a:lnTo>
                          <a:pt x="7" y="3"/>
                        </a:lnTo>
                        <a:lnTo>
                          <a:pt x="10" y="3"/>
                        </a:lnTo>
                        <a:lnTo>
                          <a:pt x="11" y="3"/>
                        </a:lnTo>
                        <a:lnTo>
                          <a:pt x="13" y="5"/>
                        </a:lnTo>
                        <a:lnTo>
                          <a:pt x="14" y="8"/>
                        </a:lnTo>
                        <a:lnTo>
                          <a:pt x="16" y="9"/>
                        </a:lnTo>
                        <a:close/>
                      </a:path>
                    </a:pathLst>
                  </a:custGeom>
                  <a:solidFill>
                    <a:srgbClr val="F3CCC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07" name="Freeform 875"/>
                  <p:cNvSpPr>
                    <a:spLocks noEditPoints="1"/>
                  </p:cNvSpPr>
                  <p:nvPr/>
                </p:nvSpPr>
                <p:spPr bwMode="auto">
                  <a:xfrm>
                    <a:off x="5590" y="1222"/>
                    <a:ext cx="15" cy="16"/>
                  </a:xfrm>
                  <a:custGeom>
                    <a:avLst/>
                    <a:gdLst/>
                    <a:ahLst/>
                    <a:cxnLst>
                      <a:cxn ang="0">
                        <a:pos x="15" y="8"/>
                      </a:cxn>
                      <a:cxn ang="0">
                        <a:pos x="14" y="5"/>
                      </a:cxn>
                      <a:cxn ang="0">
                        <a:pos x="12" y="4"/>
                      </a:cxn>
                      <a:cxn ang="0">
                        <a:pos x="11" y="2"/>
                      </a:cxn>
                      <a:cxn ang="0">
                        <a:pos x="8" y="0"/>
                      </a:cxn>
                      <a:cxn ang="0">
                        <a:pos x="5" y="2"/>
                      </a:cxn>
                      <a:cxn ang="0">
                        <a:pos x="2" y="4"/>
                      </a:cxn>
                      <a:cxn ang="0">
                        <a:pos x="0" y="5"/>
                      </a:cxn>
                      <a:cxn ang="0">
                        <a:pos x="0" y="8"/>
                      </a:cxn>
                      <a:cxn ang="0">
                        <a:pos x="0" y="11"/>
                      </a:cxn>
                      <a:cxn ang="0">
                        <a:pos x="2" y="14"/>
                      </a:cxn>
                      <a:cxn ang="0">
                        <a:pos x="5" y="16"/>
                      </a:cxn>
                      <a:cxn ang="0">
                        <a:pos x="8" y="16"/>
                      </a:cxn>
                      <a:cxn ang="0">
                        <a:pos x="11" y="16"/>
                      </a:cxn>
                      <a:cxn ang="0">
                        <a:pos x="12" y="14"/>
                      </a:cxn>
                      <a:cxn ang="0">
                        <a:pos x="14" y="11"/>
                      </a:cxn>
                      <a:cxn ang="0">
                        <a:pos x="15" y="8"/>
                      </a:cxn>
                      <a:cxn ang="0">
                        <a:pos x="12" y="8"/>
                      </a:cxn>
                      <a:cxn ang="0">
                        <a:pos x="11" y="11"/>
                      </a:cxn>
                      <a:cxn ang="0">
                        <a:pos x="8" y="13"/>
                      </a:cxn>
                      <a:cxn ang="0">
                        <a:pos x="5" y="11"/>
                      </a:cxn>
                      <a:cxn ang="0">
                        <a:pos x="3" y="8"/>
                      </a:cxn>
                      <a:cxn ang="0">
                        <a:pos x="5" y="5"/>
                      </a:cxn>
                      <a:cxn ang="0">
                        <a:pos x="8" y="4"/>
                      </a:cxn>
                      <a:cxn ang="0">
                        <a:pos x="11" y="5"/>
                      </a:cxn>
                      <a:cxn ang="0">
                        <a:pos x="12" y="8"/>
                      </a:cxn>
                    </a:cxnLst>
                    <a:rect l="0" t="0" r="r" b="b"/>
                    <a:pathLst>
                      <a:path w="15" h="16">
                        <a:moveTo>
                          <a:pt x="15" y="8"/>
                        </a:moveTo>
                        <a:lnTo>
                          <a:pt x="14" y="5"/>
                        </a:lnTo>
                        <a:lnTo>
                          <a:pt x="12" y="4"/>
                        </a:lnTo>
                        <a:lnTo>
                          <a:pt x="11" y="2"/>
                        </a:lnTo>
                        <a:lnTo>
                          <a:pt x="8" y="0"/>
                        </a:lnTo>
                        <a:lnTo>
                          <a:pt x="5" y="2"/>
                        </a:lnTo>
                        <a:lnTo>
                          <a:pt x="2" y="4"/>
                        </a:lnTo>
                        <a:lnTo>
                          <a:pt x="0" y="5"/>
                        </a:lnTo>
                        <a:lnTo>
                          <a:pt x="0" y="8"/>
                        </a:lnTo>
                        <a:lnTo>
                          <a:pt x="0" y="11"/>
                        </a:lnTo>
                        <a:lnTo>
                          <a:pt x="2" y="14"/>
                        </a:lnTo>
                        <a:lnTo>
                          <a:pt x="5" y="16"/>
                        </a:lnTo>
                        <a:lnTo>
                          <a:pt x="8" y="16"/>
                        </a:lnTo>
                        <a:lnTo>
                          <a:pt x="11" y="16"/>
                        </a:lnTo>
                        <a:lnTo>
                          <a:pt x="12" y="14"/>
                        </a:lnTo>
                        <a:lnTo>
                          <a:pt x="14" y="11"/>
                        </a:lnTo>
                        <a:lnTo>
                          <a:pt x="15" y="8"/>
                        </a:lnTo>
                        <a:close/>
                        <a:moveTo>
                          <a:pt x="12" y="8"/>
                        </a:moveTo>
                        <a:lnTo>
                          <a:pt x="11" y="11"/>
                        </a:lnTo>
                        <a:lnTo>
                          <a:pt x="8" y="13"/>
                        </a:lnTo>
                        <a:lnTo>
                          <a:pt x="5" y="11"/>
                        </a:lnTo>
                        <a:lnTo>
                          <a:pt x="3" y="8"/>
                        </a:lnTo>
                        <a:lnTo>
                          <a:pt x="5" y="5"/>
                        </a:lnTo>
                        <a:lnTo>
                          <a:pt x="8" y="4"/>
                        </a:lnTo>
                        <a:lnTo>
                          <a:pt x="11" y="5"/>
                        </a:lnTo>
                        <a:lnTo>
                          <a:pt x="12" y="8"/>
                        </a:lnTo>
                        <a:close/>
                      </a:path>
                    </a:pathLst>
                  </a:custGeom>
                  <a:solidFill>
                    <a:srgbClr val="F3D1D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08" name="Freeform 876"/>
                  <p:cNvSpPr>
                    <a:spLocks noEditPoints="1"/>
                  </p:cNvSpPr>
                  <p:nvPr/>
                </p:nvSpPr>
                <p:spPr bwMode="auto">
                  <a:xfrm>
                    <a:off x="5592" y="1224"/>
                    <a:ext cx="12" cy="12"/>
                  </a:xfrm>
                  <a:custGeom>
                    <a:avLst/>
                    <a:gdLst/>
                    <a:ahLst/>
                    <a:cxnLst>
                      <a:cxn ang="0">
                        <a:pos x="12" y="6"/>
                      </a:cxn>
                      <a:cxn ang="0">
                        <a:pos x="10" y="5"/>
                      </a:cxn>
                      <a:cxn ang="0">
                        <a:pos x="9" y="2"/>
                      </a:cxn>
                      <a:cxn ang="0">
                        <a:pos x="7" y="0"/>
                      </a:cxn>
                      <a:cxn ang="0">
                        <a:pos x="6" y="0"/>
                      </a:cxn>
                      <a:cxn ang="0">
                        <a:pos x="3" y="0"/>
                      </a:cxn>
                      <a:cxn ang="0">
                        <a:pos x="1" y="2"/>
                      </a:cxn>
                      <a:cxn ang="0">
                        <a:pos x="0" y="5"/>
                      </a:cxn>
                      <a:cxn ang="0">
                        <a:pos x="0" y="6"/>
                      </a:cxn>
                      <a:cxn ang="0">
                        <a:pos x="0" y="9"/>
                      </a:cxn>
                      <a:cxn ang="0">
                        <a:pos x="1" y="11"/>
                      </a:cxn>
                      <a:cxn ang="0">
                        <a:pos x="3" y="12"/>
                      </a:cxn>
                      <a:cxn ang="0">
                        <a:pos x="6" y="12"/>
                      </a:cxn>
                      <a:cxn ang="0">
                        <a:pos x="7" y="12"/>
                      </a:cxn>
                      <a:cxn ang="0">
                        <a:pos x="9" y="11"/>
                      </a:cxn>
                      <a:cxn ang="0">
                        <a:pos x="10" y="9"/>
                      </a:cxn>
                      <a:cxn ang="0">
                        <a:pos x="12" y="6"/>
                      </a:cxn>
                      <a:cxn ang="0">
                        <a:pos x="9" y="6"/>
                      </a:cxn>
                      <a:cxn ang="0">
                        <a:pos x="7" y="9"/>
                      </a:cxn>
                      <a:cxn ang="0">
                        <a:pos x="6" y="9"/>
                      </a:cxn>
                      <a:cxn ang="0">
                        <a:pos x="3" y="9"/>
                      </a:cxn>
                      <a:cxn ang="0">
                        <a:pos x="3" y="6"/>
                      </a:cxn>
                      <a:cxn ang="0">
                        <a:pos x="3" y="5"/>
                      </a:cxn>
                      <a:cxn ang="0">
                        <a:pos x="6" y="3"/>
                      </a:cxn>
                      <a:cxn ang="0">
                        <a:pos x="7" y="5"/>
                      </a:cxn>
                      <a:cxn ang="0">
                        <a:pos x="9" y="6"/>
                      </a:cxn>
                    </a:cxnLst>
                    <a:rect l="0" t="0" r="r" b="b"/>
                    <a:pathLst>
                      <a:path w="12" h="12">
                        <a:moveTo>
                          <a:pt x="12" y="6"/>
                        </a:moveTo>
                        <a:lnTo>
                          <a:pt x="10" y="5"/>
                        </a:lnTo>
                        <a:lnTo>
                          <a:pt x="9" y="2"/>
                        </a:lnTo>
                        <a:lnTo>
                          <a:pt x="7" y="0"/>
                        </a:lnTo>
                        <a:lnTo>
                          <a:pt x="6" y="0"/>
                        </a:lnTo>
                        <a:lnTo>
                          <a:pt x="3" y="0"/>
                        </a:lnTo>
                        <a:lnTo>
                          <a:pt x="1" y="2"/>
                        </a:lnTo>
                        <a:lnTo>
                          <a:pt x="0" y="5"/>
                        </a:lnTo>
                        <a:lnTo>
                          <a:pt x="0" y="6"/>
                        </a:lnTo>
                        <a:lnTo>
                          <a:pt x="0" y="9"/>
                        </a:lnTo>
                        <a:lnTo>
                          <a:pt x="1" y="11"/>
                        </a:lnTo>
                        <a:lnTo>
                          <a:pt x="3" y="12"/>
                        </a:lnTo>
                        <a:lnTo>
                          <a:pt x="6" y="12"/>
                        </a:lnTo>
                        <a:lnTo>
                          <a:pt x="7" y="12"/>
                        </a:lnTo>
                        <a:lnTo>
                          <a:pt x="9" y="11"/>
                        </a:lnTo>
                        <a:lnTo>
                          <a:pt x="10" y="9"/>
                        </a:lnTo>
                        <a:lnTo>
                          <a:pt x="12" y="6"/>
                        </a:lnTo>
                        <a:close/>
                        <a:moveTo>
                          <a:pt x="9" y="6"/>
                        </a:moveTo>
                        <a:lnTo>
                          <a:pt x="7" y="9"/>
                        </a:lnTo>
                        <a:lnTo>
                          <a:pt x="6" y="9"/>
                        </a:lnTo>
                        <a:lnTo>
                          <a:pt x="3" y="9"/>
                        </a:lnTo>
                        <a:lnTo>
                          <a:pt x="3" y="6"/>
                        </a:lnTo>
                        <a:lnTo>
                          <a:pt x="3" y="5"/>
                        </a:lnTo>
                        <a:lnTo>
                          <a:pt x="6" y="3"/>
                        </a:lnTo>
                        <a:lnTo>
                          <a:pt x="7" y="5"/>
                        </a:lnTo>
                        <a:lnTo>
                          <a:pt x="9" y="6"/>
                        </a:lnTo>
                        <a:close/>
                      </a:path>
                    </a:pathLst>
                  </a:custGeom>
                  <a:solidFill>
                    <a:srgbClr val="F4DE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09" name="Freeform 877"/>
                  <p:cNvSpPr>
                    <a:spLocks/>
                  </p:cNvSpPr>
                  <p:nvPr/>
                </p:nvSpPr>
                <p:spPr bwMode="auto">
                  <a:xfrm>
                    <a:off x="5593" y="1226"/>
                    <a:ext cx="9" cy="9"/>
                  </a:xfrm>
                  <a:custGeom>
                    <a:avLst/>
                    <a:gdLst/>
                    <a:ahLst/>
                    <a:cxnLst>
                      <a:cxn ang="0">
                        <a:pos x="9" y="4"/>
                      </a:cxn>
                      <a:cxn ang="0">
                        <a:pos x="8" y="1"/>
                      </a:cxn>
                      <a:cxn ang="0">
                        <a:pos x="5" y="0"/>
                      </a:cxn>
                      <a:cxn ang="0">
                        <a:pos x="2" y="1"/>
                      </a:cxn>
                      <a:cxn ang="0">
                        <a:pos x="0" y="4"/>
                      </a:cxn>
                      <a:cxn ang="0">
                        <a:pos x="2" y="7"/>
                      </a:cxn>
                      <a:cxn ang="0">
                        <a:pos x="5" y="9"/>
                      </a:cxn>
                      <a:cxn ang="0">
                        <a:pos x="8" y="7"/>
                      </a:cxn>
                      <a:cxn ang="0">
                        <a:pos x="9" y="4"/>
                      </a:cxn>
                    </a:cxnLst>
                    <a:rect l="0" t="0" r="r" b="b"/>
                    <a:pathLst>
                      <a:path w="9" h="9">
                        <a:moveTo>
                          <a:pt x="9" y="4"/>
                        </a:moveTo>
                        <a:lnTo>
                          <a:pt x="8" y="1"/>
                        </a:lnTo>
                        <a:lnTo>
                          <a:pt x="5" y="0"/>
                        </a:lnTo>
                        <a:lnTo>
                          <a:pt x="2" y="1"/>
                        </a:lnTo>
                        <a:lnTo>
                          <a:pt x="0" y="4"/>
                        </a:lnTo>
                        <a:lnTo>
                          <a:pt x="2" y="7"/>
                        </a:lnTo>
                        <a:lnTo>
                          <a:pt x="5" y="9"/>
                        </a:lnTo>
                        <a:lnTo>
                          <a:pt x="8" y="7"/>
                        </a:lnTo>
                        <a:lnTo>
                          <a:pt x="9" y="4"/>
                        </a:lnTo>
                        <a:close/>
                      </a:path>
                    </a:pathLst>
                  </a:custGeom>
                  <a:solidFill>
                    <a:srgbClr val="F4E5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10" name="Freeform 878"/>
                  <p:cNvSpPr>
                    <a:spLocks/>
                  </p:cNvSpPr>
                  <p:nvPr/>
                </p:nvSpPr>
                <p:spPr bwMode="auto">
                  <a:xfrm>
                    <a:off x="5595" y="1227"/>
                    <a:ext cx="6" cy="6"/>
                  </a:xfrm>
                  <a:custGeom>
                    <a:avLst/>
                    <a:gdLst/>
                    <a:ahLst/>
                    <a:cxnLst>
                      <a:cxn ang="0">
                        <a:pos x="6" y="3"/>
                      </a:cxn>
                      <a:cxn ang="0">
                        <a:pos x="4" y="2"/>
                      </a:cxn>
                      <a:cxn ang="0">
                        <a:pos x="3" y="0"/>
                      </a:cxn>
                      <a:cxn ang="0">
                        <a:pos x="0" y="2"/>
                      </a:cxn>
                      <a:cxn ang="0">
                        <a:pos x="0" y="3"/>
                      </a:cxn>
                      <a:cxn ang="0">
                        <a:pos x="0" y="6"/>
                      </a:cxn>
                      <a:cxn ang="0">
                        <a:pos x="3" y="6"/>
                      </a:cxn>
                      <a:cxn ang="0">
                        <a:pos x="4" y="6"/>
                      </a:cxn>
                      <a:cxn ang="0">
                        <a:pos x="6" y="3"/>
                      </a:cxn>
                    </a:cxnLst>
                    <a:rect l="0" t="0" r="r" b="b"/>
                    <a:pathLst>
                      <a:path w="6" h="6">
                        <a:moveTo>
                          <a:pt x="6" y="3"/>
                        </a:moveTo>
                        <a:lnTo>
                          <a:pt x="4" y="2"/>
                        </a:lnTo>
                        <a:lnTo>
                          <a:pt x="3" y="0"/>
                        </a:lnTo>
                        <a:lnTo>
                          <a:pt x="0" y="2"/>
                        </a:lnTo>
                        <a:lnTo>
                          <a:pt x="0" y="3"/>
                        </a:lnTo>
                        <a:lnTo>
                          <a:pt x="0" y="6"/>
                        </a:lnTo>
                        <a:lnTo>
                          <a:pt x="3" y="6"/>
                        </a:lnTo>
                        <a:lnTo>
                          <a:pt x="4" y="6"/>
                        </a:lnTo>
                        <a:lnTo>
                          <a:pt x="6" y="3"/>
                        </a:lnTo>
                        <a:close/>
                      </a:path>
                    </a:pathLst>
                  </a:custGeom>
                  <a:solidFill>
                    <a:srgbClr val="F5EB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11" name="Freeform 879"/>
                  <p:cNvSpPr>
                    <a:spLocks/>
                  </p:cNvSpPr>
                  <p:nvPr/>
                </p:nvSpPr>
                <p:spPr bwMode="auto">
                  <a:xfrm>
                    <a:off x="5596" y="1229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1"/>
                      </a:cxn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0" y="3"/>
                      </a:cxn>
                      <a:cxn ang="0">
                        <a:pos x="2" y="3"/>
                      </a:cxn>
                      <a:cxn ang="0">
                        <a:pos x="2" y="3"/>
                      </a:cxn>
                      <a:cxn ang="0">
                        <a:pos x="3" y="1"/>
                      </a:cxn>
                    </a:cxnLst>
                    <a:rect l="0" t="0" r="r" b="b"/>
                    <a:pathLst>
                      <a:path w="3" h="3">
                        <a:moveTo>
                          <a:pt x="3" y="1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0" y="1"/>
                        </a:lnTo>
                        <a:lnTo>
                          <a:pt x="0" y="3"/>
                        </a:lnTo>
                        <a:lnTo>
                          <a:pt x="2" y="3"/>
                        </a:lnTo>
                        <a:lnTo>
                          <a:pt x="2" y="3"/>
                        </a:lnTo>
                        <a:lnTo>
                          <a:pt x="3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12" name="Freeform 880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128" cy="124"/>
                  </a:xfrm>
                  <a:custGeom>
                    <a:avLst/>
                    <a:gdLst/>
                    <a:ahLst/>
                    <a:cxnLst>
                      <a:cxn ang="0">
                        <a:pos x="65" y="0"/>
                      </a:cxn>
                      <a:cxn ang="0">
                        <a:pos x="77" y="1"/>
                      </a:cxn>
                      <a:cxn ang="0">
                        <a:pos x="90" y="5"/>
                      </a:cxn>
                      <a:cxn ang="0">
                        <a:pos x="101" y="11"/>
                      </a:cxn>
                      <a:cxn ang="0">
                        <a:pos x="110" y="19"/>
                      </a:cxn>
                      <a:cxn ang="0">
                        <a:pos x="118" y="26"/>
                      </a:cxn>
                      <a:cxn ang="0">
                        <a:pos x="124" y="37"/>
                      </a:cxn>
                      <a:cxn ang="0">
                        <a:pos x="128" y="49"/>
                      </a:cxn>
                      <a:cxn ang="0">
                        <a:pos x="128" y="62"/>
                      </a:cxn>
                      <a:cxn ang="0">
                        <a:pos x="128" y="74"/>
                      </a:cxn>
                      <a:cxn ang="0">
                        <a:pos x="124" y="85"/>
                      </a:cxn>
                      <a:cxn ang="0">
                        <a:pos x="118" y="96"/>
                      </a:cxn>
                      <a:cxn ang="0">
                        <a:pos x="110" y="105"/>
                      </a:cxn>
                      <a:cxn ang="0">
                        <a:pos x="101" y="113"/>
                      </a:cxn>
                      <a:cxn ang="0">
                        <a:pos x="90" y="117"/>
                      </a:cxn>
                      <a:cxn ang="0">
                        <a:pos x="77" y="122"/>
                      </a:cxn>
                      <a:cxn ang="0">
                        <a:pos x="65" y="124"/>
                      </a:cxn>
                      <a:cxn ang="0">
                        <a:pos x="51" y="122"/>
                      </a:cxn>
                      <a:cxn ang="0">
                        <a:pos x="40" y="117"/>
                      </a:cxn>
                      <a:cxn ang="0">
                        <a:pos x="30" y="113"/>
                      </a:cxn>
                      <a:cxn ang="0">
                        <a:pos x="19" y="105"/>
                      </a:cxn>
                      <a:cxn ang="0">
                        <a:pos x="11" y="96"/>
                      </a:cxn>
                      <a:cxn ang="0">
                        <a:pos x="5" y="85"/>
                      </a:cxn>
                      <a:cxn ang="0">
                        <a:pos x="2" y="74"/>
                      </a:cxn>
                      <a:cxn ang="0">
                        <a:pos x="0" y="62"/>
                      </a:cxn>
                      <a:cxn ang="0">
                        <a:pos x="2" y="49"/>
                      </a:cxn>
                      <a:cxn ang="0">
                        <a:pos x="5" y="37"/>
                      </a:cxn>
                      <a:cxn ang="0">
                        <a:pos x="11" y="26"/>
                      </a:cxn>
                      <a:cxn ang="0">
                        <a:pos x="19" y="19"/>
                      </a:cxn>
                      <a:cxn ang="0">
                        <a:pos x="30" y="11"/>
                      </a:cxn>
                      <a:cxn ang="0">
                        <a:pos x="40" y="5"/>
                      </a:cxn>
                      <a:cxn ang="0">
                        <a:pos x="51" y="1"/>
                      </a:cxn>
                      <a:cxn ang="0">
                        <a:pos x="65" y="0"/>
                      </a:cxn>
                    </a:cxnLst>
                    <a:rect l="0" t="0" r="r" b="b"/>
                    <a:pathLst>
                      <a:path w="128" h="124">
                        <a:moveTo>
                          <a:pt x="65" y="0"/>
                        </a:moveTo>
                        <a:lnTo>
                          <a:pt x="77" y="1"/>
                        </a:lnTo>
                        <a:lnTo>
                          <a:pt x="90" y="5"/>
                        </a:lnTo>
                        <a:lnTo>
                          <a:pt x="101" y="11"/>
                        </a:lnTo>
                        <a:lnTo>
                          <a:pt x="110" y="19"/>
                        </a:lnTo>
                        <a:lnTo>
                          <a:pt x="118" y="26"/>
                        </a:lnTo>
                        <a:lnTo>
                          <a:pt x="124" y="37"/>
                        </a:lnTo>
                        <a:lnTo>
                          <a:pt x="128" y="49"/>
                        </a:lnTo>
                        <a:lnTo>
                          <a:pt x="128" y="62"/>
                        </a:lnTo>
                        <a:lnTo>
                          <a:pt x="128" y="74"/>
                        </a:lnTo>
                        <a:lnTo>
                          <a:pt x="124" y="85"/>
                        </a:lnTo>
                        <a:lnTo>
                          <a:pt x="118" y="96"/>
                        </a:lnTo>
                        <a:lnTo>
                          <a:pt x="110" y="105"/>
                        </a:lnTo>
                        <a:lnTo>
                          <a:pt x="101" y="113"/>
                        </a:lnTo>
                        <a:lnTo>
                          <a:pt x="90" y="117"/>
                        </a:lnTo>
                        <a:lnTo>
                          <a:pt x="77" y="122"/>
                        </a:lnTo>
                        <a:lnTo>
                          <a:pt x="65" y="124"/>
                        </a:lnTo>
                        <a:lnTo>
                          <a:pt x="51" y="122"/>
                        </a:lnTo>
                        <a:lnTo>
                          <a:pt x="40" y="117"/>
                        </a:lnTo>
                        <a:lnTo>
                          <a:pt x="30" y="113"/>
                        </a:lnTo>
                        <a:lnTo>
                          <a:pt x="19" y="105"/>
                        </a:lnTo>
                        <a:lnTo>
                          <a:pt x="11" y="96"/>
                        </a:lnTo>
                        <a:lnTo>
                          <a:pt x="5" y="85"/>
                        </a:lnTo>
                        <a:lnTo>
                          <a:pt x="2" y="74"/>
                        </a:lnTo>
                        <a:lnTo>
                          <a:pt x="0" y="62"/>
                        </a:lnTo>
                        <a:lnTo>
                          <a:pt x="2" y="49"/>
                        </a:lnTo>
                        <a:lnTo>
                          <a:pt x="5" y="37"/>
                        </a:lnTo>
                        <a:lnTo>
                          <a:pt x="11" y="26"/>
                        </a:lnTo>
                        <a:lnTo>
                          <a:pt x="19" y="19"/>
                        </a:lnTo>
                        <a:lnTo>
                          <a:pt x="30" y="11"/>
                        </a:lnTo>
                        <a:lnTo>
                          <a:pt x="40" y="5"/>
                        </a:lnTo>
                        <a:lnTo>
                          <a:pt x="51" y="1"/>
                        </a:lnTo>
                        <a:lnTo>
                          <a:pt x="65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13" name="Freeform 881"/>
                  <p:cNvSpPr>
                    <a:spLocks/>
                  </p:cNvSpPr>
                  <p:nvPr/>
                </p:nvSpPr>
                <p:spPr bwMode="auto">
                  <a:xfrm>
                    <a:off x="6044" y="1570"/>
                    <a:ext cx="19" cy="28"/>
                  </a:xfrm>
                  <a:custGeom>
                    <a:avLst/>
                    <a:gdLst/>
                    <a:ahLst/>
                    <a:cxnLst>
                      <a:cxn ang="0">
                        <a:pos x="19" y="0"/>
                      </a:cxn>
                      <a:cxn ang="0">
                        <a:pos x="15" y="8"/>
                      </a:cxn>
                      <a:cxn ang="0">
                        <a:pos x="11" y="16"/>
                      </a:cxn>
                      <a:cxn ang="0">
                        <a:pos x="6" y="22"/>
                      </a:cxn>
                      <a:cxn ang="0">
                        <a:pos x="0" y="28"/>
                      </a:cxn>
                      <a:cxn ang="0">
                        <a:pos x="11" y="16"/>
                      </a:cxn>
                      <a:cxn ang="0">
                        <a:pos x="19" y="0"/>
                      </a:cxn>
                    </a:cxnLst>
                    <a:rect l="0" t="0" r="r" b="b"/>
                    <a:pathLst>
                      <a:path w="19" h="28">
                        <a:moveTo>
                          <a:pt x="19" y="0"/>
                        </a:moveTo>
                        <a:lnTo>
                          <a:pt x="15" y="8"/>
                        </a:lnTo>
                        <a:lnTo>
                          <a:pt x="11" y="16"/>
                        </a:lnTo>
                        <a:lnTo>
                          <a:pt x="6" y="22"/>
                        </a:lnTo>
                        <a:lnTo>
                          <a:pt x="0" y="28"/>
                        </a:lnTo>
                        <a:lnTo>
                          <a:pt x="11" y="16"/>
                        </a:lnTo>
                        <a:lnTo>
                          <a:pt x="19" y="0"/>
                        </a:lnTo>
                        <a:close/>
                      </a:path>
                    </a:pathLst>
                  </a:custGeom>
                  <a:solidFill>
                    <a:srgbClr val="2E3C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14" name="Freeform 882"/>
                  <p:cNvSpPr>
                    <a:spLocks/>
                  </p:cNvSpPr>
                  <p:nvPr/>
                </p:nvSpPr>
                <p:spPr bwMode="auto">
                  <a:xfrm>
                    <a:off x="6035" y="1560"/>
                    <a:ext cx="29" cy="46"/>
                  </a:xfrm>
                  <a:custGeom>
                    <a:avLst/>
                    <a:gdLst/>
                    <a:ahLst/>
                    <a:cxnLst>
                      <a:cxn ang="0">
                        <a:pos x="29" y="0"/>
                      </a:cxn>
                      <a:cxn ang="0">
                        <a:pos x="28" y="7"/>
                      </a:cxn>
                      <a:cxn ang="0">
                        <a:pos x="26" y="13"/>
                      </a:cxn>
                      <a:cxn ang="0">
                        <a:pos x="23" y="20"/>
                      </a:cxn>
                      <a:cxn ang="0">
                        <a:pos x="20" y="26"/>
                      </a:cxn>
                      <a:cxn ang="0">
                        <a:pos x="12" y="37"/>
                      </a:cxn>
                      <a:cxn ang="0">
                        <a:pos x="0" y="46"/>
                      </a:cxn>
                      <a:cxn ang="0">
                        <a:pos x="11" y="35"/>
                      </a:cxn>
                      <a:cxn ang="0">
                        <a:pos x="18" y="24"/>
                      </a:cxn>
                      <a:cxn ang="0">
                        <a:pos x="24" y="12"/>
                      </a:cxn>
                      <a:cxn ang="0">
                        <a:pos x="29" y="0"/>
                      </a:cxn>
                    </a:cxnLst>
                    <a:rect l="0" t="0" r="r" b="b"/>
                    <a:pathLst>
                      <a:path w="29" h="46">
                        <a:moveTo>
                          <a:pt x="29" y="0"/>
                        </a:moveTo>
                        <a:lnTo>
                          <a:pt x="28" y="7"/>
                        </a:lnTo>
                        <a:lnTo>
                          <a:pt x="26" y="13"/>
                        </a:lnTo>
                        <a:lnTo>
                          <a:pt x="23" y="20"/>
                        </a:lnTo>
                        <a:lnTo>
                          <a:pt x="20" y="26"/>
                        </a:lnTo>
                        <a:lnTo>
                          <a:pt x="12" y="37"/>
                        </a:lnTo>
                        <a:lnTo>
                          <a:pt x="0" y="46"/>
                        </a:lnTo>
                        <a:lnTo>
                          <a:pt x="11" y="35"/>
                        </a:lnTo>
                        <a:lnTo>
                          <a:pt x="18" y="24"/>
                        </a:lnTo>
                        <a:lnTo>
                          <a:pt x="24" y="12"/>
                        </a:ln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2E3C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15" name="Freeform 883"/>
                  <p:cNvSpPr>
                    <a:spLocks/>
                  </p:cNvSpPr>
                  <p:nvPr/>
                </p:nvSpPr>
                <p:spPr bwMode="auto">
                  <a:xfrm>
                    <a:off x="6029" y="1552"/>
                    <a:ext cx="35" cy="57"/>
                  </a:xfrm>
                  <a:custGeom>
                    <a:avLst/>
                    <a:gdLst/>
                    <a:ahLst/>
                    <a:cxnLst>
                      <a:cxn ang="0">
                        <a:pos x="15" y="46"/>
                      </a:cxn>
                      <a:cxn ang="0">
                        <a:pos x="26" y="34"/>
                      </a:cxn>
                      <a:cxn ang="0">
                        <a:pos x="34" y="18"/>
                      </a:cxn>
                      <a:cxn ang="0">
                        <a:pos x="35" y="11"/>
                      </a:cxn>
                      <a:cxn ang="0">
                        <a:pos x="35" y="3"/>
                      </a:cxn>
                      <a:cxn ang="0">
                        <a:pos x="35" y="1"/>
                      </a:cxn>
                      <a:cxn ang="0">
                        <a:pos x="35" y="0"/>
                      </a:cxn>
                      <a:cxn ang="0">
                        <a:pos x="34" y="9"/>
                      </a:cxn>
                      <a:cxn ang="0">
                        <a:pos x="30" y="17"/>
                      </a:cxn>
                      <a:cxn ang="0">
                        <a:pos x="27" y="25"/>
                      </a:cxn>
                      <a:cxn ang="0">
                        <a:pos x="23" y="32"/>
                      </a:cxn>
                      <a:cxn ang="0">
                        <a:pos x="12" y="46"/>
                      </a:cxn>
                      <a:cxn ang="0">
                        <a:pos x="0" y="57"/>
                      </a:cxn>
                      <a:cxn ang="0">
                        <a:pos x="7" y="52"/>
                      </a:cxn>
                      <a:cxn ang="0">
                        <a:pos x="15" y="46"/>
                      </a:cxn>
                    </a:cxnLst>
                    <a:rect l="0" t="0" r="r" b="b"/>
                    <a:pathLst>
                      <a:path w="35" h="57">
                        <a:moveTo>
                          <a:pt x="15" y="46"/>
                        </a:moveTo>
                        <a:lnTo>
                          <a:pt x="26" y="34"/>
                        </a:lnTo>
                        <a:lnTo>
                          <a:pt x="34" y="18"/>
                        </a:lnTo>
                        <a:lnTo>
                          <a:pt x="35" y="11"/>
                        </a:lnTo>
                        <a:lnTo>
                          <a:pt x="35" y="3"/>
                        </a:lnTo>
                        <a:lnTo>
                          <a:pt x="35" y="1"/>
                        </a:lnTo>
                        <a:lnTo>
                          <a:pt x="35" y="0"/>
                        </a:lnTo>
                        <a:lnTo>
                          <a:pt x="34" y="9"/>
                        </a:lnTo>
                        <a:lnTo>
                          <a:pt x="30" y="17"/>
                        </a:lnTo>
                        <a:lnTo>
                          <a:pt x="27" y="25"/>
                        </a:lnTo>
                        <a:lnTo>
                          <a:pt x="23" y="32"/>
                        </a:lnTo>
                        <a:lnTo>
                          <a:pt x="12" y="46"/>
                        </a:lnTo>
                        <a:lnTo>
                          <a:pt x="0" y="57"/>
                        </a:lnTo>
                        <a:lnTo>
                          <a:pt x="7" y="52"/>
                        </a:lnTo>
                        <a:lnTo>
                          <a:pt x="15" y="46"/>
                        </a:lnTo>
                        <a:close/>
                      </a:path>
                    </a:pathLst>
                  </a:custGeom>
                  <a:solidFill>
                    <a:srgbClr val="2E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16" name="Freeform 884"/>
                  <p:cNvSpPr>
                    <a:spLocks/>
                  </p:cNvSpPr>
                  <p:nvPr/>
                </p:nvSpPr>
                <p:spPr bwMode="auto">
                  <a:xfrm>
                    <a:off x="6022" y="1546"/>
                    <a:ext cx="42" cy="66"/>
                  </a:xfrm>
                  <a:custGeom>
                    <a:avLst/>
                    <a:gdLst/>
                    <a:ahLst/>
                    <a:cxnLst>
                      <a:cxn ang="0">
                        <a:pos x="13" y="60"/>
                      </a:cxn>
                      <a:cxn ang="0">
                        <a:pos x="24" y="49"/>
                      </a:cxn>
                      <a:cxn ang="0">
                        <a:pos x="31" y="38"/>
                      </a:cxn>
                      <a:cxn ang="0">
                        <a:pos x="37" y="26"/>
                      </a:cxn>
                      <a:cxn ang="0">
                        <a:pos x="42" y="14"/>
                      </a:cxn>
                      <a:cxn ang="0">
                        <a:pos x="42" y="10"/>
                      </a:cxn>
                      <a:cxn ang="0">
                        <a:pos x="42" y="9"/>
                      </a:cxn>
                      <a:cxn ang="0">
                        <a:pos x="42" y="4"/>
                      </a:cxn>
                      <a:cxn ang="0">
                        <a:pos x="42" y="0"/>
                      </a:cxn>
                      <a:cxn ang="0">
                        <a:pos x="41" y="10"/>
                      </a:cxn>
                      <a:cxn ang="0">
                        <a:pos x="37" y="20"/>
                      </a:cxn>
                      <a:cxn ang="0">
                        <a:pos x="33" y="29"/>
                      </a:cxn>
                      <a:cxn ang="0">
                        <a:pos x="28" y="38"/>
                      </a:cxn>
                      <a:cxn ang="0">
                        <a:pos x="22" y="46"/>
                      </a:cxn>
                      <a:cxn ang="0">
                        <a:pos x="16" y="54"/>
                      </a:cxn>
                      <a:cxn ang="0">
                        <a:pos x="8" y="60"/>
                      </a:cxn>
                      <a:cxn ang="0">
                        <a:pos x="0" y="66"/>
                      </a:cxn>
                      <a:cxn ang="0">
                        <a:pos x="7" y="63"/>
                      </a:cxn>
                      <a:cxn ang="0">
                        <a:pos x="13" y="60"/>
                      </a:cxn>
                    </a:cxnLst>
                    <a:rect l="0" t="0" r="r" b="b"/>
                    <a:pathLst>
                      <a:path w="42" h="66">
                        <a:moveTo>
                          <a:pt x="13" y="60"/>
                        </a:moveTo>
                        <a:lnTo>
                          <a:pt x="24" y="49"/>
                        </a:lnTo>
                        <a:lnTo>
                          <a:pt x="31" y="38"/>
                        </a:lnTo>
                        <a:lnTo>
                          <a:pt x="37" y="26"/>
                        </a:lnTo>
                        <a:lnTo>
                          <a:pt x="42" y="14"/>
                        </a:lnTo>
                        <a:lnTo>
                          <a:pt x="42" y="10"/>
                        </a:lnTo>
                        <a:lnTo>
                          <a:pt x="42" y="9"/>
                        </a:lnTo>
                        <a:lnTo>
                          <a:pt x="42" y="4"/>
                        </a:lnTo>
                        <a:lnTo>
                          <a:pt x="42" y="0"/>
                        </a:lnTo>
                        <a:lnTo>
                          <a:pt x="41" y="10"/>
                        </a:lnTo>
                        <a:lnTo>
                          <a:pt x="37" y="20"/>
                        </a:lnTo>
                        <a:lnTo>
                          <a:pt x="33" y="29"/>
                        </a:lnTo>
                        <a:lnTo>
                          <a:pt x="28" y="38"/>
                        </a:lnTo>
                        <a:lnTo>
                          <a:pt x="22" y="46"/>
                        </a:lnTo>
                        <a:lnTo>
                          <a:pt x="16" y="54"/>
                        </a:lnTo>
                        <a:lnTo>
                          <a:pt x="8" y="60"/>
                        </a:lnTo>
                        <a:lnTo>
                          <a:pt x="0" y="66"/>
                        </a:lnTo>
                        <a:lnTo>
                          <a:pt x="7" y="63"/>
                        </a:lnTo>
                        <a:lnTo>
                          <a:pt x="13" y="60"/>
                        </a:lnTo>
                        <a:close/>
                      </a:path>
                    </a:pathLst>
                  </a:custGeom>
                  <a:solidFill>
                    <a:srgbClr val="30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17" name="Freeform 885"/>
                  <p:cNvSpPr>
                    <a:spLocks/>
                  </p:cNvSpPr>
                  <p:nvPr/>
                </p:nvSpPr>
                <p:spPr bwMode="auto">
                  <a:xfrm>
                    <a:off x="6016" y="1541"/>
                    <a:ext cx="48" cy="73"/>
                  </a:xfrm>
                  <a:custGeom>
                    <a:avLst/>
                    <a:gdLst/>
                    <a:ahLst/>
                    <a:cxnLst>
                      <a:cxn ang="0">
                        <a:pos x="13" y="68"/>
                      </a:cxn>
                      <a:cxn ang="0">
                        <a:pos x="25" y="57"/>
                      </a:cxn>
                      <a:cxn ang="0">
                        <a:pos x="36" y="43"/>
                      </a:cxn>
                      <a:cxn ang="0">
                        <a:pos x="40" y="36"/>
                      </a:cxn>
                      <a:cxn ang="0">
                        <a:pos x="43" y="28"/>
                      </a:cxn>
                      <a:cxn ang="0">
                        <a:pos x="47" y="20"/>
                      </a:cxn>
                      <a:cxn ang="0">
                        <a:pos x="48" y="11"/>
                      </a:cxn>
                      <a:cxn ang="0">
                        <a:pos x="48" y="5"/>
                      </a:cxn>
                      <a:cxn ang="0">
                        <a:pos x="47" y="0"/>
                      </a:cxn>
                      <a:cxn ang="0">
                        <a:pos x="45" y="11"/>
                      </a:cxn>
                      <a:cxn ang="0">
                        <a:pos x="42" y="22"/>
                      </a:cxn>
                      <a:cxn ang="0">
                        <a:pos x="37" y="32"/>
                      </a:cxn>
                      <a:cxn ang="0">
                        <a:pos x="33" y="42"/>
                      </a:cxn>
                      <a:cxn ang="0">
                        <a:pos x="25" y="51"/>
                      </a:cxn>
                      <a:cxn ang="0">
                        <a:pos x="17" y="60"/>
                      </a:cxn>
                      <a:cxn ang="0">
                        <a:pos x="9" y="66"/>
                      </a:cxn>
                      <a:cxn ang="0">
                        <a:pos x="0" y="73"/>
                      </a:cxn>
                      <a:cxn ang="0">
                        <a:pos x="6" y="71"/>
                      </a:cxn>
                      <a:cxn ang="0">
                        <a:pos x="13" y="68"/>
                      </a:cxn>
                    </a:cxnLst>
                    <a:rect l="0" t="0" r="r" b="b"/>
                    <a:pathLst>
                      <a:path w="48" h="73">
                        <a:moveTo>
                          <a:pt x="13" y="68"/>
                        </a:moveTo>
                        <a:lnTo>
                          <a:pt x="25" y="57"/>
                        </a:lnTo>
                        <a:lnTo>
                          <a:pt x="36" y="43"/>
                        </a:lnTo>
                        <a:lnTo>
                          <a:pt x="40" y="36"/>
                        </a:lnTo>
                        <a:lnTo>
                          <a:pt x="43" y="28"/>
                        </a:lnTo>
                        <a:lnTo>
                          <a:pt x="47" y="20"/>
                        </a:lnTo>
                        <a:lnTo>
                          <a:pt x="48" y="11"/>
                        </a:lnTo>
                        <a:lnTo>
                          <a:pt x="48" y="5"/>
                        </a:lnTo>
                        <a:lnTo>
                          <a:pt x="47" y="0"/>
                        </a:lnTo>
                        <a:lnTo>
                          <a:pt x="45" y="11"/>
                        </a:lnTo>
                        <a:lnTo>
                          <a:pt x="42" y="22"/>
                        </a:lnTo>
                        <a:lnTo>
                          <a:pt x="37" y="32"/>
                        </a:lnTo>
                        <a:lnTo>
                          <a:pt x="33" y="42"/>
                        </a:lnTo>
                        <a:lnTo>
                          <a:pt x="25" y="51"/>
                        </a:lnTo>
                        <a:lnTo>
                          <a:pt x="17" y="60"/>
                        </a:lnTo>
                        <a:lnTo>
                          <a:pt x="9" y="66"/>
                        </a:lnTo>
                        <a:lnTo>
                          <a:pt x="0" y="73"/>
                        </a:lnTo>
                        <a:lnTo>
                          <a:pt x="6" y="71"/>
                        </a:lnTo>
                        <a:lnTo>
                          <a:pt x="13" y="68"/>
                        </a:lnTo>
                        <a:close/>
                      </a:path>
                    </a:pathLst>
                  </a:custGeom>
                  <a:solidFill>
                    <a:srgbClr val="313E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18" name="Freeform 886"/>
                  <p:cNvSpPr>
                    <a:spLocks/>
                  </p:cNvSpPr>
                  <p:nvPr/>
                </p:nvSpPr>
                <p:spPr bwMode="auto">
                  <a:xfrm>
                    <a:off x="6010" y="1536"/>
                    <a:ext cx="54" cy="79"/>
                  </a:xfrm>
                  <a:custGeom>
                    <a:avLst/>
                    <a:gdLst/>
                    <a:ahLst/>
                    <a:cxnLst>
                      <a:cxn ang="0">
                        <a:pos x="12" y="76"/>
                      </a:cxn>
                      <a:cxn ang="0">
                        <a:pos x="20" y="70"/>
                      </a:cxn>
                      <a:cxn ang="0">
                        <a:pos x="28" y="64"/>
                      </a:cxn>
                      <a:cxn ang="0">
                        <a:pos x="34" y="56"/>
                      </a:cxn>
                      <a:cxn ang="0">
                        <a:pos x="40" y="48"/>
                      </a:cxn>
                      <a:cxn ang="0">
                        <a:pos x="45" y="39"/>
                      </a:cxn>
                      <a:cxn ang="0">
                        <a:pos x="49" y="30"/>
                      </a:cxn>
                      <a:cxn ang="0">
                        <a:pos x="53" y="20"/>
                      </a:cxn>
                      <a:cxn ang="0">
                        <a:pos x="54" y="10"/>
                      </a:cxn>
                      <a:cxn ang="0">
                        <a:pos x="53" y="5"/>
                      </a:cxn>
                      <a:cxn ang="0">
                        <a:pos x="51" y="0"/>
                      </a:cxn>
                      <a:cxn ang="0">
                        <a:pos x="49" y="13"/>
                      </a:cxn>
                      <a:cxn ang="0">
                        <a:pos x="48" y="25"/>
                      </a:cxn>
                      <a:cxn ang="0">
                        <a:pos x="43" y="36"/>
                      </a:cxn>
                      <a:cxn ang="0">
                        <a:pos x="37" y="47"/>
                      </a:cxn>
                      <a:cxn ang="0">
                        <a:pos x="29" y="56"/>
                      </a:cxn>
                      <a:cxn ang="0">
                        <a:pos x="20" y="65"/>
                      </a:cxn>
                      <a:cxn ang="0">
                        <a:pos x="11" y="73"/>
                      </a:cxn>
                      <a:cxn ang="0">
                        <a:pos x="0" y="79"/>
                      </a:cxn>
                      <a:cxn ang="0">
                        <a:pos x="6" y="78"/>
                      </a:cxn>
                      <a:cxn ang="0">
                        <a:pos x="12" y="76"/>
                      </a:cxn>
                    </a:cxnLst>
                    <a:rect l="0" t="0" r="r" b="b"/>
                    <a:pathLst>
                      <a:path w="54" h="79">
                        <a:moveTo>
                          <a:pt x="12" y="76"/>
                        </a:moveTo>
                        <a:lnTo>
                          <a:pt x="20" y="70"/>
                        </a:lnTo>
                        <a:lnTo>
                          <a:pt x="28" y="64"/>
                        </a:lnTo>
                        <a:lnTo>
                          <a:pt x="34" y="56"/>
                        </a:lnTo>
                        <a:lnTo>
                          <a:pt x="40" y="48"/>
                        </a:lnTo>
                        <a:lnTo>
                          <a:pt x="45" y="39"/>
                        </a:lnTo>
                        <a:lnTo>
                          <a:pt x="49" y="30"/>
                        </a:lnTo>
                        <a:lnTo>
                          <a:pt x="53" y="20"/>
                        </a:lnTo>
                        <a:lnTo>
                          <a:pt x="54" y="10"/>
                        </a:lnTo>
                        <a:lnTo>
                          <a:pt x="53" y="5"/>
                        </a:lnTo>
                        <a:lnTo>
                          <a:pt x="51" y="0"/>
                        </a:lnTo>
                        <a:lnTo>
                          <a:pt x="49" y="13"/>
                        </a:lnTo>
                        <a:lnTo>
                          <a:pt x="48" y="25"/>
                        </a:lnTo>
                        <a:lnTo>
                          <a:pt x="43" y="36"/>
                        </a:lnTo>
                        <a:lnTo>
                          <a:pt x="37" y="47"/>
                        </a:lnTo>
                        <a:lnTo>
                          <a:pt x="29" y="56"/>
                        </a:lnTo>
                        <a:lnTo>
                          <a:pt x="20" y="65"/>
                        </a:lnTo>
                        <a:lnTo>
                          <a:pt x="11" y="73"/>
                        </a:lnTo>
                        <a:lnTo>
                          <a:pt x="0" y="79"/>
                        </a:lnTo>
                        <a:lnTo>
                          <a:pt x="6" y="78"/>
                        </a:lnTo>
                        <a:lnTo>
                          <a:pt x="12" y="76"/>
                        </a:lnTo>
                        <a:close/>
                      </a:path>
                    </a:pathLst>
                  </a:custGeom>
                  <a:solidFill>
                    <a:srgbClr val="323E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19" name="Freeform 887"/>
                  <p:cNvSpPr>
                    <a:spLocks/>
                  </p:cNvSpPr>
                  <p:nvPr/>
                </p:nvSpPr>
                <p:spPr bwMode="auto">
                  <a:xfrm>
                    <a:off x="6005" y="1532"/>
                    <a:ext cx="58" cy="83"/>
                  </a:xfrm>
                  <a:custGeom>
                    <a:avLst/>
                    <a:gdLst/>
                    <a:ahLst/>
                    <a:cxnLst>
                      <a:cxn ang="0">
                        <a:pos x="11" y="82"/>
                      </a:cxn>
                      <a:cxn ang="0">
                        <a:pos x="20" y="75"/>
                      </a:cxn>
                      <a:cxn ang="0">
                        <a:pos x="28" y="69"/>
                      </a:cxn>
                      <a:cxn ang="0">
                        <a:pos x="36" y="60"/>
                      </a:cxn>
                      <a:cxn ang="0">
                        <a:pos x="44" y="51"/>
                      </a:cxn>
                      <a:cxn ang="0">
                        <a:pos x="48" y="41"/>
                      </a:cxn>
                      <a:cxn ang="0">
                        <a:pos x="53" y="31"/>
                      </a:cxn>
                      <a:cxn ang="0">
                        <a:pos x="56" y="20"/>
                      </a:cxn>
                      <a:cxn ang="0">
                        <a:pos x="58" y="9"/>
                      </a:cxn>
                      <a:cxn ang="0">
                        <a:pos x="56" y="4"/>
                      </a:cxn>
                      <a:cxn ang="0">
                        <a:pos x="54" y="0"/>
                      </a:cxn>
                      <a:cxn ang="0">
                        <a:pos x="54" y="1"/>
                      </a:cxn>
                      <a:cxn ang="0">
                        <a:pos x="54" y="1"/>
                      </a:cxn>
                      <a:cxn ang="0">
                        <a:pos x="54" y="15"/>
                      </a:cxn>
                      <a:cxn ang="0">
                        <a:pos x="51" y="28"/>
                      </a:cxn>
                      <a:cxn ang="0">
                        <a:pos x="47" y="40"/>
                      </a:cxn>
                      <a:cxn ang="0">
                        <a:pos x="39" y="51"/>
                      </a:cxn>
                      <a:cxn ang="0">
                        <a:pos x="31" y="62"/>
                      </a:cxn>
                      <a:cxn ang="0">
                        <a:pos x="22" y="71"/>
                      </a:cxn>
                      <a:cxn ang="0">
                        <a:pos x="13" y="77"/>
                      </a:cxn>
                      <a:cxn ang="0">
                        <a:pos x="0" y="83"/>
                      </a:cxn>
                      <a:cxn ang="0">
                        <a:pos x="7" y="83"/>
                      </a:cxn>
                      <a:cxn ang="0">
                        <a:pos x="11" y="82"/>
                      </a:cxn>
                    </a:cxnLst>
                    <a:rect l="0" t="0" r="r" b="b"/>
                    <a:pathLst>
                      <a:path w="58" h="83">
                        <a:moveTo>
                          <a:pt x="11" y="82"/>
                        </a:moveTo>
                        <a:lnTo>
                          <a:pt x="20" y="75"/>
                        </a:lnTo>
                        <a:lnTo>
                          <a:pt x="28" y="69"/>
                        </a:lnTo>
                        <a:lnTo>
                          <a:pt x="36" y="60"/>
                        </a:lnTo>
                        <a:lnTo>
                          <a:pt x="44" y="51"/>
                        </a:lnTo>
                        <a:lnTo>
                          <a:pt x="48" y="41"/>
                        </a:lnTo>
                        <a:lnTo>
                          <a:pt x="53" y="31"/>
                        </a:lnTo>
                        <a:lnTo>
                          <a:pt x="56" y="20"/>
                        </a:lnTo>
                        <a:lnTo>
                          <a:pt x="58" y="9"/>
                        </a:lnTo>
                        <a:lnTo>
                          <a:pt x="56" y="4"/>
                        </a:lnTo>
                        <a:lnTo>
                          <a:pt x="54" y="0"/>
                        </a:lnTo>
                        <a:lnTo>
                          <a:pt x="54" y="1"/>
                        </a:lnTo>
                        <a:lnTo>
                          <a:pt x="54" y="1"/>
                        </a:lnTo>
                        <a:lnTo>
                          <a:pt x="54" y="15"/>
                        </a:lnTo>
                        <a:lnTo>
                          <a:pt x="51" y="28"/>
                        </a:lnTo>
                        <a:lnTo>
                          <a:pt x="47" y="40"/>
                        </a:lnTo>
                        <a:lnTo>
                          <a:pt x="39" y="51"/>
                        </a:lnTo>
                        <a:lnTo>
                          <a:pt x="31" y="62"/>
                        </a:lnTo>
                        <a:lnTo>
                          <a:pt x="22" y="71"/>
                        </a:lnTo>
                        <a:lnTo>
                          <a:pt x="13" y="77"/>
                        </a:lnTo>
                        <a:lnTo>
                          <a:pt x="0" y="83"/>
                        </a:lnTo>
                        <a:lnTo>
                          <a:pt x="7" y="83"/>
                        </a:lnTo>
                        <a:lnTo>
                          <a:pt x="11" y="82"/>
                        </a:lnTo>
                        <a:close/>
                      </a:path>
                    </a:pathLst>
                  </a:custGeom>
                  <a:solidFill>
                    <a:srgbClr val="333F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20" name="Freeform 888"/>
                  <p:cNvSpPr>
                    <a:spLocks/>
                  </p:cNvSpPr>
                  <p:nvPr/>
                </p:nvSpPr>
                <p:spPr bwMode="auto">
                  <a:xfrm>
                    <a:off x="6001" y="1529"/>
                    <a:ext cx="60" cy="86"/>
                  </a:xfrm>
                  <a:custGeom>
                    <a:avLst/>
                    <a:gdLst/>
                    <a:ahLst/>
                    <a:cxnLst>
                      <a:cxn ang="0">
                        <a:pos x="9" y="86"/>
                      </a:cxn>
                      <a:cxn ang="0">
                        <a:pos x="20" y="80"/>
                      </a:cxn>
                      <a:cxn ang="0">
                        <a:pos x="29" y="72"/>
                      </a:cxn>
                      <a:cxn ang="0">
                        <a:pos x="38" y="63"/>
                      </a:cxn>
                      <a:cxn ang="0">
                        <a:pos x="46" y="54"/>
                      </a:cxn>
                      <a:cxn ang="0">
                        <a:pos x="52" y="43"/>
                      </a:cxn>
                      <a:cxn ang="0">
                        <a:pos x="57" y="32"/>
                      </a:cxn>
                      <a:cxn ang="0">
                        <a:pos x="58" y="20"/>
                      </a:cxn>
                      <a:cxn ang="0">
                        <a:pos x="60" y="7"/>
                      </a:cxn>
                      <a:cxn ang="0">
                        <a:pos x="58" y="3"/>
                      </a:cxn>
                      <a:cxn ang="0">
                        <a:pos x="57" y="0"/>
                      </a:cxn>
                      <a:cxn ang="0">
                        <a:pos x="57" y="1"/>
                      </a:cxn>
                      <a:cxn ang="0">
                        <a:pos x="57" y="4"/>
                      </a:cxn>
                      <a:cxn ang="0">
                        <a:pos x="57" y="18"/>
                      </a:cxn>
                      <a:cxn ang="0">
                        <a:pos x="54" y="32"/>
                      </a:cxn>
                      <a:cxn ang="0">
                        <a:pos x="48" y="44"/>
                      </a:cxn>
                      <a:cxn ang="0">
                        <a:pos x="41" y="55"/>
                      </a:cxn>
                      <a:cxn ang="0">
                        <a:pos x="32" y="65"/>
                      </a:cxn>
                      <a:cxn ang="0">
                        <a:pos x="23" y="74"/>
                      </a:cxn>
                      <a:cxn ang="0">
                        <a:pos x="12" y="82"/>
                      </a:cxn>
                      <a:cxn ang="0">
                        <a:pos x="0" y="86"/>
                      </a:cxn>
                      <a:cxn ang="0">
                        <a:pos x="4" y="86"/>
                      </a:cxn>
                      <a:cxn ang="0">
                        <a:pos x="9" y="86"/>
                      </a:cxn>
                    </a:cxnLst>
                    <a:rect l="0" t="0" r="r" b="b"/>
                    <a:pathLst>
                      <a:path w="60" h="86">
                        <a:moveTo>
                          <a:pt x="9" y="86"/>
                        </a:moveTo>
                        <a:lnTo>
                          <a:pt x="20" y="80"/>
                        </a:lnTo>
                        <a:lnTo>
                          <a:pt x="29" y="72"/>
                        </a:lnTo>
                        <a:lnTo>
                          <a:pt x="38" y="63"/>
                        </a:lnTo>
                        <a:lnTo>
                          <a:pt x="46" y="54"/>
                        </a:lnTo>
                        <a:lnTo>
                          <a:pt x="52" y="43"/>
                        </a:lnTo>
                        <a:lnTo>
                          <a:pt x="57" y="32"/>
                        </a:lnTo>
                        <a:lnTo>
                          <a:pt x="58" y="20"/>
                        </a:lnTo>
                        <a:lnTo>
                          <a:pt x="60" y="7"/>
                        </a:lnTo>
                        <a:lnTo>
                          <a:pt x="58" y="3"/>
                        </a:lnTo>
                        <a:lnTo>
                          <a:pt x="57" y="0"/>
                        </a:lnTo>
                        <a:lnTo>
                          <a:pt x="57" y="1"/>
                        </a:lnTo>
                        <a:lnTo>
                          <a:pt x="57" y="4"/>
                        </a:lnTo>
                        <a:lnTo>
                          <a:pt x="57" y="18"/>
                        </a:lnTo>
                        <a:lnTo>
                          <a:pt x="54" y="32"/>
                        </a:lnTo>
                        <a:lnTo>
                          <a:pt x="48" y="44"/>
                        </a:lnTo>
                        <a:lnTo>
                          <a:pt x="41" y="55"/>
                        </a:lnTo>
                        <a:lnTo>
                          <a:pt x="32" y="65"/>
                        </a:lnTo>
                        <a:lnTo>
                          <a:pt x="23" y="74"/>
                        </a:lnTo>
                        <a:lnTo>
                          <a:pt x="12" y="82"/>
                        </a:lnTo>
                        <a:lnTo>
                          <a:pt x="0" y="86"/>
                        </a:lnTo>
                        <a:lnTo>
                          <a:pt x="4" y="86"/>
                        </a:lnTo>
                        <a:lnTo>
                          <a:pt x="9" y="86"/>
                        </a:lnTo>
                        <a:close/>
                      </a:path>
                    </a:pathLst>
                  </a:custGeom>
                  <a:solidFill>
                    <a:srgbClr val="34408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21" name="Freeform 889"/>
                  <p:cNvSpPr>
                    <a:spLocks/>
                  </p:cNvSpPr>
                  <p:nvPr/>
                </p:nvSpPr>
                <p:spPr bwMode="auto">
                  <a:xfrm>
                    <a:off x="5996" y="1524"/>
                    <a:ext cx="63" cy="91"/>
                  </a:xfrm>
                  <a:custGeom>
                    <a:avLst/>
                    <a:gdLst/>
                    <a:ahLst/>
                    <a:cxnLst>
                      <a:cxn ang="0">
                        <a:pos x="63" y="9"/>
                      </a:cxn>
                      <a:cxn ang="0">
                        <a:pos x="63" y="9"/>
                      </a:cxn>
                      <a:cxn ang="0">
                        <a:pos x="63" y="8"/>
                      </a:cxn>
                      <a:cxn ang="0">
                        <a:pos x="62" y="5"/>
                      </a:cxn>
                      <a:cxn ang="0">
                        <a:pos x="60" y="0"/>
                      </a:cxn>
                      <a:cxn ang="0">
                        <a:pos x="60" y="5"/>
                      </a:cxn>
                      <a:cxn ang="0">
                        <a:pos x="60" y="9"/>
                      </a:cxn>
                      <a:cxn ang="0">
                        <a:pos x="60" y="23"/>
                      </a:cxn>
                      <a:cxn ang="0">
                        <a:pos x="56" y="37"/>
                      </a:cxn>
                      <a:cxn ang="0">
                        <a:pos x="51" y="49"/>
                      </a:cxn>
                      <a:cxn ang="0">
                        <a:pos x="43" y="60"/>
                      </a:cxn>
                      <a:cxn ang="0">
                        <a:pos x="36" y="71"/>
                      </a:cxn>
                      <a:cxn ang="0">
                        <a:pos x="25" y="79"/>
                      </a:cxn>
                      <a:cxn ang="0">
                        <a:pos x="12" y="87"/>
                      </a:cxn>
                      <a:cxn ang="0">
                        <a:pos x="0" y="91"/>
                      </a:cxn>
                      <a:cxn ang="0">
                        <a:pos x="2" y="91"/>
                      </a:cxn>
                      <a:cxn ang="0">
                        <a:pos x="5" y="91"/>
                      </a:cxn>
                      <a:cxn ang="0">
                        <a:pos x="6" y="91"/>
                      </a:cxn>
                      <a:cxn ang="0">
                        <a:pos x="9" y="91"/>
                      </a:cxn>
                      <a:cxn ang="0">
                        <a:pos x="22" y="85"/>
                      </a:cxn>
                      <a:cxn ang="0">
                        <a:pos x="31" y="79"/>
                      </a:cxn>
                      <a:cxn ang="0">
                        <a:pos x="40" y="70"/>
                      </a:cxn>
                      <a:cxn ang="0">
                        <a:pos x="48" y="59"/>
                      </a:cxn>
                      <a:cxn ang="0">
                        <a:pos x="56" y="48"/>
                      </a:cxn>
                      <a:cxn ang="0">
                        <a:pos x="60" y="36"/>
                      </a:cxn>
                      <a:cxn ang="0">
                        <a:pos x="63" y="23"/>
                      </a:cxn>
                      <a:cxn ang="0">
                        <a:pos x="63" y="9"/>
                      </a:cxn>
                    </a:cxnLst>
                    <a:rect l="0" t="0" r="r" b="b"/>
                    <a:pathLst>
                      <a:path w="63" h="91">
                        <a:moveTo>
                          <a:pt x="63" y="9"/>
                        </a:moveTo>
                        <a:lnTo>
                          <a:pt x="63" y="9"/>
                        </a:lnTo>
                        <a:lnTo>
                          <a:pt x="63" y="8"/>
                        </a:lnTo>
                        <a:lnTo>
                          <a:pt x="62" y="5"/>
                        </a:lnTo>
                        <a:lnTo>
                          <a:pt x="60" y="0"/>
                        </a:lnTo>
                        <a:lnTo>
                          <a:pt x="60" y="5"/>
                        </a:lnTo>
                        <a:lnTo>
                          <a:pt x="60" y="9"/>
                        </a:lnTo>
                        <a:lnTo>
                          <a:pt x="60" y="23"/>
                        </a:lnTo>
                        <a:lnTo>
                          <a:pt x="56" y="37"/>
                        </a:lnTo>
                        <a:lnTo>
                          <a:pt x="51" y="49"/>
                        </a:lnTo>
                        <a:lnTo>
                          <a:pt x="43" y="60"/>
                        </a:lnTo>
                        <a:lnTo>
                          <a:pt x="36" y="71"/>
                        </a:lnTo>
                        <a:lnTo>
                          <a:pt x="25" y="79"/>
                        </a:lnTo>
                        <a:lnTo>
                          <a:pt x="12" y="87"/>
                        </a:lnTo>
                        <a:lnTo>
                          <a:pt x="0" y="91"/>
                        </a:lnTo>
                        <a:lnTo>
                          <a:pt x="2" y="91"/>
                        </a:lnTo>
                        <a:lnTo>
                          <a:pt x="5" y="91"/>
                        </a:lnTo>
                        <a:lnTo>
                          <a:pt x="6" y="91"/>
                        </a:lnTo>
                        <a:lnTo>
                          <a:pt x="9" y="91"/>
                        </a:lnTo>
                        <a:lnTo>
                          <a:pt x="22" y="85"/>
                        </a:lnTo>
                        <a:lnTo>
                          <a:pt x="31" y="79"/>
                        </a:lnTo>
                        <a:lnTo>
                          <a:pt x="40" y="70"/>
                        </a:lnTo>
                        <a:lnTo>
                          <a:pt x="48" y="59"/>
                        </a:lnTo>
                        <a:lnTo>
                          <a:pt x="56" y="48"/>
                        </a:lnTo>
                        <a:lnTo>
                          <a:pt x="60" y="36"/>
                        </a:lnTo>
                        <a:lnTo>
                          <a:pt x="63" y="23"/>
                        </a:lnTo>
                        <a:lnTo>
                          <a:pt x="63" y="9"/>
                        </a:lnTo>
                        <a:close/>
                      </a:path>
                    </a:pathLst>
                  </a:custGeom>
                  <a:solidFill>
                    <a:srgbClr val="34428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22" name="Freeform 890"/>
                  <p:cNvSpPr>
                    <a:spLocks/>
                  </p:cNvSpPr>
                  <p:nvPr/>
                </p:nvSpPr>
                <p:spPr bwMode="auto">
                  <a:xfrm>
                    <a:off x="5992" y="1521"/>
                    <a:ext cx="66" cy="94"/>
                  </a:xfrm>
                  <a:custGeom>
                    <a:avLst/>
                    <a:gdLst/>
                    <a:ahLst/>
                    <a:cxnLst>
                      <a:cxn ang="0">
                        <a:pos x="66" y="12"/>
                      </a:cxn>
                      <a:cxn ang="0">
                        <a:pos x="66" y="9"/>
                      </a:cxn>
                      <a:cxn ang="0">
                        <a:pos x="66" y="8"/>
                      </a:cxn>
                      <a:cxn ang="0">
                        <a:pos x="64" y="3"/>
                      </a:cxn>
                      <a:cxn ang="0">
                        <a:pos x="63" y="0"/>
                      </a:cxn>
                      <a:cxn ang="0">
                        <a:pos x="63" y="6"/>
                      </a:cxn>
                      <a:cxn ang="0">
                        <a:pos x="63" y="12"/>
                      </a:cxn>
                      <a:cxn ang="0">
                        <a:pos x="63" y="26"/>
                      </a:cxn>
                      <a:cxn ang="0">
                        <a:pos x="58" y="40"/>
                      </a:cxn>
                      <a:cxn ang="0">
                        <a:pos x="54" y="52"/>
                      </a:cxn>
                      <a:cxn ang="0">
                        <a:pos x="46" y="65"/>
                      </a:cxn>
                      <a:cxn ang="0">
                        <a:pos x="37" y="74"/>
                      </a:cxn>
                      <a:cxn ang="0">
                        <a:pos x="26" y="83"/>
                      </a:cxn>
                      <a:cxn ang="0">
                        <a:pos x="13" y="90"/>
                      </a:cxn>
                      <a:cxn ang="0">
                        <a:pos x="0" y="94"/>
                      </a:cxn>
                      <a:cxn ang="0">
                        <a:pos x="4" y="94"/>
                      </a:cxn>
                      <a:cxn ang="0">
                        <a:pos x="9" y="94"/>
                      </a:cxn>
                      <a:cxn ang="0">
                        <a:pos x="9" y="94"/>
                      </a:cxn>
                      <a:cxn ang="0">
                        <a:pos x="9" y="94"/>
                      </a:cxn>
                      <a:cxn ang="0">
                        <a:pos x="21" y="90"/>
                      </a:cxn>
                      <a:cxn ang="0">
                        <a:pos x="32" y="82"/>
                      </a:cxn>
                      <a:cxn ang="0">
                        <a:pos x="41" y="73"/>
                      </a:cxn>
                      <a:cxn ang="0">
                        <a:pos x="50" y="63"/>
                      </a:cxn>
                      <a:cxn ang="0">
                        <a:pos x="57" y="52"/>
                      </a:cxn>
                      <a:cxn ang="0">
                        <a:pos x="63" y="40"/>
                      </a:cxn>
                      <a:cxn ang="0">
                        <a:pos x="66" y="26"/>
                      </a:cxn>
                      <a:cxn ang="0">
                        <a:pos x="66" y="12"/>
                      </a:cxn>
                    </a:cxnLst>
                    <a:rect l="0" t="0" r="r" b="b"/>
                    <a:pathLst>
                      <a:path w="66" h="94">
                        <a:moveTo>
                          <a:pt x="66" y="12"/>
                        </a:moveTo>
                        <a:lnTo>
                          <a:pt x="66" y="9"/>
                        </a:lnTo>
                        <a:lnTo>
                          <a:pt x="66" y="8"/>
                        </a:lnTo>
                        <a:lnTo>
                          <a:pt x="64" y="3"/>
                        </a:lnTo>
                        <a:lnTo>
                          <a:pt x="63" y="0"/>
                        </a:lnTo>
                        <a:lnTo>
                          <a:pt x="63" y="6"/>
                        </a:lnTo>
                        <a:lnTo>
                          <a:pt x="63" y="12"/>
                        </a:lnTo>
                        <a:lnTo>
                          <a:pt x="63" y="26"/>
                        </a:lnTo>
                        <a:lnTo>
                          <a:pt x="58" y="40"/>
                        </a:lnTo>
                        <a:lnTo>
                          <a:pt x="54" y="52"/>
                        </a:lnTo>
                        <a:lnTo>
                          <a:pt x="46" y="65"/>
                        </a:lnTo>
                        <a:lnTo>
                          <a:pt x="37" y="74"/>
                        </a:lnTo>
                        <a:lnTo>
                          <a:pt x="26" y="83"/>
                        </a:lnTo>
                        <a:lnTo>
                          <a:pt x="13" y="90"/>
                        </a:lnTo>
                        <a:lnTo>
                          <a:pt x="0" y="94"/>
                        </a:lnTo>
                        <a:lnTo>
                          <a:pt x="4" y="94"/>
                        </a:lnTo>
                        <a:lnTo>
                          <a:pt x="9" y="94"/>
                        </a:lnTo>
                        <a:lnTo>
                          <a:pt x="9" y="94"/>
                        </a:lnTo>
                        <a:lnTo>
                          <a:pt x="9" y="94"/>
                        </a:lnTo>
                        <a:lnTo>
                          <a:pt x="21" y="90"/>
                        </a:lnTo>
                        <a:lnTo>
                          <a:pt x="32" y="82"/>
                        </a:lnTo>
                        <a:lnTo>
                          <a:pt x="41" y="73"/>
                        </a:lnTo>
                        <a:lnTo>
                          <a:pt x="50" y="63"/>
                        </a:lnTo>
                        <a:lnTo>
                          <a:pt x="57" y="52"/>
                        </a:lnTo>
                        <a:lnTo>
                          <a:pt x="63" y="40"/>
                        </a:lnTo>
                        <a:lnTo>
                          <a:pt x="66" y="26"/>
                        </a:lnTo>
                        <a:lnTo>
                          <a:pt x="66" y="12"/>
                        </a:lnTo>
                        <a:close/>
                      </a:path>
                    </a:pathLst>
                  </a:custGeom>
                  <a:solidFill>
                    <a:srgbClr val="3443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23" name="Freeform 891"/>
                  <p:cNvSpPr>
                    <a:spLocks/>
                  </p:cNvSpPr>
                  <p:nvPr/>
                </p:nvSpPr>
                <p:spPr bwMode="auto">
                  <a:xfrm>
                    <a:off x="5988" y="1519"/>
                    <a:ext cx="68" cy="96"/>
                  </a:xfrm>
                  <a:custGeom>
                    <a:avLst/>
                    <a:gdLst/>
                    <a:ahLst/>
                    <a:cxnLst>
                      <a:cxn ang="0">
                        <a:pos x="68" y="14"/>
                      </a:cxn>
                      <a:cxn ang="0">
                        <a:pos x="68" y="10"/>
                      </a:cxn>
                      <a:cxn ang="0">
                        <a:pos x="68" y="5"/>
                      </a:cxn>
                      <a:cxn ang="0">
                        <a:pos x="67" y="2"/>
                      </a:cxn>
                      <a:cxn ang="0">
                        <a:pos x="65" y="0"/>
                      </a:cxn>
                      <a:cxn ang="0">
                        <a:pos x="65" y="6"/>
                      </a:cxn>
                      <a:cxn ang="0">
                        <a:pos x="65" y="14"/>
                      </a:cxn>
                      <a:cxn ang="0">
                        <a:pos x="64" y="28"/>
                      </a:cxn>
                      <a:cxn ang="0">
                        <a:pos x="61" y="42"/>
                      </a:cxn>
                      <a:cxn ang="0">
                        <a:pos x="54" y="56"/>
                      </a:cxn>
                      <a:cxn ang="0">
                        <a:pos x="47" y="67"/>
                      </a:cxn>
                      <a:cxn ang="0">
                        <a:pos x="37" y="78"/>
                      </a:cxn>
                      <a:cxn ang="0">
                        <a:pos x="27" y="85"/>
                      </a:cxn>
                      <a:cxn ang="0">
                        <a:pos x="14" y="92"/>
                      </a:cxn>
                      <a:cxn ang="0">
                        <a:pos x="0" y="96"/>
                      </a:cxn>
                      <a:cxn ang="0">
                        <a:pos x="4" y="96"/>
                      </a:cxn>
                      <a:cxn ang="0">
                        <a:pos x="8" y="96"/>
                      </a:cxn>
                      <a:cxn ang="0">
                        <a:pos x="20" y="92"/>
                      </a:cxn>
                      <a:cxn ang="0">
                        <a:pos x="33" y="84"/>
                      </a:cxn>
                      <a:cxn ang="0">
                        <a:pos x="44" y="76"/>
                      </a:cxn>
                      <a:cxn ang="0">
                        <a:pos x="51" y="65"/>
                      </a:cxn>
                      <a:cxn ang="0">
                        <a:pos x="59" y="54"/>
                      </a:cxn>
                      <a:cxn ang="0">
                        <a:pos x="64" y="42"/>
                      </a:cxn>
                      <a:cxn ang="0">
                        <a:pos x="68" y="28"/>
                      </a:cxn>
                      <a:cxn ang="0">
                        <a:pos x="68" y="14"/>
                      </a:cxn>
                    </a:cxnLst>
                    <a:rect l="0" t="0" r="r" b="b"/>
                    <a:pathLst>
                      <a:path w="68" h="96">
                        <a:moveTo>
                          <a:pt x="68" y="14"/>
                        </a:moveTo>
                        <a:lnTo>
                          <a:pt x="68" y="10"/>
                        </a:lnTo>
                        <a:lnTo>
                          <a:pt x="68" y="5"/>
                        </a:lnTo>
                        <a:lnTo>
                          <a:pt x="67" y="2"/>
                        </a:lnTo>
                        <a:lnTo>
                          <a:pt x="65" y="0"/>
                        </a:lnTo>
                        <a:lnTo>
                          <a:pt x="65" y="6"/>
                        </a:lnTo>
                        <a:lnTo>
                          <a:pt x="65" y="14"/>
                        </a:lnTo>
                        <a:lnTo>
                          <a:pt x="64" y="28"/>
                        </a:lnTo>
                        <a:lnTo>
                          <a:pt x="61" y="42"/>
                        </a:lnTo>
                        <a:lnTo>
                          <a:pt x="54" y="56"/>
                        </a:lnTo>
                        <a:lnTo>
                          <a:pt x="47" y="67"/>
                        </a:lnTo>
                        <a:lnTo>
                          <a:pt x="37" y="78"/>
                        </a:lnTo>
                        <a:lnTo>
                          <a:pt x="27" y="85"/>
                        </a:lnTo>
                        <a:lnTo>
                          <a:pt x="14" y="92"/>
                        </a:lnTo>
                        <a:lnTo>
                          <a:pt x="0" y="96"/>
                        </a:lnTo>
                        <a:lnTo>
                          <a:pt x="4" y="96"/>
                        </a:lnTo>
                        <a:lnTo>
                          <a:pt x="8" y="96"/>
                        </a:lnTo>
                        <a:lnTo>
                          <a:pt x="20" y="92"/>
                        </a:lnTo>
                        <a:lnTo>
                          <a:pt x="33" y="84"/>
                        </a:lnTo>
                        <a:lnTo>
                          <a:pt x="44" y="76"/>
                        </a:lnTo>
                        <a:lnTo>
                          <a:pt x="51" y="65"/>
                        </a:lnTo>
                        <a:lnTo>
                          <a:pt x="59" y="54"/>
                        </a:lnTo>
                        <a:lnTo>
                          <a:pt x="64" y="42"/>
                        </a:lnTo>
                        <a:lnTo>
                          <a:pt x="68" y="28"/>
                        </a:lnTo>
                        <a:lnTo>
                          <a:pt x="68" y="14"/>
                        </a:lnTo>
                        <a:close/>
                      </a:path>
                    </a:pathLst>
                  </a:custGeom>
                  <a:solidFill>
                    <a:srgbClr val="3444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24" name="Freeform 892"/>
                  <p:cNvSpPr>
                    <a:spLocks/>
                  </p:cNvSpPr>
                  <p:nvPr/>
                </p:nvSpPr>
                <p:spPr bwMode="auto">
                  <a:xfrm>
                    <a:off x="5984" y="1516"/>
                    <a:ext cx="71" cy="99"/>
                  </a:xfrm>
                  <a:custGeom>
                    <a:avLst/>
                    <a:gdLst/>
                    <a:ahLst/>
                    <a:cxnLst>
                      <a:cxn ang="0">
                        <a:pos x="71" y="17"/>
                      </a:cxn>
                      <a:cxn ang="0">
                        <a:pos x="71" y="11"/>
                      </a:cxn>
                      <a:cxn ang="0">
                        <a:pos x="71" y="5"/>
                      </a:cxn>
                      <a:cxn ang="0">
                        <a:pos x="69" y="3"/>
                      </a:cxn>
                      <a:cxn ang="0">
                        <a:pos x="66" y="0"/>
                      </a:cxn>
                      <a:cxn ang="0">
                        <a:pos x="68" y="8"/>
                      </a:cxn>
                      <a:cxn ang="0">
                        <a:pos x="68" y="17"/>
                      </a:cxn>
                      <a:cxn ang="0">
                        <a:pos x="66" y="33"/>
                      </a:cxn>
                      <a:cxn ang="0">
                        <a:pos x="63" y="47"/>
                      </a:cxn>
                      <a:cxn ang="0">
                        <a:pos x="57" y="59"/>
                      </a:cxn>
                      <a:cxn ang="0">
                        <a:pos x="49" y="70"/>
                      </a:cxn>
                      <a:cxn ang="0">
                        <a:pos x="38" y="81"/>
                      </a:cxn>
                      <a:cxn ang="0">
                        <a:pos x="28" y="88"/>
                      </a:cxn>
                      <a:cxn ang="0">
                        <a:pos x="14" y="95"/>
                      </a:cxn>
                      <a:cxn ang="0">
                        <a:pos x="0" y="98"/>
                      </a:cxn>
                      <a:cxn ang="0">
                        <a:pos x="4" y="99"/>
                      </a:cxn>
                      <a:cxn ang="0">
                        <a:pos x="8" y="99"/>
                      </a:cxn>
                      <a:cxn ang="0">
                        <a:pos x="21" y="95"/>
                      </a:cxn>
                      <a:cxn ang="0">
                        <a:pos x="34" y="88"/>
                      </a:cxn>
                      <a:cxn ang="0">
                        <a:pos x="45" y="79"/>
                      </a:cxn>
                      <a:cxn ang="0">
                        <a:pos x="54" y="70"/>
                      </a:cxn>
                      <a:cxn ang="0">
                        <a:pos x="62" y="57"/>
                      </a:cxn>
                      <a:cxn ang="0">
                        <a:pos x="66" y="45"/>
                      </a:cxn>
                      <a:cxn ang="0">
                        <a:pos x="71" y="31"/>
                      </a:cxn>
                      <a:cxn ang="0">
                        <a:pos x="71" y="17"/>
                      </a:cxn>
                    </a:cxnLst>
                    <a:rect l="0" t="0" r="r" b="b"/>
                    <a:pathLst>
                      <a:path w="71" h="99">
                        <a:moveTo>
                          <a:pt x="71" y="17"/>
                        </a:moveTo>
                        <a:lnTo>
                          <a:pt x="71" y="11"/>
                        </a:lnTo>
                        <a:lnTo>
                          <a:pt x="71" y="5"/>
                        </a:lnTo>
                        <a:lnTo>
                          <a:pt x="69" y="3"/>
                        </a:lnTo>
                        <a:lnTo>
                          <a:pt x="66" y="0"/>
                        </a:lnTo>
                        <a:lnTo>
                          <a:pt x="68" y="8"/>
                        </a:lnTo>
                        <a:lnTo>
                          <a:pt x="68" y="17"/>
                        </a:lnTo>
                        <a:lnTo>
                          <a:pt x="66" y="33"/>
                        </a:lnTo>
                        <a:lnTo>
                          <a:pt x="63" y="47"/>
                        </a:lnTo>
                        <a:lnTo>
                          <a:pt x="57" y="59"/>
                        </a:lnTo>
                        <a:lnTo>
                          <a:pt x="49" y="70"/>
                        </a:lnTo>
                        <a:lnTo>
                          <a:pt x="38" y="81"/>
                        </a:lnTo>
                        <a:lnTo>
                          <a:pt x="28" y="88"/>
                        </a:lnTo>
                        <a:lnTo>
                          <a:pt x="14" y="95"/>
                        </a:lnTo>
                        <a:lnTo>
                          <a:pt x="0" y="98"/>
                        </a:lnTo>
                        <a:lnTo>
                          <a:pt x="4" y="99"/>
                        </a:lnTo>
                        <a:lnTo>
                          <a:pt x="8" y="99"/>
                        </a:lnTo>
                        <a:lnTo>
                          <a:pt x="21" y="95"/>
                        </a:lnTo>
                        <a:lnTo>
                          <a:pt x="34" y="88"/>
                        </a:lnTo>
                        <a:lnTo>
                          <a:pt x="45" y="79"/>
                        </a:lnTo>
                        <a:lnTo>
                          <a:pt x="54" y="70"/>
                        </a:lnTo>
                        <a:lnTo>
                          <a:pt x="62" y="57"/>
                        </a:lnTo>
                        <a:lnTo>
                          <a:pt x="66" y="45"/>
                        </a:lnTo>
                        <a:lnTo>
                          <a:pt x="71" y="31"/>
                        </a:lnTo>
                        <a:lnTo>
                          <a:pt x="71" y="17"/>
                        </a:lnTo>
                        <a:close/>
                      </a:path>
                    </a:pathLst>
                  </a:custGeom>
                  <a:solidFill>
                    <a:srgbClr val="34478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25" name="Freeform 893"/>
                  <p:cNvSpPr>
                    <a:spLocks/>
                  </p:cNvSpPr>
                  <p:nvPr/>
                </p:nvSpPr>
                <p:spPr bwMode="auto">
                  <a:xfrm>
                    <a:off x="5981" y="1513"/>
                    <a:ext cx="72" cy="102"/>
                  </a:xfrm>
                  <a:custGeom>
                    <a:avLst/>
                    <a:gdLst/>
                    <a:ahLst/>
                    <a:cxnLst>
                      <a:cxn ang="0">
                        <a:pos x="72" y="20"/>
                      </a:cxn>
                      <a:cxn ang="0">
                        <a:pos x="72" y="12"/>
                      </a:cxn>
                      <a:cxn ang="0">
                        <a:pos x="72" y="6"/>
                      </a:cxn>
                      <a:cxn ang="0">
                        <a:pos x="69" y="3"/>
                      </a:cxn>
                      <a:cxn ang="0">
                        <a:pos x="68" y="0"/>
                      </a:cxn>
                      <a:cxn ang="0">
                        <a:pos x="69" y="9"/>
                      </a:cxn>
                      <a:cxn ang="0">
                        <a:pos x="69" y="20"/>
                      </a:cxn>
                      <a:cxn ang="0">
                        <a:pos x="68" y="36"/>
                      </a:cxn>
                      <a:cxn ang="0">
                        <a:pos x="65" y="50"/>
                      </a:cxn>
                      <a:cxn ang="0">
                        <a:pos x="58" y="62"/>
                      </a:cxn>
                      <a:cxn ang="0">
                        <a:pos x="49" y="73"/>
                      </a:cxn>
                      <a:cxn ang="0">
                        <a:pos x="40" y="84"/>
                      </a:cxn>
                      <a:cxn ang="0">
                        <a:pos x="27" y="91"/>
                      </a:cxn>
                      <a:cxn ang="0">
                        <a:pos x="14" y="96"/>
                      </a:cxn>
                      <a:cxn ang="0">
                        <a:pos x="0" y="99"/>
                      </a:cxn>
                      <a:cxn ang="0">
                        <a:pos x="3" y="101"/>
                      </a:cxn>
                      <a:cxn ang="0">
                        <a:pos x="7" y="102"/>
                      </a:cxn>
                      <a:cxn ang="0">
                        <a:pos x="21" y="98"/>
                      </a:cxn>
                      <a:cxn ang="0">
                        <a:pos x="34" y="91"/>
                      </a:cxn>
                      <a:cxn ang="0">
                        <a:pos x="44" y="84"/>
                      </a:cxn>
                      <a:cxn ang="0">
                        <a:pos x="54" y="73"/>
                      </a:cxn>
                      <a:cxn ang="0">
                        <a:pos x="61" y="62"/>
                      </a:cxn>
                      <a:cxn ang="0">
                        <a:pos x="68" y="48"/>
                      </a:cxn>
                      <a:cxn ang="0">
                        <a:pos x="71" y="34"/>
                      </a:cxn>
                      <a:cxn ang="0">
                        <a:pos x="72" y="20"/>
                      </a:cxn>
                    </a:cxnLst>
                    <a:rect l="0" t="0" r="r" b="b"/>
                    <a:pathLst>
                      <a:path w="72" h="102">
                        <a:moveTo>
                          <a:pt x="72" y="20"/>
                        </a:moveTo>
                        <a:lnTo>
                          <a:pt x="72" y="12"/>
                        </a:lnTo>
                        <a:lnTo>
                          <a:pt x="72" y="6"/>
                        </a:lnTo>
                        <a:lnTo>
                          <a:pt x="69" y="3"/>
                        </a:lnTo>
                        <a:lnTo>
                          <a:pt x="68" y="0"/>
                        </a:lnTo>
                        <a:lnTo>
                          <a:pt x="69" y="9"/>
                        </a:lnTo>
                        <a:lnTo>
                          <a:pt x="69" y="20"/>
                        </a:lnTo>
                        <a:lnTo>
                          <a:pt x="68" y="36"/>
                        </a:lnTo>
                        <a:lnTo>
                          <a:pt x="65" y="50"/>
                        </a:lnTo>
                        <a:lnTo>
                          <a:pt x="58" y="62"/>
                        </a:lnTo>
                        <a:lnTo>
                          <a:pt x="49" y="73"/>
                        </a:lnTo>
                        <a:lnTo>
                          <a:pt x="40" y="84"/>
                        </a:lnTo>
                        <a:lnTo>
                          <a:pt x="27" y="91"/>
                        </a:lnTo>
                        <a:lnTo>
                          <a:pt x="14" y="96"/>
                        </a:lnTo>
                        <a:lnTo>
                          <a:pt x="0" y="99"/>
                        </a:lnTo>
                        <a:lnTo>
                          <a:pt x="3" y="101"/>
                        </a:lnTo>
                        <a:lnTo>
                          <a:pt x="7" y="102"/>
                        </a:lnTo>
                        <a:lnTo>
                          <a:pt x="21" y="98"/>
                        </a:lnTo>
                        <a:lnTo>
                          <a:pt x="34" y="91"/>
                        </a:lnTo>
                        <a:lnTo>
                          <a:pt x="44" y="84"/>
                        </a:lnTo>
                        <a:lnTo>
                          <a:pt x="54" y="73"/>
                        </a:lnTo>
                        <a:lnTo>
                          <a:pt x="61" y="62"/>
                        </a:lnTo>
                        <a:lnTo>
                          <a:pt x="68" y="48"/>
                        </a:lnTo>
                        <a:lnTo>
                          <a:pt x="71" y="34"/>
                        </a:lnTo>
                        <a:lnTo>
                          <a:pt x="72" y="20"/>
                        </a:lnTo>
                        <a:close/>
                      </a:path>
                    </a:pathLst>
                  </a:custGeom>
                  <a:solidFill>
                    <a:srgbClr val="3448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26" name="Freeform 894"/>
                  <p:cNvSpPr>
                    <a:spLocks/>
                  </p:cNvSpPr>
                  <p:nvPr/>
                </p:nvSpPr>
                <p:spPr bwMode="auto">
                  <a:xfrm>
                    <a:off x="5978" y="1512"/>
                    <a:ext cx="74" cy="102"/>
                  </a:xfrm>
                  <a:custGeom>
                    <a:avLst/>
                    <a:gdLst/>
                    <a:ahLst/>
                    <a:cxnLst>
                      <a:cxn ang="0">
                        <a:pos x="74" y="21"/>
                      </a:cxn>
                      <a:cxn ang="0">
                        <a:pos x="74" y="12"/>
                      </a:cxn>
                      <a:cxn ang="0">
                        <a:pos x="72" y="4"/>
                      </a:cxn>
                      <a:cxn ang="0">
                        <a:pos x="71" y="1"/>
                      </a:cxn>
                      <a:cxn ang="0">
                        <a:pos x="68" y="0"/>
                      </a:cxn>
                      <a:cxn ang="0">
                        <a:pos x="71" y="10"/>
                      </a:cxn>
                      <a:cxn ang="0">
                        <a:pos x="71" y="21"/>
                      </a:cxn>
                      <a:cxn ang="0">
                        <a:pos x="69" y="37"/>
                      </a:cxn>
                      <a:cxn ang="0">
                        <a:pos x="66" y="51"/>
                      </a:cxn>
                      <a:cxn ang="0">
                        <a:pos x="58" y="63"/>
                      </a:cxn>
                      <a:cxn ang="0">
                        <a:pos x="51" y="75"/>
                      </a:cxn>
                      <a:cxn ang="0">
                        <a:pos x="40" y="85"/>
                      </a:cxn>
                      <a:cxn ang="0">
                        <a:pos x="27" y="92"/>
                      </a:cxn>
                      <a:cxn ang="0">
                        <a:pos x="14" y="97"/>
                      </a:cxn>
                      <a:cxn ang="0">
                        <a:pos x="0" y="100"/>
                      </a:cxn>
                      <a:cxn ang="0">
                        <a:pos x="3" y="100"/>
                      </a:cxn>
                      <a:cxn ang="0">
                        <a:pos x="6" y="102"/>
                      </a:cxn>
                      <a:cxn ang="0">
                        <a:pos x="20" y="99"/>
                      </a:cxn>
                      <a:cxn ang="0">
                        <a:pos x="34" y="92"/>
                      </a:cxn>
                      <a:cxn ang="0">
                        <a:pos x="44" y="85"/>
                      </a:cxn>
                      <a:cxn ang="0">
                        <a:pos x="55" y="74"/>
                      </a:cxn>
                      <a:cxn ang="0">
                        <a:pos x="63" y="63"/>
                      </a:cxn>
                      <a:cxn ang="0">
                        <a:pos x="69" y="51"/>
                      </a:cxn>
                      <a:cxn ang="0">
                        <a:pos x="72" y="37"/>
                      </a:cxn>
                      <a:cxn ang="0">
                        <a:pos x="74" y="21"/>
                      </a:cxn>
                    </a:cxnLst>
                    <a:rect l="0" t="0" r="r" b="b"/>
                    <a:pathLst>
                      <a:path w="74" h="102">
                        <a:moveTo>
                          <a:pt x="74" y="21"/>
                        </a:moveTo>
                        <a:lnTo>
                          <a:pt x="74" y="12"/>
                        </a:lnTo>
                        <a:lnTo>
                          <a:pt x="72" y="4"/>
                        </a:lnTo>
                        <a:lnTo>
                          <a:pt x="71" y="1"/>
                        </a:lnTo>
                        <a:lnTo>
                          <a:pt x="68" y="0"/>
                        </a:lnTo>
                        <a:lnTo>
                          <a:pt x="71" y="10"/>
                        </a:lnTo>
                        <a:lnTo>
                          <a:pt x="71" y="21"/>
                        </a:lnTo>
                        <a:lnTo>
                          <a:pt x="69" y="37"/>
                        </a:lnTo>
                        <a:lnTo>
                          <a:pt x="66" y="51"/>
                        </a:lnTo>
                        <a:lnTo>
                          <a:pt x="58" y="63"/>
                        </a:lnTo>
                        <a:lnTo>
                          <a:pt x="51" y="75"/>
                        </a:lnTo>
                        <a:lnTo>
                          <a:pt x="40" y="85"/>
                        </a:lnTo>
                        <a:lnTo>
                          <a:pt x="27" y="92"/>
                        </a:lnTo>
                        <a:lnTo>
                          <a:pt x="14" y="97"/>
                        </a:lnTo>
                        <a:lnTo>
                          <a:pt x="0" y="100"/>
                        </a:lnTo>
                        <a:lnTo>
                          <a:pt x="3" y="100"/>
                        </a:lnTo>
                        <a:lnTo>
                          <a:pt x="6" y="102"/>
                        </a:lnTo>
                        <a:lnTo>
                          <a:pt x="20" y="99"/>
                        </a:lnTo>
                        <a:lnTo>
                          <a:pt x="34" y="92"/>
                        </a:lnTo>
                        <a:lnTo>
                          <a:pt x="44" y="85"/>
                        </a:lnTo>
                        <a:lnTo>
                          <a:pt x="55" y="74"/>
                        </a:lnTo>
                        <a:lnTo>
                          <a:pt x="63" y="63"/>
                        </a:lnTo>
                        <a:lnTo>
                          <a:pt x="69" y="51"/>
                        </a:lnTo>
                        <a:lnTo>
                          <a:pt x="72" y="37"/>
                        </a:lnTo>
                        <a:lnTo>
                          <a:pt x="74" y="21"/>
                        </a:lnTo>
                        <a:close/>
                      </a:path>
                    </a:pathLst>
                  </a:custGeom>
                  <a:solidFill>
                    <a:srgbClr val="3449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27" name="Freeform 895"/>
                  <p:cNvSpPr>
                    <a:spLocks/>
                  </p:cNvSpPr>
                  <p:nvPr/>
                </p:nvSpPr>
                <p:spPr bwMode="auto">
                  <a:xfrm>
                    <a:off x="5973" y="1508"/>
                    <a:ext cx="77" cy="104"/>
                  </a:xfrm>
                  <a:custGeom>
                    <a:avLst/>
                    <a:gdLst/>
                    <a:ahLst/>
                    <a:cxnLst>
                      <a:cxn ang="0">
                        <a:pos x="77" y="25"/>
                      </a:cxn>
                      <a:cxn ang="0">
                        <a:pos x="77" y="14"/>
                      </a:cxn>
                      <a:cxn ang="0">
                        <a:pos x="76" y="5"/>
                      </a:cxn>
                      <a:cxn ang="0">
                        <a:pos x="73" y="4"/>
                      </a:cxn>
                      <a:cxn ang="0">
                        <a:pos x="71" y="0"/>
                      </a:cxn>
                      <a:cxn ang="0">
                        <a:pos x="74" y="13"/>
                      </a:cxn>
                      <a:cxn ang="0">
                        <a:pos x="74" y="25"/>
                      </a:cxn>
                      <a:cxn ang="0">
                        <a:pos x="73" y="41"/>
                      </a:cxn>
                      <a:cxn ang="0">
                        <a:pos x="69" y="55"/>
                      </a:cxn>
                      <a:cxn ang="0">
                        <a:pos x="62" y="67"/>
                      </a:cxn>
                      <a:cxn ang="0">
                        <a:pos x="52" y="79"/>
                      </a:cxn>
                      <a:cxn ang="0">
                        <a:pos x="42" y="89"/>
                      </a:cxn>
                      <a:cxn ang="0">
                        <a:pos x="29" y="95"/>
                      </a:cxn>
                      <a:cxn ang="0">
                        <a:pos x="15" y="101"/>
                      </a:cxn>
                      <a:cxn ang="0">
                        <a:pos x="0" y="103"/>
                      </a:cxn>
                      <a:cxn ang="0">
                        <a:pos x="5" y="104"/>
                      </a:cxn>
                      <a:cxn ang="0">
                        <a:pos x="8" y="104"/>
                      </a:cxn>
                      <a:cxn ang="0">
                        <a:pos x="22" y="101"/>
                      </a:cxn>
                      <a:cxn ang="0">
                        <a:pos x="35" y="96"/>
                      </a:cxn>
                      <a:cxn ang="0">
                        <a:pos x="48" y="89"/>
                      </a:cxn>
                      <a:cxn ang="0">
                        <a:pos x="57" y="78"/>
                      </a:cxn>
                      <a:cxn ang="0">
                        <a:pos x="66" y="67"/>
                      </a:cxn>
                      <a:cxn ang="0">
                        <a:pos x="73" y="55"/>
                      </a:cxn>
                      <a:cxn ang="0">
                        <a:pos x="76" y="41"/>
                      </a:cxn>
                      <a:cxn ang="0">
                        <a:pos x="77" y="25"/>
                      </a:cxn>
                    </a:cxnLst>
                    <a:rect l="0" t="0" r="r" b="b"/>
                    <a:pathLst>
                      <a:path w="77" h="104">
                        <a:moveTo>
                          <a:pt x="77" y="25"/>
                        </a:moveTo>
                        <a:lnTo>
                          <a:pt x="77" y="14"/>
                        </a:lnTo>
                        <a:lnTo>
                          <a:pt x="76" y="5"/>
                        </a:lnTo>
                        <a:lnTo>
                          <a:pt x="73" y="4"/>
                        </a:lnTo>
                        <a:lnTo>
                          <a:pt x="71" y="0"/>
                        </a:lnTo>
                        <a:lnTo>
                          <a:pt x="74" y="13"/>
                        </a:lnTo>
                        <a:lnTo>
                          <a:pt x="74" y="25"/>
                        </a:lnTo>
                        <a:lnTo>
                          <a:pt x="73" y="41"/>
                        </a:lnTo>
                        <a:lnTo>
                          <a:pt x="69" y="55"/>
                        </a:lnTo>
                        <a:lnTo>
                          <a:pt x="62" y="67"/>
                        </a:lnTo>
                        <a:lnTo>
                          <a:pt x="52" y="79"/>
                        </a:lnTo>
                        <a:lnTo>
                          <a:pt x="42" y="89"/>
                        </a:lnTo>
                        <a:lnTo>
                          <a:pt x="29" y="95"/>
                        </a:lnTo>
                        <a:lnTo>
                          <a:pt x="15" y="101"/>
                        </a:lnTo>
                        <a:lnTo>
                          <a:pt x="0" y="103"/>
                        </a:lnTo>
                        <a:lnTo>
                          <a:pt x="5" y="104"/>
                        </a:lnTo>
                        <a:lnTo>
                          <a:pt x="8" y="104"/>
                        </a:lnTo>
                        <a:lnTo>
                          <a:pt x="22" y="101"/>
                        </a:lnTo>
                        <a:lnTo>
                          <a:pt x="35" y="96"/>
                        </a:lnTo>
                        <a:lnTo>
                          <a:pt x="48" y="89"/>
                        </a:lnTo>
                        <a:lnTo>
                          <a:pt x="57" y="78"/>
                        </a:lnTo>
                        <a:lnTo>
                          <a:pt x="66" y="67"/>
                        </a:lnTo>
                        <a:lnTo>
                          <a:pt x="73" y="55"/>
                        </a:lnTo>
                        <a:lnTo>
                          <a:pt x="76" y="41"/>
                        </a:lnTo>
                        <a:lnTo>
                          <a:pt x="77" y="25"/>
                        </a:lnTo>
                        <a:close/>
                      </a:path>
                    </a:pathLst>
                  </a:custGeom>
                  <a:solidFill>
                    <a:srgbClr val="354A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28" name="Freeform 896"/>
                  <p:cNvSpPr>
                    <a:spLocks/>
                  </p:cNvSpPr>
                  <p:nvPr/>
                </p:nvSpPr>
                <p:spPr bwMode="auto">
                  <a:xfrm>
                    <a:off x="5970" y="1507"/>
                    <a:ext cx="79" cy="105"/>
                  </a:xfrm>
                  <a:custGeom>
                    <a:avLst/>
                    <a:gdLst/>
                    <a:ahLst/>
                    <a:cxnLst>
                      <a:cxn ang="0">
                        <a:pos x="79" y="26"/>
                      </a:cxn>
                      <a:cxn ang="0">
                        <a:pos x="79" y="15"/>
                      </a:cxn>
                      <a:cxn ang="0">
                        <a:pos x="76" y="5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6" y="12"/>
                      </a:cxn>
                      <a:cxn ang="0">
                        <a:pos x="76" y="26"/>
                      </a:cxn>
                      <a:cxn ang="0">
                        <a:pos x="74" y="42"/>
                      </a:cxn>
                      <a:cxn ang="0">
                        <a:pos x="69" y="56"/>
                      </a:cxn>
                      <a:cxn ang="0">
                        <a:pos x="63" y="68"/>
                      </a:cxn>
                      <a:cxn ang="0">
                        <a:pos x="54" y="80"/>
                      </a:cxn>
                      <a:cxn ang="0">
                        <a:pos x="43" y="90"/>
                      </a:cxn>
                      <a:cxn ang="0">
                        <a:pos x="29" y="96"/>
                      </a:cxn>
                      <a:cxn ang="0">
                        <a:pos x="15" y="100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8" y="105"/>
                      </a:cxn>
                      <a:cxn ang="0">
                        <a:pos x="22" y="102"/>
                      </a:cxn>
                      <a:cxn ang="0">
                        <a:pos x="35" y="97"/>
                      </a:cxn>
                      <a:cxn ang="0">
                        <a:pos x="48" y="90"/>
                      </a:cxn>
                      <a:cxn ang="0">
                        <a:pos x="59" y="80"/>
                      </a:cxn>
                      <a:cxn ang="0">
                        <a:pos x="66" y="68"/>
                      </a:cxn>
                      <a:cxn ang="0">
                        <a:pos x="74" y="56"/>
                      </a:cxn>
                      <a:cxn ang="0">
                        <a:pos x="77" y="42"/>
                      </a:cxn>
                      <a:cxn ang="0">
                        <a:pos x="79" y="26"/>
                      </a:cxn>
                    </a:cxnLst>
                    <a:rect l="0" t="0" r="r" b="b"/>
                    <a:pathLst>
                      <a:path w="79" h="105">
                        <a:moveTo>
                          <a:pt x="79" y="26"/>
                        </a:moveTo>
                        <a:lnTo>
                          <a:pt x="79" y="15"/>
                        </a:lnTo>
                        <a:lnTo>
                          <a:pt x="76" y="5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6" y="12"/>
                        </a:lnTo>
                        <a:lnTo>
                          <a:pt x="76" y="26"/>
                        </a:lnTo>
                        <a:lnTo>
                          <a:pt x="74" y="42"/>
                        </a:lnTo>
                        <a:lnTo>
                          <a:pt x="69" y="56"/>
                        </a:lnTo>
                        <a:lnTo>
                          <a:pt x="63" y="68"/>
                        </a:lnTo>
                        <a:lnTo>
                          <a:pt x="54" y="80"/>
                        </a:lnTo>
                        <a:lnTo>
                          <a:pt x="43" y="90"/>
                        </a:lnTo>
                        <a:lnTo>
                          <a:pt x="29" y="96"/>
                        </a:lnTo>
                        <a:lnTo>
                          <a:pt x="15" y="100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8" y="105"/>
                        </a:lnTo>
                        <a:lnTo>
                          <a:pt x="22" y="102"/>
                        </a:lnTo>
                        <a:lnTo>
                          <a:pt x="35" y="97"/>
                        </a:lnTo>
                        <a:lnTo>
                          <a:pt x="48" y="90"/>
                        </a:lnTo>
                        <a:lnTo>
                          <a:pt x="59" y="80"/>
                        </a:lnTo>
                        <a:lnTo>
                          <a:pt x="66" y="68"/>
                        </a:lnTo>
                        <a:lnTo>
                          <a:pt x="74" y="56"/>
                        </a:lnTo>
                        <a:lnTo>
                          <a:pt x="77" y="42"/>
                        </a:lnTo>
                        <a:lnTo>
                          <a:pt x="79" y="26"/>
                        </a:lnTo>
                        <a:close/>
                      </a:path>
                    </a:pathLst>
                  </a:custGeom>
                  <a:solidFill>
                    <a:srgbClr val="364B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29" name="Freeform 897"/>
                  <p:cNvSpPr>
                    <a:spLocks/>
                  </p:cNvSpPr>
                  <p:nvPr/>
                </p:nvSpPr>
                <p:spPr bwMode="auto">
                  <a:xfrm>
                    <a:off x="5967" y="1505"/>
                    <a:ext cx="80" cy="106"/>
                  </a:xfrm>
                  <a:custGeom>
                    <a:avLst/>
                    <a:gdLst/>
                    <a:ahLst/>
                    <a:cxnLst>
                      <a:cxn ang="0">
                        <a:pos x="80" y="28"/>
                      </a:cxn>
                      <a:cxn ang="0">
                        <a:pos x="80" y="16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2" y="0"/>
                      </a:cxn>
                      <a:cxn ang="0">
                        <a:pos x="75" y="14"/>
                      </a:cxn>
                      <a:cxn ang="0">
                        <a:pos x="77" y="28"/>
                      </a:cxn>
                      <a:cxn ang="0">
                        <a:pos x="75" y="44"/>
                      </a:cxn>
                      <a:cxn ang="0">
                        <a:pos x="72" y="58"/>
                      </a:cxn>
                      <a:cxn ang="0">
                        <a:pos x="65" y="70"/>
                      </a:cxn>
                      <a:cxn ang="0">
                        <a:pos x="55" y="81"/>
                      </a:cxn>
                      <a:cxn ang="0">
                        <a:pos x="45" y="90"/>
                      </a:cxn>
                      <a:cxn ang="0">
                        <a:pos x="32" y="96"/>
                      </a:cxn>
                      <a:cxn ang="0">
                        <a:pos x="18" y="101"/>
                      </a:cxn>
                      <a:cxn ang="0">
                        <a:pos x="3" y="102"/>
                      </a:cxn>
                      <a:cxn ang="0">
                        <a:pos x="1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6"/>
                      </a:cxn>
                      <a:cxn ang="0">
                        <a:pos x="21" y="104"/>
                      </a:cxn>
                      <a:cxn ang="0">
                        <a:pos x="35" y="98"/>
                      </a:cxn>
                      <a:cxn ang="0">
                        <a:pos x="48" y="92"/>
                      </a:cxn>
                      <a:cxn ang="0">
                        <a:pos x="58" y="82"/>
                      </a:cxn>
                      <a:cxn ang="0">
                        <a:pos x="68" y="70"/>
                      </a:cxn>
                      <a:cxn ang="0">
                        <a:pos x="75" y="58"/>
                      </a:cxn>
                      <a:cxn ang="0">
                        <a:pos x="79" y="44"/>
                      </a:cxn>
                      <a:cxn ang="0">
                        <a:pos x="80" y="28"/>
                      </a:cxn>
                    </a:cxnLst>
                    <a:rect l="0" t="0" r="r" b="b"/>
                    <a:pathLst>
                      <a:path w="80" h="106">
                        <a:moveTo>
                          <a:pt x="80" y="28"/>
                        </a:moveTo>
                        <a:lnTo>
                          <a:pt x="80" y="16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2" y="0"/>
                        </a:lnTo>
                        <a:lnTo>
                          <a:pt x="75" y="14"/>
                        </a:lnTo>
                        <a:lnTo>
                          <a:pt x="77" y="28"/>
                        </a:lnTo>
                        <a:lnTo>
                          <a:pt x="75" y="44"/>
                        </a:lnTo>
                        <a:lnTo>
                          <a:pt x="72" y="58"/>
                        </a:lnTo>
                        <a:lnTo>
                          <a:pt x="65" y="70"/>
                        </a:lnTo>
                        <a:lnTo>
                          <a:pt x="55" y="81"/>
                        </a:lnTo>
                        <a:lnTo>
                          <a:pt x="45" y="90"/>
                        </a:lnTo>
                        <a:lnTo>
                          <a:pt x="32" y="96"/>
                        </a:lnTo>
                        <a:lnTo>
                          <a:pt x="18" y="101"/>
                        </a:lnTo>
                        <a:lnTo>
                          <a:pt x="3" y="102"/>
                        </a:lnTo>
                        <a:lnTo>
                          <a:pt x="1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6"/>
                        </a:lnTo>
                        <a:lnTo>
                          <a:pt x="21" y="104"/>
                        </a:lnTo>
                        <a:lnTo>
                          <a:pt x="35" y="98"/>
                        </a:lnTo>
                        <a:lnTo>
                          <a:pt x="48" y="92"/>
                        </a:lnTo>
                        <a:lnTo>
                          <a:pt x="58" y="82"/>
                        </a:lnTo>
                        <a:lnTo>
                          <a:pt x="68" y="70"/>
                        </a:lnTo>
                        <a:lnTo>
                          <a:pt x="75" y="58"/>
                        </a:lnTo>
                        <a:lnTo>
                          <a:pt x="79" y="44"/>
                        </a:lnTo>
                        <a:lnTo>
                          <a:pt x="80" y="28"/>
                        </a:lnTo>
                        <a:close/>
                      </a:path>
                    </a:pathLst>
                  </a:custGeom>
                  <a:solidFill>
                    <a:srgbClr val="374C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30" name="Freeform 898"/>
                  <p:cNvSpPr>
                    <a:spLocks/>
                  </p:cNvSpPr>
                  <p:nvPr/>
                </p:nvSpPr>
                <p:spPr bwMode="auto">
                  <a:xfrm>
                    <a:off x="5965" y="1504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29"/>
                      </a:cxn>
                      <a:cxn ang="0">
                        <a:pos x="81" y="15"/>
                      </a:cxn>
                      <a:cxn ang="0">
                        <a:pos x="76" y="3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4" y="6"/>
                      </a:cxn>
                      <a:cxn ang="0">
                        <a:pos x="76" y="14"/>
                      </a:cxn>
                      <a:cxn ang="0">
                        <a:pos x="77" y="21"/>
                      </a:cxn>
                      <a:cxn ang="0">
                        <a:pos x="77" y="29"/>
                      </a:cxn>
                      <a:cxn ang="0">
                        <a:pos x="76" y="43"/>
                      </a:cxn>
                      <a:cxn ang="0">
                        <a:pos x="73" y="57"/>
                      </a:cxn>
                      <a:cxn ang="0">
                        <a:pos x="65" y="69"/>
                      </a:cxn>
                      <a:cxn ang="0">
                        <a:pos x="57" y="80"/>
                      </a:cxn>
                      <a:cxn ang="0">
                        <a:pos x="47" y="90"/>
                      </a:cxn>
                      <a:cxn ang="0">
                        <a:pos x="34" y="96"/>
                      </a:cxn>
                      <a:cxn ang="0">
                        <a:pos x="20" y="100"/>
                      </a:cxn>
                      <a:cxn ang="0">
                        <a:pos x="5" y="102"/>
                      </a:cxn>
                      <a:cxn ang="0">
                        <a:pos x="2" y="102"/>
                      </a:cxn>
                      <a:cxn ang="0">
                        <a:pos x="0" y="102"/>
                      </a:cxn>
                      <a:cxn ang="0">
                        <a:pos x="2" y="103"/>
                      </a:cxn>
                      <a:cxn ang="0">
                        <a:pos x="5" y="105"/>
                      </a:cxn>
                      <a:cxn ang="0">
                        <a:pos x="5" y="105"/>
                      </a:cxn>
                      <a:cxn ang="0">
                        <a:pos x="5" y="105"/>
                      </a:cxn>
                      <a:cxn ang="0">
                        <a:pos x="20" y="103"/>
                      </a:cxn>
                      <a:cxn ang="0">
                        <a:pos x="34" y="99"/>
                      </a:cxn>
                      <a:cxn ang="0">
                        <a:pos x="48" y="93"/>
                      </a:cxn>
                      <a:cxn ang="0">
                        <a:pos x="59" y="83"/>
                      </a:cxn>
                      <a:cxn ang="0">
                        <a:pos x="68" y="71"/>
                      </a:cxn>
                      <a:cxn ang="0">
                        <a:pos x="74" y="59"/>
                      </a:cxn>
                      <a:cxn ang="0">
                        <a:pos x="79" y="45"/>
                      </a:cxn>
                      <a:cxn ang="0">
                        <a:pos x="81" y="29"/>
                      </a:cxn>
                    </a:cxnLst>
                    <a:rect l="0" t="0" r="r" b="b"/>
                    <a:pathLst>
                      <a:path w="81" h="105">
                        <a:moveTo>
                          <a:pt x="81" y="29"/>
                        </a:moveTo>
                        <a:lnTo>
                          <a:pt x="81" y="15"/>
                        </a:lnTo>
                        <a:lnTo>
                          <a:pt x="76" y="3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4" y="6"/>
                        </a:lnTo>
                        <a:lnTo>
                          <a:pt x="76" y="14"/>
                        </a:lnTo>
                        <a:lnTo>
                          <a:pt x="77" y="21"/>
                        </a:lnTo>
                        <a:lnTo>
                          <a:pt x="77" y="29"/>
                        </a:lnTo>
                        <a:lnTo>
                          <a:pt x="76" y="43"/>
                        </a:lnTo>
                        <a:lnTo>
                          <a:pt x="73" y="57"/>
                        </a:lnTo>
                        <a:lnTo>
                          <a:pt x="65" y="69"/>
                        </a:lnTo>
                        <a:lnTo>
                          <a:pt x="57" y="80"/>
                        </a:lnTo>
                        <a:lnTo>
                          <a:pt x="47" y="90"/>
                        </a:lnTo>
                        <a:lnTo>
                          <a:pt x="34" y="96"/>
                        </a:lnTo>
                        <a:lnTo>
                          <a:pt x="20" y="100"/>
                        </a:lnTo>
                        <a:lnTo>
                          <a:pt x="5" y="102"/>
                        </a:lnTo>
                        <a:lnTo>
                          <a:pt x="2" y="102"/>
                        </a:lnTo>
                        <a:lnTo>
                          <a:pt x="0" y="102"/>
                        </a:lnTo>
                        <a:lnTo>
                          <a:pt x="2" y="103"/>
                        </a:lnTo>
                        <a:lnTo>
                          <a:pt x="5" y="105"/>
                        </a:lnTo>
                        <a:lnTo>
                          <a:pt x="5" y="105"/>
                        </a:lnTo>
                        <a:lnTo>
                          <a:pt x="5" y="105"/>
                        </a:lnTo>
                        <a:lnTo>
                          <a:pt x="20" y="103"/>
                        </a:lnTo>
                        <a:lnTo>
                          <a:pt x="34" y="99"/>
                        </a:lnTo>
                        <a:lnTo>
                          <a:pt x="48" y="93"/>
                        </a:lnTo>
                        <a:lnTo>
                          <a:pt x="59" y="83"/>
                        </a:lnTo>
                        <a:lnTo>
                          <a:pt x="68" y="71"/>
                        </a:lnTo>
                        <a:lnTo>
                          <a:pt x="74" y="59"/>
                        </a:lnTo>
                        <a:lnTo>
                          <a:pt x="79" y="45"/>
                        </a:lnTo>
                        <a:lnTo>
                          <a:pt x="81" y="29"/>
                        </a:lnTo>
                        <a:close/>
                      </a:path>
                    </a:pathLst>
                  </a:custGeom>
                  <a:solidFill>
                    <a:srgbClr val="384D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31" name="Freeform 899"/>
                  <p:cNvSpPr>
                    <a:spLocks/>
                  </p:cNvSpPr>
                  <p:nvPr/>
                </p:nvSpPr>
                <p:spPr bwMode="auto">
                  <a:xfrm>
                    <a:off x="5962" y="1502"/>
                    <a:ext cx="82" cy="105"/>
                  </a:xfrm>
                  <a:custGeom>
                    <a:avLst/>
                    <a:gdLst/>
                    <a:ahLst/>
                    <a:cxnLst>
                      <a:cxn ang="0">
                        <a:pos x="82" y="31"/>
                      </a:cxn>
                      <a:cxn ang="0">
                        <a:pos x="80" y="17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3" y="0"/>
                      </a:cxn>
                      <a:cxn ang="0">
                        <a:pos x="76" y="6"/>
                      </a:cxn>
                      <a:cxn ang="0">
                        <a:pos x="77" y="14"/>
                      </a:cxn>
                      <a:cxn ang="0">
                        <a:pos x="79" y="23"/>
                      </a:cxn>
                      <a:cxn ang="0">
                        <a:pos x="79" y="31"/>
                      </a:cxn>
                      <a:cxn ang="0">
                        <a:pos x="77" y="45"/>
                      </a:cxn>
                      <a:cxn ang="0">
                        <a:pos x="74" y="59"/>
                      </a:cxn>
                      <a:cxn ang="0">
                        <a:pos x="67" y="71"/>
                      </a:cxn>
                      <a:cxn ang="0">
                        <a:pos x="59" y="81"/>
                      </a:cxn>
                      <a:cxn ang="0">
                        <a:pos x="48" y="90"/>
                      </a:cxn>
                      <a:cxn ang="0">
                        <a:pos x="36" y="96"/>
                      </a:cxn>
                      <a:cxn ang="0">
                        <a:pos x="23" y="101"/>
                      </a:cxn>
                      <a:cxn ang="0">
                        <a:pos x="8" y="102"/>
                      </a:cxn>
                      <a:cxn ang="0">
                        <a:pos x="5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5" y="105"/>
                      </a:cxn>
                      <a:cxn ang="0">
                        <a:pos x="6" y="105"/>
                      </a:cxn>
                      <a:cxn ang="0">
                        <a:pos x="8" y="105"/>
                      </a:cxn>
                      <a:cxn ang="0">
                        <a:pos x="23" y="104"/>
                      </a:cxn>
                      <a:cxn ang="0">
                        <a:pos x="37" y="99"/>
                      </a:cxn>
                      <a:cxn ang="0">
                        <a:pos x="50" y="93"/>
                      </a:cxn>
                      <a:cxn ang="0">
                        <a:pos x="60" y="84"/>
                      </a:cxn>
                      <a:cxn ang="0">
                        <a:pos x="70" y="73"/>
                      </a:cxn>
                      <a:cxn ang="0">
                        <a:pos x="77" y="61"/>
                      </a:cxn>
                      <a:cxn ang="0">
                        <a:pos x="80" y="47"/>
                      </a:cxn>
                      <a:cxn ang="0">
                        <a:pos x="82" y="31"/>
                      </a:cxn>
                    </a:cxnLst>
                    <a:rect l="0" t="0" r="r" b="b"/>
                    <a:pathLst>
                      <a:path w="82" h="105">
                        <a:moveTo>
                          <a:pt x="82" y="31"/>
                        </a:moveTo>
                        <a:lnTo>
                          <a:pt x="80" y="17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3" y="0"/>
                        </a:lnTo>
                        <a:lnTo>
                          <a:pt x="76" y="6"/>
                        </a:lnTo>
                        <a:lnTo>
                          <a:pt x="77" y="14"/>
                        </a:lnTo>
                        <a:lnTo>
                          <a:pt x="79" y="23"/>
                        </a:lnTo>
                        <a:lnTo>
                          <a:pt x="79" y="31"/>
                        </a:lnTo>
                        <a:lnTo>
                          <a:pt x="77" y="45"/>
                        </a:lnTo>
                        <a:lnTo>
                          <a:pt x="74" y="59"/>
                        </a:lnTo>
                        <a:lnTo>
                          <a:pt x="67" y="71"/>
                        </a:lnTo>
                        <a:lnTo>
                          <a:pt x="59" y="81"/>
                        </a:lnTo>
                        <a:lnTo>
                          <a:pt x="48" y="90"/>
                        </a:lnTo>
                        <a:lnTo>
                          <a:pt x="36" y="96"/>
                        </a:lnTo>
                        <a:lnTo>
                          <a:pt x="23" y="101"/>
                        </a:lnTo>
                        <a:lnTo>
                          <a:pt x="8" y="102"/>
                        </a:lnTo>
                        <a:lnTo>
                          <a:pt x="5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5" y="105"/>
                        </a:lnTo>
                        <a:lnTo>
                          <a:pt x="6" y="105"/>
                        </a:lnTo>
                        <a:lnTo>
                          <a:pt x="8" y="105"/>
                        </a:lnTo>
                        <a:lnTo>
                          <a:pt x="23" y="104"/>
                        </a:lnTo>
                        <a:lnTo>
                          <a:pt x="37" y="99"/>
                        </a:lnTo>
                        <a:lnTo>
                          <a:pt x="50" y="93"/>
                        </a:lnTo>
                        <a:lnTo>
                          <a:pt x="60" y="84"/>
                        </a:lnTo>
                        <a:lnTo>
                          <a:pt x="70" y="73"/>
                        </a:lnTo>
                        <a:lnTo>
                          <a:pt x="77" y="61"/>
                        </a:lnTo>
                        <a:lnTo>
                          <a:pt x="80" y="47"/>
                        </a:lnTo>
                        <a:lnTo>
                          <a:pt x="82" y="31"/>
                        </a:lnTo>
                        <a:close/>
                      </a:path>
                    </a:pathLst>
                  </a:custGeom>
                  <a:solidFill>
                    <a:srgbClr val="3A4E9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32" name="Freeform 900"/>
                  <p:cNvSpPr>
                    <a:spLocks/>
                  </p:cNvSpPr>
                  <p:nvPr/>
                </p:nvSpPr>
                <p:spPr bwMode="auto">
                  <a:xfrm>
                    <a:off x="5959" y="1501"/>
                    <a:ext cx="83" cy="105"/>
                  </a:xfrm>
                  <a:custGeom>
                    <a:avLst/>
                    <a:gdLst/>
                    <a:ahLst/>
                    <a:cxnLst>
                      <a:cxn ang="0">
                        <a:pos x="83" y="32"/>
                      </a:cxn>
                      <a:cxn ang="0">
                        <a:pos x="83" y="24"/>
                      </a:cxn>
                      <a:cxn ang="0">
                        <a:pos x="82" y="17"/>
                      </a:cxn>
                      <a:cxn ang="0">
                        <a:pos x="80" y="9"/>
                      </a:cxn>
                      <a:cxn ang="0">
                        <a:pos x="77" y="3"/>
                      </a:cxn>
                      <a:cxn ang="0">
                        <a:pos x="76" y="1"/>
                      </a:cxn>
                      <a:cxn ang="0">
                        <a:pos x="73" y="0"/>
                      </a:cxn>
                      <a:cxn ang="0">
                        <a:pos x="76" y="7"/>
                      </a:cxn>
                      <a:cxn ang="0">
                        <a:pos x="79" y="15"/>
                      </a:cxn>
                      <a:cxn ang="0">
                        <a:pos x="80" y="23"/>
                      </a:cxn>
                      <a:cxn ang="0">
                        <a:pos x="80" y="32"/>
                      </a:cxn>
                      <a:cxn ang="0">
                        <a:pos x="79" y="46"/>
                      </a:cxn>
                      <a:cxn ang="0">
                        <a:pos x="76" y="59"/>
                      </a:cxn>
                      <a:cxn ang="0">
                        <a:pos x="70" y="71"/>
                      </a:cxn>
                      <a:cxn ang="0">
                        <a:pos x="60" y="82"/>
                      </a:cxn>
                      <a:cxn ang="0">
                        <a:pos x="51" y="89"/>
                      </a:cxn>
                      <a:cxn ang="0">
                        <a:pos x="39" y="96"/>
                      </a:cxn>
                      <a:cxn ang="0">
                        <a:pos x="25" y="100"/>
                      </a:cxn>
                      <a:cxn ang="0">
                        <a:pos x="11" y="102"/>
                      </a:cxn>
                      <a:cxn ang="0">
                        <a:pos x="6" y="102"/>
                      </a:cxn>
                      <a:cxn ang="0">
                        <a:pos x="0" y="100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8" y="105"/>
                      </a:cxn>
                      <a:cxn ang="0">
                        <a:pos x="11" y="105"/>
                      </a:cxn>
                      <a:cxn ang="0">
                        <a:pos x="26" y="103"/>
                      </a:cxn>
                      <a:cxn ang="0">
                        <a:pos x="40" y="99"/>
                      </a:cxn>
                      <a:cxn ang="0">
                        <a:pos x="53" y="93"/>
                      </a:cxn>
                      <a:cxn ang="0">
                        <a:pos x="63" y="83"/>
                      </a:cxn>
                      <a:cxn ang="0">
                        <a:pos x="71" y="72"/>
                      </a:cxn>
                      <a:cxn ang="0">
                        <a:pos x="79" y="60"/>
                      </a:cxn>
                      <a:cxn ang="0">
                        <a:pos x="82" y="46"/>
                      </a:cxn>
                      <a:cxn ang="0">
                        <a:pos x="83" y="32"/>
                      </a:cxn>
                    </a:cxnLst>
                    <a:rect l="0" t="0" r="r" b="b"/>
                    <a:pathLst>
                      <a:path w="83" h="105">
                        <a:moveTo>
                          <a:pt x="83" y="32"/>
                        </a:moveTo>
                        <a:lnTo>
                          <a:pt x="83" y="24"/>
                        </a:lnTo>
                        <a:lnTo>
                          <a:pt x="82" y="17"/>
                        </a:lnTo>
                        <a:lnTo>
                          <a:pt x="80" y="9"/>
                        </a:lnTo>
                        <a:lnTo>
                          <a:pt x="77" y="3"/>
                        </a:lnTo>
                        <a:lnTo>
                          <a:pt x="76" y="1"/>
                        </a:lnTo>
                        <a:lnTo>
                          <a:pt x="73" y="0"/>
                        </a:lnTo>
                        <a:lnTo>
                          <a:pt x="76" y="7"/>
                        </a:lnTo>
                        <a:lnTo>
                          <a:pt x="79" y="15"/>
                        </a:lnTo>
                        <a:lnTo>
                          <a:pt x="80" y="23"/>
                        </a:lnTo>
                        <a:lnTo>
                          <a:pt x="80" y="32"/>
                        </a:lnTo>
                        <a:lnTo>
                          <a:pt x="79" y="46"/>
                        </a:lnTo>
                        <a:lnTo>
                          <a:pt x="76" y="59"/>
                        </a:lnTo>
                        <a:lnTo>
                          <a:pt x="70" y="71"/>
                        </a:lnTo>
                        <a:lnTo>
                          <a:pt x="60" y="82"/>
                        </a:lnTo>
                        <a:lnTo>
                          <a:pt x="51" y="89"/>
                        </a:lnTo>
                        <a:lnTo>
                          <a:pt x="39" y="96"/>
                        </a:lnTo>
                        <a:lnTo>
                          <a:pt x="25" y="100"/>
                        </a:lnTo>
                        <a:lnTo>
                          <a:pt x="11" y="102"/>
                        </a:lnTo>
                        <a:lnTo>
                          <a:pt x="6" y="102"/>
                        </a:lnTo>
                        <a:lnTo>
                          <a:pt x="0" y="100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8" y="105"/>
                        </a:lnTo>
                        <a:lnTo>
                          <a:pt x="11" y="105"/>
                        </a:lnTo>
                        <a:lnTo>
                          <a:pt x="26" y="103"/>
                        </a:lnTo>
                        <a:lnTo>
                          <a:pt x="40" y="99"/>
                        </a:lnTo>
                        <a:lnTo>
                          <a:pt x="53" y="93"/>
                        </a:lnTo>
                        <a:lnTo>
                          <a:pt x="63" y="83"/>
                        </a:lnTo>
                        <a:lnTo>
                          <a:pt x="71" y="72"/>
                        </a:lnTo>
                        <a:lnTo>
                          <a:pt x="79" y="60"/>
                        </a:lnTo>
                        <a:lnTo>
                          <a:pt x="82" y="46"/>
                        </a:lnTo>
                        <a:lnTo>
                          <a:pt x="83" y="32"/>
                        </a:lnTo>
                        <a:close/>
                      </a:path>
                    </a:pathLst>
                  </a:custGeom>
                  <a:solidFill>
                    <a:srgbClr val="3B4F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33" name="Freeform 901"/>
                  <p:cNvSpPr>
                    <a:spLocks/>
                  </p:cNvSpPr>
                  <p:nvPr/>
                </p:nvSpPr>
                <p:spPr bwMode="auto">
                  <a:xfrm>
                    <a:off x="5958" y="1499"/>
                    <a:ext cx="83" cy="105"/>
                  </a:xfrm>
                  <a:custGeom>
                    <a:avLst/>
                    <a:gdLst/>
                    <a:ahLst/>
                    <a:cxnLst>
                      <a:cxn ang="0">
                        <a:pos x="83" y="34"/>
                      </a:cxn>
                      <a:cxn ang="0">
                        <a:pos x="83" y="26"/>
                      </a:cxn>
                      <a:cxn ang="0">
                        <a:pos x="81" y="17"/>
                      </a:cxn>
                      <a:cxn ang="0">
                        <a:pos x="80" y="9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5" y="8"/>
                      </a:cxn>
                      <a:cxn ang="0">
                        <a:pos x="78" y="16"/>
                      </a:cxn>
                      <a:cxn ang="0">
                        <a:pos x="80" y="25"/>
                      </a:cxn>
                      <a:cxn ang="0">
                        <a:pos x="80" y="34"/>
                      </a:cxn>
                      <a:cxn ang="0">
                        <a:pos x="78" y="48"/>
                      </a:cxn>
                      <a:cxn ang="0">
                        <a:pos x="75" y="61"/>
                      </a:cxn>
                      <a:cxn ang="0">
                        <a:pos x="69" y="73"/>
                      </a:cxn>
                      <a:cxn ang="0">
                        <a:pos x="60" y="82"/>
                      </a:cxn>
                      <a:cxn ang="0">
                        <a:pos x="50" y="90"/>
                      </a:cxn>
                      <a:cxn ang="0">
                        <a:pos x="38" y="96"/>
                      </a:cxn>
                      <a:cxn ang="0">
                        <a:pos x="26" y="101"/>
                      </a:cxn>
                      <a:cxn ang="0">
                        <a:pos x="12" y="102"/>
                      </a:cxn>
                      <a:cxn ang="0">
                        <a:pos x="6" y="102"/>
                      </a:cxn>
                      <a:cxn ang="0">
                        <a:pos x="0" y="101"/>
                      </a:cxn>
                      <a:cxn ang="0">
                        <a:pos x="1" y="102"/>
                      </a:cxn>
                      <a:cxn ang="0">
                        <a:pos x="4" y="105"/>
                      </a:cxn>
                      <a:cxn ang="0">
                        <a:pos x="9" y="105"/>
                      </a:cxn>
                      <a:cxn ang="0">
                        <a:pos x="12" y="105"/>
                      </a:cxn>
                      <a:cxn ang="0">
                        <a:pos x="27" y="104"/>
                      </a:cxn>
                      <a:cxn ang="0">
                        <a:pos x="40" y="99"/>
                      </a:cxn>
                      <a:cxn ang="0">
                        <a:pos x="52" y="93"/>
                      </a:cxn>
                      <a:cxn ang="0">
                        <a:pos x="63" y="84"/>
                      </a:cxn>
                      <a:cxn ang="0">
                        <a:pos x="71" y="74"/>
                      </a:cxn>
                      <a:cxn ang="0">
                        <a:pos x="78" y="62"/>
                      </a:cxn>
                      <a:cxn ang="0">
                        <a:pos x="81" y="48"/>
                      </a:cxn>
                      <a:cxn ang="0">
                        <a:pos x="83" y="34"/>
                      </a:cxn>
                    </a:cxnLst>
                    <a:rect l="0" t="0" r="r" b="b"/>
                    <a:pathLst>
                      <a:path w="83" h="105">
                        <a:moveTo>
                          <a:pt x="83" y="34"/>
                        </a:moveTo>
                        <a:lnTo>
                          <a:pt x="83" y="26"/>
                        </a:lnTo>
                        <a:lnTo>
                          <a:pt x="81" y="17"/>
                        </a:lnTo>
                        <a:lnTo>
                          <a:pt x="80" y="9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5" y="8"/>
                        </a:lnTo>
                        <a:lnTo>
                          <a:pt x="78" y="16"/>
                        </a:lnTo>
                        <a:lnTo>
                          <a:pt x="80" y="25"/>
                        </a:lnTo>
                        <a:lnTo>
                          <a:pt x="80" y="34"/>
                        </a:lnTo>
                        <a:lnTo>
                          <a:pt x="78" y="48"/>
                        </a:lnTo>
                        <a:lnTo>
                          <a:pt x="75" y="61"/>
                        </a:lnTo>
                        <a:lnTo>
                          <a:pt x="69" y="73"/>
                        </a:lnTo>
                        <a:lnTo>
                          <a:pt x="60" y="82"/>
                        </a:lnTo>
                        <a:lnTo>
                          <a:pt x="50" y="90"/>
                        </a:lnTo>
                        <a:lnTo>
                          <a:pt x="38" y="96"/>
                        </a:lnTo>
                        <a:lnTo>
                          <a:pt x="26" y="101"/>
                        </a:lnTo>
                        <a:lnTo>
                          <a:pt x="12" y="102"/>
                        </a:lnTo>
                        <a:lnTo>
                          <a:pt x="6" y="102"/>
                        </a:lnTo>
                        <a:lnTo>
                          <a:pt x="0" y="101"/>
                        </a:lnTo>
                        <a:lnTo>
                          <a:pt x="1" y="102"/>
                        </a:lnTo>
                        <a:lnTo>
                          <a:pt x="4" y="105"/>
                        </a:lnTo>
                        <a:lnTo>
                          <a:pt x="9" y="105"/>
                        </a:lnTo>
                        <a:lnTo>
                          <a:pt x="12" y="105"/>
                        </a:lnTo>
                        <a:lnTo>
                          <a:pt x="27" y="104"/>
                        </a:lnTo>
                        <a:lnTo>
                          <a:pt x="40" y="99"/>
                        </a:lnTo>
                        <a:lnTo>
                          <a:pt x="52" y="93"/>
                        </a:lnTo>
                        <a:lnTo>
                          <a:pt x="63" y="84"/>
                        </a:lnTo>
                        <a:lnTo>
                          <a:pt x="71" y="74"/>
                        </a:lnTo>
                        <a:lnTo>
                          <a:pt x="78" y="62"/>
                        </a:lnTo>
                        <a:lnTo>
                          <a:pt x="81" y="48"/>
                        </a:lnTo>
                        <a:lnTo>
                          <a:pt x="83" y="34"/>
                        </a:lnTo>
                        <a:close/>
                      </a:path>
                    </a:pathLst>
                  </a:custGeom>
                  <a:solidFill>
                    <a:srgbClr val="3D52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34" name="Freeform 902"/>
                  <p:cNvSpPr>
                    <a:spLocks/>
                  </p:cNvSpPr>
                  <p:nvPr/>
                </p:nvSpPr>
                <p:spPr bwMode="auto">
                  <a:xfrm>
                    <a:off x="5954" y="1498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5"/>
                      </a:cxn>
                      <a:cxn ang="0">
                        <a:pos x="85" y="26"/>
                      </a:cxn>
                      <a:cxn ang="0">
                        <a:pos x="84" y="18"/>
                      </a:cxn>
                      <a:cxn ang="0">
                        <a:pos x="81" y="10"/>
                      </a:cxn>
                      <a:cxn ang="0">
                        <a:pos x="78" y="3"/>
                      </a:cxn>
                      <a:cxn ang="0">
                        <a:pos x="75" y="1"/>
                      </a:cxn>
                      <a:cxn ang="0">
                        <a:pos x="73" y="0"/>
                      </a:cxn>
                      <a:cxn ang="0">
                        <a:pos x="78" y="7"/>
                      </a:cxn>
                      <a:cxn ang="0">
                        <a:pos x="81" y="17"/>
                      </a:cxn>
                      <a:cxn ang="0">
                        <a:pos x="82" y="26"/>
                      </a:cxn>
                      <a:cxn ang="0">
                        <a:pos x="82" y="35"/>
                      </a:cxn>
                      <a:cxn ang="0">
                        <a:pos x="81" y="49"/>
                      </a:cxn>
                      <a:cxn ang="0">
                        <a:pos x="78" y="62"/>
                      </a:cxn>
                      <a:cxn ang="0">
                        <a:pos x="71" y="72"/>
                      </a:cxn>
                      <a:cxn ang="0">
                        <a:pos x="64" y="82"/>
                      </a:cxn>
                      <a:cxn ang="0">
                        <a:pos x="53" y="91"/>
                      </a:cxn>
                      <a:cxn ang="0">
                        <a:pos x="42" y="97"/>
                      </a:cxn>
                      <a:cxn ang="0">
                        <a:pos x="30" y="100"/>
                      </a:cxn>
                      <a:cxn ang="0">
                        <a:pos x="16" y="102"/>
                      </a:cxn>
                      <a:cxn ang="0">
                        <a:pos x="8" y="102"/>
                      </a:cxn>
                      <a:cxn ang="0">
                        <a:pos x="0" y="100"/>
                      </a:cxn>
                      <a:cxn ang="0">
                        <a:pos x="4" y="102"/>
                      </a:cxn>
                      <a:cxn ang="0">
                        <a:pos x="5" y="103"/>
                      </a:cxn>
                      <a:cxn ang="0">
                        <a:pos x="11" y="105"/>
                      </a:cxn>
                      <a:cxn ang="0">
                        <a:pos x="16" y="105"/>
                      </a:cxn>
                      <a:cxn ang="0">
                        <a:pos x="30" y="103"/>
                      </a:cxn>
                      <a:cxn ang="0">
                        <a:pos x="44" y="99"/>
                      </a:cxn>
                      <a:cxn ang="0">
                        <a:pos x="56" y="92"/>
                      </a:cxn>
                      <a:cxn ang="0">
                        <a:pos x="65" y="85"/>
                      </a:cxn>
                      <a:cxn ang="0">
                        <a:pos x="75" y="74"/>
                      </a:cxn>
                      <a:cxn ang="0">
                        <a:pos x="81" y="62"/>
                      </a:cxn>
                      <a:cxn ang="0">
                        <a:pos x="84" y="49"/>
                      </a:cxn>
                      <a:cxn ang="0">
                        <a:pos x="85" y="35"/>
                      </a:cxn>
                    </a:cxnLst>
                    <a:rect l="0" t="0" r="r" b="b"/>
                    <a:pathLst>
                      <a:path w="85" h="105">
                        <a:moveTo>
                          <a:pt x="85" y="35"/>
                        </a:moveTo>
                        <a:lnTo>
                          <a:pt x="85" y="26"/>
                        </a:lnTo>
                        <a:lnTo>
                          <a:pt x="84" y="18"/>
                        </a:lnTo>
                        <a:lnTo>
                          <a:pt x="81" y="10"/>
                        </a:lnTo>
                        <a:lnTo>
                          <a:pt x="78" y="3"/>
                        </a:lnTo>
                        <a:lnTo>
                          <a:pt x="75" y="1"/>
                        </a:lnTo>
                        <a:lnTo>
                          <a:pt x="73" y="0"/>
                        </a:lnTo>
                        <a:lnTo>
                          <a:pt x="78" y="7"/>
                        </a:lnTo>
                        <a:lnTo>
                          <a:pt x="81" y="17"/>
                        </a:lnTo>
                        <a:lnTo>
                          <a:pt x="82" y="26"/>
                        </a:lnTo>
                        <a:lnTo>
                          <a:pt x="82" y="35"/>
                        </a:lnTo>
                        <a:lnTo>
                          <a:pt x="81" y="49"/>
                        </a:lnTo>
                        <a:lnTo>
                          <a:pt x="78" y="62"/>
                        </a:lnTo>
                        <a:lnTo>
                          <a:pt x="71" y="72"/>
                        </a:lnTo>
                        <a:lnTo>
                          <a:pt x="64" y="82"/>
                        </a:lnTo>
                        <a:lnTo>
                          <a:pt x="53" y="91"/>
                        </a:lnTo>
                        <a:lnTo>
                          <a:pt x="42" y="97"/>
                        </a:lnTo>
                        <a:lnTo>
                          <a:pt x="30" y="100"/>
                        </a:lnTo>
                        <a:lnTo>
                          <a:pt x="16" y="102"/>
                        </a:lnTo>
                        <a:lnTo>
                          <a:pt x="8" y="102"/>
                        </a:lnTo>
                        <a:lnTo>
                          <a:pt x="0" y="100"/>
                        </a:lnTo>
                        <a:lnTo>
                          <a:pt x="4" y="102"/>
                        </a:lnTo>
                        <a:lnTo>
                          <a:pt x="5" y="103"/>
                        </a:lnTo>
                        <a:lnTo>
                          <a:pt x="11" y="105"/>
                        </a:lnTo>
                        <a:lnTo>
                          <a:pt x="16" y="105"/>
                        </a:lnTo>
                        <a:lnTo>
                          <a:pt x="30" y="103"/>
                        </a:lnTo>
                        <a:lnTo>
                          <a:pt x="44" y="99"/>
                        </a:lnTo>
                        <a:lnTo>
                          <a:pt x="56" y="92"/>
                        </a:lnTo>
                        <a:lnTo>
                          <a:pt x="65" y="85"/>
                        </a:lnTo>
                        <a:lnTo>
                          <a:pt x="75" y="74"/>
                        </a:lnTo>
                        <a:lnTo>
                          <a:pt x="81" y="62"/>
                        </a:lnTo>
                        <a:lnTo>
                          <a:pt x="84" y="49"/>
                        </a:lnTo>
                        <a:lnTo>
                          <a:pt x="85" y="35"/>
                        </a:lnTo>
                        <a:close/>
                      </a:path>
                    </a:pathLst>
                  </a:custGeom>
                  <a:solidFill>
                    <a:srgbClr val="3F539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35" name="Freeform 903"/>
                  <p:cNvSpPr>
                    <a:spLocks/>
                  </p:cNvSpPr>
                  <p:nvPr/>
                </p:nvSpPr>
                <p:spPr bwMode="auto">
                  <a:xfrm>
                    <a:off x="5953" y="1498"/>
                    <a:ext cx="85" cy="103"/>
                  </a:xfrm>
                  <a:custGeom>
                    <a:avLst/>
                    <a:gdLst/>
                    <a:ahLst/>
                    <a:cxnLst>
                      <a:cxn ang="0">
                        <a:pos x="85" y="35"/>
                      </a:cxn>
                      <a:cxn ang="0">
                        <a:pos x="85" y="26"/>
                      </a:cxn>
                      <a:cxn ang="0">
                        <a:pos x="83" y="17"/>
                      </a:cxn>
                      <a:cxn ang="0">
                        <a:pos x="80" y="9"/>
                      </a:cxn>
                      <a:cxn ang="0">
                        <a:pos x="76" y="1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6" y="7"/>
                      </a:cxn>
                      <a:cxn ang="0">
                        <a:pos x="79" y="17"/>
                      </a:cxn>
                      <a:cxn ang="0">
                        <a:pos x="82" y="26"/>
                      </a:cxn>
                      <a:cxn ang="0">
                        <a:pos x="82" y="35"/>
                      </a:cxn>
                      <a:cxn ang="0">
                        <a:pos x="80" y="48"/>
                      </a:cxn>
                      <a:cxn ang="0">
                        <a:pos x="77" y="60"/>
                      </a:cxn>
                      <a:cxn ang="0">
                        <a:pos x="71" y="71"/>
                      </a:cxn>
                      <a:cxn ang="0">
                        <a:pos x="63" y="82"/>
                      </a:cxn>
                      <a:cxn ang="0">
                        <a:pos x="54" y="89"/>
                      </a:cxn>
                      <a:cxn ang="0">
                        <a:pos x="43" y="96"/>
                      </a:cxn>
                      <a:cxn ang="0">
                        <a:pos x="31" y="99"/>
                      </a:cxn>
                      <a:cxn ang="0">
                        <a:pos x="17" y="100"/>
                      </a:cxn>
                      <a:cxn ang="0">
                        <a:pos x="8" y="99"/>
                      </a:cxn>
                      <a:cxn ang="0">
                        <a:pos x="0" y="97"/>
                      </a:cxn>
                      <a:cxn ang="0">
                        <a:pos x="1" y="100"/>
                      </a:cxn>
                      <a:cxn ang="0">
                        <a:pos x="5" y="102"/>
                      </a:cxn>
                      <a:cxn ang="0">
                        <a:pos x="11" y="103"/>
                      </a:cxn>
                      <a:cxn ang="0">
                        <a:pos x="17" y="103"/>
                      </a:cxn>
                      <a:cxn ang="0">
                        <a:pos x="31" y="102"/>
                      </a:cxn>
                      <a:cxn ang="0">
                        <a:pos x="43" y="97"/>
                      </a:cxn>
                      <a:cxn ang="0">
                        <a:pos x="55" y="91"/>
                      </a:cxn>
                      <a:cxn ang="0">
                        <a:pos x="65" y="83"/>
                      </a:cxn>
                      <a:cxn ang="0">
                        <a:pos x="74" y="74"/>
                      </a:cxn>
                      <a:cxn ang="0">
                        <a:pos x="80" y="62"/>
                      </a:cxn>
                      <a:cxn ang="0">
                        <a:pos x="83" y="49"/>
                      </a:cxn>
                      <a:cxn ang="0">
                        <a:pos x="85" y="35"/>
                      </a:cxn>
                    </a:cxnLst>
                    <a:rect l="0" t="0" r="r" b="b"/>
                    <a:pathLst>
                      <a:path w="85" h="103">
                        <a:moveTo>
                          <a:pt x="85" y="35"/>
                        </a:moveTo>
                        <a:lnTo>
                          <a:pt x="85" y="26"/>
                        </a:lnTo>
                        <a:lnTo>
                          <a:pt x="83" y="17"/>
                        </a:lnTo>
                        <a:lnTo>
                          <a:pt x="80" y="9"/>
                        </a:lnTo>
                        <a:lnTo>
                          <a:pt x="76" y="1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6" y="7"/>
                        </a:lnTo>
                        <a:lnTo>
                          <a:pt x="79" y="17"/>
                        </a:lnTo>
                        <a:lnTo>
                          <a:pt x="82" y="26"/>
                        </a:lnTo>
                        <a:lnTo>
                          <a:pt x="82" y="35"/>
                        </a:lnTo>
                        <a:lnTo>
                          <a:pt x="80" y="48"/>
                        </a:lnTo>
                        <a:lnTo>
                          <a:pt x="77" y="60"/>
                        </a:lnTo>
                        <a:lnTo>
                          <a:pt x="71" y="71"/>
                        </a:lnTo>
                        <a:lnTo>
                          <a:pt x="63" y="82"/>
                        </a:lnTo>
                        <a:lnTo>
                          <a:pt x="54" y="89"/>
                        </a:lnTo>
                        <a:lnTo>
                          <a:pt x="43" y="96"/>
                        </a:lnTo>
                        <a:lnTo>
                          <a:pt x="31" y="99"/>
                        </a:lnTo>
                        <a:lnTo>
                          <a:pt x="17" y="100"/>
                        </a:lnTo>
                        <a:lnTo>
                          <a:pt x="8" y="99"/>
                        </a:lnTo>
                        <a:lnTo>
                          <a:pt x="0" y="97"/>
                        </a:lnTo>
                        <a:lnTo>
                          <a:pt x="1" y="100"/>
                        </a:lnTo>
                        <a:lnTo>
                          <a:pt x="5" y="102"/>
                        </a:lnTo>
                        <a:lnTo>
                          <a:pt x="11" y="103"/>
                        </a:lnTo>
                        <a:lnTo>
                          <a:pt x="17" y="103"/>
                        </a:lnTo>
                        <a:lnTo>
                          <a:pt x="31" y="102"/>
                        </a:lnTo>
                        <a:lnTo>
                          <a:pt x="43" y="97"/>
                        </a:lnTo>
                        <a:lnTo>
                          <a:pt x="55" y="91"/>
                        </a:lnTo>
                        <a:lnTo>
                          <a:pt x="65" y="83"/>
                        </a:lnTo>
                        <a:lnTo>
                          <a:pt x="74" y="74"/>
                        </a:lnTo>
                        <a:lnTo>
                          <a:pt x="80" y="62"/>
                        </a:lnTo>
                        <a:lnTo>
                          <a:pt x="83" y="49"/>
                        </a:lnTo>
                        <a:lnTo>
                          <a:pt x="85" y="35"/>
                        </a:lnTo>
                        <a:close/>
                      </a:path>
                    </a:pathLst>
                  </a:custGeom>
                  <a:solidFill>
                    <a:srgbClr val="405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36" name="Freeform 904"/>
                  <p:cNvSpPr>
                    <a:spLocks/>
                  </p:cNvSpPr>
                  <p:nvPr/>
                </p:nvSpPr>
                <p:spPr bwMode="auto">
                  <a:xfrm>
                    <a:off x="5950" y="1496"/>
                    <a:ext cx="86" cy="104"/>
                  </a:xfrm>
                  <a:custGeom>
                    <a:avLst/>
                    <a:gdLst/>
                    <a:ahLst/>
                    <a:cxnLst>
                      <a:cxn ang="0">
                        <a:pos x="86" y="37"/>
                      </a:cxn>
                      <a:cxn ang="0">
                        <a:pos x="86" y="28"/>
                      </a:cxn>
                      <a:cxn ang="0">
                        <a:pos x="85" y="19"/>
                      </a:cxn>
                      <a:cxn ang="0">
                        <a:pos x="82" y="9"/>
                      </a:cxn>
                      <a:cxn ang="0">
                        <a:pos x="77" y="2"/>
                      </a:cxn>
                      <a:cxn ang="0">
                        <a:pos x="74" y="2"/>
                      </a:cxn>
                      <a:cxn ang="0">
                        <a:pos x="72" y="0"/>
                      </a:cxn>
                      <a:cxn ang="0">
                        <a:pos x="77" y="8"/>
                      </a:cxn>
                      <a:cxn ang="0">
                        <a:pos x="80" y="17"/>
                      </a:cxn>
                      <a:cxn ang="0">
                        <a:pos x="83" y="26"/>
                      </a:cxn>
                      <a:cxn ang="0">
                        <a:pos x="83" y="37"/>
                      </a:cxn>
                      <a:cxn ang="0">
                        <a:pos x="83" y="50"/>
                      </a:cxn>
                      <a:cxn ang="0">
                        <a:pos x="79" y="62"/>
                      </a:cxn>
                      <a:cxn ang="0">
                        <a:pos x="72" y="73"/>
                      </a:cxn>
                      <a:cxn ang="0">
                        <a:pos x="65" y="82"/>
                      </a:cxn>
                      <a:cxn ang="0">
                        <a:pos x="55" y="90"/>
                      </a:cxn>
                      <a:cxn ang="0">
                        <a:pos x="45" y="96"/>
                      </a:cxn>
                      <a:cxn ang="0">
                        <a:pos x="34" y="99"/>
                      </a:cxn>
                      <a:cxn ang="0">
                        <a:pos x="20" y="101"/>
                      </a:cxn>
                      <a:cxn ang="0">
                        <a:pos x="11" y="99"/>
                      </a:cxn>
                      <a:cxn ang="0">
                        <a:pos x="0" y="98"/>
                      </a:cxn>
                      <a:cxn ang="0">
                        <a:pos x="3" y="99"/>
                      </a:cxn>
                      <a:cxn ang="0">
                        <a:pos x="4" y="102"/>
                      </a:cxn>
                      <a:cxn ang="0">
                        <a:pos x="12" y="104"/>
                      </a:cxn>
                      <a:cxn ang="0">
                        <a:pos x="20" y="104"/>
                      </a:cxn>
                      <a:cxn ang="0">
                        <a:pos x="34" y="102"/>
                      </a:cxn>
                      <a:cxn ang="0">
                        <a:pos x="46" y="99"/>
                      </a:cxn>
                      <a:cxn ang="0">
                        <a:pos x="57" y="93"/>
                      </a:cxn>
                      <a:cxn ang="0">
                        <a:pos x="68" y="84"/>
                      </a:cxn>
                      <a:cxn ang="0">
                        <a:pos x="75" y="74"/>
                      </a:cxn>
                      <a:cxn ang="0">
                        <a:pos x="82" y="64"/>
                      </a:cxn>
                      <a:cxn ang="0">
                        <a:pos x="85" y="51"/>
                      </a:cxn>
                      <a:cxn ang="0">
                        <a:pos x="86" y="37"/>
                      </a:cxn>
                    </a:cxnLst>
                    <a:rect l="0" t="0" r="r" b="b"/>
                    <a:pathLst>
                      <a:path w="86" h="104">
                        <a:moveTo>
                          <a:pt x="86" y="37"/>
                        </a:moveTo>
                        <a:lnTo>
                          <a:pt x="86" y="28"/>
                        </a:lnTo>
                        <a:lnTo>
                          <a:pt x="85" y="19"/>
                        </a:lnTo>
                        <a:lnTo>
                          <a:pt x="82" y="9"/>
                        </a:lnTo>
                        <a:lnTo>
                          <a:pt x="77" y="2"/>
                        </a:lnTo>
                        <a:lnTo>
                          <a:pt x="74" y="2"/>
                        </a:lnTo>
                        <a:lnTo>
                          <a:pt x="72" y="0"/>
                        </a:lnTo>
                        <a:lnTo>
                          <a:pt x="77" y="8"/>
                        </a:lnTo>
                        <a:lnTo>
                          <a:pt x="80" y="17"/>
                        </a:lnTo>
                        <a:lnTo>
                          <a:pt x="83" y="26"/>
                        </a:lnTo>
                        <a:lnTo>
                          <a:pt x="83" y="37"/>
                        </a:lnTo>
                        <a:lnTo>
                          <a:pt x="83" y="50"/>
                        </a:lnTo>
                        <a:lnTo>
                          <a:pt x="79" y="62"/>
                        </a:lnTo>
                        <a:lnTo>
                          <a:pt x="72" y="73"/>
                        </a:lnTo>
                        <a:lnTo>
                          <a:pt x="65" y="82"/>
                        </a:lnTo>
                        <a:lnTo>
                          <a:pt x="55" y="90"/>
                        </a:lnTo>
                        <a:lnTo>
                          <a:pt x="45" y="96"/>
                        </a:lnTo>
                        <a:lnTo>
                          <a:pt x="34" y="99"/>
                        </a:lnTo>
                        <a:lnTo>
                          <a:pt x="20" y="101"/>
                        </a:lnTo>
                        <a:lnTo>
                          <a:pt x="11" y="99"/>
                        </a:lnTo>
                        <a:lnTo>
                          <a:pt x="0" y="98"/>
                        </a:lnTo>
                        <a:lnTo>
                          <a:pt x="3" y="99"/>
                        </a:lnTo>
                        <a:lnTo>
                          <a:pt x="4" y="102"/>
                        </a:lnTo>
                        <a:lnTo>
                          <a:pt x="12" y="104"/>
                        </a:lnTo>
                        <a:lnTo>
                          <a:pt x="20" y="104"/>
                        </a:lnTo>
                        <a:lnTo>
                          <a:pt x="34" y="102"/>
                        </a:lnTo>
                        <a:lnTo>
                          <a:pt x="46" y="99"/>
                        </a:lnTo>
                        <a:lnTo>
                          <a:pt x="57" y="93"/>
                        </a:lnTo>
                        <a:lnTo>
                          <a:pt x="68" y="84"/>
                        </a:lnTo>
                        <a:lnTo>
                          <a:pt x="75" y="74"/>
                        </a:lnTo>
                        <a:lnTo>
                          <a:pt x="82" y="64"/>
                        </a:lnTo>
                        <a:lnTo>
                          <a:pt x="85" y="51"/>
                        </a:lnTo>
                        <a:lnTo>
                          <a:pt x="86" y="37"/>
                        </a:lnTo>
                        <a:close/>
                      </a:path>
                    </a:pathLst>
                  </a:custGeom>
                  <a:solidFill>
                    <a:srgbClr val="42569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37" name="Freeform 905"/>
                  <p:cNvSpPr>
                    <a:spLocks/>
                  </p:cNvSpPr>
                  <p:nvPr/>
                </p:nvSpPr>
                <p:spPr bwMode="auto">
                  <a:xfrm>
                    <a:off x="5948" y="1495"/>
                    <a:ext cx="87" cy="103"/>
                  </a:xfrm>
                  <a:custGeom>
                    <a:avLst/>
                    <a:gdLst/>
                    <a:ahLst/>
                    <a:cxnLst>
                      <a:cxn ang="0">
                        <a:pos x="87" y="38"/>
                      </a:cxn>
                      <a:cxn ang="0">
                        <a:pos x="87" y="29"/>
                      </a:cxn>
                      <a:cxn ang="0">
                        <a:pos x="84" y="20"/>
                      </a:cxn>
                      <a:cxn ang="0">
                        <a:pos x="81" y="10"/>
                      </a:cxn>
                      <a:cxn ang="0">
                        <a:pos x="76" y="3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6" y="9"/>
                      </a:cxn>
                      <a:cxn ang="0">
                        <a:pos x="81" y="18"/>
                      </a:cxn>
                      <a:cxn ang="0">
                        <a:pos x="84" y="27"/>
                      </a:cxn>
                      <a:cxn ang="0">
                        <a:pos x="84" y="38"/>
                      </a:cxn>
                      <a:cxn ang="0">
                        <a:pos x="84" y="51"/>
                      </a:cxn>
                      <a:cxn ang="0">
                        <a:pos x="79" y="61"/>
                      </a:cxn>
                      <a:cxn ang="0">
                        <a:pos x="74" y="72"/>
                      </a:cxn>
                      <a:cxn ang="0">
                        <a:pos x="67" y="82"/>
                      </a:cxn>
                      <a:cxn ang="0">
                        <a:pos x="57" y="89"/>
                      </a:cxn>
                      <a:cxn ang="0">
                        <a:pos x="47" y="95"/>
                      </a:cxn>
                      <a:cxn ang="0">
                        <a:pos x="34" y="99"/>
                      </a:cxn>
                      <a:cxn ang="0">
                        <a:pos x="22" y="100"/>
                      </a:cxn>
                      <a:cxn ang="0">
                        <a:pos x="11" y="99"/>
                      </a:cxn>
                      <a:cxn ang="0">
                        <a:pos x="0" y="95"/>
                      </a:cxn>
                      <a:cxn ang="0">
                        <a:pos x="2" y="99"/>
                      </a:cxn>
                      <a:cxn ang="0">
                        <a:pos x="5" y="100"/>
                      </a:cxn>
                      <a:cxn ang="0">
                        <a:pos x="13" y="102"/>
                      </a:cxn>
                      <a:cxn ang="0">
                        <a:pos x="22" y="103"/>
                      </a:cxn>
                      <a:cxn ang="0">
                        <a:pos x="36" y="102"/>
                      </a:cxn>
                      <a:cxn ang="0">
                        <a:pos x="48" y="99"/>
                      </a:cxn>
                      <a:cxn ang="0">
                        <a:pos x="59" y="92"/>
                      </a:cxn>
                      <a:cxn ang="0">
                        <a:pos x="68" y="85"/>
                      </a:cxn>
                      <a:cxn ang="0">
                        <a:pos x="76" y="74"/>
                      </a:cxn>
                      <a:cxn ang="0">
                        <a:pos x="82" y="63"/>
                      </a:cxn>
                      <a:cxn ang="0">
                        <a:pos x="85" y="51"/>
                      </a:cxn>
                      <a:cxn ang="0">
                        <a:pos x="87" y="38"/>
                      </a:cxn>
                    </a:cxnLst>
                    <a:rect l="0" t="0" r="r" b="b"/>
                    <a:pathLst>
                      <a:path w="87" h="103">
                        <a:moveTo>
                          <a:pt x="87" y="38"/>
                        </a:moveTo>
                        <a:lnTo>
                          <a:pt x="87" y="29"/>
                        </a:lnTo>
                        <a:lnTo>
                          <a:pt x="84" y="20"/>
                        </a:lnTo>
                        <a:lnTo>
                          <a:pt x="81" y="10"/>
                        </a:lnTo>
                        <a:lnTo>
                          <a:pt x="76" y="3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6" y="9"/>
                        </a:lnTo>
                        <a:lnTo>
                          <a:pt x="81" y="18"/>
                        </a:lnTo>
                        <a:lnTo>
                          <a:pt x="84" y="27"/>
                        </a:lnTo>
                        <a:lnTo>
                          <a:pt x="84" y="38"/>
                        </a:lnTo>
                        <a:lnTo>
                          <a:pt x="84" y="51"/>
                        </a:lnTo>
                        <a:lnTo>
                          <a:pt x="79" y="61"/>
                        </a:lnTo>
                        <a:lnTo>
                          <a:pt x="74" y="72"/>
                        </a:lnTo>
                        <a:lnTo>
                          <a:pt x="67" y="82"/>
                        </a:lnTo>
                        <a:lnTo>
                          <a:pt x="57" y="89"/>
                        </a:lnTo>
                        <a:lnTo>
                          <a:pt x="47" y="95"/>
                        </a:lnTo>
                        <a:lnTo>
                          <a:pt x="34" y="99"/>
                        </a:lnTo>
                        <a:lnTo>
                          <a:pt x="22" y="100"/>
                        </a:lnTo>
                        <a:lnTo>
                          <a:pt x="11" y="99"/>
                        </a:lnTo>
                        <a:lnTo>
                          <a:pt x="0" y="95"/>
                        </a:lnTo>
                        <a:lnTo>
                          <a:pt x="2" y="99"/>
                        </a:lnTo>
                        <a:lnTo>
                          <a:pt x="5" y="100"/>
                        </a:lnTo>
                        <a:lnTo>
                          <a:pt x="13" y="102"/>
                        </a:lnTo>
                        <a:lnTo>
                          <a:pt x="22" y="103"/>
                        </a:lnTo>
                        <a:lnTo>
                          <a:pt x="36" y="102"/>
                        </a:lnTo>
                        <a:lnTo>
                          <a:pt x="48" y="99"/>
                        </a:lnTo>
                        <a:lnTo>
                          <a:pt x="59" y="92"/>
                        </a:lnTo>
                        <a:lnTo>
                          <a:pt x="68" y="85"/>
                        </a:lnTo>
                        <a:lnTo>
                          <a:pt x="76" y="74"/>
                        </a:lnTo>
                        <a:lnTo>
                          <a:pt x="82" y="63"/>
                        </a:lnTo>
                        <a:lnTo>
                          <a:pt x="85" y="51"/>
                        </a:lnTo>
                        <a:lnTo>
                          <a:pt x="87" y="38"/>
                        </a:lnTo>
                        <a:close/>
                      </a:path>
                    </a:pathLst>
                  </a:custGeom>
                  <a:solidFill>
                    <a:srgbClr val="465A9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38" name="Freeform 906"/>
                  <p:cNvSpPr>
                    <a:spLocks/>
                  </p:cNvSpPr>
                  <p:nvPr/>
                </p:nvSpPr>
                <p:spPr bwMode="auto">
                  <a:xfrm>
                    <a:off x="5947" y="1495"/>
                    <a:ext cx="86" cy="102"/>
                  </a:xfrm>
                  <a:custGeom>
                    <a:avLst/>
                    <a:gdLst/>
                    <a:ahLst/>
                    <a:cxnLst>
                      <a:cxn ang="0">
                        <a:pos x="86" y="38"/>
                      </a:cxn>
                      <a:cxn ang="0">
                        <a:pos x="86" y="27"/>
                      </a:cxn>
                      <a:cxn ang="0">
                        <a:pos x="83" y="18"/>
                      </a:cxn>
                      <a:cxn ang="0">
                        <a:pos x="80" y="9"/>
                      </a:cxn>
                      <a:cxn ang="0">
                        <a:pos x="75" y="1"/>
                      </a:cxn>
                      <a:cxn ang="0">
                        <a:pos x="72" y="0"/>
                      </a:cxn>
                      <a:cxn ang="0">
                        <a:pos x="69" y="0"/>
                      </a:cxn>
                      <a:cxn ang="0">
                        <a:pos x="75" y="7"/>
                      </a:cxn>
                      <a:cxn ang="0">
                        <a:pos x="80" y="17"/>
                      </a:cxn>
                      <a:cxn ang="0">
                        <a:pos x="83" y="27"/>
                      </a:cxn>
                      <a:cxn ang="0">
                        <a:pos x="83" y="38"/>
                      </a:cxn>
                      <a:cxn ang="0">
                        <a:pos x="83" y="51"/>
                      </a:cxn>
                      <a:cxn ang="0">
                        <a:pos x="78" y="61"/>
                      </a:cxn>
                      <a:cxn ang="0">
                        <a:pos x="74" y="72"/>
                      </a:cxn>
                      <a:cxn ang="0">
                        <a:pos x="66" y="80"/>
                      </a:cxn>
                      <a:cxn ang="0">
                        <a:pos x="57" y="88"/>
                      </a:cxn>
                      <a:cxn ang="0">
                        <a:pos x="48" y="94"/>
                      </a:cxn>
                      <a:cxn ang="0">
                        <a:pos x="35" y="97"/>
                      </a:cxn>
                      <a:cxn ang="0">
                        <a:pos x="23" y="99"/>
                      </a:cxn>
                      <a:cxn ang="0">
                        <a:pos x="11" y="97"/>
                      </a:cxn>
                      <a:cxn ang="0">
                        <a:pos x="0" y="94"/>
                      </a:cxn>
                      <a:cxn ang="0">
                        <a:pos x="1" y="95"/>
                      </a:cxn>
                      <a:cxn ang="0">
                        <a:pos x="3" y="99"/>
                      </a:cxn>
                      <a:cxn ang="0">
                        <a:pos x="14" y="100"/>
                      </a:cxn>
                      <a:cxn ang="0">
                        <a:pos x="23" y="102"/>
                      </a:cxn>
                      <a:cxn ang="0">
                        <a:pos x="37" y="100"/>
                      </a:cxn>
                      <a:cxn ang="0">
                        <a:pos x="48" y="97"/>
                      </a:cxn>
                      <a:cxn ang="0">
                        <a:pos x="58" y="91"/>
                      </a:cxn>
                      <a:cxn ang="0">
                        <a:pos x="68" y="83"/>
                      </a:cxn>
                      <a:cxn ang="0">
                        <a:pos x="75" y="74"/>
                      </a:cxn>
                      <a:cxn ang="0">
                        <a:pos x="82" y="63"/>
                      </a:cxn>
                      <a:cxn ang="0">
                        <a:pos x="86" y="51"/>
                      </a:cxn>
                      <a:cxn ang="0">
                        <a:pos x="86" y="38"/>
                      </a:cxn>
                    </a:cxnLst>
                    <a:rect l="0" t="0" r="r" b="b"/>
                    <a:pathLst>
                      <a:path w="86" h="102">
                        <a:moveTo>
                          <a:pt x="86" y="38"/>
                        </a:moveTo>
                        <a:lnTo>
                          <a:pt x="86" y="27"/>
                        </a:lnTo>
                        <a:lnTo>
                          <a:pt x="83" y="18"/>
                        </a:lnTo>
                        <a:lnTo>
                          <a:pt x="80" y="9"/>
                        </a:lnTo>
                        <a:lnTo>
                          <a:pt x="75" y="1"/>
                        </a:lnTo>
                        <a:lnTo>
                          <a:pt x="72" y="0"/>
                        </a:lnTo>
                        <a:lnTo>
                          <a:pt x="69" y="0"/>
                        </a:lnTo>
                        <a:lnTo>
                          <a:pt x="75" y="7"/>
                        </a:lnTo>
                        <a:lnTo>
                          <a:pt x="80" y="17"/>
                        </a:lnTo>
                        <a:lnTo>
                          <a:pt x="83" y="27"/>
                        </a:lnTo>
                        <a:lnTo>
                          <a:pt x="83" y="38"/>
                        </a:lnTo>
                        <a:lnTo>
                          <a:pt x="83" y="51"/>
                        </a:lnTo>
                        <a:lnTo>
                          <a:pt x="78" y="61"/>
                        </a:lnTo>
                        <a:lnTo>
                          <a:pt x="74" y="72"/>
                        </a:lnTo>
                        <a:lnTo>
                          <a:pt x="66" y="80"/>
                        </a:lnTo>
                        <a:lnTo>
                          <a:pt x="57" y="88"/>
                        </a:lnTo>
                        <a:lnTo>
                          <a:pt x="48" y="94"/>
                        </a:lnTo>
                        <a:lnTo>
                          <a:pt x="35" y="97"/>
                        </a:lnTo>
                        <a:lnTo>
                          <a:pt x="23" y="99"/>
                        </a:lnTo>
                        <a:lnTo>
                          <a:pt x="11" y="97"/>
                        </a:lnTo>
                        <a:lnTo>
                          <a:pt x="0" y="94"/>
                        </a:lnTo>
                        <a:lnTo>
                          <a:pt x="1" y="95"/>
                        </a:lnTo>
                        <a:lnTo>
                          <a:pt x="3" y="99"/>
                        </a:lnTo>
                        <a:lnTo>
                          <a:pt x="14" y="100"/>
                        </a:lnTo>
                        <a:lnTo>
                          <a:pt x="23" y="102"/>
                        </a:lnTo>
                        <a:lnTo>
                          <a:pt x="37" y="100"/>
                        </a:lnTo>
                        <a:lnTo>
                          <a:pt x="48" y="97"/>
                        </a:lnTo>
                        <a:lnTo>
                          <a:pt x="58" y="91"/>
                        </a:lnTo>
                        <a:lnTo>
                          <a:pt x="68" y="83"/>
                        </a:lnTo>
                        <a:lnTo>
                          <a:pt x="75" y="74"/>
                        </a:lnTo>
                        <a:lnTo>
                          <a:pt x="82" y="63"/>
                        </a:lnTo>
                        <a:lnTo>
                          <a:pt x="86" y="51"/>
                        </a:lnTo>
                        <a:lnTo>
                          <a:pt x="86" y="38"/>
                        </a:lnTo>
                        <a:close/>
                      </a:path>
                    </a:pathLst>
                  </a:custGeom>
                  <a:solidFill>
                    <a:srgbClr val="485D9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39" name="Freeform 907"/>
                  <p:cNvSpPr>
                    <a:spLocks/>
                  </p:cNvSpPr>
                  <p:nvPr/>
                </p:nvSpPr>
                <p:spPr bwMode="auto">
                  <a:xfrm>
                    <a:off x="5945" y="1495"/>
                    <a:ext cx="87" cy="100"/>
                  </a:xfrm>
                  <a:custGeom>
                    <a:avLst/>
                    <a:gdLst/>
                    <a:ahLst/>
                    <a:cxnLst>
                      <a:cxn ang="0">
                        <a:pos x="87" y="38"/>
                      </a:cxn>
                      <a:cxn ang="0">
                        <a:pos x="87" y="27"/>
                      </a:cxn>
                      <a:cxn ang="0">
                        <a:pos x="84" y="18"/>
                      </a:cxn>
                      <a:cxn ang="0">
                        <a:pos x="79" y="9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0" y="0"/>
                      </a:cxn>
                      <a:cxn ang="0">
                        <a:pos x="76" y="7"/>
                      </a:cxn>
                      <a:cxn ang="0">
                        <a:pos x="80" y="17"/>
                      </a:cxn>
                      <a:cxn ang="0">
                        <a:pos x="84" y="27"/>
                      </a:cxn>
                      <a:cxn ang="0">
                        <a:pos x="84" y="38"/>
                      </a:cxn>
                      <a:cxn ang="0">
                        <a:pos x="84" y="51"/>
                      </a:cxn>
                      <a:cxn ang="0">
                        <a:pos x="79" y="61"/>
                      </a:cxn>
                      <a:cxn ang="0">
                        <a:pos x="74" y="71"/>
                      </a:cxn>
                      <a:cxn ang="0">
                        <a:pos x="67" y="80"/>
                      </a:cxn>
                      <a:cxn ang="0">
                        <a:pos x="59" y="86"/>
                      </a:cxn>
                      <a:cxn ang="0">
                        <a:pos x="48" y="92"/>
                      </a:cxn>
                      <a:cxn ang="0">
                        <a:pos x="37" y="95"/>
                      </a:cxn>
                      <a:cxn ang="0">
                        <a:pos x="25" y="97"/>
                      </a:cxn>
                      <a:cxn ang="0">
                        <a:pos x="13" y="95"/>
                      </a:cxn>
                      <a:cxn ang="0">
                        <a:pos x="0" y="91"/>
                      </a:cxn>
                      <a:cxn ang="0">
                        <a:pos x="2" y="94"/>
                      </a:cxn>
                      <a:cxn ang="0">
                        <a:pos x="3" y="95"/>
                      </a:cxn>
                      <a:cxn ang="0">
                        <a:pos x="14" y="99"/>
                      </a:cxn>
                      <a:cxn ang="0">
                        <a:pos x="25" y="100"/>
                      </a:cxn>
                      <a:cxn ang="0">
                        <a:pos x="37" y="99"/>
                      </a:cxn>
                      <a:cxn ang="0">
                        <a:pos x="50" y="95"/>
                      </a:cxn>
                      <a:cxn ang="0">
                        <a:pos x="60" y="89"/>
                      </a:cxn>
                      <a:cxn ang="0">
                        <a:pos x="70" y="82"/>
                      </a:cxn>
                      <a:cxn ang="0">
                        <a:pos x="77" y="72"/>
                      </a:cxn>
                      <a:cxn ang="0">
                        <a:pos x="82" y="61"/>
                      </a:cxn>
                      <a:cxn ang="0">
                        <a:pos x="87" y="51"/>
                      </a:cxn>
                      <a:cxn ang="0">
                        <a:pos x="87" y="38"/>
                      </a:cxn>
                    </a:cxnLst>
                    <a:rect l="0" t="0" r="r" b="b"/>
                    <a:pathLst>
                      <a:path w="87" h="100">
                        <a:moveTo>
                          <a:pt x="87" y="38"/>
                        </a:moveTo>
                        <a:lnTo>
                          <a:pt x="87" y="27"/>
                        </a:lnTo>
                        <a:lnTo>
                          <a:pt x="84" y="18"/>
                        </a:lnTo>
                        <a:lnTo>
                          <a:pt x="79" y="9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0" y="0"/>
                        </a:lnTo>
                        <a:lnTo>
                          <a:pt x="76" y="7"/>
                        </a:lnTo>
                        <a:lnTo>
                          <a:pt x="80" y="17"/>
                        </a:lnTo>
                        <a:lnTo>
                          <a:pt x="84" y="27"/>
                        </a:lnTo>
                        <a:lnTo>
                          <a:pt x="84" y="38"/>
                        </a:lnTo>
                        <a:lnTo>
                          <a:pt x="84" y="51"/>
                        </a:lnTo>
                        <a:lnTo>
                          <a:pt x="79" y="61"/>
                        </a:lnTo>
                        <a:lnTo>
                          <a:pt x="74" y="71"/>
                        </a:lnTo>
                        <a:lnTo>
                          <a:pt x="67" y="80"/>
                        </a:lnTo>
                        <a:lnTo>
                          <a:pt x="59" y="86"/>
                        </a:lnTo>
                        <a:lnTo>
                          <a:pt x="48" y="92"/>
                        </a:lnTo>
                        <a:lnTo>
                          <a:pt x="37" y="95"/>
                        </a:lnTo>
                        <a:lnTo>
                          <a:pt x="25" y="97"/>
                        </a:lnTo>
                        <a:lnTo>
                          <a:pt x="13" y="95"/>
                        </a:lnTo>
                        <a:lnTo>
                          <a:pt x="0" y="91"/>
                        </a:lnTo>
                        <a:lnTo>
                          <a:pt x="2" y="94"/>
                        </a:lnTo>
                        <a:lnTo>
                          <a:pt x="3" y="95"/>
                        </a:lnTo>
                        <a:lnTo>
                          <a:pt x="14" y="99"/>
                        </a:lnTo>
                        <a:lnTo>
                          <a:pt x="25" y="100"/>
                        </a:lnTo>
                        <a:lnTo>
                          <a:pt x="37" y="99"/>
                        </a:lnTo>
                        <a:lnTo>
                          <a:pt x="50" y="95"/>
                        </a:lnTo>
                        <a:lnTo>
                          <a:pt x="60" y="89"/>
                        </a:lnTo>
                        <a:lnTo>
                          <a:pt x="70" y="82"/>
                        </a:lnTo>
                        <a:lnTo>
                          <a:pt x="77" y="72"/>
                        </a:lnTo>
                        <a:lnTo>
                          <a:pt x="82" y="61"/>
                        </a:lnTo>
                        <a:lnTo>
                          <a:pt x="87" y="51"/>
                        </a:lnTo>
                        <a:lnTo>
                          <a:pt x="87" y="38"/>
                        </a:lnTo>
                        <a:close/>
                      </a:path>
                    </a:pathLst>
                  </a:custGeom>
                  <a:solidFill>
                    <a:srgbClr val="4A5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40" name="Freeform 908"/>
                  <p:cNvSpPr>
                    <a:spLocks/>
                  </p:cNvSpPr>
                  <p:nvPr/>
                </p:nvSpPr>
                <p:spPr bwMode="auto">
                  <a:xfrm>
                    <a:off x="5944" y="1493"/>
                    <a:ext cx="86" cy="101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6" y="29"/>
                      </a:cxn>
                      <a:cxn ang="0">
                        <a:pos x="83" y="19"/>
                      </a:cxn>
                      <a:cxn ang="0">
                        <a:pos x="78" y="9"/>
                      </a:cxn>
                      <a:cxn ang="0">
                        <a:pos x="72" y="2"/>
                      </a:cxn>
                      <a:cxn ang="0">
                        <a:pos x="71" y="2"/>
                      </a:cxn>
                      <a:cxn ang="0">
                        <a:pos x="68" y="0"/>
                      </a:cxn>
                      <a:cxn ang="0">
                        <a:pos x="74" y="9"/>
                      </a:cxn>
                      <a:cxn ang="0">
                        <a:pos x="80" y="19"/>
                      </a:cxn>
                      <a:cxn ang="0">
                        <a:pos x="83" y="29"/>
                      </a:cxn>
                      <a:cxn ang="0">
                        <a:pos x="83" y="40"/>
                      </a:cxn>
                      <a:cxn ang="0">
                        <a:pos x="83" y="51"/>
                      </a:cxn>
                      <a:cxn ang="0">
                        <a:pos x="78" y="62"/>
                      </a:cxn>
                      <a:cxn ang="0">
                        <a:pos x="74" y="73"/>
                      </a:cxn>
                      <a:cxn ang="0">
                        <a:pos x="68" y="80"/>
                      </a:cxn>
                      <a:cxn ang="0">
                        <a:pos x="58" y="88"/>
                      </a:cxn>
                      <a:cxn ang="0">
                        <a:pos x="49" y="93"/>
                      </a:cxn>
                      <a:cxn ang="0">
                        <a:pos x="38" y="96"/>
                      </a:cxn>
                      <a:cxn ang="0">
                        <a:pos x="26" y="97"/>
                      </a:cxn>
                      <a:cxn ang="0">
                        <a:pos x="20" y="97"/>
                      </a:cxn>
                      <a:cxn ang="0">
                        <a:pos x="12" y="96"/>
                      </a:cxn>
                      <a:cxn ang="0">
                        <a:pos x="6" y="93"/>
                      </a:cxn>
                      <a:cxn ang="0">
                        <a:pos x="0" y="91"/>
                      </a:cxn>
                      <a:cxn ang="0">
                        <a:pos x="1" y="93"/>
                      </a:cxn>
                      <a:cxn ang="0">
                        <a:pos x="3" y="96"/>
                      </a:cxn>
                      <a:cxn ang="0">
                        <a:pos x="14" y="99"/>
                      </a:cxn>
                      <a:cxn ang="0">
                        <a:pos x="26" y="101"/>
                      </a:cxn>
                      <a:cxn ang="0">
                        <a:pos x="38" y="99"/>
                      </a:cxn>
                      <a:cxn ang="0">
                        <a:pos x="51" y="96"/>
                      </a:cxn>
                      <a:cxn ang="0">
                        <a:pos x="60" y="90"/>
                      </a:cxn>
                      <a:cxn ang="0">
                        <a:pos x="69" y="82"/>
                      </a:cxn>
                      <a:cxn ang="0">
                        <a:pos x="77" y="74"/>
                      </a:cxn>
                      <a:cxn ang="0">
                        <a:pos x="81" y="63"/>
                      </a:cxn>
                      <a:cxn ang="0">
                        <a:pos x="86" y="53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101">
                        <a:moveTo>
                          <a:pt x="86" y="40"/>
                        </a:moveTo>
                        <a:lnTo>
                          <a:pt x="86" y="29"/>
                        </a:lnTo>
                        <a:lnTo>
                          <a:pt x="83" y="19"/>
                        </a:lnTo>
                        <a:lnTo>
                          <a:pt x="78" y="9"/>
                        </a:lnTo>
                        <a:lnTo>
                          <a:pt x="72" y="2"/>
                        </a:lnTo>
                        <a:lnTo>
                          <a:pt x="71" y="2"/>
                        </a:lnTo>
                        <a:lnTo>
                          <a:pt x="68" y="0"/>
                        </a:lnTo>
                        <a:lnTo>
                          <a:pt x="74" y="9"/>
                        </a:lnTo>
                        <a:lnTo>
                          <a:pt x="80" y="19"/>
                        </a:lnTo>
                        <a:lnTo>
                          <a:pt x="83" y="29"/>
                        </a:lnTo>
                        <a:lnTo>
                          <a:pt x="83" y="40"/>
                        </a:lnTo>
                        <a:lnTo>
                          <a:pt x="83" y="51"/>
                        </a:lnTo>
                        <a:lnTo>
                          <a:pt x="78" y="62"/>
                        </a:lnTo>
                        <a:lnTo>
                          <a:pt x="74" y="73"/>
                        </a:lnTo>
                        <a:lnTo>
                          <a:pt x="68" y="80"/>
                        </a:lnTo>
                        <a:lnTo>
                          <a:pt x="58" y="88"/>
                        </a:lnTo>
                        <a:lnTo>
                          <a:pt x="49" y="93"/>
                        </a:lnTo>
                        <a:lnTo>
                          <a:pt x="38" y="96"/>
                        </a:lnTo>
                        <a:lnTo>
                          <a:pt x="26" y="97"/>
                        </a:lnTo>
                        <a:lnTo>
                          <a:pt x="20" y="97"/>
                        </a:lnTo>
                        <a:lnTo>
                          <a:pt x="12" y="96"/>
                        </a:lnTo>
                        <a:lnTo>
                          <a:pt x="6" y="93"/>
                        </a:lnTo>
                        <a:lnTo>
                          <a:pt x="0" y="91"/>
                        </a:lnTo>
                        <a:lnTo>
                          <a:pt x="1" y="93"/>
                        </a:lnTo>
                        <a:lnTo>
                          <a:pt x="3" y="96"/>
                        </a:lnTo>
                        <a:lnTo>
                          <a:pt x="14" y="99"/>
                        </a:lnTo>
                        <a:lnTo>
                          <a:pt x="26" y="101"/>
                        </a:lnTo>
                        <a:lnTo>
                          <a:pt x="38" y="99"/>
                        </a:lnTo>
                        <a:lnTo>
                          <a:pt x="51" y="96"/>
                        </a:lnTo>
                        <a:lnTo>
                          <a:pt x="60" y="90"/>
                        </a:lnTo>
                        <a:lnTo>
                          <a:pt x="69" y="82"/>
                        </a:lnTo>
                        <a:lnTo>
                          <a:pt x="77" y="74"/>
                        </a:lnTo>
                        <a:lnTo>
                          <a:pt x="81" y="63"/>
                        </a:lnTo>
                        <a:lnTo>
                          <a:pt x="86" y="53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4D61A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41" name="Freeform 909"/>
                  <p:cNvSpPr>
                    <a:spLocks/>
                  </p:cNvSpPr>
                  <p:nvPr/>
                </p:nvSpPr>
                <p:spPr bwMode="auto">
                  <a:xfrm>
                    <a:off x="5942" y="1493"/>
                    <a:ext cx="87" cy="99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7" y="29"/>
                      </a:cxn>
                      <a:cxn ang="0">
                        <a:pos x="83" y="19"/>
                      </a:cxn>
                      <a:cxn ang="0">
                        <a:pos x="79" y="9"/>
                      </a:cxn>
                      <a:cxn ang="0">
                        <a:pos x="73" y="2"/>
                      </a:cxn>
                      <a:cxn ang="0">
                        <a:pos x="70" y="0"/>
                      </a:cxn>
                      <a:cxn ang="0">
                        <a:pos x="66" y="0"/>
                      </a:cxn>
                      <a:cxn ang="0">
                        <a:pos x="74" y="8"/>
                      </a:cxn>
                      <a:cxn ang="0">
                        <a:pos x="79" y="19"/>
                      </a:cxn>
                      <a:cxn ang="0">
                        <a:pos x="83" y="29"/>
                      </a:cxn>
                      <a:cxn ang="0">
                        <a:pos x="83" y="40"/>
                      </a:cxn>
                      <a:cxn ang="0">
                        <a:pos x="83" y="51"/>
                      </a:cxn>
                      <a:cxn ang="0">
                        <a:pos x="80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59" y="87"/>
                      </a:cxn>
                      <a:cxn ang="0">
                        <a:pos x="50" y="91"/>
                      </a:cxn>
                      <a:cxn ang="0">
                        <a:pos x="40" y="94"/>
                      </a:cxn>
                      <a:cxn ang="0">
                        <a:pos x="28" y="96"/>
                      </a:cxn>
                      <a:cxn ang="0">
                        <a:pos x="20" y="96"/>
                      </a:cxn>
                      <a:cxn ang="0">
                        <a:pos x="14" y="94"/>
                      </a:cxn>
                      <a:cxn ang="0">
                        <a:pos x="6" y="91"/>
                      </a:cxn>
                      <a:cxn ang="0">
                        <a:pos x="0" y="88"/>
                      </a:cxn>
                      <a:cxn ang="0">
                        <a:pos x="2" y="91"/>
                      </a:cxn>
                      <a:cxn ang="0">
                        <a:pos x="3" y="93"/>
                      </a:cxn>
                      <a:cxn ang="0">
                        <a:pos x="16" y="97"/>
                      </a:cxn>
                      <a:cxn ang="0">
                        <a:pos x="28" y="99"/>
                      </a:cxn>
                      <a:cxn ang="0">
                        <a:pos x="40" y="97"/>
                      </a:cxn>
                      <a:cxn ang="0">
                        <a:pos x="51" y="94"/>
                      </a:cxn>
                      <a:cxn ang="0">
                        <a:pos x="62" y="88"/>
                      </a:cxn>
                      <a:cxn ang="0">
                        <a:pos x="70" y="82"/>
                      </a:cxn>
                      <a:cxn ang="0">
                        <a:pos x="77" y="73"/>
                      </a:cxn>
                      <a:cxn ang="0">
                        <a:pos x="82" y="63"/>
                      </a:cxn>
                      <a:cxn ang="0">
                        <a:pos x="87" y="53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9">
                        <a:moveTo>
                          <a:pt x="87" y="40"/>
                        </a:moveTo>
                        <a:lnTo>
                          <a:pt x="87" y="29"/>
                        </a:lnTo>
                        <a:lnTo>
                          <a:pt x="83" y="19"/>
                        </a:lnTo>
                        <a:lnTo>
                          <a:pt x="79" y="9"/>
                        </a:lnTo>
                        <a:lnTo>
                          <a:pt x="73" y="2"/>
                        </a:lnTo>
                        <a:lnTo>
                          <a:pt x="70" y="0"/>
                        </a:lnTo>
                        <a:lnTo>
                          <a:pt x="66" y="0"/>
                        </a:lnTo>
                        <a:lnTo>
                          <a:pt x="74" y="8"/>
                        </a:lnTo>
                        <a:lnTo>
                          <a:pt x="79" y="19"/>
                        </a:lnTo>
                        <a:lnTo>
                          <a:pt x="83" y="29"/>
                        </a:lnTo>
                        <a:lnTo>
                          <a:pt x="83" y="40"/>
                        </a:lnTo>
                        <a:lnTo>
                          <a:pt x="83" y="51"/>
                        </a:lnTo>
                        <a:lnTo>
                          <a:pt x="80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59" y="87"/>
                        </a:lnTo>
                        <a:lnTo>
                          <a:pt x="50" y="91"/>
                        </a:lnTo>
                        <a:lnTo>
                          <a:pt x="40" y="94"/>
                        </a:lnTo>
                        <a:lnTo>
                          <a:pt x="28" y="96"/>
                        </a:lnTo>
                        <a:lnTo>
                          <a:pt x="20" y="96"/>
                        </a:lnTo>
                        <a:lnTo>
                          <a:pt x="14" y="94"/>
                        </a:lnTo>
                        <a:lnTo>
                          <a:pt x="6" y="91"/>
                        </a:lnTo>
                        <a:lnTo>
                          <a:pt x="0" y="88"/>
                        </a:lnTo>
                        <a:lnTo>
                          <a:pt x="2" y="91"/>
                        </a:lnTo>
                        <a:lnTo>
                          <a:pt x="3" y="93"/>
                        </a:lnTo>
                        <a:lnTo>
                          <a:pt x="16" y="97"/>
                        </a:lnTo>
                        <a:lnTo>
                          <a:pt x="28" y="99"/>
                        </a:lnTo>
                        <a:lnTo>
                          <a:pt x="40" y="97"/>
                        </a:lnTo>
                        <a:lnTo>
                          <a:pt x="51" y="94"/>
                        </a:lnTo>
                        <a:lnTo>
                          <a:pt x="62" y="88"/>
                        </a:lnTo>
                        <a:lnTo>
                          <a:pt x="70" y="82"/>
                        </a:lnTo>
                        <a:lnTo>
                          <a:pt x="77" y="73"/>
                        </a:lnTo>
                        <a:lnTo>
                          <a:pt x="82" y="63"/>
                        </a:lnTo>
                        <a:lnTo>
                          <a:pt x="87" y="53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5265A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42" name="Freeform 910"/>
                  <p:cNvSpPr>
                    <a:spLocks/>
                  </p:cNvSpPr>
                  <p:nvPr/>
                </p:nvSpPr>
                <p:spPr bwMode="auto">
                  <a:xfrm>
                    <a:off x="5941" y="1493"/>
                    <a:ext cx="86" cy="97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6" y="29"/>
                      </a:cxn>
                      <a:cxn ang="0">
                        <a:pos x="83" y="19"/>
                      </a:cxn>
                      <a:cxn ang="0">
                        <a:pos x="77" y="9"/>
                      </a:cxn>
                      <a:cxn ang="0">
                        <a:pos x="71" y="0"/>
                      </a:cxn>
                      <a:cxn ang="0">
                        <a:pos x="67" y="0"/>
                      </a:cxn>
                      <a:cxn ang="0">
                        <a:pos x="66" y="0"/>
                      </a:cxn>
                      <a:cxn ang="0">
                        <a:pos x="72" y="8"/>
                      </a:cxn>
                      <a:cxn ang="0">
                        <a:pos x="78" y="17"/>
                      </a:cxn>
                      <a:cxn ang="0">
                        <a:pos x="83" y="28"/>
                      </a:cxn>
                      <a:cxn ang="0">
                        <a:pos x="83" y="40"/>
                      </a:cxn>
                      <a:cxn ang="0">
                        <a:pos x="83" y="51"/>
                      </a:cxn>
                      <a:cxn ang="0">
                        <a:pos x="80" y="62"/>
                      </a:cxn>
                      <a:cxn ang="0">
                        <a:pos x="74" y="70"/>
                      </a:cxn>
                      <a:cxn ang="0">
                        <a:pos x="67" y="79"/>
                      </a:cxn>
                      <a:cxn ang="0">
                        <a:pos x="60" y="85"/>
                      </a:cxn>
                      <a:cxn ang="0">
                        <a:pos x="51" y="90"/>
                      </a:cxn>
                      <a:cxn ang="0">
                        <a:pos x="40" y="93"/>
                      </a:cxn>
                      <a:cxn ang="0">
                        <a:pos x="29" y="94"/>
                      </a:cxn>
                      <a:cxn ang="0">
                        <a:pos x="21" y="94"/>
                      </a:cxn>
                      <a:cxn ang="0">
                        <a:pos x="13" y="91"/>
                      </a:cxn>
                      <a:cxn ang="0">
                        <a:pos x="7" y="90"/>
                      </a:cxn>
                      <a:cxn ang="0">
                        <a:pos x="0" y="85"/>
                      </a:cxn>
                      <a:cxn ang="0">
                        <a:pos x="1" y="88"/>
                      </a:cxn>
                      <a:cxn ang="0">
                        <a:pos x="3" y="91"/>
                      </a:cxn>
                      <a:cxn ang="0">
                        <a:pos x="9" y="93"/>
                      </a:cxn>
                      <a:cxn ang="0">
                        <a:pos x="15" y="96"/>
                      </a:cxn>
                      <a:cxn ang="0">
                        <a:pos x="23" y="97"/>
                      </a:cxn>
                      <a:cxn ang="0">
                        <a:pos x="29" y="97"/>
                      </a:cxn>
                      <a:cxn ang="0">
                        <a:pos x="41" y="96"/>
                      </a:cxn>
                      <a:cxn ang="0">
                        <a:pos x="52" y="93"/>
                      </a:cxn>
                      <a:cxn ang="0">
                        <a:pos x="61" y="88"/>
                      </a:cxn>
                      <a:cxn ang="0">
                        <a:pos x="71" y="80"/>
                      </a:cxn>
                      <a:cxn ang="0">
                        <a:pos x="77" y="73"/>
                      </a:cxn>
                      <a:cxn ang="0">
                        <a:pos x="81" y="62"/>
                      </a:cxn>
                      <a:cxn ang="0">
                        <a:pos x="86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7">
                        <a:moveTo>
                          <a:pt x="86" y="40"/>
                        </a:moveTo>
                        <a:lnTo>
                          <a:pt x="86" y="29"/>
                        </a:lnTo>
                        <a:lnTo>
                          <a:pt x="83" y="19"/>
                        </a:lnTo>
                        <a:lnTo>
                          <a:pt x="77" y="9"/>
                        </a:lnTo>
                        <a:lnTo>
                          <a:pt x="71" y="0"/>
                        </a:lnTo>
                        <a:lnTo>
                          <a:pt x="67" y="0"/>
                        </a:lnTo>
                        <a:lnTo>
                          <a:pt x="66" y="0"/>
                        </a:lnTo>
                        <a:lnTo>
                          <a:pt x="72" y="8"/>
                        </a:lnTo>
                        <a:lnTo>
                          <a:pt x="78" y="17"/>
                        </a:lnTo>
                        <a:lnTo>
                          <a:pt x="83" y="28"/>
                        </a:lnTo>
                        <a:lnTo>
                          <a:pt x="83" y="40"/>
                        </a:lnTo>
                        <a:lnTo>
                          <a:pt x="83" y="51"/>
                        </a:lnTo>
                        <a:lnTo>
                          <a:pt x="80" y="62"/>
                        </a:lnTo>
                        <a:lnTo>
                          <a:pt x="74" y="70"/>
                        </a:lnTo>
                        <a:lnTo>
                          <a:pt x="67" y="79"/>
                        </a:lnTo>
                        <a:lnTo>
                          <a:pt x="60" y="85"/>
                        </a:lnTo>
                        <a:lnTo>
                          <a:pt x="51" y="90"/>
                        </a:lnTo>
                        <a:lnTo>
                          <a:pt x="40" y="93"/>
                        </a:lnTo>
                        <a:lnTo>
                          <a:pt x="29" y="94"/>
                        </a:lnTo>
                        <a:lnTo>
                          <a:pt x="21" y="94"/>
                        </a:lnTo>
                        <a:lnTo>
                          <a:pt x="13" y="91"/>
                        </a:lnTo>
                        <a:lnTo>
                          <a:pt x="7" y="90"/>
                        </a:lnTo>
                        <a:lnTo>
                          <a:pt x="0" y="85"/>
                        </a:lnTo>
                        <a:lnTo>
                          <a:pt x="1" y="88"/>
                        </a:lnTo>
                        <a:lnTo>
                          <a:pt x="3" y="91"/>
                        </a:lnTo>
                        <a:lnTo>
                          <a:pt x="9" y="93"/>
                        </a:lnTo>
                        <a:lnTo>
                          <a:pt x="15" y="96"/>
                        </a:lnTo>
                        <a:lnTo>
                          <a:pt x="23" y="97"/>
                        </a:lnTo>
                        <a:lnTo>
                          <a:pt x="29" y="97"/>
                        </a:lnTo>
                        <a:lnTo>
                          <a:pt x="41" y="96"/>
                        </a:lnTo>
                        <a:lnTo>
                          <a:pt x="52" y="93"/>
                        </a:lnTo>
                        <a:lnTo>
                          <a:pt x="61" y="88"/>
                        </a:lnTo>
                        <a:lnTo>
                          <a:pt x="71" y="80"/>
                        </a:lnTo>
                        <a:lnTo>
                          <a:pt x="77" y="73"/>
                        </a:lnTo>
                        <a:lnTo>
                          <a:pt x="81" y="62"/>
                        </a:lnTo>
                        <a:lnTo>
                          <a:pt x="86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5567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43" name="Freeform 911"/>
                  <p:cNvSpPr>
                    <a:spLocks/>
                  </p:cNvSpPr>
                  <p:nvPr/>
                </p:nvSpPr>
                <p:spPr bwMode="auto">
                  <a:xfrm>
                    <a:off x="5941" y="1493"/>
                    <a:ext cx="84" cy="96"/>
                  </a:xfrm>
                  <a:custGeom>
                    <a:avLst/>
                    <a:gdLst/>
                    <a:ahLst/>
                    <a:cxnLst>
                      <a:cxn ang="0">
                        <a:pos x="84" y="40"/>
                      </a:cxn>
                      <a:cxn ang="0">
                        <a:pos x="84" y="29"/>
                      </a:cxn>
                      <a:cxn ang="0">
                        <a:pos x="80" y="19"/>
                      </a:cxn>
                      <a:cxn ang="0">
                        <a:pos x="75" y="8"/>
                      </a:cxn>
                      <a:cxn ang="0">
                        <a:pos x="67" y="0"/>
                      </a:cxn>
                      <a:cxn ang="0">
                        <a:pos x="66" y="0"/>
                      </a:cxn>
                      <a:cxn ang="0">
                        <a:pos x="63" y="0"/>
                      </a:cxn>
                      <a:cxn ang="0">
                        <a:pos x="71" y="8"/>
                      </a:cxn>
                      <a:cxn ang="0">
                        <a:pos x="77" y="17"/>
                      </a:cxn>
                      <a:cxn ang="0">
                        <a:pos x="80" y="28"/>
                      </a:cxn>
                      <a:cxn ang="0">
                        <a:pos x="81" y="40"/>
                      </a:cxn>
                      <a:cxn ang="0">
                        <a:pos x="81" y="51"/>
                      </a:cxn>
                      <a:cxn ang="0">
                        <a:pos x="78" y="60"/>
                      </a:cxn>
                      <a:cxn ang="0">
                        <a:pos x="74" y="70"/>
                      </a:cxn>
                      <a:cxn ang="0">
                        <a:pos x="66" y="77"/>
                      </a:cxn>
                      <a:cxn ang="0">
                        <a:pos x="58" y="84"/>
                      </a:cxn>
                      <a:cxn ang="0">
                        <a:pos x="51" y="88"/>
                      </a:cxn>
                      <a:cxn ang="0">
                        <a:pos x="40" y="91"/>
                      </a:cxn>
                      <a:cxn ang="0">
                        <a:pos x="29" y="93"/>
                      </a:cxn>
                      <a:cxn ang="0">
                        <a:pos x="21" y="91"/>
                      </a:cxn>
                      <a:cxn ang="0">
                        <a:pos x="13" y="90"/>
                      </a:cxn>
                      <a:cxn ang="0">
                        <a:pos x="6" y="87"/>
                      </a:cxn>
                      <a:cxn ang="0">
                        <a:pos x="0" y="84"/>
                      </a:cxn>
                      <a:cxn ang="0">
                        <a:pos x="0" y="85"/>
                      </a:cxn>
                      <a:cxn ang="0">
                        <a:pos x="1" y="88"/>
                      </a:cxn>
                      <a:cxn ang="0">
                        <a:pos x="7" y="91"/>
                      </a:cxn>
                      <a:cxn ang="0">
                        <a:pos x="15" y="94"/>
                      </a:cxn>
                      <a:cxn ang="0">
                        <a:pos x="21" y="96"/>
                      </a:cxn>
                      <a:cxn ang="0">
                        <a:pos x="29" y="96"/>
                      </a:cxn>
                      <a:cxn ang="0">
                        <a:pos x="41" y="94"/>
                      </a:cxn>
                      <a:cxn ang="0">
                        <a:pos x="51" y="91"/>
                      </a:cxn>
                      <a:cxn ang="0">
                        <a:pos x="60" y="87"/>
                      </a:cxn>
                      <a:cxn ang="0">
                        <a:pos x="69" y="79"/>
                      </a:cxn>
                      <a:cxn ang="0">
                        <a:pos x="75" y="71"/>
                      </a:cxn>
                      <a:cxn ang="0">
                        <a:pos x="81" y="62"/>
                      </a:cxn>
                      <a:cxn ang="0">
                        <a:pos x="84" y="51"/>
                      </a:cxn>
                      <a:cxn ang="0">
                        <a:pos x="84" y="40"/>
                      </a:cxn>
                    </a:cxnLst>
                    <a:rect l="0" t="0" r="r" b="b"/>
                    <a:pathLst>
                      <a:path w="84" h="96">
                        <a:moveTo>
                          <a:pt x="84" y="40"/>
                        </a:moveTo>
                        <a:lnTo>
                          <a:pt x="84" y="29"/>
                        </a:lnTo>
                        <a:lnTo>
                          <a:pt x="80" y="19"/>
                        </a:lnTo>
                        <a:lnTo>
                          <a:pt x="75" y="8"/>
                        </a:lnTo>
                        <a:lnTo>
                          <a:pt x="67" y="0"/>
                        </a:lnTo>
                        <a:lnTo>
                          <a:pt x="66" y="0"/>
                        </a:lnTo>
                        <a:lnTo>
                          <a:pt x="63" y="0"/>
                        </a:lnTo>
                        <a:lnTo>
                          <a:pt x="71" y="8"/>
                        </a:lnTo>
                        <a:lnTo>
                          <a:pt x="77" y="17"/>
                        </a:lnTo>
                        <a:lnTo>
                          <a:pt x="80" y="28"/>
                        </a:lnTo>
                        <a:lnTo>
                          <a:pt x="81" y="40"/>
                        </a:lnTo>
                        <a:lnTo>
                          <a:pt x="81" y="51"/>
                        </a:lnTo>
                        <a:lnTo>
                          <a:pt x="78" y="60"/>
                        </a:lnTo>
                        <a:lnTo>
                          <a:pt x="74" y="70"/>
                        </a:lnTo>
                        <a:lnTo>
                          <a:pt x="66" y="77"/>
                        </a:lnTo>
                        <a:lnTo>
                          <a:pt x="58" y="84"/>
                        </a:lnTo>
                        <a:lnTo>
                          <a:pt x="51" y="88"/>
                        </a:lnTo>
                        <a:lnTo>
                          <a:pt x="40" y="91"/>
                        </a:lnTo>
                        <a:lnTo>
                          <a:pt x="29" y="93"/>
                        </a:lnTo>
                        <a:lnTo>
                          <a:pt x="21" y="91"/>
                        </a:lnTo>
                        <a:lnTo>
                          <a:pt x="13" y="90"/>
                        </a:lnTo>
                        <a:lnTo>
                          <a:pt x="6" y="87"/>
                        </a:lnTo>
                        <a:lnTo>
                          <a:pt x="0" y="84"/>
                        </a:lnTo>
                        <a:lnTo>
                          <a:pt x="0" y="85"/>
                        </a:lnTo>
                        <a:lnTo>
                          <a:pt x="1" y="88"/>
                        </a:lnTo>
                        <a:lnTo>
                          <a:pt x="7" y="91"/>
                        </a:lnTo>
                        <a:lnTo>
                          <a:pt x="15" y="94"/>
                        </a:lnTo>
                        <a:lnTo>
                          <a:pt x="21" y="96"/>
                        </a:lnTo>
                        <a:lnTo>
                          <a:pt x="29" y="96"/>
                        </a:lnTo>
                        <a:lnTo>
                          <a:pt x="41" y="94"/>
                        </a:lnTo>
                        <a:lnTo>
                          <a:pt x="51" y="91"/>
                        </a:lnTo>
                        <a:lnTo>
                          <a:pt x="60" y="87"/>
                        </a:lnTo>
                        <a:lnTo>
                          <a:pt x="69" y="79"/>
                        </a:lnTo>
                        <a:lnTo>
                          <a:pt x="75" y="71"/>
                        </a:lnTo>
                        <a:lnTo>
                          <a:pt x="81" y="62"/>
                        </a:lnTo>
                        <a:lnTo>
                          <a:pt x="84" y="51"/>
                        </a:lnTo>
                        <a:lnTo>
                          <a:pt x="84" y="40"/>
                        </a:lnTo>
                        <a:close/>
                      </a:path>
                    </a:pathLst>
                  </a:custGeom>
                  <a:solidFill>
                    <a:srgbClr val="586AA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44" name="Freeform 912"/>
                  <p:cNvSpPr>
                    <a:spLocks/>
                  </p:cNvSpPr>
                  <p:nvPr/>
                </p:nvSpPr>
                <p:spPr bwMode="auto">
                  <a:xfrm>
                    <a:off x="5939" y="1493"/>
                    <a:ext cx="85" cy="94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5" y="28"/>
                      </a:cxn>
                      <a:cxn ang="0">
                        <a:pos x="80" y="17"/>
                      </a:cxn>
                      <a:cxn ang="0">
                        <a:pos x="74" y="8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62" y="0"/>
                      </a:cxn>
                      <a:cxn ang="0">
                        <a:pos x="71" y="8"/>
                      </a:cxn>
                      <a:cxn ang="0">
                        <a:pos x="77" y="17"/>
                      </a:cxn>
                      <a:cxn ang="0">
                        <a:pos x="80" y="28"/>
                      </a:cxn>
                      <a:cxn ang="0">
                        <a:pos x="82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68"/>
                      </a:cxn>
                      <a:cxn ang="0">
                        <a:pos x="68" y="76"/>
                      </a:cxn>
                      <a:cxn ang="0">
                        <a:pos x="60" y="82"/>
                      </a:cxn>
                      <a:cxn ang="0">
                        <a:pos x="51" y="87"/>
                      </a:cxn>
                      <a:cxn ang="0">
                        <a:pos x="42" y="90"/>
                      </a:cxn>
                      <a:cxn ang="0">
                        <a:pos x="31" y="91"/>
                      </a:cxn>
                      <a:cxn ang="0">
                        <a:pos x="23" y="90"/>
                      </a:cxn>
                      <a:cxn ang="0">
                        <a:pos x="14" y="88"/>
                      </a:cxn>
                      <a:cxn ang="0">
                        <a:pos x="6" y="85"/>
                      </a:cxn>
                      <a:cxn ang="0">
                        <a:pos x="0" y="80"/>
                      </a:cxn>
                      <a:cxn ang="0">
                        <a:pos x="2" y="84"/>
                      </a:cxn>
                      <a:cxn ang="0">
                        <a:pos x="2" y="85"/>
                      </a:cxn>
                      <a:cxn ang="0">
                        <a:pos x="9" y="90"/>
                      </a:cxn>
                      <a:cxn ang="0">
                        <a:pos x="15" y="91"/>
                      </a:cxn>
                      <a:cxn ang="0">
                        <a:pos x="23" y="94"/>
                      </a:cxn>
                      <a:cxn ang="0">
                        <a:pos x="31" y="94"/>
                      </a:cxn>
                      <a:cxn ang="0">
                        <a:pos x="42" y="93"/>
                      </a:cxn>
                      <a:cxn ang="0">
                        <a:pos x="53" y="90"/>
                      </a:cxn>
                      <a:cxn ang="0">
                        <a:pos x="62" y="85"/>
                      </a:cxn>
                      <a:cxn ang="0">
                        <a:pos x="69" y="79"/>
                      </a:cxn>
                      <a:cxn ang="0">
                        <a:pos x="76" y="70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4">
                        <a:moveTo>
                          <a:pt x="85" y="40"/>
                        </a:moveTo>
                        <a:lnTo>
                          <a:pt x="85" y="28"/>
                        </a:lnTo>
                        <a:lnTo>
                          <a:pt x="80" y="17"/>
                        </a:lnTo>
                        <a:lnTo>
                          <a:pt x="74" y="8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62" y="0"/>
                        </a:lnTo>
                        <a:lnTo>
                          <a:pt x="71" y="8"/>
                        </a:lnTo>
                        <a:lnTo>
                          <a:pt x="77" y="17"/>
                        </a:lnTo>
                        <a:lnTo>
                          <a:pt x="80" y="28"/>
                        </a:lnTo>
                        <a:lnTo>
                          <a:pt x="82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68"/>
                        </a:lnTo>
                        <a:lnTo>
                          <a:pt x="68" y="76"/>
                        </a:lnTo>
                        <a:lnTo>
                          <a:pt x="60" y="82"/>
                        </a:lnTo>
                        <a:lnTo>
                          <a:pt x="51" y="87"/>
                        </a:lnTo>
                        <a:lnTo>
                          <a:pt x="42" y="90"/>
                        </a:lnTo>
                        <a:lnTo>
                          <a:pt x="31" y="91"/>
                        </a:lnTo>
                        <a:lnTo>
                          <a:pt x="23" y="90"/>
                        </a:lnTo>
                        <a:lnTo>
                          <a:pt x="14" y="88"/>
                        </a:lnTo>
                        <a:lnTo>
                          <a:pt x="6" y="85"/>
                        </a:lnTo>
                        <a:lnTo>
                          <a:pt x="0" y="80"/>
                        </a:lnTo>
                        <a:lnTo>
                          <a:pt x="2" y="84"/>
                        </a:lnTo>
                        <a:lnTo>
                          <a:pt x="2" y="85"/>
                        </a:lnTo>
                        <a:lnTo>
                          <a:pt x="9" y="90"/>
                        </a:lnTo>
                        <a:lnTo>
                          <a:pt x="15" y="91"/>
                        </a:lnTo>
                        <a:lnTo>
                          <a:pt x="23" y="94"/>
                        </a:lnTo>
                        <a:lnTo>
                          <a:pt x="31" y="94"/>
                        </a:lnTo>
                        <a:lnTo>
                          <a:pt x="42" y="93"/>
                        </a:lnTo>
                        <a:lnTo>
                          <a:pt x="53" y="90"/>
                        </a:lnTo>
                        <a:lnTo>
                          <a:pt x="62" y="85"/>
                        </a:lnTo>
                        <a:lnTo>
                          <a:pt x="69" y="79"/>
                        </a:lnTo>
                        <a:lnTo>
                          <a:pt x="76" y="70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5A6C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45" name="Freeform 913"/>
                  <p:cNvSpPr>
                    <a:spLocks/>
                  </p:cNvSpPr>
                  <p:nvPr/>
                </p:nvSpPr>
                <p:spPr bwMode="auto">
                  <a:xfrm>
                    <a:off x="5937" y="1493"/>
                    <a:ext cx="85" cy="93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4" y="28"/>
                      </a:cxn>
                      <a:cxn ang="0">
                        <a:pos x="81" y="17"/>
                      </a:cxn>
                      <a:cxn ang="0">
                        <a:pos x="75" y="8"/>
                      </a:cxn>
                      <a:cxn ang="0">
                        <a:pos x="67" y="0"/>
                      </a:cxn>
                      <a:cxn ang="0">
                        <a:pos x="65" y="0"/>
                      </a:cxn>
                      <a:cxn ang="0">
                        <a:pos x="64" y="0"/>
                      </a:cxn>
                      <a:cxn ang="0">
                        <a:pos x="62" y="0"/>
                      </a:cxn>
                      <a:cxn ang="0">
                        <a:pos x="62" y="0"/>
                      </a:cxn>
                      <a:cxn ang="0">
                        <a:pos x="70" y="8"/>
                      </a:cxn>
                      <a:cxn ang="0">
                        <a:pos x="78" y="17"/>
                      </a:cxn>
                      <a:cxn ang="0">
                        <a:pos x="81" y="28"/>
                      </a:cxn>
                      <a:cxn ang="0">
                        <a:pos x="82" y="40"/>
                      </a:cxn>
                      <a:cxn ang="0">
                        <a:pos x="82" y="50"/>
                      </a:cxn>
                      <a:cxn ang="0">
                        <a:pos x="79" y="59"/>
                      </a:cxn>
                      <a:cxn ang="0">
                        <a:pos x="75" y="68"/>
                      </a:cxn>
                      <a:cxn ang="0">
                        <a:pos x="68" y="76"/>
                      </a:cxn>
                      <a:cxn ang="0">
                        <a:pos x="61" y="80"/>
                      </a:cxn>
                      <a:cxn ang="0">
                        <a:pos x="53" y="85"/>
                      </a:cxn>
                      <a:cxn ang="0">
                        <a:pos x="44" y="88"/>
                      </a:cxn>
                      <a:cxn ang="0">
                        <a:pos x="33" y="90"/>
                      </a:cxn>
                      <a:cxn ang="0">
                        <a:pos x="25" y="88"/>
                      </a:cxn>
                      <a:cxn ang="0">
                        <a:pos x="16" y="87"/>
                      </a:cxn>
                      <a:cxn ang="0">
                        <a:pos x="8" y="82"/>
                      </a:cxn>
                      <a:cxn ang="0">
                        <a:pos x="0" y="77"/>
                      </a:cxn>
                      <a:cxn ang="0">
                        <a:pos x="2" y="80"/>
                      </a:cxn>
                      <a:cxn ang="0">
                        <a:pos x="4" y="84"/>
                      </a:cxn>
                      <a:cxn ang="0">
                        <a:pos x="10" y="87"/>
                      </a:cxn>
                      <a:cxn ang="0">
                        <a:pos x="17" y="90"/>
                      </a:cxn>
                      <a:cxn ang="0">
                        <a:pos x="25" y="91"/>
                      </a:cxn>
                      <a:cxn ang="0">
                        <a:pos x="33" y="93"/>
                      </a:cxn>
                      <a:cxn ang="0">
                        <a:pos x="44" y="91"/>
                      </a:cxn>
                      <a:cxn ang="0">
                        <a:pos x="55" y="88"/>
                      </a:cxn>
                      <a:cxn ang="0">
                        <a:pos x="62" y="84"/>
                      </a:cxn>
                      <a:cxn ang="0">
                        <a:pos x="70" y="77"/>
                      </a:cxn>
                      <a:cxn ang="0">
                        <a:pos x="78" y="70"/>
                      </a:cxn>
                      <a:cxn ang="0">
                        <a:pos x="82" y="60"/>
                      </a:cxn>
                      <a:cxn ang="0">
                        <a:pos x="85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3">
                        <a:moveTo>
                          <a:pt x="85" y="40"/>
                        </a:moveTo>
                        <a:lnTo>
                          <a:pt x="84" y="28"/>
                        </a:lnTo>
                        <a:lnTo>
                          <a:pt x="81" y="17"/>
                        </a:lnTo>
                        <a:lnTo>
                          <a:pt x="75" y="8"/>
                        </a:lnTo>
                        <a:lnTo>
                          <a:pt x="67" y="0"/>
                        </a:lnTo>
                        <a:lnTo>
                          <a:pt x="65" y="0"/>
                        </a:lnTo>
                        <a:lnTo>
                          <a:pt x="64" y="0"/>
                        </a:lnTo>
                        <a:lnTo>
                          <a:pt x="62" y="0"/>
                        </a:lnTo>
                        <a:lnTo>
                          <a:pt x="62" y="0"/>
                        </a:lnTo>
                        <a:lnTo>
                          <a:pt x="70" y="8"/>
                        </a:lnTo>
                        <a:lnTo>
                          <a:pt x="78" y="17"/>
                        </a:lnTo>
                        <a:lnTo>
                          <a:pt x="81" y="28"/>
                        </a:lnTo>
                        <a:lnTo>
                          <a:pt x="82" y="40"/>
                        </a:lnTo>
                        <a:lnTo>
                          <a:pt x="82" y="50"/>
                        </a:lnTo>
                        <a:lnTo>
                          <a:pt x="79" y="59"/>
                        </a:lnTo>
                        <a:lnTo>
                          <a:pt x="75" y="68"/>
                        </a:lnTo>
                        <a:lnTo>
                          <a:pt x="68" y="76"/>
                        </a:lnTo>
                        <a:lnTo>
                          <a:pt x="61" y="80"/>
                        </a:lnTo>
                        <a:lnTo>
                          <a:pt x="53" y="85"/>
                        </a:lnTo>
                        <a:lnTo>
                          <a:pt x="44" y="88"/>
                        </a:lnTo>
                        <a:lnTo>
                          <a:pt x="33" y="90"/>
                        </a:lnTo>
                        <a:lnTo>
                          <a:pt x="25" y="88"/>
                        </a:lnTo>
                        <a:lnTo>
                          <a:pt x="16" y="87"/>
                        </a:lnTo>
                        <a:lnTo>
                          <a:pt x="8" y="82"/>
                        </a:lnTo>
                        <a:lnTo>
                          <a:pt x="0" y="77"/>
                        </a:lnTo>
                        <a:lnTo>
                          <a:pt x="2" y="80"/>
                        </a:lnTo>
                        <a:lnTo>
                          <a:pt x="4" y="84"/>
                        </a:lnTo>
                        <a:lnTo>
                          <a:pt x="10" y="87"/>
                        </a:lnTo>
                        <a:lnTo>
                          <a:pt x="17" y="90"/>
                        </a:lnTo>
                        <a:lnTo>
                          <a:pt x="25" y="91"/>
                        </a:lnTo>
                        <a:lnTo>
                          <a:pt x="33" y="93"/>
                        </a:lnTo>
                        <a:lnTo>
                          <a:pt x="44" y="91"/>
                        </a:lnTo>
                        <a:lnTo>
                          <a:pt x="55" y="88"/>
                        </a:lnTo>
                        <a:lnTo>
                          <a:pt x="62" y="84"/>
                        </a:lnTo>
                        <a:lnTo>
                          <a:pt x="70" y="77"/>
                        </a:lnTo>
                        <a:lnTo>
                          <a:pt x="78" y="70"/>
                        </a:lnTo>
                        <a:lnTo>
                          <a:pt x="82" y="60"/>
                        </a:lnTo>
                        <a:lnTo>
                          <a:pt x="85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5F70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46" name="Freeform 914"/>
                  <p:cNvSpPr>
                    <a:spLocks/>
                  </p:cNvSpPr>
                  <p:nvPr/>
                </p:nvSpPr>
                <p:spPr bwMode="auto">
                  <a:xfrm>
                    <a:off x="5937" y="1493"/>
                    <a:ext cx="84" cy="91"/>
                  </a:xfrm>
                  <a:custGeom>
                    <a:avLst/>
                    <a:gdLst/>
                    <a:ahLst/>
                    <a:cxnLst>
                      <a:cxn ang="0">
                        <a:pos x="84" y="40"/>
                      </a:cxn>
                      <a:cxn ang="0">
                        <a:pos x="82" y="28"/>
                      </a:cxn>
                      <a:cxn ang="0">
                        <a:pos x="79" y="17"/>
                      </a:cxn>
                      <a:cxn ang="0">
                        <a:pos x="73" y="8"/>
                      </a:cxn>
                      <a:cxn ang="0">
                        <a:pos x="64" y="0"/>
                      </a:cxn>
                      <a:cxn ang="0">
                        <a:pos x="64" y="0"/>
                      </a:cxn>
                      <a:cxn ang="0">
                        <a:pos x="64" y="0"/>
                      </a:cxn>
                      <a:cxn ang="0">
                        <a:pos x="61" y="0"/>
                      </a:cxn>
                      <a:cxn ang="0">
                        <a:pos x="59" y="0"/>
                      </a:cxn>
                      <a:cxn ang="0">
                        <a:pos x="68" y="8"/>
                      </a:cxn>
                      <a:cxn ang="0">
                        <a:pos x="75" y="17"/>
                      </a:cxn>
                      <a:cxn ang="0">
                        <a:pos x="78" y="22"/>
                      </a:cxn>
                      <a:cxn ang="0">
                        <a:pos x="79" y="28"/>
                      </a:cxn>
                      <a:cxn ang="0">
                        <a:pos x="81" y="34"/>
                      </a:cxn>
                      <a:cxn ang="0">
                        <a:pos x="81" y="40"/>
                      </a:cxn>
                      <a:cxn ang="0">
                        <a:pos x="81" y="50"/>
                      </a:cxn>
                      <a:cxn ang="0">
                        <a:pos x="78" y="59"/>
                      </a:cxn>
                      <a:cxn ang="0">
                        <a:pos x="73" y="67"/>
                      </a:cxn>
                      <a:cxn ang="0">
                        <a:pos x="67" y="74"/>
                      </a:cxn>
                      <a:cxn ang="0">
                        <a:pos x="61" y="80"/>
                      </a:cxn>
                      <a:cxn ang="0">
                        <a:pos x="51" y="84"/>
                      </a:cxn>
                      <a:cxn ang="0">
                        <a:pos x="44" y="87"/>
                      </a:cxn>
                      <a:cxn ang="0">
                        <a:pos x="33" y="88"/>
                      </a:cxn>
                      <a:cxn ang="0">
                        <a:pos x="24" y="87"/>
                      </a:cxn>
                      <a:cxn ang="0">
                        <a:pos x="16" y="85"/>
                      </a:cxn>
                      <a:cxn ang="0">
                        <a:pos x="7" y="80"/>
                      </a:cxn>
                      <a:cxn ang="0">
                        <a:pos x="0" y="74"/>
                      </a:cxn>
                      <a:cxn ang="0">
                        <a:pos x="0" y="77"/>
                      </a:cxn>
                      <a:cxn ang="0">
                        <a:pos x="2" y="80"/>
                      </a:cxn>
                      <a:cxn ang="0">
                        <a:pos x="8" y="85"/>
                      </a:cxn>
                      <a:cxn ang="0">
                        <a:pos x="16" y="88"/>
                      </a:cxn>
                      <a:cxn ang="0">
                        <a:pos x="25" y="90"/>
                      </a:cxn>
                      <a:cxn ang="0">
                        <a:pos x="33" y="91"/>
                      </a:cxn>
                      <a:cxn ang="0">
                        <a:pos x="44" y="90"/>
                      </a:cxn>
                      <a:cxn ang="0">
                        <a:pos x="53" y="87"/>
                      </a:cxn>
                      <a:cxn ang="0">
                        <a:pos x="62" y="82"/>
                      </a:cxn>
                      <a:cxn ang="0">
                        <a:pos x="70" y="76"/>
                      </a:cxn>
                      <a:cxn ang="0">
                        <a:pos x="76" y="68"/>
                      </a:cxn>
                      <a:cxn ang="0">
                        <a:pos x="81" y="60"/>
                      </a:cxn>
                      <a:cxn ang="0">
                        <a:pos x="84" y="51"/>
                      </a:cxn>
                      <a:cxn ang="0">
                        <a:pos x="84" y="40"/>
                      </a:cxn>
                    </a:cxnLst>
                    <a:rect l="0" t="0" r="r" b="b"/>
                    <a:pathLst>
                      <a:path w="84" h="91">
                        <a:moveTo>
                          <a:pt x="84" y="40"/>
                        </a:moveTo>
                        <a:lnTo>
                          <a:pt x="82" y="28"/>
                        </a:lnTo>
                        <a:lnTo>
                          <a:pt x="79" y="17"/>
                        </a:lnTo>
                        <a:lnTo>
                          <a:pt x="73" y="8"/>
                        </a:lnTo>
                        <a:lnTo>
                          <a:pt x="64" y="0"/>
                        </a:lnTo>
                        <a:lnTo>
                          <a:pt x="64" y="0"/>
                        </a:lnTo>
                        <a:lnTo>
                          <a:pt x="64" y="0"/>
                        </a:lnTo>
                        <a:lnTo>
                          <a:pt x="61" y="0"/>
                        </a:lnTo>
                        <a:lnTo>
                          <a:pt x="59" y="0"/>
                        </a:lnTo>
                        <a:lnTo>
                          <a:pt x="68" y="8"/>
                        </a:lnTo>
                        <a:lnTo>
                          <a:pt x="75" y="17"/>
                        </a:lnTo>
                        <a:lnTo>
                          <a:pt x="78" y="22"/>
                        </a:lnTo>
                        <a:lnTo>
                          <a:pt x="79" y="28"/>
                        </a:lnTo>
                        <a:lnTo>
                          <a:pt x="81" y="34"/>
                        </a:lnTo>
                        <a:lnTo>
                          <a:pt x="81" y="40"/>
                        </a:lnTo>
                        <a:lnTo>
                          <a:pt x="81" y="50"/>
                        </a:lnTo>
                        <a:lnTo>
                          <a:pt x="78" y="59"/>
                        </a:lnTo>
                        <a:lnTo>
                          <a:pt x="73" y="67"/>
                        </a:lnTo>
                        <a:lnTo>
                          <a:pt x="67" y="74"/>
                        </a:lnTo>
                        <a:lnTo>
                          <a:pt x="61" y="80"/>
                        </a:lnTo>
                        <a:lnTo>
                          <a:pt x="51" y="84"/>
                        </a:lnTo>
                        <a:lnTo>
                          <a:pt x="44" y="87"/>
                        </a:lnTo>
                        <a:lnTo>
                          <a:pt x="33" y="88"/>
                        </a:lnTo>
                        <a:lnTo>
                          <a:pt x="24" y="87"/>
                        </a:lnTo>
                        <a:lnTo>
                          <a:pt x="16" y="85"/>
                        </a:lnTo>
                        <a:lnTo>
                          <a:pt x="7" y="80"/>
                        </a:lnTo>
                        <a:lnTo>
                          <a:pt x="0" y="74"/>
                        </a:lnTo>
                        <a:lnTo>
                          <a:pt x="0" y="77"/>
                        </a:lnTo>
                        <a:lnTo>
                          <a:pt x="2" y="80"/>
                        </a:lnTo>
                        <a:lnTo>
                          <a:pt x="8" y="85"/>
                        </a:lnTo>
                        <a:lnTo>
                          <a:pt x="16" y="88"/>
                        </a:lnTo>
                        <a:lnTo>
                          <a:pt x="25" y="90"/>
                        </a:lnTo>
                        <a:lnTo>
                          <a:pt x="33" y="91"/>
                        </a:lnTo>
                        <a:lnTo>
                          <a:pt x="44" y="90"/>
                        </a:lnTo>
                        <a:lnTo>
                          <a:pt x="53" y="87"/>
                        </a:lnTo>
                        <a:lnTo>
                          <a:pt x="62" y="82"/>
                        </a:lnTo>
                        <a:lnTo>
                          <a:pt x="70" y="76"/>
                        </a:lnTo>
                        <a:lnTo>
                          <a:pt x="76" y="68"/>
                        </a:lnTo>
                        <a:lnTo>
                          <a:pt x="81" y="60"/>
                        </a:lnTo>
                        <a:lnTo>
                          <a:pt x="84" y="51"/>
                        </a:lnTo>
                        <a:lnTo>
                          <a:pt x="84" y="40"/>
                        </a:lnTo>
                        <a:close/>
                      </a:path>
                    </a:pathLst>
                  </a:custGeom>
                  <a:solidFill>
                    <a:srgbClr val="6272A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47" name="Freeform 915"/>
                  <p:cNvSpPr>
                    <a:spLocks/>
                  </p:cNvSpPr>
                  <p:nvPr/>
                </p:nvSpPr>
                <p:spPr bwMode="auto">
                  <a:xfrm>
                    <a:off x="5937" y="1493"/>
                    <a:ext cx="82" cy="90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1" y="28"/>
                      </a:cxn>
                      <a:cxn ang="0">
                        <a:pos x="78" y="17"/>
                      </a:cxn>
                      <a:cxn ang="0">
                        <a:pos x="70" y="8"/>
                      </a:cxn>
                      <a:cxn ang="0">
                        <a:pos x="62" y="0"/>
                      </a:cxn>
                      <a:cxn ang="0">
                        <a:pos x="59" y="0"/>
                      </a:cxn>
                      <a:cxn ang="0">
                        <a:pos x="56" y="0"/>
                      </a:cxn>
                      <a:cxn ang="0">
                        <a:pos x="61" y="3"/>
                      </a:cxn>
                      <a:cxn ang="0">
                        <a:pos x="65" y="8"/>
                      </a:cxn>
                      <a:cxn ang="0">
                        <a:pos x="70" y="11"/>
                      </a:cxn>
                      <a:cxn ang="0">
                        <a:pos x="73" y="17"/>
                      </a:cxn>
                      <a:cxn ang="0">
                        <a:pos x="76" y="22"/>
                      </a:cxn>
                      <a:cxn ang="0">
                        <a:pos x="78" y="28"/>
                      </a:cxn>
                      <a:cxn ang="0">
                        <a:pos x="79" y="34"/>
                      </a:cxn>
                      <a:cxn ang="0">
                        <a:pos x="79" y="40"/>
                      </a:cxn>
                      <a:cxn ang="0">
                        <a:pos x="79" y="50"/>
                      </a:cxn>
                      <a:cxn ang="0">
                        <a:pos x="76" y="59"/>
                      </a:cxn>
                      <a:cxn ang="0">
                        <a:pos x="71" y="67"/>
                      </a:cxn>
                      <a:cxn ang="0">
                        <a:pos x="67" y="73"/>
                      </a:cxn>
                      <a:cxn ang="0">
                        <a:pos x="59" y="79"/>
                      </a:cxn>
                      <a:cxn ang="0">
                        <a:pos x="51" y="84"/>
                      </a:cxn>
                      <a:cxn ang="0">
                        <a:pos x="42" y="85"/>
                      </a:cxn>
                      <a:cxn ang="0">
                        <a:pos x="33" y="87"/>
                      </a:cxn>
                      <a:cxn ang="0">
                        <a:pos x="24" y="85"/>
                      </a:cxn>
                      <a:cxn ang="0">
                        <a:pos x="14" y="82"/>
                      </a:cxn>
                      <a:cxn ang="0">
                        <a:pos x="7" y="77"/>
                      </a:cxn>
                      <a:cxn ang="0">
                        <a:pos x="0" y="71"/>
                      </a:cxn>
                      <a:cxn ang="0">
                        <a:pos x="0" y="74"/>
                      </a:cxn>
                      <a:cxn ang="0">
                        <a:pos x="0" y="77"/>
                      </a:cxn>
                      <a:cxn ang="0">
                        <a:pos x="8" y="82"/>
                      </a:cxn>
                      <a:cxn ang="0">
                        <a:pos x="16" y="87"/>
                      </a:cxn>
                      <a:cxn ang="0">
                        <a:pos x="25" y="88"/>
                      </a:cxn>
                      <a:cxn ang="0">
                        <a:pos x="33" y="90"/>
                      </a:cxn>
                      <a:cxn ang="0">
                        <a:pos x="44" y="88"/>
                      </a:cxn>
                      <a:cxn ang="0">
                        <a:pos x="53" y="85"/>
                      </a:cxn>
                      <a:cxn ang="0">
                        <a:pos x="61" y="80"/>
                      </a:cxn>
                      <a:cxn ang="0">
                        <a:pos x="68" y="76"/>
                      </a:cxn>
                      <a:cxn ang="0">
                        <a:pos x="75" y="68"/>
                      </a:cxn>
                      <a:cxn ang="0">
                        <a:pos x="79" y="59"/>
                      </a:cxn>
                      <a:cxn ang="0">
                        <a:pos x="82" y="50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90">
                        <a:moveTo>
                          <a:pt x="82" y="40"/>
                        </a:moveTo>
                        <a:lnTo>
                          <a:pt x="81" y="28"/>
                        </a:lnTo>
                        <a:lnTo>
                          <a:pt x="78" y="17"/>
                        </a:lnTo>
                        <a:lnTo>
                          <a:pt x="70" y="8"/>
                        </a:lnTo>
                        <a:lnTo>
                          <a:pt x="62" y="0"/>
                        </a:lnTo>
                        <a:lnTo>
                          <a:pt x="59" y="0"/>
                        </a:lnTo>
                        <a:lnTo>
                          <a:pt x="56" y="0"/>
                        </a:lnTo>
                        <a:lnTo>
                          <a:pt x="61" y="3"/>
                        </a:lnTo>
                        <a:lnTo>
                          <a:pt x="65" y="8"/>
                        </a:lnTo>
                        <a:lnTo>
                          <a:pt x="70" y="11"/>
                        </a:lnTo>
                        <a:lnTo>
                          <a:pt x="73" y="17"/>
                        </a:lnTo>
                        <a:lnTo>
                          <a:pt x="76" y="22"/>
                        </a:lnTo>
                        <a:lnTo>
                          <a:pt x="78" y="28"/>
                        </a:lnTo>
                        <a:lnTo>
                          <a:pt x="79" y="34"/>
                        </a:lnTo>
                        <a:lnTo>
                          <a:pt x="79" y="40"/>
                        </a:lnTo>
                        <a:lnTo>
                          <a:pt x="79" y="50"/>
                        </a:lnTo>
                        <a:lnTo>
                          <a:pt x="76" y="59"/>
                        </a:lnTo>
                        <a:lnTo>
                          <a:pt x="71" y="67"/>
                        </a:lnTo>
                        <a:lnTo>
                          <a:pt x="67" y="73"/>
                        </a:lnTo>
                        <a:lnTo>
                          <a:pt x="59" y="79"/>
                        </a:lnTo>
                        <a:lnTo>
                          <a:pt x="51" y="84"/>
                        </a:lnTo>
                        <a:lnTo>
                          <a:pt x="42" y="85"/>
                        </a:lnTo>
                        <a:lnTo>
                          <a:pt x="33" y="87"/>
                        </a:lnTo>
                        <a:lnTo>
                          <a:pt x="24" y="85"/>
                        </a:lnTo>
                        <a:lnTo>
                          <a:pt x="14" y="82"/>
                        </a:lnTo>
                        <a:lnTo>
                          <a:pt x="7" y="77"/>
                        </a:lnTo>
                        <a:lnTo>
                          <a:pt x="0" y="71"/>
                        </a:lnTo>
                        <a:lnTo>
                          <a:pt x="0" y="74"/>
                        </a:lnTo>
                        <a:lnTo>
                          <a:pt x="0" y="77"/>
                        </a:lnTo>
                        <a:lnTo>
                          <a:pt x="8" y="82"/>
                        </a:lnTo>
                        <a:lnTo>
                          <a:pt x="16" y="87"/>
                        </a:lnTo>
                        <a:lnTo>
                          <a:pt x="25" y="88"/>
                        </a:lnTo>
                        <a:lnTo>
                          <a:pt x="33" y="90"/>
                        </a:lnTo>
                        <a:lnTo>
                          <a:pt x="44" y="88"/>
                        </a:lnTo>
                        <a:lnTo>
                          <a:pt x="53" y="85"/>
                        </a:lnTo>
                        <a:lnTo>
                          <a:pt x="61" y="80"/>
                        </a:lnTo>
                        <a:lnTo>
                          <a:pt x="68" y="76"/>
                        </a:lnTo>
                        <a:lnTo>
                          <a:pt x="75" y="68"/>
                        </a:lnTo>
                        <a:lnTo>
                          <a:pt x="79" y="59"/>
                        </a:lnTo>
                        <a:lnTo>
                          <a:pt x="82" y="50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6574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48" name="Freeform 916"/>
                  <p:cNvSpPr>
                    <a:spLocks/>
                  </p:cNvSpPr>
                  <p:nvPr/>
                </p:nvSpPr>
                <p:spPr bwMode="auto">
                  <a:xfrm>
                    <a:off x="5936" y="1493"/>
                    <a:ext cx="82" cy="88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2" y="34"/>
                      </a:cxn>
                      <a:cxn ang="0">
                        <a:pos x="80" y="28"/>
                      </a:cxn>
                      <a:cxn ang="0">
                        <a:pos x="79" y="22"/>
                      </a:cxn>
                      <a:cxn ang="0">
                        <a:pos x="76" y="17"/>
                      </a:cxn>
                      <a:cxn ang="0">
                        <a:pos x="69" y="8"/>
                      </a:cxn>
                      <a:cxn ang="0">
                        <a:pos x="60" y="0"/>
                      </a:cxn>
                      <a:cxn ang="0">
                        <a:pos x="57" y="0"/>
                      </a:cxn>
                      <a:cxn ang="0">
                        <a:pos x="54" y="0"/>
                      </a:cxn>
                      <a:cxn ang="0">
                        <a:pos x="60" y="3"/>
                      </a:cxn>
                      <a:cxn ang="0">
                        <a:pos x="65" y="8"/>
                      </a:cxn>
                      <a:cxn ang="0">
                        <a:pos x="69" y="11"/>
                      </a:cxn>
                      <a:cxn ang="0">
                        <a:pos x="72" y="17"/>
                      </a:cxn>
                      <a:cxn ang="0">
                        <a:pos x="76" y="22"/>
                      </a:cxn>
                      <a:cxn ang="0">
                        <a:pos x="77" y="28"/>
                      </a:cxn>
                      <a:cxn ang="0">
                        <a:pos x="79" y="34"/>
                      </a:cxn>
                      <a:cxn ang="0">
                        <a:pos x="79" y="40"/>
                      </a:cxn>
                      <a:cxn ang="0">
                        <a:pos x="79" y="50"/>
                      </a:cxn>
                      <a:cxn ang="0">
                        <a:pos x="76" y="57"/>
                      </a:cxn>
                      <a:cxn ang="0">
                        <a:pos x="71" y="65"/>
                      </a:cxn>
                      <a:cxn ang="0">
                        <a:pos x="66" y="71"/>
                      </a:cxn>
                      <a:cxn ang="0">
                        <a:pos x="60" y="77"/>
                      </a:cxn>
                      <a:cxn ang="0">
                        <a:pos x="52" y="82"/>
                      </a:cxn>
                      <a:cxn ang="0">
                        <a:pos x="43" y="84"/>
                      </a:cxn>
                      <a:cxn ang="0">
                        <a:pos x="34" y="85"/>
                      </a:cxn>
                      <a:cxn ang="0">
                        <a:pos x="25" y="84"/>
                      </a:cxn>
                      <a:cxn ang="0">
                        <a:pos x="15" y="80"/>
                      </a:cxn>
                      <a:cxn ang="0">
                        <a:pos x="8" y="76"/>
                      </a:cxn>
                      <a:cxn ang="0">
                        <a:pos x="0" y="70"/>
                      </a:cxn>
                      <a:cxn ang="0">
                        <a:pos x="1" y="71"/>
                      </a:cxn>
                      <a:cxn ang="0">
                        <a:pos x="1" y="74"/>
                      </a:cxn>
                      <a:cxn ang="0">
                        <a:pos x="8" y="80"/>
                      </a:cxn>
                      <a:cxn ang="0">
                        <a:pos x="17" y="85"/>
                      </a:cxn>
                      <a:cxn ang="0">
                        <a:pos x="25" y="87"/>
                      </a:cxn>
                      <a:cxn ang="0">
                        <a:pos x="34" y="88"/>
                      </a:cxn>
                      <a:cxn ang="0">
                        <a:pos x="45" y="87"/>
                      </a:cxn>
                      <a:cxn ang="0">
                        <a:pos x="52" y="84"/>
                      </a:cxn>
                      <a:cxn ang="0">
                        <a:pos x="62" y="80"/>
                      </a:cxn>
                      <a:cxn ang="0">
                        <a:pos x="68" y="74"/>
                      </a:cxn>
                      <a:cxn ang="0">
                        <a:pos x="74" y="67"/>
                      </a:cxn>
                      <a:cxn ang="0">
                        <a:pos x="79" y="59"/>
                      </a:cxn>
                      <a:cxn ang="0">
                        <a:pos x="82" y="50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8">
                        <a:moveTo>
                          <a:pt x="82" y="40"/>
                        </a:moveTo>
                        <a:lnTo>
                          <a:pt x="82" y="34"/>
                        </a:lnTo>
                        <a:lnTo>
                          <a:pt x="80" y="28"/>
                        </a:lnTo>
                        <a:lnTo>
                          <a:pt x="79" y="22"/>
                        </a:lnTo>
                        <a:lnTo>
                          <a:pt x="76" y="17"/>
                        </a:lnTo>
                        <a:lnTo>
                          <a:pt x="69" y="8"/>
                        </a:lnTo>
                        <a:lnTo>
                          <a:pt x="60" y="0"/>
                        </a:lnTo>
                        <a:lnTo>
                          <a:pt x="57" y="0"/>
                        </a:lnTo>
                        <a:lnTo>
                          <a:pt x="54" y="0"/>
                        </a:lnTo>
                        <a:lnTo>
                          <a:pt x="60" y="3"/>
                        </a:lnTo>
                        <a:lnTo>
                          <a:pt x="65" y="8"/>
                        </a:lnTo>
                        <a:lnTo>
                          <a:pt x="69" y="11"/>
                        </a:lnTo>
                        <a:lnTo>
                          <a:pt x="72" y="17"/>
                        </a:lnTo>
                        <a:lnTo>
                          <a:pt x="76" y="22"/>
                        </a:lnTo>
                        <a:lnTo>
                          <a:pt x="77" y="28"/>
                        </a:lnTo>
                        <a:lnTo>
                          <a:pt x="79" y="34"/>
                        </a:lnTo>
                        <a:lnTo>
                          <a:pt x="79" y="40"/>
                        </a:lnTo>
                        <a:lnTo>
                          <a:pt x="79" y="50"/>
                        </a:lnTo>
                        <a:lnTo>
                          <a:pt x="76" y="57"/>
                        </a:lnTo>
                        <a:lnTo>
                          <a:pt x="71" y="65"/>
                        </a:lnTo>
                        <a:lnTo>
                          <a:pt x="66" y="71"/>
                        </a:lnTo>
                        <a:lnTo>
                          <a:pt x="60" y="77"/>
                        </a:lnTo>
                        <a:lnTo>
                          <a:pt x="52" y="82"/>
                        </a:lnTo>
                        <a:lnTo>
                          <a:pt x="43" y="84"/>
                        </a:lnTo>
                        <a:lnTo>
                          <a:pt x="34" y="85"/>
                        </a:lnTo>
                        <a:lnTo>
                          <a:pt x="25" y="84"/>
                        </a:lnTo>
                        <a:lnTo>
                          <a:pt x="15" y="80"/>
                        </a:lnTo>
                        <a:lnTo>
                          <a:pt x="8" y="76"/>
                        </a:lnTo>
                        <a:lnTo>
                          <a:pt x="0" y="70"/>
                        </a:lnTo>
                        <a:lnTo>
                          <a:pt x="1" y="71"/>
                        </a:lnTo>
                        <a:lnTo>
                          <a:pt x="1" y="74"/>
                        </a:lnTo>
                        <a:lnTo>
                          <a:pt x="8" y="80"/>
                        </a:lnTo>
                        <a:lnTo>
                          <a:pt x="17" y="85"/>
                        </a:lnTo>
                        <a:lnTo>
                          <a:pt x="25" y="87"/>
                        </a:lnTo>
                        <a:lnTo>
                          <a:pt x="34" y="88"/>
                        </a:lnTo>
                        <a:lnTo>
                          <a:pt x="45" y="87"/>
                        </a:lnTo>
                        <a:lnTo>
                          <a:pt x="52" y="84"/>
                        </a:lnTo>
                        <a:lnTo>
                          <a:pt x="62" y="80"/>
                        </a:lnTo>
                        <a:lnTo>
                          <a:pt x="68" y="74"/>
                        </a:lnTo>
                        <a:lnTo>
                          <a:pt x="74" y="67"/>
                        </a:lnTo>
                        <a:lnTo>
                          <a:pt x="79" y="59"/>
                        </a:lnTo>
                        <a:lnTo>
                          <a:pt x="82" y="50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6776B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49" name="Freeform 917"/>
                  <p:cNvSpPr>
                    <a:spLocks/>
                  </p:cNvSpPr>
                  <p:nvPr/>
                </p:nvSpPr>
                <p:spPr bwMode="auto">
                  <a:xfrm>
                    <a:off x="5936" y="1493"/>
                    <a:ext cx="80" cy="87"/>
                  </a:xfrm>
                  <a:custGeom>
                    <a:avLst/>
                    <a:gdLst/>
                    <a:ahLst/>
                    <a:cxnLst>
                      <a:cxn ang="0">
                        <a:pos x="80" y="40"/>
                      </a:cxn>
                      <a:cxn ang="0">
                        <a:pos x="80" y="34"/>
                      </a:cxn>
                      <a:cxn ang="0">
                        <a:pos x="79" y="28"/>
                      </a:cxn>
                      <a:cxn ang="0">
                        <a:pos x="77" y="22"/>
                      </a:cxn>
                      <a:cxn ang="0">
                        <a:pos x="74" y="17"/>
                      </a:cxn>
                      <a:cxn ang="0">
                        <a:pos x="71" y="11"/>
                      </a:cxn>
                      <a:cxn ang="0">
                        <a:pos x="66" y="8"/>
                      </a:cxn>
                      <a:cxn ang="0">
                        <a:pos x="62" y="3"/>
                      </a:cxn>
                      <a:cxn ang="0">
                        <a:pos x="57" y="0"/>
                      </a:cxn>
                      <a:cxn ang="0">
                        <a:pos x="54" y="0"/>
                      </a:cxn>
                      <a:cxn ang="0">
                        <a:pos x="52" y="0"/>
                      </a:cxn>
                      <a:cxn ang="0">
                        <a:pos x="57" y="3"/>
                      </a:cxn>
                      <a:cxn ang="0">
                        <a:pos x="62" y="8"/>
                      </a:cxn>
                      <a:cxn ang="0">
                        <a:pos x="66" y="11"/>
                      </a:cxn>
                      <a:cxn ang="0">
                        <a:pos x="71" y="15"/>
                      </a:cxn>
                      <a:cxn ang="0">
                        <a:pos x="74" y="22"/>
                      </a:cxn>
                      <a:cxn ang="0">
                        <a:pos x="76" y="28"/>
                      </a:cxn>
                      <a:cxn ang="0">
                        <a:pos x="77" y="34"/>
                      </a:cxn>
                      <a:cxn ang="0">
                        <a:pos x="77" y="40"/>
                      </a:cxn>
                      <a:cxn ang="0">
                        <a:pos x="77" y="50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1"/>
                      </a:cxn>
                      <a:cxn ang="0">
                        <a:pos x="59" y="76"/>
                      </a:cxn>
                      <a:cxn ang="0">
                        <a:pos x="51" y="80"/>
                      </a:cxn>
                      <a:cxn ang="0">
                        <a:pos x="43" y="82"/>
                      </a:cxn>
                      <a:cxn ang="0">
                        <a:pos x="34" y="84"/>
                      </a:cxn>
                      <a:cxn ang="0">
                        <a:pos x="25" y="82"/>
                      </a:cxn>
                      <a:cxn ang="0">
                        <a:pos x="15" y="79"/>
                      </a:cxn>
                      <a:cxn ang="0">
                        <a:pos x="6" y="73"/>
                      </a:cxn>
                      <a:cxn ang="0">
                        <a:pos x="0" y="67"/>
                      </a:cxn>
                      <a:cxn ang="0">
                        <a:pos x="0" y="70"/>
                      </a:cxn>
                      <a:cxn ang="0">
                        <a:pos x="1" y="71"/>
                      </a:cxn>
                      <a:cxn ang="0">
                        <a:pos x="8" y="77"/>
                      </a:cxn>
                      <a:cxn ang="0">
                        <a:pos x="15" y="82"/>
                      </a:cxn>
                      <a:cxn ang="0">
                        <a:pos x="25" y="85"/>
                      </a:cxn>
                      <a:cxn ang="0">
                        <a:pos x="34" y="87"/>
                      </a:cxn>
                      <a:cxn ang="0">
                        <a:pos x="43" y="85"/>
                      </a:cxn>
                      <a:cxn ang="0">
                        <a:pos x="52" y="84"/>
                      </a:cxn>
                      <a:cxn ang="0">
                        <a:pos x="60" y="79"/>
                      </a:cxn>
                      <a:cxn ang="0">
                        <a:pos x="68" y="73"/>
                      </a:cxn>
                      <a:cxn ang="0">
                        <a:pos x="72" y="67"/>
                      </a:cxn>
                      <a:cxn ang="0">
                        <a:pos x="77" y="59"/>
                      </a:cxn>
                      <a:cxn ang="0">
                        <a:pos x="80" y="50"/>
                      </a:cxn>
                      <a:cxn ang="0">
                        <a:pos x="80" y="40"/>
                      </a:cxn>
                    </a:cxnLst>
                    <a:rect l="0" t="0" r="r" b="b"/>
                    <a:pathLst>
                      <a:path w="80" h="87">
                        <a:moveTo>
                          <a:pt x="80" y="40"/>
                        </a:moveTo>
                        <a:lnTo>
                          <a:pt x="80" y="34"/>
                        </a:lnTo>
                        <a:lnTo>
                          <a:pt x="79" y="28"/>
                        </a:lnTo>
                        <a:lnTo>
                          <a:pt x="77" y="22"/>
                        </a:lnTo>
                        <a:lnTo>
                          <a:pt x="74" y="17"/>
                        </a:lnTo>
                        <a:lnTo>
                          <a:pt x="71" y="11"/>
                        </a:lnTo>
                        <a:lnTo>
                          <a:pt x="66" y="8"/>
                        </a:lnTo>
                        <a:lnTo>
                          <a:pt x="62" y="3"/>
                        </a:lnTo>
                        <a:lnTo>
                          <a:pt x="57" y="0"/>
                        </a:lnTo>
                        <a:lnTo>
                          <a:pt x="54" y="0"/>
                        </a:lnTo>
                        <a:lnTo>
                          <a:pt x="52" y="0"/>
                        </a:lnTo>
                        <a:lnTo>
                          <a:pt x="57" y="3"/>
                        </a:lnTo>
                        <a:lnTo>
                          <a:pt x="62" y="8"/>
                        </a:lnTo>
                        <a:lnTo>
                          <a:pt x="66" y="11"/>
                        </a:lnTo>
                        <a:lnTo>
                          <a:pt x="71" y="15"/>
                        </a:lnTo>
                        <a:lnTo>
                          <a:pt x="74" y="22"/>
                        </a:lnTo>
                        <a:lnTo>
                          <a:pt x="76" y="28"/>
                        </a:lnTo>
                        <a:lnTo>
                          <a:pt x="77" y="34"/>
                        </a:lnTo>
                        <a:lnTo>
                          <a:pt x="77" y="40"/>
                        </a:lnTo>
                        <a:lnTo>
                          <a:pt x="77" y="50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1"/>
                        </a:lnTo>
                        <a:lnTo>
                          <a:pt x="59" y="76"/>
                        </a:lnTo>
                        <a:lnTo>
                          <a:pt x="51" y="80"/>
                        </a:lnTo>
                        <a:lnTo>
                          <a:pt x="43" y="82"/>
                        </a:lnTo>
                        <a:lnTo>
                          <a:pt x="34" y="84"/>
                        </a:lnTo>
                        <a:lnTo>
                          <a:pt x="25" y="82"/>
                        </a:lnTo>
                        <a:lnTo>
                          <a:pt x="15" y="79"/>
                        </a:lnTo>
                        <a:lnTo>
                          <a:pt x="6" y="73"/>
                        </a:lnTo>
                        <a:lnTo>
                          <a:pt x="0" y="67"/>
                        </a:lnTo>
                        <a:lnTo>
                          <a:pt x="0" y="70"/>
                        </a:lnTo>
                        <a:lnTo>
                          <a:pt x="1" y="71"/>
                        </a:lnTo>
                        <a:lnTo>
                          <a:pt x="8" y="77"/>
                        </a:lnTo>
                        <a:lnTo>
                          <a:pt x="15" y="82"/>
                        </a:lnTo>
                        <a:lnTo>
                          <a:pt x="25" y="85"/>
                        </a:lnTo>
                        <a:lnTo>
                          <a:pt x="34" y="87"/>
                        </a:lnTo>
                        <a:lnTo>
                          <a:pt x="43" y="85"/>
                        </a:lnTo>
                        <a:lnTo>
                          <a:pt x="52" y="84"/>
                        </a:lnTo>
                        <a:lnTo>
                          <a:pt x="60" y="79"/>
                        </a:lnTo>
                        <a:lnTo>
                          <a:pt x="68" y="73"/>
                        </a:lnTo>
                        <a:lnTo>
                          <a:pt x="72" y="67"/>
                        </a:lnTo>
                        <a:lnTo>
                          <a:pt x="77" y="59"/>
                        </a:lnTo>
                        <a:lnTo>
                          <a:pt x="80" y="50"/>
                        </a:lnTo>
                        <a:lnTo>
                          <a:pt x="80" y="40"/>
                        </a:lnTo>
                        <a:close/>
                      </a:path>
                    </a:pathLst>
                  </a:custGeom>
                  <a:solidFill>
                    <a:srgbClr val="6A79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50" name="Freeform 918"/>
                  <p:cNvSpPr>
                    <a:spLocks/>
                  </p:cNvSpPr>
                  <p:nvPr/>
                </p:nvSpPr>
                <p:spPr bwMode="auto">
                  <a:xfrm>
                    <a:off x="5936" y="1493"/>
                    <a:ext cx="79" cy="85"/>
                  </a:xfrm>
                  <a:custGeom>
                    <a:avLst/>
                    <a:gdLst/>
                    <a:ahLst/>
                    <a:cxnLst>
                      <a:cxn ang="0">
                        <a:pos x="79" y="40"/>
                      </a:cxn>
                      <a:cxn ang="0">
                        <a:pos x="79" y="34"/>
                      </a:cxn>
                      <a:cxn ang="0">
                        <a:pos x="77" y="28"/>
                      </a:cxn>
                      <a:cxn ang="0">
                        <a:pos x="76" y="22"/>
                      </a:cxn>
                      <a:cxn ang="0">
                        <a:pos x="72" y="17"/>
                      </a:cxn>
                      <a:cxn ang="0">
                        <a:pos x="69" y="11"/>
                      </a:cxn>
                      <a:cxn ang="0">
                        <a:pos x="65" y="8"/>
                      </a:cxn>
                      <a:cxn ang="0">
                        <a:pos x="60" y="3"/>
                      </a:cxn>
                      <a:cxn ang="0">
                        <a:pos x="54" y="0"/>
                      </a:cxn>
                      <a:cxn ang="0">
                        <a:pos x="52" y="0"/>
                      </a:cxn>
                      <a:cxn ang="0">
                        <a:pos x="49" y="2"/>
                      </a:cxn>
                      <a:cxn ang="0">
                        <a:pos x="56" y="3"/>
                      </a:cxn>
                      <a:cxn ang="0">
                        <a:pos x="60" y="8"/>
                      </a:cxn>
                      <a:cxn ang="0">
                        <a:pos x="65" y="11"/>
                      </a:cxn>
                      <a:cxn ang="0">
                        <a:pos x="68" y="15"/>
                      </a:cxn>
                      <a:cxn ang="0">
                        <a:pos x="72" y="22"/>
                      </a:cxn>
                      <a:cxn ang="0">
                        <a:pos x="74" y="28"/>
                      </a:cxn>
                      <a:cxn ang="0">
                        <a:pos x="76" y="34"/>
                      </a:cxn>
                      <a:cxn ang="0">
                        <a:pos x="76" y="40"/>
                      </a:cxn>
                      <a:cxn ang="0">
                        <a:pos x="76" y="48"/>
                      </a:cxn>
                      <a:cxn ang="0">
                        <a:pos x="72" y="56"/>
                      </a:cxn>
                      <a:cxn ang="0">
                        <a:pos x="69" y="63"/>
                      </a:cxn>
                      <a:cxn ang="0">
                        <a:pos x="63" y="70"/>
                      </a:cxn>
                      <a:cxn ang="0">
                        <a:pos x="57" y="74"/>
                      </a:cxn>
                      <a:cxn ang="0">
                        <a:pos x="51" y="79"/>
                      </a:cxn>
                      <a:cxn ang="0">
                        <a:pos x="43" y="80"/>
                      </a:cxn>
                      <a:cxn ang="0">
                        <a:pos x="34" y="82"/>
                      </a:cxn>
                      <a:cxn ang="0">
                        <a:pos x="25" y="80"/>
                      </a:cxn>
                      <a:cxn ang="0">
                        <a:pos x="14" y="77"/>
                      </a:cxn>
                      <a:cxn ang="0">
                        <a:pos x="6" y="71"/>
                      </a:cxn>
                      <a:cxn ang="0">
                        <a:pos x="0" y="63"/>
                      </a:cxn>
                      <a:cxn ang="0">
                        <a:pos x="0" y="67"/>
                      </a:cxn>
                      <a:cxn ang="0">
                        <a:pos x="0" y="70"/>
                      </a:cxn>
                      <a:cxn ang="0">
                        <a:pos x="8" y="76"/>
                      </a:cxn>
                      <a:cxn ang="0">
                        <a:pos x="15" y="80"/>
                      </a:cxn>
                      <a:cxn ang="0">
                        <a:pos x="25" y="84"/>
                      </a:cxn>
                      <a:cxn ang="0">
                        <a:pos x="34" y="85"/>
                      </a:cxn>
                      <a:cxn ang="0">
                        <a:pos x="43" y="84"/>
                      </a:cxn>
                      <a:cxn ang="0">
                        <a:pos x="52" y="82"/>
                      </a:cxn>
                      <a:cxn ang="0">
                        <a:pos x="60" y="77"/>
                      </a:cxn>
                      <a:cxn ang="0">
                        <a:pos x="66" y="71"/>
                      </a:cxn>
                      <a:cxn ang="0">
                        <a:pos x="71" y="65"/>
                      </a:cxn>
                      <a:cxn ang="0">
                        <a:pos x="76" y="57"/>
                      </a:cxn>
                      <a:cxn ang="0">
                        <a:pos x="79" y="50"/>
                      </a:cxn>
                      <a:cxn ang="0">
                        <a:pos x="79" y="40"/>
                      </a:cxn>
                    </a:cxnLst>
                    <a:rect l="0" t="0" r="r" b="b"/>
                    <a:pathLst>
                      <a:path w="79" h="85">
                        <a:moveTo>
                          <a:pt x="79" y="40"/>
                        </a:moveTo>
                        <a:lnTo>
                          <a:pt x="79" y="34"/>
                        </a:lnTo>
                        <a:lnTo>
                          <a:pt x="77" y="28"/>
                        </a:lnTo>
                        <a:lnTo>
                          <a:pt x="76" y="22"/>
                        </a:lnTo>
                        <a:lnTo>
                          <a:pt x="72" y="17"/>
                        </a:lnTo>
                        <a:lnTo>
                          <a:pt x="69" y="11"/>
                        </a:lnTo>
                        <a:lnTo>
                          <a:pt x="65" y="8"/>
                        </a:lnTo>
                        <a:lnTo>
                          <a:pt x="60" y="3"/>
                        </a:lnTo>
                        <a:lnTo>
                          <a:pt x="54" y="0"/>
                        </a:lnTo>
                        <a:lnTo>
                          <a:pt x="52" y="0"/>
                        </a:lnTo>
                        <a:lnTo>
                          <a:pt x="49" y="2"/>
                        </a:lnTo>
                        <a:lnTo>
                          <a:pt x="56" y="3"/>
                        </a:lnTo>
                        <a:lnTo>
                          <a:pt x="60" y="8"/>
                        </a:lnTo>
                        <a:lnTo>
                          <a:pt x="65" y="11"/>
                        </a:lnTo>
                        <a:lnTo>
                          <a:pt x="68" y="15"/>
                        </a:lnTo>
                        <a:lnTo>
                          <a:pt x="72" y="22"/>
                        </a:lnTo>
                        <a:lnTo>
                          <a:pt x="74" y="28"/>
                        </a:lnTo>
                        <a:lnTo>
                          <a:pt x="76" y="34"/>
                        </a:lnTo>
                        <a:lnTo>
                          <a:pt x="76" y="40"/>
                        </a:lnTo>
                        <a:lnTo>
                          <a:pt x="76" y="48"/>
                        </a:lnTo>
                        <a:lnTo>
                          <a:pt x="72" y="56"/>
                        </a:lnTo>
                        <a:lnTo>
                          <a:pt x="69" y="63"/>
                        </a:lnTo>
                        <a:lnTo>
                          <a:pt x="63" y="70"/>
                        </a:lnTo>
                        <a:lnTo>
                          <a:pt x="57" y="74"/>
                        </a:lnTo>
                        <a:lnTo>
                          <a:pt x="51" y="79"/>
                        </a:lnTo>
                        <a:lnTo>
                          <a:pt x="43" y="80"/>
                        </a:lnTo>
                        <a:lnTo>
                          <a:pt x="34" y="82"/>
                        </a:lnTo>
                        <a:lnTo>
                          <a:pt x="25" y="80"/>
                        </a:lnTo>
                        <a:lnTo>
                          <a:pt x="14" y="77"/>
                        </a:lnTo>
                        <a:lnTo>
                          <a:pt x="6" y="71"/>
                        </a:lnTo>
                        <a:lnTo>
                          <a:pt x="0" y="63"/>
                        </a:lnTo>
                        <a:lnTo>
                          <a:pt x="0" y="67"/>
                        </a:lnTo>
                        <a:lnTo>
                          <a:pt x="0" y="70"/>
                        </a:lnTo>
                        <a:lnTo>
                          <a:pt x="8" y="76"/>
                        </a:lnTo>
                        <a:lnTo>
                          <a:pt x="15" y="80"/>
                        </a:lnTo>
                        <a:lnTo>
                          <a:pt x="25" y="84"/>
                        </a:lnTo>
                        <a:lnTo>
                          <a:pt x="34" y="85"/>
                        </a:lnTo>
                        <a:lnTo>
                          <a:pt x="43" y="84"/>
                        </a:lnTo>
                        <a:lnTo>
                          <a:pt x="52" y="82"/>
                        </a:lnTo>
                        <a:lnTo>
                          <a:pt x="60" y="77"/>
                        </a:lnTo>
                        <a:lnTo>
                          <a:pt x="66" y="71"/>
                        </a:lnTo>
                        <a:lnTo>
                          <a:pt x="71" y="65"/>
                        </a:lnTo>
                        <a:lnTo>
                          <a:pt x="76" y="57"/>
                        </a:lnTo>
                        <a:lnTo>
                          <a:pt x="79" y="50"/>
                        </a:lnTo>
                        <a:lnTo>
                          <a:pt x="79" y="40"/>
                        </a:lnTo>
                        <a:close/>
                      </a:path>
                    </a:pathLst>
                  </a:custGeom>
                  <a:solidFill>
                    <a:srgbClr val="717F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51" name="Freeform 919"/>
                  <p:cNvSpPr>
                    <a:spLocks/>
                  </p:cNvSpPr>
                  <p:nvPr/>
                </p:nvSpPr>
                <p:spPr bwMode="auto">
                  <a:xfrm>
                    <a:off x="5936" y="1493"/>
                    <a:ext cx="77" cy="84"/>
                  </a:xfrm>
                  <a:custGeom>
                    <a:avLst/>
                    <a:gdLst/>
                    <a:ahLst/>
                    <a:cxnLst>
                      <a:cxn ang="0">
                        <a:pos x="77" y="40"/>
                      </a:cxn>
                      <a:cxn ang="0">
                        <a:pos x="77" y="34"/>
                      </a:cxn>
                      <a:cxn ang="0">
                        <a:pos x="76" y="28"/>
                      </a:cxn>
                      <a:cxn ang="0">
                        <a:pos x="74" y="22"/>
                      </a:cxn>
                      <a:cxn ang="0">
                        <a:pos x="71" y="15"/>
                      </a:cxn>
                      <a:cxn ang="0">
                        <a:pos x="66" y="11"/>
                      </a:cxn>
                      <a:cxn ang="0">
                        <a:pos x="62" y="8"/>
                      </a:cxn>
                      <a:cxn ang="0">
                        <a:pos x="57" y="3"/>
                      </a:cxn>
                      <a:cxn ang="0">
                        <a:pos x="52" y="0"/>
                      </a:cxn>
                      <a:cxn ang="0">
                        <a:pos x="49" y="2"/>
                      </a:cxn>
                      <a:cxn ang="0">
                        <a:pos x="46" y="2"/>
                      </a:cxn>
                      <a:cxn ang="0">
                        <a:pos x="52" y="5"/>
                      </a:cxn>
                      <a:cxn ang="0">
                        <a:pos x="57" y="8"/>
                      </a:cxn>
                      <a:cxn ang="0">
                        <a:pos x="63" y="11"/>
                      </a:cxn>
                      <a:cxn ang="0">
                        <a:pos x="66" y="15"/>
                      </a:cxn>
                      <a:cxn ang="0">
                        <a:pos x="69" y="22"/>
                      </a:cxn>
                      <a:cxn ang="0">
                        <a:pos x="72" y="28"/>
                      </a:cxn>
                      <a:cxn ang="0">
                        <a:pos x="74" y="34"/>
                      </a:cxn>
                      <a:cxn ang="0">
                        <a:pos x="74" y="40"/>
                      </a:cxn>
                      <a:cxn ang="0">
                        <a:pos x="74" y="48"/>
                      </a:cxn>
                      <a:cxn ang="0">
                        <a:pos x="71" y="56"/>
                      </a:cxn>
                      <a:cxn ang="0">
                        <a:pos x="68" y="62"/>
                      </a:cxn>
                      <a:cxn ang="0">
                        <a:pos x="63" y="68"/>
                      </a:cxn>
                      <a:cxn ang="0">
                        <a:pos x="57" y="73"/>
                      </a:cxn>
                      <a:cxn ang="0">
                        <a:pos x="49" y="77"/>
                      </a:cxn>
                      <a:cxn ang="0">
                        <a:pos x="43" y="79"/>
                      </a:cxn>
                      <a:cxn ang="0">
                        <a:pos x="34" y="80"/>
                      </a:cxn>
                      <a:cxn ang="0">
                        <a:pos x="23" y="79"/>
                      </a:cxn>
                      <a:cxn ang="0">
                        <a:pos x="14" y="74"/>
                      </a:cxn>
                      <a:cxn ang="0">
                        <a:pos x="6" y="68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2"/>
                      </a:cxn>
                      <a:cxn ang="0">
                        <a:pos x="0" y="63"/>
                      </a:cxn>
                      <a:cxn ang="0">
                        <a:pos x="0" y="67"/>
                      </a:cxn>
                      <a:cxn ang="0">
                        <a:pos x="6" y="73"/>
                      </a:cxn>
                      <a:cxn ang="0">
                        <a:pos x="15" y="79"/>
                      </a:cxn>
                      <a:cxn ang="0">
                        <a:pos x="25" y="82"/>
                      </a:cxn>
                      <a:cxn ang="0">
                        <a:pos x="34" y="84"/>
                      </a:cxn>
                      <a:cxn ang="0">
                        <a:pos x="43" y="82"/>
                      </a:cxn>
                      <a:cxn ang="0">
                        <a:pos x="51" y="80"/>
                      </a:cxn>
                      <a:cxn ang="0">
                        <a:pos x="59" y="76"/>
                      </a:cxn>
                      <a:cxn ang="0">
                        <a:pos x="65" y="71"/>
                      </a:cxn>
                      <a:cxn ang="0">
                        <a:pos x="71" y="65"/>
                      </a:cxn>
                      <a:cxn ang="0">
                        <a:pos x="74" y="57"/>
                      </a:cxn>
                      <a:cxn ang="0">
                        <a:pos x="77" y="50"/>
                      </a:cxn>
                      <a:cxn ang="0">
                        <a:pos x="77" y="40"/>
                      </a:cxn>
                    </a:cxnLst>
                    <a:rect l="0" t="0" r="r" b="b"/>
                    <a:pathLst>
                      <a:path w="77" h="84">
                        <a:moveTo>
                          <a:pt x="77" y="40"/>
                        </a:moveTo>
                        <a:lnTo>
                          <a:pt x="77" y="34"/>
                        </a:lnTo>
                        <a:lnTo>
                          <a:pt x="76" y="28"/>
                        </a:lnTo>
                        <a:lnTo>
                          <a:pt x="74" y="22"/>
                        </a:lnTo>
                        <a:lnTo>
                          <a:pt x="71" y="15"/>
                        </a:lnTo>
                        <a:lnTo>
                          <a:pt x="66" y="11"/>
                        </a:lnTo>
                        <a:lnTo>
                          <a:pt x="62" y="8"/>
                        </a:lnTo>
                        <a:lnTo>
                          <a:pt x="57" y="3"/>
                        </a:lnTo>
                        <a:lnTo>
                          <a:pt x="52" y="0"/>
                        </a:lnTo>
                        <a:lnTo>
                          <a:pt x="49" y="2"/>
                        </a:lnTo>
                        <a:lnTo>
                          <a:pt x="46" y="2"/>
                        </a:lnTo>
                        <a:lnTo>
                          <a:pt x="52" y="5"/>
                        </a:lnTo>
                        <a:lnTo>
                          <a:pt x="57" y="8"/>
                        </a:lnTo>
                        <a:lnTo>
                          <a:pt x="63" y="11"/>
                        </a:lnTo>
                        <a:lnTo>
                          <a:pt x="66" y="15"/>
                        </a:lnTo>
                        <a:lnTo>
                          <a:pt x="69" y="22"/>
                        </a:lnTo>
                        <a:lnTo>
                          <a:pt x="72" y="28"/>
                        </a:lnTo>
                        <a:lnTo>
                          <a:pt x="74" y="34"/>
                        </a:lnTo>
                        <a:lnTo>
                          <a:pt x="74" y="40"/>
                        </a:lnTo>
                        <a:lnTo>
                          <a:pt x="74" y="48"/>
                        </a:lnTo>
                        <a:lnTo>
                          <a:pt x="71" y="56"/>
                        </a:lnTo>
                        <a:lnTo>
                          <a:pt x="68" y="62"/>
                        </a:lnTo>
                        <a:lnTo>
                          <a:pt x="63" y="68"/>
                        </a:lnTo>
                        <a:lnTo>
                          <a:pt x="57" y="73"/>
                        </a:lnTo>
                        <a:lnTo>
                          <a:pt x="49" y="77"/>
                        </a:lnTo>
                        <a:lnTo>
                          <a:pt x="43" y="79"/>
                        </a:lnTo>
                        <a:lnTo>
                          <a:pt x="34" y="80"/>
                        </a:lnTo>
                        <a:lnTo>
                          <a:pt x="23" y="79"/>
                        </a:lnTo>
                        <a:lnTo>
                          <a:pt x="14" y="74"/>
                        </a:lnTo>
                        <a:lnTo>
                          <a:pt x="6" y="68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2"/>
                        </a:lnTo>
                        <a:lnTo>
                          <a:pt x="0" y="63"/>
                        </a:lnTo>
                        <a:lnTo>
                          <a:pt x="0" y="67"/>
                        </a:lnTo>
                        <a:lnTo>
                          <a:pt x="6" y="73"/>
                        </a:lnTo>
                        <a:lnTo>
                          <a:pt x="15" y="79"/>
                        </a:lnTo>
                        <a:lnTo>
                          <a:pt x="25" y="82"/>
                        </a:lnTo>
                        <a:lnTo>
                          <a:pt x="34" y="84"/>
                        </a:lnTo>
                        <a:lnTo>
                          <a:pt x="43" y="82"/>
                        </a:lnTo>
                        <a:lnTo>
                          <a:pt x="51" y="80"/>
                        </a:lnTo>
                        <a:lnTo>
                          <a:pt x="59" y="76"/>
                        </a:lnTo>
                        <a:lnTo>
                          <a:pt x="65" y="71"/>
                        </a:lnTo>
                        <a:lnTo>
                          <a:pt x="71" y="65"/>
                        </a:lnTo>
                        <a:lnTo>
                          <a:pt x="74" y="57"/>
                        </a:lnTo>
                        <a:lnTo>
                          <a:pt x="77" y="50"/>
                        </a:lnTo>
                        <a:lnTo>
                          <a:pt x="77" y="40"/>
                        </a:lnTo>
                        <a:close/>
                      </a:path>
                    </a:pathLst>
                  </a:custGeom>
                  <a:solidFill>
                    <a:srgbClr val="7582B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52" name="Freeform 920"/>
                  <p:cNvSpPr>
                    <a:spLocks/>
                  </p:cNvSpPr>
                  <p:nvPr/>
                </p:nvSpPr>
                <p:spPr bwMode="auto">
                  <a:xfrm>
                    <a:off x="5936" y="1495"/>
                    <a:ext cx="76" cy="80"/>
                  </a:xfrm>
                  <a:custGeom>
                    <a:avLst/>
                    <a:gdLst/>
                    <a:ahLst/>
                    <a:cxnLst>
                      <a:cxn ang="0">
                        <a:pos x="76" y="38"/>
                      </a:cxn>
                      <a:cxn ang="0">
                        <a:pos x="76" y="32"/>
                      </a:cxn>
                      <a:cxn ang="0">
                        <a:pos x="74" y="26"/>
                      </a:cxn>
                      <a:cxn ang="0">
                        <a:pos x="72" y="20"/>
                      </a:cxn>
                      <a:cxn ang="0">
                        <a:pos x="68" y="13"/>
                      </a:cxn>
                      <a:cxn ang="0">
                        <a:pos x="65" y="9"/>
                      </a:cxn>
                      <a:cxn ang="0">
                        <a:pos x="60" y="6"/>
                      </a:cxn>
                      <a:cxn ang="0">
                        <a:pos x="56" y="1"/>
                      </a:cxn>
                      <a:cxn ang="0">
                        <a:pos x="49" y="0"/>
                      </a:cxn>
                      <a:cxn ang="0">
                        <a:pos x="46" y="0"/>
                      </a:cxn>
                      <a:cxn ang="0">
                        <a:pos x="43" y="1"/>
                      </a:cxn>
                      <a:cxn ang="0">
                        <a:pos x="49" y="3"/>
                      </a:cxn>
                      <a:cxn ang="0">
                        <a:pos x="56" y="6"/>
                      </a:cxn>
                      <a:cxn ang="0">
                        <a:pos x="60" y="9"/>
                      </a:cxn>
                      <a:cxn ang="0">
                        <a:pos x="65" y="13"/>
                      </a:cxn>
                      <a:cxn ang="0">
                        <a:pos x="68" y="20"/>
                      </a:cxn>
                      <a:cxn ang="0">
                        <a:pos x="71" y="26"/>
                      </a:cxn>
                      <a:cxn ang="0">
                        <a:pos x="72" y="32"/>
                      </a:cxn>
                      <a:cxn ang="0">
                        <a:pos x="72" y="38"/>
                      </a:cxn>
                      <a:cxn ang="0">
                        <a:pos x="72" y="46"/>
                      </a:cxn>
                      <a:cxn ang="0">
                        <a:pos x="69" y="54"/>
                      </a:cxn>
                      <a:cxn ang="0">
                        <a:pos x="66" y="60"/>
                      </a:cxn>
                      <a:cxn ang="0">
                        <a:pos x="62" y="66"/>
                      </a:cxn>
                      <a:cxn ang="0">
                        <a:pos x="56" y="71"/>
                      </a:cxn>
                      <a:cxn ang="0">
                        <a:pos x="49" y="74"/>
                      </a:cxn>
                      <a:cxn ang="0">
                        <a:pos x="42" y="75"/>
                      </a:cxn>
                      <a:cxn ang="0">
                        <a:pos x="34" y="77"/>
                      </a:cxn>
                      <a:cxn ang="0">
                        <a:pos x="23" y="75"/>
                      </a:cxn>
                      <a:cxn ang="0">
                        <a:pos x="14" y="71"/>
                      </a:cxn>
                      <a:cxn ang="0">
                        <a:pos x="6" y="65"/>
                      </a:cxn>
                      <a:cxn ang="0">
                        <a:pos x="0" y="55"/>
                      </a:cxn>
                      <a:cxn ang="0">
                        <a:pos x="0" y="57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1"/>
                      </a:cxn>
                      <a:cxn ang="0">
                        <a:pos x="6" y="69"/>
                      </a:cxn>
                      <a:cxn ang="0">
                        <a:pos x="14" y="75"/>
                      </a:cxn>
                      <a:cxn ang="0">
                        <a:pos x="25" y="78"/>
                      </a:cxn>
                      <a:cxn ang="0">
                        <a:pos x="34" y="80"/>
                      </a:cxn>
                      <a:cxn ang="0">
                        <a:pos x="43" y="78"/>
                      </a:cxn>
                      <a:cxn ang="0">
                        <a:pos x="51" y="77"/>
                      </a:cxn>
                      <a:cxn ang="0">
                        <a:pos x="57" y="72"/>
                      </a:cxn>
                      <a:cxn ang="0">
                        <a:pos x="63" y="68"/>
                      </a:cxn>
                      <a:cxn ang="0">
                        <a:pos x="69" y="61"/>
                      </a:cxn>
                      <a:cxn ang="0">
                        <a:pos x="72" y="54"/>
                      </a:cxn>
                      <a:cxn ang="0">
                        <a:pos x="76" y="46"/>
                      </a:cxn>
                      <a:cxn ang="0">
                        <a:pos x="76" y="38"/>
                      </a:cxn>
                    </a:cxnLst>
                    <a:rect l="0" t="0" r="r" b="b"/>
                    <a:pathLst>
                      <a:path w="76" h="80">
                        <a:moveTo>
                          <a:pt x="76" y="38"/>
                        </a:moveTo>
                        <a:lnTo>
                          <a:pt x="76" y="32"/>
                        </a:lnTo>
                        <a:lnTo>
                          <a:pt x="74" y="26"/>
                        </a:lnTo>
                        <a:lnTo>
                          <a:pt x="72" y="20"/>
                        </a:lnTo>
                        <a:lnTo>
                          <a:pt x="68" y="13"/>
                        </a:lnTo>
                        <a:lnTo>
                          <a:pt x="65" y="9"/>
                        </a:lnTo>
                        <a:lnTo>
                          <a:pt x="60" y="6"/>
                        </a:lnTo>
                        <a:lnTo>
                          <a:pt x="56" y="1"/>
                        </a:lnTo>
                        <a:lnTo>
                          <a:pt x="49" y="0"/>
                        </a:lnTo>
                        <a:lnTo>
                          <a:pt x="46" y="0"/>
                        </a:lnTo>
                        <a:lnTo>
                          <a:pt x="43" y="1"/>
                        </a:lnTo>
                        <a:lnTo>
                          <a:pt x="49" y="3"/>
                        </a:lnTo>
                        <a:lnTo>
                          <a:pt x="56" y="6"/>
                        </a:lnTo>
                        <a:lnTo>
                          <a:pt x="60" y="9"/>
                        </a:lnTo>
                        <a:lnTo>
                          <a:pt x="65" y="13"/>
                        </a:lnTo>
                        <a:lnTo>
                          <a:pt x="68" y="20"/>
                        </a:lnTo>
                        <a:lnTo>
                          <a:pt x="71" y="26"/>
                        </a:lnTo>
                        <a:lnTo>
                          <a:pt x="72" y="32"/>
                        </a:lnTo>
                        <a:lnTo>
                          <a:pt x="72" y="38"/>
                        </a:lnTo>
                        <a:lnTo>
                          <a:pt x="72" y="46"/>
                        </a:lnTo>
                        <a:lnTo>
                          <a:pt x="69" y="54"/>
                        </a:lnTo>
                        <a:lnTo>
                          <a:pt x="66" y="60"/>
                        </a:lnTo>
                        <a:lnTo>
                          <a:pt x="62" y="66"/>
                        </a:lnTo>
                        <a:lnTo>
                          <a:pt x="56" y="71"/>
                        </a:lnTo>
                        <a:lnTo>
                          <a:pt x="49" y="74"/>
                        </a:lnTo>
                        <a:lnTo>
                          <a:pt x="42" y="75"/>
                        </a:lnTo>
                        <a:lnTo>
                          <a:pt x="34" y="77"/>
                        </a:lnTo>
                        <a:lnTo>
                          <a:pt x="23" y="75"/>
                        </a:lnTo>
                        <a:lnTo>
                          <a:pt x="14" y="71"/>
                        </a:lnTo>
                        <a:lnTo>
                          <a:pt x="6" y="65"/>
                        </a:lnTo>
                        <a:lnTo>
                          <a:pt x="0" y="55"/>
                        </a:lnTo>
                        <a:lnTo>
                          <a:pt x="0" y="57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1"/>
                        </a:lnTo>
                        <a:lnTo>
                          <a:pt x="6" y="69"/>
                        </a:lnTo>
                        <a:lnTo>
                          <a:pt x="14" y="75"/>
                        </a:lnTo>
                        <a:lnTo>
                          <a:pt x="25" y="78"/>
                        </a:lnTo>
                        <a:lnTo>
                          <a:pt x="34" y="80"/>
                        </a:lnTo>
                        <a:lnTo>
                          <a:pt x="43" y="78"/>
                        </a:lnTo>
                        <a:lnTo>
                          <a:pt x="51" y="77"/>
                        </a:lnTo>
                        <a:lnTo>
                          <a:pt x="57" y="72"/>
                        </a:lnTo>
                        <a:lnTo>
                          <a:pt x="63" y="68"/>
                        </a:lnTo>
                        <a:lnTo>
                          <a:pt x="69" y="61"/>
                        </a:lnTo>
                        <a:lnTo>
                          <a:pt x="72" y="54"/>
                        </a:lnTo>
                        <a:lnTo>
                          <a:pt x="76" y="46"/>
                        </a:lnTo>
                        <a:lnTo>
                          <a:pt x="76" y="38"/>
                        </a:lnTo>
                        <a:close/>
                      </a:path>
                    </a:pathLst>
                  </a:custGeom>
                  <a:solidFill>
                    <a:srgbClr val="7986B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53" name="Freeform 921"/>
                  <p:cNvSpPr>
                    <a:spLocks/>
                  </p:cNvSpPr>
                  <p:nvPr/>
                </p:nvSpPr>
                <p:spPr bwMode="auto">
                  <a:xfrm>
                    <a:off x="5936" y="1495"/>
                    <a:ext cx="74" cy="78"/>
                  </a:xfrm>
                  <a:custGeom>
                    <a:avLst/>
                    <a:gdLst/>
                    <a:ahLst/>
                    <a:cxnLst>
                      <a:cxn ang="0">
                        <a:pos x="74" y="38"/>
                      </a:cxn>
                      <a:cxn ang="0">
                        <a:pos x="74" y="32"/>
                      </a:cxn>
                      <a:cxn ang="0">
                        <a:pos x="72" y="26"/>
                      </a:cxn>
                      <a:cxn ang="0">
                        <a:pos x="69" y="20"/>
                      </a:cxn>
                      <a:cxn ang="0">
                        <a:pos x="66" y="13"/>
                      </a:cxn>
                      <a:cxn ang="0">
                        <a:pos x="63" y="9"/>
                      </a:cxn>
                      <a:cxn ang="0">
                        <a:pos x="57" y="6"/>
                      </a:cxn>
                      <a:cxn ang="0">
                        <a:pos x="52" y="3"/>
                      </a:cxn>
                      <a:cxn ang="0">
                        <a:pos x="46" y="0"/>
                      </a:cxn>
                      <a:cxn ang="0">
                        <a:pos x="43" y="1"/>
                      </a:cxn>
                      <a:cxn ang="0">
                        <a:pos x="40" y="1"/>
                      </a:cxn>
                      <a:cxn ang="0">
                        <a:pos x="48" y="3"/>
                      </a:cxn>
                      <a:cxn ang="0">
                        <a:pos x="52" y="6"/>
                      </a:cxn>
                      <a:cxn ang="0">
                        <a:pos x="59" y="10"/>
                      </a:cxn>
                      <a:cxn ang="0">
                        <a:pos x="63" y="13"/>
                      </a:cxn>
                      <a:cxn ang="0">
                        <a:pos x="66" y="20"/>
                      </a:cxn>
                      <a:cxn ang="0">
                        <a:pos x="69" y="26"/>
                      </a:cxn>
                      <a:cxn ang="0">
                        <a:pos x="71" y="32"/>
                      </a:cxn>
                      <a:cxn ang="0">
                        <a:pos x="71" y="38"/>
                      </a:cxn>
                      <a:cxn ang="0">
                        <a:pos x="71" y="46"/>
                      </a:cxn>
                      <a:cxn ang="0">
                        <a:pos x="68" y="52"/>
                      </a:cxn>
                      <a:cxn ang="0">
                        <a:pos x="65" y="58"/>
                      </a:cxn>
                      <a:cxn ang="0">
                        <a:pos x="60" y="65"/>
                      </a:cxn>
                      <a:cxn ang="0">
                        <a:pos x="56" y="69"/>
                      </a:cxn>
                      <a:cxn ang="0">
                        <a:pos x="49" y="72"/>
                      </a:cxn>
                      <a:cxn ang="0">
                        <a:pos x="42" y="74"/>
                      </a:cxn>
                      <a:cxn ang="0">
                        <a:pos x="34" y="75"/>
                      </a:cxn>
                      <a:cxn ang="0">
                        <a:pos x="29" y="75"/>
                      </a:cxn>
                      <a:cxn ang="0">
                        <a:pos x="23" y="74"/>
                      </a:cxn>
                      <a:cxn ang="0">
                        <a:pos x="18" y="72"/>
                      </a:cxn>
                      <a:cxn ang="0">
                        <a:pos x="14" y="69"/>
                      </a:cxn>
                      <a:cxn ang="0">
                        <a:pos x="9" y="66"/>
                      </a:cxn>
                      <a:cxn ang="0">
                        <a:pos x="6" y="61"/>
                      </a:cxn>
                      <a:cxn ang="0">
                        <a:pos x="3" y="57"/>
                      </a:cxn>
                      <a:cxn ang="0">
                        <a:pos x="0" y="52"/>
                      </a:cxn>
                      <a:cxn ang="0">
                        <a:pos x="0" y="55"/>
                      </a:cxn>
                      <a:cxn ang="0">
                        <a:pos x="0" y="58"/>
                      </a:cxn>
                      <a:cxn ang="0">
                        <a:pos x="6" y="66"/>
                      </a:cxn>
                      <a:cxn ang="0">
                        <a:pos x="14" y="72"/>
                      </a:cxn>
                      <a:cxn ang="0">
                        <a:pos x="23" y="77"/>
                      </a:cxn>
                      <a:cxn ang="0">
                        <a:pos x="34" y="78"/>
                      </a:cxn>
                      <a:cxn ang="0">
                        <a:pos x="43" y="77"/>
                      </a:cxn>
                      <a:cxn ang="0">
                        <a:pos x="49" y="75"/>
                      </a:cxn>
                      <a:cxn ang="0">
                        <a:pos x="57" y="71"/>
                      </a:cxn>
                      <a:cxn ang="0">
                        <a:pos x="63" y="66"/>
                      </a:cxn>
                      <a:cxn ang="0">
                        <a:pos x="68" y="60"/>
                      </a:cxn>
                      <a:cxn ang="0">
                        <a:pos x="71" y="54"/>
                      </a:cxn>
                      <a:cxn ang="0">
                        <a:pos x="74" y="46"/>
                      </a:cxn>
                      <a:cxn ang="0">
                        <a:pos x="74" y="38"/>
                      </a:cxn>
                    </a:cxnLst>
                    <a:rect l="0" t="0" r="r" b="b"/>
                    <a:pathLst>
                      <a:path w="74" h="78">
                        <a:moveTo>
                          <a:pt x="74" y="38"/>
                        </a:moveTo>
                        <a:lnTo>
                          <a:pt x="74" y="32"/>
                        </a:lnTo>
                        <a:lnTo>
                          <a:pt x="72" y="26"/>
                        </a:lnTo>
                        <a:lnTo>
                          <a:pt x="69" y="20"/>
                        </a:lnTo>
                        <a:lnTo>
                          <a:pt x="66" y="13"/>
                        </a:lnTo>
                        <a:lnTo>
                          <a:pt x="63" y="9"/>
                        </a:lnTo>
                        <a:lnTo>
                          <a:pt x="57" y="6"/>
                        </a:lnTo>
                        <a:lnTo>
                          <a:pt x="52" y="3"/>
                        </a:lnTo>
                        <a:lnTo>
                          <a:pt x="46" y="0"/>
                        </a:lnTo>
                        <a:lnTo>
                          <a:pt x="43" y="1"/>
                        </a:lnTo>
                        <a:lnTo>
                          <a:pt x="40" y="1"/>
                        </a:lnTo>
                        <a:lnTo>
                          <a:pt x="48" y="3"/>
                        </a:lnTo>
                        <a:lnTo>
                          <a:pt x="52" y="6"/>
                        </a:lnTo>
                        <a:lnTo>
                          <a:pt x="59" y="10"/>
                        </a:lnTo>
                        <a:lnTo>
                          <a:pt x="63" y="13"/>
                        </a:lnTo>
                        <a:lnTo>
                          <a:pt x="66" y="20"/>
                        </a:lnTo>
                        <a:lnTo>
                          <a:pt x="69" y="26"/>
                        </a:lnTo>
                        <a:lnTo>
                          <a:pt x="71" y="32"/>
                        </a:lnTo>
                        <a:lnTo>
                          <a:pt x="71" y="38"/>
                        </a:lnTo>
                        <a:lnTo>
                          <a:pt x="71" y="46"/>
                        </a:lnTo>
                        <a:lnTo>
                          <a:pt x="68" y="52"/>
                        </a:lnTo>
                        <a:lnTo>
                          <a:pt x="65" y="58"/>
                        </a:lnTo>
                        <a:lnTo>
                          <a:pt x="60" y="65"/>
                        </a:lnTo>
                        <a:lnTo>
                          <a:pt x="56" y="69"/>
                        </a:lnTo>
                        <a:lnTo>
                          <a:pt x="49" y="72"/>
                        </a:lnTo>
                        <a:lnTo>
                          <a:pt x="42" y="74"/>
                        </a:lnTo>
                        <a:lnTo>
                          <a:pt x="34" y="75"/>
                        </a:lnTo>
                        <a:lnTo>
                          <a:pt x="29" y="75"/>
                        </a:lnTo>
                        <a:lnTo>
                          <a:pt x="23" y="74"/>
                        </a:lnTo>
                        <a:lnTo>
                          <a:pt x="18" y="72"/>
                        </a:lnTo>
                        <a:lnTo>
                          <a:pt x="14" y="69"/>
                        </a:lnTo>
                        <a:lnTo>
                          <a:pt x="9" y="66"/>
                        </a:lnTo>
                        <a:lnTo>
                          <a:pt x="6" y="61"/>
                        </a:lnTo>
                        <a:lnTo>
                          <a:pt x="3" y="57"/>
                        </a:lnTo>
                        <a:lnTo>
                          <a:pt x="0" y="52"/>
                        </a:lnTo>
                        <a:lnTo>
                          <a:pt x="0" y="55"/>
                        </a:lnTo>
                        <a:lnTo>
                          <a:pt x="0" y="58"/>
                        </a:lnTo>
                        <a:lnTo>
                          <a:pt x="6" y="66"/>
                        </a:lnTo>
                        <a:lnTo>
                          <a:pt x="14" y="72"/>
                        </a:lnTo>
                        <a:lnTo>
                          <a:pt x="23" y="77"/>
                        </a:lnTo>
                        <a:lnTo>
                          <a:pt x="34" y="78"/>
                        </a:lnTo>
                        <a:lnTo>
                          <a:pt x="43" y="77"/>
                        </a:lnTo>
                        <a:lnTo>
                          <a:pt x="49" y="75"/>
                        </a:lnTo>
                        <a:lnTo>
                          <a:pt x="57" y="71"/>
                        </a:lnTo>
                        <a:lnTo>
                          <a:pt x="63" y="66"/>
                        </a:lnTo>
                        <a:lnTo>
                          <a:pt x="68" y="60"/>
                        </a:lnTo>
                        <a:lnTo>
                          <a:pt x="71" y="54"/>
                        </a:lnTo>
                        <a:lnTo>
                          <a:pt x="74" y="46"/>
                        </a:lnTo>
                        <a:lnTo>
                          <a:pt x="74" y="38"/>
                        </a:lnTo>
                        <a:close/>
                      </a:path>
                    </a:pathLst>
                  </a:custGeom>
                  <a:solidFill>
                    <a:srgbClr val="7D89B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54" name="Freeform 922"/>
                  <p:cNvSpPr>
                    <a:spLocks/>
                  </p:cNvSpPr>
                  <p:nvPr/>
                </p:nvSpPr>
                <p:spPr bwMode="auto">
                  <a:xfrm>
                    <a:off x="5936" y="1496"/>
                    <a:ext cx="72" cy="76"/>
                  </a:xfrm>
                  <a:custGeom>
                    <a:avLst/>
                    <a:gdLst/>
                    <a:ahLst/>
                    <a:cxnLst>
                      <a:cxn ang="0">
                        <a:pos x="72" y="37"/>
                      </a:cxn>
                      <a:cxn ang="0">
                        <a:pos x="72" y="31"/>
                      </a:cxn>
                      <a:cxn ang="0">
                        <a:pos x="71" y="25"/>
                      </a:cxn>
                      <a:cxn ang="0">
                        <a:pos x="68" y="19"/>
                      </a:cxn>
                      <a:cxn ang="0">
                        <a:pos x="65" y="12"/>
                      </a:cxn>
                      <a:cxn ang="0">
                        <a:pos x="60" y="8"/>
                      </a:cxn>
                      <a:cxn ang="0">
                        <a:pos x="56" y="5"/>
                      </a:cxn>
                      <a:cxn ang="0">
                        <a:pos x="49" y="2"/>
                      </a:cxn>
                      <a:cxn ang="0">
                        <a:pos x="43" y="0"/>
                      </a:cxn>
                      <a:cxn ang="0">
                        <a:pos x="40" y="0"/>
                      </a:cxn>
                      <a:cxn ang="0">
                        <a:pos x="39" y="2"/>
                      </a:cxn>
                      <a:cxn ang="0">
                        <a:pos x="45" y="3"/>
                      </a:cxn>
                      <a:cxn ang="0">
                        <a:pos x="51" y="5"/>
                      </a:cxn>
                      <a:cxn ang="0">
                        <a:pos x="56" y="9"/>
                      </a:cxn>
                      <a:cxn ang="0">
                        <a:pos x="60" y="12"/>
                      </a:cxn>
                      <a:cxn ang="0">
                        <a:pos x="65" y="19"/>
                      </a:cxn>
                      <a:cxn ang="0">
                        <a:pos x="68" y="23"/>
                      </a:cxn>
                      <a:cxn ang="0">
                        <a:pos x="69" y="31"/>
                      </a:cxn>
                      <a:cxn ang="0">
                        <a:pos x="69" y="37"/>
                      </a:cxn>
                      <a:cxn ang="0">
                        <a:pos x="69" y="45"/>
                      </a:cxn>
                      <a:cxn ang="0">
                        <a:pos x="68" y="51"/>
                      </a:cxn>
                      <a:cxn ang="0">
                        <a:pos x="63" y="57"/>
                      </a:cxn>
                      <a:cxn ang="0">
                        <a:pos x="60" y="62"/>
                      </a:cxn>
                      <a:cxn ang="0">
                        <a:pos x="54" y="67"/>
                      </a:cxn>
                      <a:cxn ang="0">
                        <a:pos x="48" y="70"/>
                      </a:cxn>
                      <a:cxn ang="0">
                        <a:pos x="42" y="71"/>
                      </a:cxn>
                      <a:cxn ang="0">
                        <a:pos x="34" y="73"/>
                      </a:cxn>
                      <a:cxn ang="0">
                        <a:pos x="29" y="73"/>
                      </a:cxn>
                      <a:cxn ang="0">
                        <a:pos x="23" y="71"/>
                      </a:cxn>
                      <a:cxn ang="0">
                        <a:pos x="18" y="68"/>
                      </a:cxn>
                      <a:cxn ang="0">
                        <a:pos x="14" y="65"/>
                      </a:cxn>
                      <a:cxn ang="0">
                        <a:pos x="9" y="62"/>
                      </a:cxn>
                      <a:cxn ang="0">
                        <a:pos x="6" y="57"/>
                      </a:cxn>
                      <a:cxn ang="0">
                        <a:pos x="3" y="53"/>
                      </a:cxn>
                      <a:cxn ang="0">
                        <a:pos x="0" y="48"/>
                      </a:cxn>
                      <a:cxn ang="0">
                        <a:pos x="0" y="51"/>
                      </a:cxn>
                      <a:cxn ang="0">
                        <a:pos x="0" y="54"/>
                      </a:cxn>
                      <a:cxn ang="0">
                        <a:pos x="6" y="64"/>
                      </a:cxn>
                      <a:cxn ang="0">
                        <a:pos x="14" y="70"/>
                      </a:cxn>
                      <a:cxn ang="0">
                        <a:pos x="23" y="74"/>
                      </a:cxn>
                      <a:cxn ang="0">
                        <a:pos x="34" y="76"/>
                      </a:cxn>
                      <a:cxn ang="0">
                        <a:pos x="42" y="74"/>
                      </a:cxn>
                      <a:cxn ang="0">
                        <a:pos x="49" y="73"/>
                      </a:cxn>
                      <a:cxn ang="0">
                        <a:pos x="56" y="70"/>
                      </a:cxn>
                      <a:cxn ang="0">
                        <a:pos x="62" y="65"/>
                      </a:cxn>
                      <a:cxn ang="0">
                        <a:pos x="66" y="59"/>
                      </a:cxn>
                      <a:cxn ang="0">
                        <a:pos x="69" y="53"/>
                      </a:cxn>
                      <a:cxn ang="0">
                        <a:pos x="72" y="45"/>
                      </a:cxn>
                      <a:cxn ang="0">
                        <a:pos x="72" y="37"/>
                      </a:cxn>
                    </a:cxnLst>
                    <a:rect l="0" t="0" r="r" b="b"/>
                    <a:pathLst>
                      <a:path w="72" h="76">
                        <a:moveTo>
                          <a:pt x="72" y="37"/>
                        </a:moveTo>
                        <a:lnTo>
                          <a:pt x="72" y="31"/>
                        </a:lnTo>
                        <a:lnTo>
                          <a:pt x="71" y="25"/>
                        </a:lnTo>
                        <a:lnTo>
                          <a:pt x="68" y="19"/>
                        </a:lnTo>
                        <a:lnTo>
                          <a:pt x="65" y="12"/>
                        </a:lnTo>
                        <a:lnTo>
                          <a:pt x="60" y="8"/>
                        </a:lnTo>
                        <a:lnTo>
                          <a:pt x="56" y="5"/>
                        </a:lnTo>
                        <a:lnTo>
                          <a:pt x="49" y="2"/>
                        </a:lnTo>
                        <a:lnTo>
                          <a:pt x="43" y="0"/>
                        </a:lnTo>
                        <a:lnTo>
                          <a:pt x="40" y="0"/>
                        </a:lnTo>
                        <a:lnTo>
                          <a:pt x="39" y="2"/>
                        </a:lnTo>
                        <a:lnTo>
                          <a:pt x="45" y="3"/>
                        </a:lnTo>
                        <a:lnTo>
                          <a:pt x="51" y="5"/>
                        </a:lnTo>
                        <a:lnTo>
                          <a:pt x="56" y="9"/>
                        </a:lnTo>
                        <a:lnTo>
                          <a:pt x="60" y="12"/>
                        </a:lnTo>
                        <a:lnTo>
                          <a:pt x="65" y="19"/>
                        </a:lnTo>
                        <a:lnTo>
                          <a:pt x="68" y="23"/>
                        </a:lnTo>
                        <a:lnTo>
                          <a:pt x="69" y="31"/>
                        </a:lnTo>
                        <a:lnTo>
                          <a:pt x="69" y="37"/>
                        </a:lnTo>
                        <a:lnTo>
                          <a:pt x="69" y="45"/>
                        </a:lnTo>
                        <a:lnTo>
                          <a:pt x="68" y="51"/>
                        </a:lnTo>
                        <a:lnTo>
                          <a:pt x="63" y="57"/>
                        </a:lnTo>
                        <a:lnTo>
                          <a:pt x="60" y="62"/>
                        </a:lnTo>
                        <a:lnTo>
                          <a:pt x="54" y="67"/>
                        </a:lnTo>
                        <a:lnTo>
                          <a:pt x="48" y="70"/>
                        </a:lnTo>
                        <a:lnTo>
                          <a:pt x="42" y="71"/>
                        </a:lnTo>
                        <a:lnTo>
                          <a:pt x="34" y="73"/>
                        </a:lnTo>
                        <a:lnTo>
                          <a:pt x="29" y="73"/>
                        </a:lnTo>
                        <a:lnTo>
                          <a:pt x="23" y="71"/>
                        </a:lnTo>
                        <a:lnTo>
                          <a:pt x="18" y="68"/>
                        </a:lnTo>
                        <a:lnTo>
                          <a:pt x="14" y="65"/>
                        </a:lnTo>
                        <a:lnTo>
                          <a:pt x="9" y="62"/>
                        </a:lnTo>
                        <a:lnTo>
                          <a:pt x="6" y="57"/>
                        </a:lnTo>
                        <a:lnTo>
                          <a:pt x="3" y="53"/>
                        </a:lnTo>
                        <a:lnTo>
                          <a:pt x="0" y="48"/>
                        </a:lnTo>
                        <a:lnTo>
                          <a:pt x="0" y="51"/>
                        </a:lnTo>
                        <a:lnTo>
                          <a:pt x="0" y="54"/>
                        </a:lnTo>
                        <a:lnTo>
                          <a:pt x="6" y="64"/>
                        </a:lnTo>
                        <a:lnTo>
                          <a:pt x="14" y="70"/>
                        </a:lnTo>
                        <a:lnTo>
                          <a:pt x="23" y="74"/>
                        </a:lnTo>
                        <a:lnTo>
                          <a:pt x="34" y="76"/>
                        </a:lnTo>
                        <a:lnTo>
                          <a:pt x="42" y="74"/>
                        </a:lnTo>
                        <a:lnTo>
                          <a:pt x="49" y="73"/>
                        </a:lnTo>
                        <a:lnTo>
                          <a:pt x="56" y="70"/>
                        </a:lnTo>
                        <a:lnTo>
                          <a:pt x="62" y="65"/>
                        </a:lnTo>
                        <a:lnTo>
                          <a:pt x="66" y="59"/>
                        </a:lnTo>
                        <a:lnTo>
                          <a:pt x="69" y="53"/>
                        </a:lnTo>
                        <a:lnTo>
                          <a:pt x="72" y="45"/>
                        </a:lnTo>
                        <a:lnTo>
                          <a:pt x="72" y="37"/>
                        </a:lnTo>
                        <a:close/>
                      </a:path>
                    </a:pathLst>
                  </a:custGeom>
                  <a:solidFill>
                    <a:srgbClr val="8490C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55" name="Freeform 923"/>
                  <p:cNvSpPr>
                    <a:spLocks/>
                  </p:cNvSpPr>
                  <p:nvPr/>
                </p:nvSpPr>
                <p:spPr bwMode="auto">
                  <a:xfrm>
                    <a:off x="5936" y="1496"/>
                    <a:ext cx="71" cy="74"/>
                  </a:xfrm>
                  <a:custGeom>
                    <a:avLst/>
                    <a:gdLst/>
                    <a:ahLst/>
                    <a:cxnLst>
                      <a:cxn ang="0">
                        <a:pos x="71" y="37"/>
                      </a:cxn>
                      <a:cxn ang="0">
                        <a:pos x="71" y="31"/>
                      </a:cxn>
                      <a:cxn ang="0">
                        <a:pos x="69" y="25"/>
                      </a:cxn>
                      <a:cxn ang="0">
                        <a:pos x="66" y="19"/>
                      </a:cxn>
                      <a:cxn ang="0">
                        <a:pos x="63" y="12"/>
                      </a:cxn>
                      <a:cxn ang="0">
                        <a:pos x="59" y="9"/>
                      </a:cxn>
                      <a:cxn ang="0">
                        <a:pos x="52" y="5"/>
                      </a:cxn>
                      <a:cxn ang="0">
                        <a:pos x="48" y="2"/>
                      </a:cxn>
                      <a:cxn ang="0">
                        <a:pos x="40" y="0"/>
                      </a:cxn>
                      <a:cxn ang="0">
                        <a:pos x="39" y="2"/>
                      </a:cxn>
                      <a:cxn ang="0">
                        <a:pos x="35" y="3"/>
                      </a:cxn>
                      <a:cxn ang="0">
                        <a:pos x="42" y="3"/>
                      </a:cxn>
                      <a:cxn ang="0">
                        <a:pos x="48" y="6"/>
                      </a:cxn>
                      <a:cxn ang="0">
                        <a:pos x="54" y="9"/>
                      </a:cxn>
                      <a:cxn ang="0">
                        <a:pos x="59" y="14"/>
                      </a:cxn>
                      <a:cxn ang="0">
                        <a:pos x="63" y="19"/>
                      </a:cxn>
                      <a:cxn ang="0">
                        <a:pos x="66" y="23"/>
                      </a:cxn>
                      <a:cxn ang="0">
                        <a:pos x="68" y="31"/>
                      </a:cxn>
                      <a:cxn ang="0">
                        <a:pos x="68" y="37"/>
                      </a:cxn>
                      <a:cxn ang="0">
                        <a:pos x="68" y="43"/>
                      </a:cxn>
                      <a:cxn ang="0">
                        <a:pos x="66" y="50"/>
                      </a:cxn>
                      <a:cxn ang="0">
                        <a:pos x="63" y="56"/>
                      </a:cxn>
                      <a:cxn ang="0">
                        <a:pos x="59" y="60"/>
                      </a:cxn>
                      <a:cxn ang="0">
                        <a:pos x="54" y="65"/>
                      </a:cxn>
                      <a:cxn ang="0">
                        <a:pos x="48" y="68"/>
                      </a:cxn>
                      <a:cxn ang="0">
                        <a:pos x="42" y="70"/>
                      </a:cxn>
                      <a:cxn ang="0">
                        <a:pos x="34" y="71"/>
                      </a:cxn>
                      <a:cxn ang="0">
                        <a:pos x="29" y="71"/>
                      </a:cxn>
                      <a:cxn ang="0">
                        <a:pos x="23" y="70"/>
                      </a:cxn>
                      <a:cxn ang="0">
                        <a:pos x="18" y="67"/>
                      </a:cxn>
                      <a:cxn ang="0">
                        <a:pos x="14" y="64"/>
                      </a:cxn>
                      <a:cxn ang="0">
                        <a:pos x="9" y="60"/>
                      </a:cxn>
                      <a:cxn ang="0">
                        <a:pos x="6" y="56"/>
                      </a:cxn>
                      <a:cxn ang="0">
                        <a:pos x="3" y="50"/>
                      </a:cxn>
                      <a:cxn ang="0">
                        <a:pos x="1" y="45"/>
                      </a:cxn>
                      <a:cxn ang="0">
                        <a:pos x="0" y="48"/>
                      </a:cxn>
                      <a:cxn ang="0">
                        <a:pos x="0" y="51"/>
                      </a:cxn>
                      <a:cxn ang="0">
                        <a:pos x="3" y="56"/>
                      </a:cxn>
                      <a:cxn ang="0">
                        <a:pos x="6" y="60"/>
                      </a:cxn>
                      <a:cxn ang="0">
                        <a:pos x="9" y="65"/>
                      </a:cxn>
                      <a:cxn ang="0">
                        <a:pos x="14" y="68"/>
                      </a:cxn>
                      <a:cxn ang="0">
                        <a:pos x="18" y="71"/>
                      </a:cxn>
                      <a:cxn ang="0">
                        <a:pos x="23" y="73"/>
                      </a:cxn>
                      <a:cxn ang="0">
                        <a:pos x="29" y="74"/>
                      </a:cxn>
                      <a:cxn ang="0">
                        <a:pos x="34" y="74"/>
                      </a:cxn>
                      <a:cxn ang="0">
                        <a:pos x="42" y="73"/>
                      </a:cxn>
                      <a:cxn ang="0">
                        <a:pos x="49" y="71"/>
                      </a:cxn>
                      <a:cxn ang="0">
                        <a:pos x="56" y="68"/>
                      </a:cxn>
                      <a:cxn ang="0">
                        <a:pos x="60" y="64"/>
                      </a:cxn>
                      <a:cxn ang="0">
                        <a:pos x="65" y="57"/>
                      </a:cxn>
                      <a:cxn ang="0">
                        <a:pos x="68" y="51"/>
                      </a:cxn>
                      <a:cxn ang="0">
                        <a:pos x="71" y="45"/>
                      </a:cxn>
                      <a:cxn ang="0">
                        <a:pos x="71" y="37"/>
                      </a:cxn>
                    </a:cxnLst>
                    <a:rect l="0" t="0" r="r" b="b"/>
                    <a:pathLst>
                      <a:path w="71" h="74">
                        <a:moveTo>
                          <a:pt x="71" y="37"/>
                        </a:moveTo>
                        <a:lnTo>
                          <a:pt x="71" y="31"/>
                        </a:lnTo>
                        <a:lnTo>
                          <a:pt x="69" y="25"/>
                        </a:lnTo>
                        <a:lnTo>
                          <a:pt x="66" y="19"/>
                        </a:lnTo>
                        <a:lnTo>
                          <a:pt x="63" y="12"/>
                        </a:lnTo>
                        <a:lnTo>
                          <a:pt x="59" y="9"/>
                        </a:lnTo>
                        <a:lnTo>
                          <a:pt x="52" y="5"/>
                        </a:lnTo>
                        <a:lnTo>
                          <a:pt x="48" y="2"/>
                        </a:lnTo>
                        <a:lnTo>
                          <a:pt x="40" y="0"/>
                        </a:lnTo>
                        <a:lnTo>
                          <a:pt x="39" y="2"/>
                        </a:lnTo>
                        <a:lnTo>
                          <a:pt x="35" y="3"/>
                        </a:lnTo>
                        <a:lnTo>
                          <a:pt x="42" y="3"/>
                        </a:lnTo>
                        <a:lnTo>
                          <a:pt x="48" y="6"/>
                        </a:lnTo>
                        <a:lnTo>
                          <a:pt x="54" y="9"/>
                        </a:lnTo>
                        <a:lnTo>
                          <a:pt x="59" y="14"/>
                        </a:lnTo>
                        <a:lnTo>
                          <a:pt x="63" y="19"/>
                        </a:lnTo>
                        <a:lnTo>
                          <a:pt x="66" y="23"/>
                        </a:lnTo>
                        <a:lnTo>
                          <a:pt x="68" y="31"/>
                        </a:lnTo>
                        <a:lnTo>
                          <a:pt x="68" y="37"/>
                        </a:lnTo>
                        <a:lnTo>
                          <a:pt x="68" y="43"/>
                        </a:lnTo>
                        <a:lnTo>
                          <a:pt x="66" y="50"/>
                        </a:lnTo>
                        <a:lnTo>
                          <a:pt x="63" y="56"/>
                        </a:lnTo>
                        <a:lnTo>
                          <a:pt x="59" y="60"/>
                        </a:lnTo>
                        <a:lnTo>
                          <a:pt x="54" y="65"/>
                        </a:lnTo>
                        <a:lnTo>
                          <a:pt x="48" y="68"/>
                        </a:lnTo>
                        <a:lnTo>
                          <a:pt x="42" y="70"/>
                        </a:lnTo>
                        <a:lnTo>
                          <a:pt x="34" y="71"/>
                        </a:lnTo>
                        <a:lnTo>
                          <a:pt x="29" y="71"/>
                        </a:lnTo>
                        <a:lnTo>
                          <a:pt x="23" y="70"/>
                        </a:lnTo>
                        <a:lnTo>
                          <a:pt x="18" y="67"/>
                        </a:lnTo>
                        <a:lnTo>
                          <a:pt x="14" y="64"/>
                        </a:lnTo>
                        <a:lnTo>
                          <a:pt x="9" y="60"/>
                        </a:lnTo>
                        <a:lnTo>
                          <a:pt x="6" y="56"/>
                        </a:lnTo>
                        <a:lnTo>
                          <a:pt x="3" y="50"/>
                        </a:lnTo>
                        <a:lnTo>
                          <a:pt x="1" y="45"/>
                        </a:lnTo>
                        <a:lnTo>
                          <a:pt x="0" y="48"/>
                        </a:lnTo>
                        <a:lnTo>
                          <a:pt x="0" y="51"/>
                        </a:lnTo>
                        <a:lnTo>
                          <a:pt x="3" y="56"/>
                        </a:lnTo>
                        <a:lnTo>
                          <a:pt x="6" y="60"/>
                        </a:lnTo>
                        <a:lnTo>
                          <a:pt x="9" y="65"/>
                        </a:lnTo>
                        <a:lnTo>
                          <a:pt x="14" y="68"/>
                        </a:lnTo>
                        <a:lnTo>
                          <a:pt x="18" y="71"/>
                        </a:lnTo>
                        <a:lnTo>
                          <a:pt x="23" y="73"/>
                        </a:lnTo>
                        <a:lnTo>
                          <a:pt x="29" y="74"/>
                        </a:lnTo>
                        <a:lnTo>
                          <a:pt x="34" y="74"/>
                        </a:lnTo>
                        <a:lnTo>
                          <a:pt x="42" y="73"/>
                        </a:lnTo>
                        <a:lnTo>
                          <a:pt x="49" y="71"/>
                        </a:lnTo>
                        <a:lnTo>
                          <a:pt x="56" y="68"/>
                        </a:lnTo>
                        <a:lnTo>
                          <a:pt x="60" y="64"/>
                        </a:lnTo>
                        <a:lnTo>
                          <a:pt x="65" y="57"/>
                        </a:lnTo>
                        <a:lnTo>
                          <a:pt x="68" y="51"/>
                        </a:lnTo>
                        <a:lnTo>
                          <a:pt x="71" y="45"/>
                        </a:lnTo>
                        <a:lnTo>
                          <a:pt x="71" y="37"/>
                        </a:lnTo>
                        <a:close/>
                      </a:path>
                    </a:pathLst>
                  </a:custGeom>
                  <a:solidFill>
                    <a:srgbClr val="8894C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56" name="Freeform 924"/>
                  <p:cNvSpPr>
                    <a:spLocks/>
                  </p:cNvSpPr>
                  <p:nvPr/>
                </p:nvSpPr>
                <p:spPr bwMode="auto">
                  <a:xfrm>
                    <a:off x="5936" y="1498"/>
                    <a:ext cx="69" cy="71"/>
                  </a:xfrm>
                  <a:custGeom>
                    <a:avLst/>
                    <a:gdLst/>
                    <a:ahLst/>
                    <a:cxnLst>
                      <a:cxn ang="0">
                        <a:pos x="69" y="35"/>
                      </a:cxn>
                      <a:cxn ang="0">
                        <a:pos x="69" y="29"/>
                      </a:cxn>
                      <a:cxn ang="0">
                        <a:pos x="68" y="21"/>
                      </a:cxn>
                      <a:cxn ang="0">
                        <a:pos x="65" y="17"/>
                      </a:cxn>
                      <a:cxn ang="0">
                        <a:pos x="60" y="10"/>
                      </a:cxn>
                      <a:cxn ang="0">
                        <a:pos x="56" y="7"/>
                      </a:cxn>
                      <a:cxn ang="0">
                        <a:pos x="51" y="3"/>
                      </a:cxn>
                      <a:cxn ang="0">
                        <a:pos x="45" y="1"/>
                      </a:cxn>
                      <a:cxn ang="0">
                        <a:pos x="39" y="0"/>
                      </a:cxn>
                      <a:cxn ang="0">
                        <a:pos x="35" y="1"/>
                      </a:cxn>
                      <a:cxn ang="0">
                        <a:pos x="32" y="3"/>
                      </a:cxn>
                      <a:cxn ang="0">
                        <a:pos x="32" y="3"/>
                      </a:cxn>
                      <a:cxn ang="0">
                        <a:pos x="34" y="3"/>
                      </a:cxn>
                      <a:cxn ang="0">
                        <a:pos x="42" y="3"/>
                      </a:cxn>
                      <a:cxn ang="0">
                        <a:pos x="48" y="6"/>
                      </a:cxn>
                      <a:cxn ang="0">
                        <a:pos x="52" y="9"/>
                      </a:cxn>
                      <a:cxn ang="0">
                        <a:pos x="57" y="12"/>
                      </a:cxn>
                      <a:cxn ang="0">
                        <a:pos x="62" y="17"/>
                      </a:cxn>
                      <a:cxn ang="0">
                        <a:pos x="65" y="23"/>
                      </a:cxn>
                      <a:cxn ang="0">
                        <a:pos x="66" y="29"/>
                      </a:cxn>
                      <a:cxn ang="0">
                        <a:pos x="66" y="35"/>
                      </a:cxn>
                      <a:cxn ang="0">
                        <a:pos x="66" y="41"/>
                      </a:cxn>
                      <a:cxn ang="0">
                        <a:pos x="65" y="48"/>
                      </a:cxn>
                      <a:cxn ang="0">
                        <a:pos x="62" y="54"/>
                      </a:cxn>
                      <a:cxn ang="0">
                        <a:pos x="57" y="58"/>
                      </a:cxn>
                      <a:cxn ang="0">
                        <a:pos x="52" y="62"/>
                      </a:cxn>
                      <a:cxn ang="0">
                        <a:pos x="48" y="65"/>
                      </a:cxn>
                      <a:cxn ang="0">
                        <a:pos x="42" y="66"/>
                      </a:cxn>
                      <a:cxn ang="0">
                        <a:pos x="34" y="68"/>
                      </a:cxn>
                      <a:cxn ang="0">
                        <a:pos x="28" y="68"/>
                      </a:cxn>
                      <a:cxn ang="0">
                        <a:pos x="23" y="65"/>
                      </a:cxn>
                      <a:cxn ang="0">
                        <a:pos x="17" y="63"/>
                      </a:cxn>
                      <a:cxn ang="0">
                        <a:pos x="12" y="60"/>
                      </a:cxn>
                      <a:cxn ang="0">
                        <a:pos x="9" y="55"/>
                      </a:cxn>
                      <a:cxn ang="0">
                        <a:pos x="6" y="51"/>
                      </a:cxn>
                      <a:cxn ang="0">
                        <a:pos x="3" y="45"/>
                      </a:cxn>
                      <a:cxn ang="0">
                        <a:pos x="3" y="38"/>
                      </a:cxn>
                      <a:cxn ang="0">
                        <a:pos x="1" y="43"/>
                      </a:cxn>
                      <a:cxn ang="0">
                        <a:pos x="0" y="46"/>
                      </a:cxn>
                      <a:cxn ang="0">
                        <a:pos x="3" y="51"/>
                      </a:cxn>
                      <a:cxn ang="0">
                        <a:pos x="6" y="55"/>
                      </a:cxn>
                      <a:cxn ang="0">
                        <a:pos x="9" y="60"/>
                      </a:cxn>
                      <a:cxn ang="0">
                        <a:pos x="14" y="63"/>
                      </a:cxn>
                      <a:cxn ang="0">
                        <a:pos x="18" y="66"/>
                      </a:cxn>
                      <a:cxn ang="0">
                        <a:pos x="23" y="69"/>
                      </a:cxn>
                      <a:cxn ang="0">
                        <a:pos x="29" y="71"/>
                      </a:cxn>
                      <a:cxn ang="0">
                        <a:pos x="34" y="71"/>
                      </a:cxn>
                      <a:cxn ang="0">
                        <a:pos x="42" y="69"/>
                      </a:cxn>
                      <a:cxn ang="0">
                        <a:pos x="48" y="68"/>
                      </a:cxn>
                      <a:cxn ang="0">
                        <a:pos x="54" y="65"/>
                      </a:cxn>
                      <a:cxn ang="0">
                        <a:pos x="60" y="60"/>
                      </a:cxn>
                      <a:cxn ang="0">
                        <a:pos x="63" y="55"/>
                      </a:cxn>
                      <a:cxn ang="0">
                        <a:pos x="68" y="49"/>
                      </a:cxn>
                      <a:cxn ang="0">
                        <a:pos x="69" y="43"/>
                      </a:cxn>
                      <a:cxn ang="0">
                        <a:pos x="69" y="35"/>
                      </a:cxn>
                    </a:cxnLst>
                    <a:rect l="0" t="0" r="r" b="b"/>
                    <a:pathLst>
                      <a:path w="69" h="71">
                        <a:moveTo>
                          <a:pt x="69" y="35"/>
                        </a:moveTo>
                        <a:lnTo>
                          <a:pt x="69" y="29"/>
                        </a:lnTo>
                        <a:lnTo>
                          <a:pt x="68" y="21"/>
                        </a:lnTo>
                        <a:lnTo>
                          <a:pt x="65" y="17"/>
                        </a:lnTo>
                        <a:lnTo>
                          <a:pt x="60" y="10"/>
                        </a:lnTo>
                        <a:lnTo>
                          <a:pt x="56" y="7"/>
                        </a:lnTo>
                        <a:lnTo>
                          <a:pt x="51" y="3"/>
                        </a:lnTo>
                        <a:lnTo>
                          <a:pt x="45" y="1"/>
                        </a:lnTo>
                        <a:lnTo>
                          <a:pt x="39" y="0"/>
                        </a:lnTo>
                        <a:lnTo>
                          <a:pt x="35" y="1"/>
                        </a:lnTo>
                        <a:lnTo>
                          <a:pt x="32" y="3"/>
                        </a:lnTo>
                        <a:lnTo>
                          <a:pt x="32" y="3"/>
                        </a:lnTo>
                        <a:lnTo>
                          <a:pt x="34" y="3"/>
                        </a:lnTo>
                        <a:lnTo>
                          <a:pt x="42" y="3"/>
                        </a:lnTo>
                        <a:lnTo>
                          <a:pt x="48" y="6"/>
                        </a:lnTo>
                        <a:lnTo>
                          <a:pt x="52" y="9"/>
                        </a:lnTo>
                        <a:lnTo>
                          <a:pt x="57" y="12"/>
                        </a:lnTo>
                        <a:lnTo>
                          <a:pt x="62" y="17"/>
                        </a:lnTo>
                        <a:lnTo>
                          <a:pt x="65" y="23"/>
                        </a:lnTo>
                        <a:lnTo>
                          <a:pt x="66" y="29"/>
                        </a:lnTo>
                        <a:lnTo>
                          <a:pt x="66" y="35"/>
                        </a:lnTo>
                        <a:lnTo>
                          <a:pt x="66" y="41"/>
                        </a:lnTo>
                        <a:lnTo>
                          <a:pt x="65" y="48"/>
                        </a:lnTo>
                        <a:lnTo>
                          <a:pt x="62" y="54"/>
                        </a:lnTo>
                        <a:lnTo>
                          <a:pt x="57" y="58"/>
                        </a:lnTo>
                        <a:lnTo>
                          <a:pt x="52" y="62"/>
                        </a:lnTo>
                        <a:lnTo>
                          <a:pt x="48" y="65"/>
                        </a:lnTo>
                        <a:lnTo>
                          <a:pt x="42" y="66"/>
                        </a:lnTo>
                        <a:lnTo>
                          <a:pt x="34" y="68"/>
                        </a:lnTo>
                        <a:lnTo>
                          <a:pt x="28" y="68"/>
                        </a:lnTo>
                        <a:lnTo>
                          <a:pt x="23" y="65"/>
                        </a:lnTo>
                        <a:lnTo>
                          <a:pt x="17" y="63"/>
                        </a:lnTo>
                        <a:lnTo>
                          <a:pt x="12" y="60"/>
                        </a:lnTo>
                        <a:lnTo>
                          <a:pt x="9" y="55"/>
                        </a:lnTo>
                        <a:lnTo>
                          <a:pt x="6" y="51"/>
                        </a:lnTo>
                        <a:lnTo>
                          <a:pt x="3" y="45"/>
                        </a:lnTo>
                        <a:lnTo>
                          <a:pt x="3" y="38"/>
                        </a:lnTo>
                        <a:lnTo>
                          <a:pt x="1" y="43"/>
                        </a:lnTo>
                        <a:lnTo>
                          <a:pt x="0" y="46"/>
                        </a:lnTo>
                        <a:lnTo>
                          <a:pt x="3" y="51"/>
                        </a:lnTo>
                        <a:lnTo>
                          <a:pt x="6" y="55"/>
                        </a:lnTo>
                        <a:lnTo>
                          <a:pt x="9" y="60"/>
                        </a:lnTo>
                        <a:lnTo>
                          <a:pt x="14" y="63"/>
                        </a:lnTo>
                        <a:lnTo>
                          <a:pt x="18" y="66"/>
                        </a:lnTo>
                        <a:lnTo>
                          <a:pt x="23" y="69"/>
                        </a:lnTo>
                        <a:lnTo>
                          <a:pt x="29" y="71"/>
                        </a:lnTo>
                        <a:lnTo>
                          <a:pt x="34" y="71"/>
                        </a:lnTo>
                        <a:lnTo>
                          <a:pt x="42" y="69"/>
                        </a:lnTo>
                        <a:lnTo>
                          <a:pt x="48" y="68"/>
                        </a:lnTo>
                        <a:lnTo>
                          <a:pt x="54" y="65"/>
                        </a:lnTo>
                        <a:lnTo>
                          <a:pt x="60" y="60"/>
                        </a:lnTo>
                        <a:lnTo>
                          <a:pt x="63" y="55"/>
                        </a:lnTo>
                        <a:lnTo>
                          <a:pt x="68" y="49"/>
                        </a:lnTo>
                        <a:lnTo>
                          <a:pt x="69" y="43"/>
                        </a:lnTo>
                        <a:lnTo>
                          <a:pt x="69" y="35"/>
                        </a:lnTo>
                        <a:close/>
                      </a:path>
                    </a:pathLst>
                  </a:custGeom>
                  <a:solidFill>
                    <a:srgbClr val="8B97C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57" name="Freeform 925"/>
                  <p:cNvSpPr>
                    <a:spLocks/>
                  </p:cNvSpPr>
                  <p:nvPr/>
                </p:nvSpPr>
                <p:spPr bwMode="auto">
                  <a:xfrm>
                    <a:off x="5937" y="1499"/>
                    <a:ext cx="67" cy="68"/>
                  </a:xfrm>
                  <a:custGeom>
                    <a:avLst/>
                    <a:gdLst/>
                    <a:ahLst/>
                    <a:cxnLst>
                      <a:cxn ang="0">
                        <a:pos x="67" y="34"/>
                      </a:cxn>
                      <a:cxn ang="0">
                        <a:pos x="67" y="28"/>
                      </a:cxn>
                      <a:cxn ang="0">
                        <a:pos x="65" y="20"/>
                      </a:cxn>
                      <a:cxn ang="0">
                        <a:pos x="62" y="16"/>
                      </a:cxn>
                      <a:cxn ang="0">
                        <a:pos x="58" y="11"/>
                      </a:cxn>
                      <a:cxn ang="0">
                        <a:pos x="53" y="6"/>
                      </a:cxn>
                      <a:cxn ang="0">
                        <a:pos x="47" y="3"/>
                      </a:cxn>
                      <a:cxn ang="0">
                        <a:pos x="41" y="0"/>
                      </a:cxn>
                      <a:cxn ang="0">
                        <a:pos x="34" y="0"/>
                      </a:cxn>
                      <a:cxn ang="0">
                        <a:pos x="31" y="2"/>
                      </a:cxn>
                      <a:cxn ang="0">
                        <a:pos x="27" y="3"/>
                      </a:cxn>
                      <a:cxn ang="0">
                        <a:pos x="30" y="3"/>
                      </a:cxn>
                      <a:cxn ang="0">
                        <a:pos x="33" y="3"/>
                      </a:cxn>
                      <a:cxn ang="0">
                        <a:pos x="39" y="3"/>
                      </a:cxn>
                      <a:cxn ang="0">
                        <a:pos x="45" y="6"/>
                      </a:cxn>
                      <a:cxn ang="0">
                        <a:pos x="51" y="8"/>
                      </a:cxn>
                      <a:cxn ang="0">
                        <a:pos x="56" y="13"/>
                      </a:cxn>
                      <a:cxn ang="0">
                        <a:pos x="59" y="17"/>
                      </a:cxn>
                      <a:cxn ang="0">
                        <a:pos x="62" y="22"/>
                      </a:cxn>
                      <a:cxn ang="0">
                        <a:pos x="64" y="28"/>
                      </a:cxn>
                      <a:cxn ang="0">
                        <a:pos x="64" y="34"/>
                      </a:cxn>
                      <a:cxn ang="0">
                        <a:pos x="64" y="40"/>
                      </a:cxn>
                      <a:cxn ang="0">
                        <a:pos x="62" y="47"/>
                      </a:cxn>
                      <a:cxn ang="0">
                        <a:pos x="59" y="51"/>
                      </a:cxn>
                      <a:cxn ang="0">
                        <a:pos x="56" y="56"/>
                      </a:cxn>
                      <a:cxn ang="0">
                        <a:pos x="51" y="61"/>
                      </a:cxn>
                      <a:cxn ang="0">
                        <a:pos x="45" y="62"/>
                      </a:cxn>
                      <a:cxn ang="0">
                        <a:pos x="39" y="65"/>
                      </a:cxn>
                      <a:cxn ang="0">
                        <a:pos x="33" y="65"/>
                      </a:cxn>
                      <a:cxn ang="0">
                        <a:pos x="27" y="65"/>
                      </a:cxn>
                      <a:cxn ang="0">
                        <a:pos x="22" y="62"/>
                      </a:cxn>
                      <a:cxn ang="0">
                        <a:pos x="16" y="61"/>
                      </a:cxn>
                      <a:cxn ang="0">
                        <a:pos x="11" y="56"/>
                      </a:cxn>
                      <a:cxn ang="0">
                        <a:pos x="8" y="51"/>
                      </a:cxn>
                      <a:cxn ang="0">
                        <a:pos x="5" y="47"/>
                      </a:cxn>
                      <a:cxn ang="0">
                        <a:pos x="4" y="40"/>
                      </a:cxn>
                      <a:cxn ang="0">
                        <a:pos x="2" y="34"/>
                      </a:cxn>
                      <a:cxn ang="0">
                        <a:pos x="2" y="34"/>
                      </a:cxn>
                      <a:cxn ang="0">
                        <a:pos x="2" y="34"/>
                      </a:cxn>
                      <a:cxn ang="0">
                        <a:pos x="2" y="37"/>
                      </a:cxn>
                      <a:cxn ang="0">
                        <a:pos x="0" y="42"/>
                      </a:cxn>
                      <a:cxn ang="0">
                        <a:pos x="2" y="47"/>
                      </a:cxn>
                      <a:cxn ang="0">
                        <a:pos x="5" y="53"/>
                      </a:cxn>
                      <a:cxn ang="0">
                        <a:pos x="8" y="57"/>
                      </a:cxn>
                      <a:cxn ang="0">
                        <a:pos x="13" y="61"/>
                      </a:cxn>
                      <a:cxn ang="0">
                        <a:pos x="17" y="64"/>
                      </a:cxn>
                      <a:cxn ang="0">
                        <a:pos x="22" y="67"/>
                      </a:cxn>
                      <a:cxn ang="0">
                        <a:pos x="28" y="68"/>
                      </a:cxn>
                      <a:cxn ang="0">
                        <a:pos x="33" y="68"/>
                      </a:cxn>
                      <a:cxn ang="0">
                        <a:pos x="41" y="67"/>
                      </a:cxn>
                      <a:cxn ang="0">
                        <a:pos x="47" y="65"/>
                      </a:cxn>
                      <a:cxn ang="0">
                        <a:pos x="53" y="62"/>
                      </a:cxn>
                      <a:cxn ang="0">
                        <a:pos x="58" y="57"/>
                      </a:cxn>
                      <a:cxn ang="0">
                        <a:pos x="62" y="53"/>
                      </a:cxn>
                      <a:cxn ang="0">
                        <a:pos x="65" y="48"/>
                      </a:cxn>
                      <a:cxn ang="0">
                        <a:pos x="67" y="40"/>
                      </a:cxn>
                      <a:cxn ang="0">
                        <a:pos x="67" y="34"/>
                      </a:cxn>
                    </a:cxnLst>
                    <a:rect l="0" t="0" r="r" b="b"/>
                    <a:pathLst>
                      <a:path w="67" h="68">
                        <a:moveTo>
                          <a:pt x="67" y="34"/>
                        </a:moveTo>
                        <a:lnTo>
                          <a:pt x="67" y="28"/>
                        </a:lnTo>
                        <a:lnTo>
                          <a:pt x="65" y="20"/>
                        </a:lnTo>
                        <a:lnTo>
                          <a:pt x="62" y="16"/>
                        </a:lnTo>
                        <a:lnTo>
                          <a:pt x="58" y="11"/>
                        </a:lnTo>
                        <a:lnTo>
                          <a:pt x="53" y="6"/>
                        </a:lnTo>
                        <a:lnTo>
                          <a:pt x="47" y="3"/>
                        </a:lnTo>
                        <a:lnTo>
                          <a:pt x="41" y="0"/>
                        </a:lnTo>
                        <a:lnTo>
                          <a:pt x="34" y="0"/>
                        </a:lnTo>
                        <a:lnTo>
                          <a:pt x="31" y="2"/>
                        </a:lnTo>
                        <a:lnTo>
                          <a:pt x="27" y="3"/>
                        </a:lnTo>
                        <a:lnTo>
                          <a:pt x="30" y="3"/>
                        </a:lnTo>
                        <a:lnTo>
                          <a:pt x="33" y="3"/>
                        </a:lnTo>
                        <a:lnTo>
                          <a:pt x="39" y="3"/>
                        </a:lnTo>
                        <a:lnTo>
                          <a:pt x="45" y="6"/>
                        </a:lnTo>
                        <a:lnTo>
                          <a:pt x="51" y="8"/>
                        </a:lnTo>
                        <a:lnTo>
                          <a:pt x="56" y="13"/>
                        </a:lnTo>
                        <a:lnTo>
                          <a:pt x="59" y="17"/>
                        </a:lnTo>
                        <a:lnTo>
                          <a:pt x="62" y="22"/>
                        </a:lnTo>
                        <a:lnTo>
                          <a:pt x="64" y="28"/>
                        </a:lnTo>
                        <a:lnTo>
                          <a:pt x="64" y="34"/>
                        </a:lnTo>
                        <a:lnTo>
                          <a:pt x="64" y="40"/>
                        </a:lnTo>
                        <a:lnTo>
                          <a:pt x="62" y="47"/>
                        </a:lnTo>
                        <a:lnTo>
                          <a:pt x="59" y="51"/>
                        </a:lnTo>
                        <a:lnTo>
                          <a:pt x="56" y="56"/>
                        </a:lnTo>
                        <a:lnTo>
                          <a:pt x="51" y="61"/>
                        </a:lnTo>
                        <a:lnTo>
                          <a:pt x="45" y="62"/>
                        </a:lnTo>
                        <a:lnTo>
                          <a:pt x="39" y="65"/>
                        </a:lnTo>
                        <a:lnTo>
                          <a:pt x="33" y="65"/>
                        </a:lnTo>
                        <a:lnTo>
                          <a:pt x="27" y="65"/>
                        </a:lnTo>
                        <a:lnTo>
                          <a:pt x="22" y="62"/>
                        </a:lnTo>
                        <a:lnTo>
                          <a:pt x="16" y="61"/>
                        </a:lnTo>
                        <a:lnTo>
                          <a:pt x="11" y="56"/>
                        </a:lnTo>
                        <a:lnTo>
                          <a:pt x="8" y="51"/>
                        </a:lnTo>
                        <a:lnTo>
                          <a:pt x="5" y="47"/>
                        </a:lnTo>
                        <a:lnTo>
                          <a:pt x="4" y="40"/>
                        </a:lnTo>
                        <a:lnTo>
                          <a:pt x="2" y="34"/>
                        </a:lnTo>
                        <a:lnTo>
                          <a:pt x="2" y="34"/>
                        </a:lnTo>
                        <a:lnTo>
                          <a:pt x="2" y="34"/>
                        </a:lnTo>
                        <a:lnTo>
                          <a:pt x="2" y="37"/>
                        </a:lnTo>
                        <a:lnTo>
                          <a:pt x="0" y="42"/>
                        </a:lnTo>
                        <a:lnTo>
                          <a:pt x="2" y="47"/>
                        </a:lnTo>
                        <a:lnTo>
                          <a:pt x="5" y="53"/>
                        </a:lnTo>
                        <a:lnTo>
                          <a:pt x="8" y="57"/>
                        </a:lnTo>
                        <a:lnTo>
                          <a:pt x="13" y="61"/>
                        </a:lnTo>
                        <a:lnTo>
                          <a:pt x="17" y="64"/>
                        </a:lnTo>
                        <a:lnTo>
                          <a:pt x="22" y="67"/>
                        </a:lnTo>
                        <a:lnTo>
                          <a:pt x="28" y="68"/>
                        </a:lnTo>
                        <a:lnTo>
                          <a:pt x="33" y="68"/>
                        </a:lnTo>
                        <a:lnTo>
                          <a:pt x="41" y="67"/>
                        </a:lnTo>
                        <a:lnTo>
                          <a:pt x="47" y="65"/>
                        </a:lnTo>
                        <a:lnTo>
                          <a:pt x="53" y="62"/>
                        </a:lnTo>
                        <a:lnTo>
                          <a:pt x="58" y="57"/>
                        </a:lnTo>
                        <a:lnTo>
                          <a:pt x="62" y="53"/>
                        </a:lnTo>
                        <a:lnTo>
                          <a:pt x="65" y="48"/>
                        </a:lnTo>
                        <a:lnTo>
                          <a:pt x="67" y="40"/>
                        </a:lnTo>
                        <a:lnTo>
                          <a:pt x="67" y="34"/>
                        </a:lnTo>
                        <a:close/>
                      </a:path>
                    </a:pathLst>
                  </a:custGeom>
                  <a:solidFill>
                    <a:srgbClr val="909BC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58" name="Freeform 926"/>
                  <p:cNvSpPr>
                    <a:spLocks/>
                  </p:cNvSpPr>
                  <p:nvPr/>
                </p:nvSpPr>
                <p:spPr bwMode="auto">
                  <a:xfrm>
                    <a:off x="5939" y="1501"/>
                    <a:ext cx="63" cy="65"/>
                  </a:xfrm>
                  <a:custGeom>
                    <a:avLst/>
                    <a:gdLst/>
                    <a:ahLst/>
                    <a:cxnLst>
                      <a:cxn ang="0">
                        <a:pos x="63" y="32"/>
                      </a:cxn>
                      <a:cxn ang="0">
                        <a:pos x="63" y="26"/>
                      </a:cxn>
                      <a:cxn ang="0">
                        <a:pos x="62" y="20"/>
                      </a:cxn>
                      <a:cxn ang="0">
                        <a:pos x="59" y="14"/>
                      </a:cxn>
                      <a:cxn ang="0">
                        <a:pos x="54" y="9"/>
                      </a:cxn>
                      <a:cxn ang="0">
                        <a:pos x="49" y="6"/>
                      </a:cxn>
                      <a:cxn ang="0">
                        <a:pos x="45" y="3"/>
                      </a:cxn>
                      <a:cxn ang="0">
                        <a:pos x="39" y="0"/>
                      </a:cxn>
                      <a:cxn ang="0">
                        <a:pos x="31" y="0"/>
                      </a:cxn>
                      <a:cxn ang="0">
                        <a:pos x="29" y="0"/>
                      </a:cxn>
                      <a:cxn ang="0">
                        <a:pos x="29" y="0"/>
                      </a:cxn>
                      <a:cxn ang="0">
                        <a:pos x="25" y="1"/>
                      </a:cxn>
                      <a:cxn ang="0">
                        <a:pos x="22" y="4"/>
                      </a:cxn>
                      <a:cxn ang="0">
                        <a:pos x="26" y="3"/>
                      </a:cxn>
                      <a:cxn ang="0">
                        <a:pos x="31" y="3"/>
                      </a:cxn>
                      <a:cxn ang="0">
                        <a:pos x="37" y="3"/>
                      </a:cxn>
                      <a:cxn ang="0">
                        <a:pos x="43" y="4"/>
                      </a:cxn>
                      <a:cxn ang="0">
                        <a:pos x="48" y="7"/>
                      </a:cxn>
                      <a:cxn ang="0">
                        <a:pos x="53" y="12"/>
                      </a:cxn>
                      <a:cxn ang="0">
                        <a:pos x="56" y="15"/>
                      </a:cxn>
                      <a:cxn ang="0">
                        <a:pos x="59" y="21"/>
                      </a:cxn>
                      <a:cxn ang="0">
                        <a:pos x="60" y="26"/>
                      </a:cxn>
                      <a:cxn ang="0">
                        <a:pos x="60" y="32"/>
                      </a:cxn>
                      <a:cxn ang="0">
                        <a:pos x="60" y="38"/>
                      </a:cxn>
                      <a:cxn ang="0">
                        <a:pos x="59" y="43"/>
                      </a:cxn>
                      <a:cxn ang="0">
                        <a:pos x="56" y="49"/>
                      </a:cxn>
                      <a:cxn ang="0">
                        <a:pos x="53" y="52"/>
                      </a:cxn>
                      <a:cxn ang="0">
                        <a:pos x="48" y="57"/>
                      </a:cxn>
                      <a:cxn ang="0">
                        <a:pos x="43" y="59"/>
                      </a:cxn>
                      <a:cxn ang="0">
                        <a:pos x="37" y="62"/>
                      </a:cxn>
                      <a:cxn ang="0">
                        <a:pos x="31" y="62"/>
                      </a:cxn>
                      <a:cxn ang="0">
                        <a:pos x="26" y="62"/>
                      </a:cxn>
                      <a:cxn ang="0">
                        <a:pos x="20" y="59"/>
                      </a:cxn>
                      <a:cxn ang="0">
                        <a:pos x="15" y="57"/>
                      </a:cxn>
                      <a:cxn ang="0">
                        <a:pos x="11" y="52"/>
                      </a:cxn>
                      <a:cxn ang="0">
                        <a:pos x="8" y="49"/>
                      </a:cxn>
                      <a:cxn ang="0">
                        <a:pos x="5" y="43"/>
                      </a:cxn>
                      <a:cxn ang="0">
                        <a:pos x="3" y="38"/>
                      </a:cxn>
                      <a:cxn ang="0">
                        <a:pos x="2" y="32"/>
                      </a:cxn>
                      <a:cxn ang="0">
                        <a:pos x="2" y="31"/>
                      </a:cxn>
                      <a:cxn ang="0">
                        <a:pos x="3" y="28"/>
                      </a:cxn>
                      <a:cxn ang="0">
                        <a:pos x="0" y="32"/>
                      </a:cxn>
                      <a:cxn ang="0">
                        <a:pos x="0" y="35"/>
                      </a:cxn>
                      <a:cxn ang="0">
                        <a:pos x="0" y="42"/>
                      </a:cxn>
                      <a:cxn ang="0">
                        <a:pos x="3" y="48"/>
                      </a:cxn>
                      <a:cxn ang="0">
                        <a:pos x="6" y="52"/>
                      </a:cxn>
                      <a:cxn ang="0">
                        <a:pos x="9" y="57"/>
                      </a:cxn>
                      <a:cxn ang="0">
                        <a:pos x="14" y="60"/>
                      </a:cxn>
                      <a:cxn ang="0">
                        <a:pos x="20" y="62"/>
                      </a:cxn>
                      <a:cxn ang="0">
                        <a:pos x="25" y="65"/>
                      </a:cxn>
                      <a:cxn ang="0">
                        <a:pos x="31" y="65"/>
                      </a:cxn>
                      <a:cxn ang="0">
                        <a:pos x="39" y="63"/>
                      </a:cxn>
                      <a:cxn ang="0">
                        <a:pos x="45" y="62"/>
                      </a:cxn>
                      <a:cxn ang="0">
                        <a:pos x="49" y="59"/>
                      </a:cxn>
                      <a:cxn ang="0">
                        <a:pos x="54" y="55"/>
                      </a:cxn>
                      <a:cxn ang="0">
                        <a:pos x="59" y="51"/>
                      </a:cxn>
                      <a:cxn ang="0">
                        <a:pos x="62" y="45"/>
                      </a:cxn>
                      <a:cxn ang="0">
                        <a:pos x="63" y="38"/>
                      </a:cxn>
                      <a:cxn ang="0">
                        <a:pos x="63" y="32"/>
                      </a:cxn>
                    </a:cxnLst>
                    <a:rect l="0" t="0" r="r" b="b"/>
                    <a:pathLst>
                      <a:path w="63" h="65">
                        <a:moveTo>
                          <a:pt x="63" y="32"/>
                        </a:moveTo>
                        <a:lnTo>
                          <a:pt x="63" y="26"/>
                        </a:lnTo>
                        <a:lnTo>
                          <a:pt x="62" y="20"/>
                        </a:lnTo>
                        <a:lnTo>
                          <a:pt x="59" y="14"/>
                        </a:lnTo>
                        <a:lnTo>
                          <a:pt x="54" y="9"/>
                        </a:lnTo>
                        <a:lnTo>
                          <a:pt x="49" y="6"/>
                        </a:lnTo>
                        <a:lnTo>
                          <a:pt x="45" y="3"/>
                        </a:lnTo>
                        <a:lnTo>
                          <a:pt x="39" y="0"/>
                        </a:lnTo>
                        <a:lnTo>
                          <a:pt x="31" y="0"/>
                        </a:lnTo>
                        <a:lnTo>
                          <a:pt x="29" y="0"/>
                        </a:lnTo>
                        <a:lnTo>
                          <a:pt x="29" y="0"/>
                        </a:lnTo>
                        <a:lnTo>
                          <a:pt x="25" y="1"/>
                        </a:lnTo>
                        <a:lnTo>
                          <a:pt x="22" y="4"/>
                        </a:lnTo>
                        <a:lnTo>
                          <a:pt x="26" y="3"/>
                        </a:lnTo>
                        <a:lnTo>
                          <a:pt x="31" y="3"/>
                        </a:lnTo>
                        <a:lnTo>
                          <a:pt x="37" y="3"/>
                        </a:lnTo>
                        <a:lnTo>
                          <a:pt x="43" y="4"/>
                        </a:lnTo>
                        <a:lnTo>
                          <a:pt x="48" y="7"/>
                        </a:lnTo>
                        <a:lnTo>
                          <a:pt x="53" y="12"/>
                        </a:lnTo>
                        <a:lnTo>
                          <a:pt x="56" y="15"/>
                        </a:lnTo>
                        <a:lnTo>
                          <a:pt x="59" y="21"/>
                        </a:lnTo>
                        <a:lnTo>
                          <a:pt x="60" y="26"/>
                        </a:lnTo>
                        <a:lnTo>
                          <a:pt x="60" y="32"/>
                        </a:lnTo>
                        <a:lnTo>
                          <a:pt x="60" y="38"/>
                        </a:lnTo>
                        <a:lnTo>
                          <a:pt x="59" y="43"/>
                        </a:lnTo>
                        <a:lnTo>
                          <a:pt x="56" y="49"/>
                        </a:lnTo>
                        <a:lnTo>
                          <a:pt x="53" y="52"/>
                        </a:lnTo>
                        <a:lnTo>
                          <a:pt x="48" y="57"/>
                        </a:lnTo>
                        <a:lnTo>
                          <a:pt x="43" y="59"/>
                        </a:lnTo>
                        <a:lnTo>
                          <a:pt x="37" y="62"/>
                        </a:lnTo>
                        <a:lnTo>
                          <a:pt x="31" y="62"/>
                        </a:lnTo>
                        <a:lnTo>
                          <a:pt x="26" y="62"/>
                        </a:lnTo>
                        <a:lnTo>
                          <a:pt x="20" y="59"/>
                        </a:lnTo>
                        <a:lnTo>
                          <a:pt x="15" y="57"/>
                        </a:lnTo>
                        <a:lnTo>
                          <a:pt x="11" y="52"/>
                        </a:lnTo>
                        <a:lnTo>
                          <a:pt x="8" y="49"/>
                        </a:lnTo>
                        <a:lnTo>
                          <a:pt x="5" y="43"/>
                        </a:lnTo>
                        <a:lnTo>
                          <a:pt x="3" y="38"/>
                        </a:lnTo>
                        <a:lnTo>
                          <a:pt x="2" y="32"/>
                        </a:lnTo>
                        <a:lnTo>
                          <a:pt x="2" y="31"/>
                        </a:lnTo>
                        <a:lnTo>
                          <a:pt x="3" y="28"/>
                        </a:lnTo>
                        <a:lnTo>
                          <a:pt x="0" y="32"/>
                        </a:lnTo>
                        <a:lnTo>
                          <a:pt x="0" y="35"/>
                        </a:lnTo>
                        <a:lnTo>
                          <a:pt x="0" y="42"/>
                        </a:lnTo>
                        <a:lnTo>
                          <a:pt x="3" y="48"/>
                        </a:lnTo>
                        <a:lnTo>
                          <a:pt x="6" y="52"/>
                        </a:lnTo>
                        <a:lnTo>
                          <a:pt x="9" y="57"/>
                        </a:lnTo>
                        <a:lnTo>
                          <a:pt x="14" y="60"/>
                        </a:lnTo>
                        <a:lnTo>
                          <a:pt x="20" y="62"/>
                        </a:lnTo>
                        <a:lnTo>
                          <a:pt x="25" y="65"/>
                        </a:lnTo>
                        <a:lnTo>
                          <a:pt x="31" y="65"/>
                        </a:lnTo>
                        <a:lnTo>
                          <a:pt x="39" y="63"/>
                        </a:lnTo>
                        <a:lnTo>
                          <a:pt x="45" y="62"/>
                        </a:lnTo>
                        <a:lnTo>
                          <a:pt x="49" y="59"/>
                        </a:lnTo>
                        <a:lnTo>
                          <a:pt x="54" y="55"/>
                        </a:lnTo>
                        <a:lnTo>
                          <a:pt x="59" y="51"/>
                        </a:lnTo>
                        <a:lnTo>
                          <a:pt x="62" y="45"/>
                        </a:lnTo>
                        <a:lnTo>
                          <a:pt x="63" y="38"/>
                        </a:lnTo>
                        <a:lnTo>
                          <a:pt x="63" y="32"/>
                        </a:lnTo>
                        <a:close/>
                      </a:path>
                    </a:pathLst>
                  </a:custGeom>
                  <a:solidFill>
                    <a:srgbClr val="98A2C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59" name="Freeform 927"/>
                  <p:cNvSpPr>
                    <a:spLocks/>
                  </p:cNvSpPr>
                  <p:nvPr/>
                </p:nvSpPr>
                <p:spPr bwMode="auto">
                  <a:xfrm>
                    <a:off x="5939" y="1502"/>
                    <a:ext cx="62" cy="62"/>
                  </a:xfrm>
                  <a:custGeom>
                    <a:avLst/>
                    <a:gdLst/>
                    <a:ahLst/>
                    <a:cxnLst>
                      <a:cxn ang="0">
                        <a:pos x="62" y="31"/>
                      </a:cxn>
                      <a:cxn ang="0">
                        <a:pos x="62" y="25"/>
                      </a:cxn>
                      <a:cxn ang="0">
                        <a:pos x="60" y="19"/>
                      </a:cxn>
                      <a:cxn ang="0">
                        <a:pos x="57" y="14"/>
                      </a:cxn>
                      <a:cxn ang="0">
                        <a:pos x="54" y="10"/>
                      </a:cxn>
                      <a:cxn ang="0">
                        <a:pos x="49" y="5"/>
                      </a:cxn>
                      <a:cxn ang="0">
                        <a:pos x="43" y="3"/>
                      </a:cxn>
                      <a:cxn ang="0">
                        <a:pos x="37" y="0"/>
                      </a:cxn>
                      <a:cxn ang="0">
                        <a:pos x="31" y="0"/>
                      </a:cxn>
                      <a:cxn ang="0">
                        <a:pos x="28" y="0"/>
                      </a:cxn>
                      <a:cxn ang="0">
                        <a:pos x="25" y="0"/>
                      </a:cxn>
                      <a:cxn ang="0">
                        <a:pos x="20" y="3"/>
                      </a:cxn>
                      <a:cxn ang="0">
                        <a:pos x="17" y="8"/>
                      </a:cxn>
                      <a:cxn ang="0">
                        <a:pos x="23" y="5"/>
                      </a:cxn>
                      <a:cxn ang="0">
                        <a:pos x="31" y="3"/>
                      </a:cxn>
                      <a:cxn ang="0">
                        <a:pos x="37" y="3"/>
                      </a:cxn>
                      <a:cxn ang="0">
                        <a:pos x="42" y="5"/>
                      </a:cxn>
                      <a:cxn ang="0">
                        <a:pos x="46" y="8"/>
                      </a:cxn>
                      <a:cxn ang="0">
                        <a:pos x="51" y="11"/>
                      </a:cxn>
                      <a:cxn ang="0">
                        <a:pos x="54" y="16"/>
                      </a:cxn>
                      <a:cxn ang="0">
                        <a:pos x="57" y="20"/>
                      </a:cxn>
                      <a:cxn ang="0">
                        <a:pos x="59" y="25"/>
                      </a:cxn>
                      <a:cxn ang="0">
                        <a:pos x="59" y="31"/>
                      </a:cxn>
                      <a:cxn ang="0">
                        <a:pos x="59" y="37"/>
                      </a:cxn>
                      <a:cxn ang="0">
                        <a:pos x="57" y="42"/>
                      </a:cxn>
                      <a:cxn ang="0">
                        <a:pos x="54" y="47"/>
                      </a:cxn>
                      <a:cxn ang="0">
                        <a:pos x="51" y="51"/>
                      </a:cxn>
                      <a:cxn ang="0">
                        <a:pos x="46" y="54"/>
                      </a:cxn>
                      <a:cxn ang="0">
                        <a:pos x="42" y="58"/>
                      </a:cxn>
                      <a:cxn ang="0">
                        <a:pos x="37" y="59"/>
                      </a:cxn>
                      <a:cxn ang="0">
                        <a:pos x="31" y="59"/>
                      </a:cxn>
                      <a:cxn ang="0">
                        <a:pos x="26" y="59"/>
                      </a:cxn>
                      <a:cxn ang="0">
                        <a:pos x="20" y="58"/>
                      </a:cxn>
                      <a:cxn ang="0">
                        <a:pos x="15" y="54"/>
                      </a:cxn>
                      <a:cxn ang="0">
                        <a:pos x="12" y="51"/>
                      </a:cxn>
                      <a:cxn ang="0">
                        <a:pos x="8" y="47"/>
                      </a:cxn>
                      <a:cxn ang="0">
                        <a:pos x="6" y="42"/>
                      </a:cxn>
                      <a:cxn ang="0">
                        <a:pos x="5" y="37"/>
                      </a:cxn>
                      <a:cxn ang="0">
                        <a:pos x="3" y="31"/>
                      </a:cxn>
                      <a:cxn ang="0">
                        <a:pos x="5" y="27"/>
                      </a:cxn>
                      <a:cxn ang="0">
                        <a:pos x="6" y="20"/>
                      </a:cxn>
                      <a:cxn ang="0">
                        <a:pos x="3" y="27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2" y="37"/>
                      </a:cxn>
                      <a:cxn ang="0">
                        <a:pos x="3" y="44"/>
                      </a:cxn>
                      <a:cxn ang="0">
                        <a:pos x="6" y="48"/>
                      </a:cxn>
                      <a:cxn ang="0">
                        <a:pos x="9" y="53"/>
                      </a:cxn>
                      <a:cxn ang="0">
                        <a:pos x="14" y="58"/>
                      </a:cxn>
                      <a:cxn ang="0">
                        <a:pos x="20" y="59"/>
                      </a:cxn>
                      <a:cxn ang="0">
                        <a:pos x="25" y="62"/>
                      </a:cxn>
                      <a:cxn ang="0">
                        <a:pos x="31" y="62"/>
                      </a:cxn>
                      <a:cxn ang="0">
                        <a:pos x="37" y="62"/>
                      </a:cxn>
                      <a:cxn ang="0">
                        <a:pos x="43" y="59"/>
                      </a:cxn>
                      <a:cxn ang="0">
                        <a:pos x="49" y="58"/>
                      </a:cxn>
                      <a:cxn ang="0">
                        <a:pos x="54" y="53"/>
                      </a:cxn>
                      <a:cxn ang="0">
                        <a:pos x="57" y="48"/>
                      </a:cxn>
                      <a:cxn ang="0">
                        <a:pos x="60" y="44"/>
                      </a:cxn>
                      <a:cxn ang="0">
                        <a:pos x="62" y="37"/>
                      </a:cxn>
                      <a:cxn ang="0">
                        <a:pos x="62" y="31"/>
                      </a:cxn>
                    </a:cxnLst>
                    <a:rect l="0" t="0" r="r" b="b"/>
                    <a:pathLst>
                      <a:path w="62" h="62">
                        <a:moveTo>
                          <a:pt x="62" y="31"/>
                        </a:moveTo>
                        <a:lnTo>
                          <a:pt x="62" y="25"/>
                        </a:lnTo>
                        <a:lnTo>
                          <a:pt x="60" y="19"/>
                        </a:lnTo>
                        <a:lnTo>
                          <a:pt x="57" y="14"/>
                        </a:lnTo>
                        <a:lnTo>
                          <a:pt x="54" y="10"/>
                        </a:lnTo>
                        <a:lnTo>
                          <a:pt x="49" y="5"/>
                        </a:lnTo>
                        <a:lnTo>
                          <a:pt x="43" y="3"/>
                        </a:lnTo>
                        <a:lnTo>
                          <a:pt x="37" y="0"/>
                        </a:lnTo>
                        <a:lnTo>
                          <a:pt x="31" y="0"/>
                        </a:lnTo>
                        <a:lnTo>
                          <a:pt x="28" y="0"/>
                        </a:lnTo>
                        <a:lnTo>
                          <a:pt x="25" y="0"/>
                        </a:lnTo>
                        <a:lnTo>
                          <a:pt x="20" y="3"/>
                        </a:lnTo>
                        <a:lnTo>
                          <a:pt x="17" y="8"/>
                        </a:lnTo>
                        <a:lnTo>
                          <a:pt x="23" y="5"/>
                        </a:lnTo>
                        <a:lnTo>
                          <a:pt x="31" y="3"/>
                        </a:lnTo>
                        <a:lnTo>
                          <a:pt x="37" y="3"/>
                        </a:lnTo>
                        <a:lnTo>
                          <a:pt x="42" y="5"/>
                        </a:lnTo>
                        <a:lnTo>
                          <a:pt x="46" y="8"/>
                        </a:lnTo>
                        <a:lnTo>
                          <a:pt x="51" y="11"/>
                        </a:lnTo>
                        <a:lnTo>
                          <a:pt x="54" y="16"/>
                        </a:lnTo>
                        <a:lnTo>
                          <a:pt x="57" y="20"/>
                        </a:lnTo>
                        <a:lnTo>
                          <a:pt x="59" y="25"/>
                        </a:lnTo>
                        <a:lnTo>
                          <a:pt x="59" y="31"/>
                        </a:lnTo>
                        <a:lnTo>
                          <a:pt x="59" y="37"/>
                        </a:lnTo>
                        <a:lnTo>
                          <a:pt x="57" y="42"/>
                        </a:lnTo>
                        <a:lnTo>
                          <a:pt x="54" y="47"/>
                        </a:lnTo>
                        <a:lnTo>
                          <a:pt x="51" y="51"/>
                        </a:lnTo>
                        <a:lnTo>
                          <a:pt x="46" y="54"/>
                        </a:lnTo>
                        <a:lnTo>
                          <a:pt x="42" y="58"/>
                        </a:lnTo>
                        <a:lnTo>
                          <a:pt x="37" y="59"/>
                        </a:lnTo>
                        <a:lnTo>
                          <a:pt x="31" y="59"/>
                        </a:lnTo>
                        <a:lnTo>
                          <a:pt x="26" y="59"/>
                        </a:lnTo>
                        <a:lnTo>
                          <a:pt x="20" y="58"/>
                        </a:lnTo>
                        <a:lnTo>
                          <a:pt x="15" y="54"/>
                        </a:lnTo>
                        <a:lnTo>
                          <a:pt x="12" y="51"/>
                        </a:lnTo>
                        <a:lnTo>
                          <a:pt x="8" y="47"/>
                        </a:lnTo>
                        <a:lnTo>
                          <a:pt x="6" y="42"/>
                        </a:lnTo>
                        <a:lnTo>
                          <a:pt x="5" y="37"/>
                        </a:lnTo>
                        <a:lnTo>
                          <a:pt x="3" y="31"/>
                        </a:lnTo>
                        <a:lnTo>
                          <a:pt x="5" y="27"/>
                        </a:lnTo>
                        <a:lnTo>
                          <a:pt x="6" y="20"/>
                        </a:lnTo>
                        <a:lnTo>
                          <a:pt x="3" y="27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2" y="37"/>
                        </a:lnTo>
                        <a:lnTo>
                          <a:pt x="3" y="44"/>
                        </a:lnTo>
                        <a:lnTo>
                          <a:pt x="6" y="48"/>
                        </a:lnTo>
                        <a:lnTo>
                          <a:pt x="9" y="53"/>
                        </a:lnTo>
                        <a:lnTo>
                          <a:pt x="14" y="58"/>
                        </a:lnTo>
                        <a:lnTo>
                          <a:pt x="20" y="59"/>
                        </a:lnTo>
                        <a:lnTo>
                          <a:pt x="25" y="62"/>
                        </a:lnTo>
                        <a:lnTo>
                          <a:pt x="31" y="62"/>
                        </a:lnTo>
                        <a:lnTo>
                          <a:pt x="37" y="62"/>
                        </a:lnTo>
                        <a:lnTo>
                          <a:pt x="43" y="59"/>
                        </a:lnTo>
                        <a:lnTo>
                          <a:pt x="49" y="58"/>
                        </a:lnTo>
                        <a:lnTo>
                          <a:pt x="54" y="53"/>
                        </a:lnTo>
                        <a:lnTo>
                          <a:pt x="57" y="48"/>
                        </a:lnTo>
                        <a:lnTo>
                          <a:pt x="60" y="44"/>
                        </a:lnTo>
                        <a:lnTo>
                          <a:pt x="62" y="37"/>
                        </a:lnTo>
                        <a:lnTo>
                          <a:pt x="62" y="31"/>
                        </a:lnTo>
                        <a:close/>
                      </a:path>
                    </a:pathLst>
                  </a:custGeom>
                  <a:solidFill>
                    <a:srgbClr val="9BA6D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60" name="Freeform 928"/>
                  <p:cNvSpPr>
                    <a:spLocks noEditPoints="1"/>
                  </p:cNvSpPr>
                  <p:nvPr/>
                </p:nvSpPr>
                <p:spPr bwMode="auto">
                  <a:xfrm>
                    <a:off x="5941" y="1504"/>
                    <a:ext cx="58" cy="59"/>
                  </a:xfrm>
                  <a:custGeom>
                    <a:avLst/>
                    <a:gdLst/>
                    <a:ahLst/>
                    <a:cxnLst>
                      <a:cxn ang="0">
                        <a:pos x="58" y="23"/>
                      </a:cxn>
                      <a:cxn ang="0">
                        <a:pos x="54" y="12"/>
                      </a:cxn>
                      <a:cxn ang="0">
                        <a:pos x="46" y="4"/>
                      </a:cxn>
                      <a:cxn ang="0">
                        <a:pos x="35" y="0"/>
                      </a:cxn>
                      <a:cxn ang="0">
                        <a:pos x="24" y="0"/>
                      </a:cxn>
                      <a:cxn ang="0">
                        <a:pos x="13" y="6"/>
                      </a:cxn>
                      <a:cxn ang="0">
                        <a:pos x="4" y="18"/>
                      </a:cxn>
                      <a:cxn ang="0">
                        <a:pos x="0" y="28"/>
                      </a:cxn>
                      <a:cxn ang="0">
                        <a:pos x="1" y="35"/>
                      </a:cxn>
                      <a:cxn ang="0">
                        <a:pos x="6" y="46"/>
                      </a:cxn>
                      <a:cxn ang="0">
                        <a:pos x="13" y="54"/>
                      </a:cxn>
                      <a:cxn ang="0">
                        <a:pos x="24" y="59"/>
                      </a:cxn>
                      <a:cxn ang="0">
                        <a:pos x="35" y="59"/>
                      </a:cxn>
                      <a:cxn ang="0">
                        <a:pos x="46" y="54"/>
                      </a:cxn>
                      <a:cxn ang="0">
                        <a:pos x="54" y="46"/>
                      </a:cxn>
                      <a:cxn ang="0">
                        <a:pos x="58" y="35"/>
                      </a:cxn>
                      <a:cxn ang="0">
                        <a:pos x="55" y="29"/>
                      </a:cxn>
                      <a:cxn ang="0">
                        <a:pos x="54" y="40"/>
                      </a:cxn>
                      <a:cxn ang="0">
                        <a:pos x="47" y="48"/>
                      </a:cxn>
                      <a:cxn ang="0">
                        <a:pos x="40" y="54"/>
                      </a:cxn>
                      <a:cxn ang="0">
                        <a:pos x="29" y="56"/>
                      </a:cxn>
                      <a:cxn ang="0">
                        <a:pos x="20" y="54"/>
                      </a:cxn>
                      <a:cxn ang="0">
                        <a:pos x="10" y="48"/>
                      </a:cxn>
                      <a:cxn ang="0">
                        <a:pos x="6" y="40"/>
                      </a:cxn>
                      <a:cxn ang="0">
                        <a:pos x="3" y="29"/>
                      </a:cxn>
                      <a:cxn ang="0">
                        <a:pos x="6" y="18"/>
                      </a:cxn>
                      <a:cxn ang="0">
                        <a:pos x="10" y="11"/>
                      </a:cxn>
                      <a:cxn ang="0">
                        <a:pos x="20" y="4"/>
                      </a:cxn>
                      <a:cxn ang="0">
                        <a:pos x="29" y="3"/>
                      </a:cxn>
                      <a:cxn ang="0">
                        <a:pos x="40" y="4"/>
                      </a:cxn>
                      <a:cxn ang="0">
                        <a:pos x="47" y="11"/>
                      </a:cxn>
                      <a:cxn ang="0">
                        <a:pos x="54" y="18"/>
                      </a:cxn>
                      <a:cxn ang="0">
                        <a:pos x="55" y="29"/>
                      </a:cxn>
                    </a:cxnLst>
                    <a:rect l="0" t="0" r="r" b="b"/>
                    <a:pathLst>
                      <a:path w="58" h="59">
                        <a:moveTo>
                          <a:pt x="58" y="29"/>
                        </a:moveTo>
                        <a:lnTo>
                          <a:pt x="58" y="23"/>
                        </a:lnTo>
                        <a:lnTo>
                          <a:pt x="57" y="18"/>
                        </a:lnTo>
                        <a:lnTo>
                          <a:pt x="54" y="12"/>
                        </a:lnTo>
                        <a:lnTo>
                          <a:pt x="51" y="9"/>
                        </a:lnTo>
                        <a:lnTo>
                          <a:pt x="46" y="4"/>
                        </a:lnTo>
                        <a:lnTo>
                          <a:pt x="41" y="1"/>
                        </a:lnTo>
                        <a:lnTo>
                          <a:pt x="35" y="0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0" y="1"/>
                        </a:lnTo>
                        <a:lnTo>
                          <a:pt x="13" y="6"/>
                        </a:lnTo>
                        <a:lnTo>
                          <a:pt x="9" y="12"/>
                        </a:lnTo>
                        <a:lnTo>
                          <a:pt x="4" y="18"/>
                        </a:lnTo>
                        <a:lnTo>
                          <a:pt x="1" y="25"/>
                        </a:lnTo>
                        <a:lnTo>
                          <a:pt x="0" y="28"/>
                        </a:lnTo>
                        <a:lnTo>
                          <a:pt x="0" y="29"/>
                        </a:lnTo>
                        <a:lnTo>
                          <a:pt x="1" y="35"/>
                        </a:lnTo>
                        <a:lnTo>
                          <a:pt x="3" y="40"/>
                        </a:lnTo>
                        <a:lnTo>
                          <a:pt x="6" y="46"/>
                        </a:lnTo>
                        <a:lnTo>
                          <a:pt x="9" y="49"/>
                        </a:lnTo>
                        <a:lnTo>
                          <a:pt x="13" y="54"/>
                        </a:lnTo>
                        <a:lnTo>
                          <a:pt x="18" y="56"/>
                        </a:lnTo>
                        <a:lnTo>
                          <a:pt x="24" y="59"/>
                        </a:lnTo>
                        <a:lnTo>
                          <a:pt x="29" y="59"/>
                        </a:lnTo>
                        <a:lnTo>
                          <a:pt x="35" y="59"/>
                        </a:lnTo>
                        <a:lnTo>
                          <a:pt x="41" y="56"/>
                        </a:lnTo>
                        <a:lnTo>
                          <a:pt x="46" y="54"/>
                        </a:lnTo>
                        <a:lnTo>
                          <a:pt x="51" y="49"/>
                        </a:lnTo>
                        <a:lnTo>
                          <a:pt x="54" y="46"/>
                        </a:lnTo>
                        <a:lnTo>
                          <a:pt x="57" y="40"/>
                        </a:lnTo>
                        <a:lnTo>
                          <a:pt x="58" y="35"/>
                        </a:lnTo>
                        <a:lnTo>
                          <a:pt x="58" y="29"/>
                        </a:lnTo>
                        <a:close/>
                        <a:moveTo>
                          <a:pt x="55" y="29"/>
                        </a:moveTo>
                        <a:lnTo>
                          <a:pt x="55" y="34"/>
                        </a:lnTo>
                        <a:lnTo>
                          <a:pt x="54" y="40"/>
                        </a:lnTo>
                        <a:lnTo>
                          <a:pt x="51" y="43"/>
                        </a:lnTo>
                        <a:lnTo>
                          <a:pt x="47" y="48"/>
                        </a:lnTo>
                        <a:lnTo>
                          <a:pt x="44" y="51"/>
                        </a:lnTo>
                        <a:lnTo>
                          <a:pt x="40" y="54"/>
                        </a:lnTo>
                        <a:lnTo>
                          <a:pt x="35" y="56"/>
                        </a:lnTo>
                        <a:lnTo>
                          <a:pt x="29" y="56"/>
                        </a:lnTo>
                        <a:lnTo>
                          <a:pt x="24" y="56"/>
                        </a:lnTo>
                        <a:lnTo>
                          <a:pt x="20" y="54"/>
                        </a:lnTo>
                        <a:lnTo>
                          <a:pt x="15" y="51"/>
                        </a:lnTo>
                        <a:lnTo>
                          <a:pt x="10" y="48"/>
                        </a:lnTo>
                        <a:lnTo>
                          <a:pt x="7" y="43"/>
                        </a:lnTo>
                        <a:lnTo>
                          <a:pt x="6" y="40"/>
                        </a:lnTo>
                        <a:lnTo>
                          <a:pt x="4" y="34"/>
                        </a:lnTo>
                        <a:lnTo>
                          <a:pt x="3" y="29"/>
                        </a:lnTo>
                        <a:lnTo>
                          <a:pt x="4" y="25"/>
                        </a:lnTo>
                        <a:lnTo>
                          <a:pt x="6" y="18"/>
                        </a:lnTo>
                        <a:lnTo>
                          <a:pt x="7" y="14"/>
                        </a:lnTo>
                        <a:lnTo>
                          <a:pt x="10" y="11"/>
                        </a:lnTo>
                        <a:lnTo>
                          <a:pt x="15" y="8"/>
                        </a:lnTo>
                        <a:lnTo>
                          <a:pt x="20" y="4"/>
                        </a:lnTo>
                        <a:lnTo>
                          <a:pt x="24" y="3"/>
                        </a:lnTo>
                        <a:lnTo>
                          <a:pt x="29" y="3"/>
                        </a:lnTo>
                        <a:lnTo>
                          <a:pt x="35" y="3"/>
                        </a:lnTo>
                        <a:lnTo>
                          <a:pt x="40" y="4"/>
                        </a:lnTo>
                        <a:lnTo>
                          <a:pt x="44" y="8"/>
                        </a:lnTo>
                        <a:lnTo>
                          <a:pt x="47" y="11"/>
                        </a:lnTo>
                        <a:lnTo>
                          <a:pt x="51" y="14"/>
                        </a:lnTo>
                        <a:lnTo>
                          <a:pt x="54" y="18"/>
                        </a:lnTo>
                        <a:lnTo>
                          <a:pt x="55" y="25"/>
                        </a:lnTo>
                        <a:lnTo>
                          <a:pt x="55" y="29"/>
                        </a:lnTo>
                        <a:close/>
                      </a:path>
                    </a:pathLst>
                  </a:custGeom>
                  <a:solidFill>
                    <a:srgbClr val="9EAAD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61" name="Freeform 929"/>
                  <p:cNvSpPr>
                    <a:spLocks noEditPoints="1"/>
                  </p:cNvSpPr>
                  <p:nvPr/>
                </p:nvSpPr>
                <p:spPr bwMode="auto">
                  <a:xfrm>
                    <a:off x="5942" y="1505"/>
                    <a:ext cx="56" cy="56"/>
                  </a:xfrm>
                  <a:custGeom>
                    <a:avLst/>
                    <a:gdLst/>
                    <a:ahLst/>
                    <a:cxnLst>
                      <a:cxn ang="0">
                        <a:pos x="56" y="22"/>
                      </a:cxn>
                      <a:cxn ang="0">
                        <a:pos x="51" y="13"/>
                      </a:cxn>
                      <a:cxn ang="0">
                        <a:pos x="43" y="5"/>
                      </a:cxn>
                      <a:cxn ang="0">
                        <a:pos x="34" y="0"/>
                      </a:cxn>
                      <a:cxn ang="0">
                        <a:pos x="20" y="2"/>
                      </a:cxn>
                      <a:cxn ang="0">
                        <a:pos x="8" y="11"/>
                      </a:cxn>
                      <a:cxn ang="0">
                        <a:pos x="2" y="24"/>
                      </a:cxn>
                      <a:cxn ang="0">
                        <a:pos x="2" y="34"/>
                      </a:cxn>
                      <a:cxn ang="0">
                        <a:pos x="5" y="44"/>
                      </a:cxn>
                      <a:cxn ang="0">
                        <a:pos x="12" y="51"/>
                      </a:cxn>
                      <a:cxn ang="0">
                        <a:pos x="23" y="56"/>
                      </a:cxn>
                      <a:cxn ang="0">
                        <a:pos x="34" y="56"/>
                      </a:cxn>
                      <a:cxn ang="0">
                        <a:pos x="43" y="51"/>
                      </a:cxn>
                      <a:cxn ang="0">
                        <a:pos x="51" y="44"/>
                      </a:cxn>
                      <a:cxn ang="0">
                        <a:pos x="56" y="34"/>
                      </a:cxn>
                      <a:cxn ang="0">
                        <a:pos x="53" y="28"/>
                      </a:cxn>
                      <a:cxn ang="0">
                        <a:pos x="51" y="38"/>
                      </a:cxn>
                      <a:cxn ang="0">
                        <a:pos x="46" y="45"/>
                      </a:cxn>
                      <a:cxn ang="0">
                        <a:pos x="39" y="51"/>
                      </a:cxn>
                      <a:cxn ang="0">
                        <a:pos x="28" y="53"/>
                      </a:cxn>
                      <a:cxn ang="0">
                        <a:pos x="19" y="51"/>
                      </a:cxn>
                      <a:cxn ang="0">
                        <a:pos x="11" y="45"/>
                      </a:cxn>
                      <a:cxn ang="0">
                        <a:pos x="6" y="38"/>
                      </a:cxn>
                      <a:cxn ang="0">
                        <a:pos x="3" y="28"/>
                      </a:cxn>
                      <a:cxn ang="0">
                        <a:pos x="6" y="19"/>
                      </a:cxn>
                      <a:cxn ang="0">
                        <a:pos x="11" y="11"/>
                      </a:cxn>
                      <a:cxn ang="0">
                        <a:pos x="19" y="5"/>
                      </a:cxn>
                      <a:cxn ang="0">
                        <a:pos x="28" y="3"/>
                      </a:cxn>
                      <a:cxn ang="0">
                        <a:pos x="39" y="5"/>
                      </a:cxn>
                      <a:cxn ang="0">
                        <a:pos x="46" y="11"/>
                      </a:cxn>
                      <a:cxn ang="0">
                        <a:pos x="51" y="19"/>
                      </a:cxn>
                      <a:cxn ang="0">
                        <a:pos x="53" y="28"/>
                      </a:cxn>
                    </a:cxnLst>
                    <a:rect l="0" t="0" r="r" b="b"/>
                    <a:pathLst>
                      <a:path w="56" h="56">
                        <a:moveTo>
                          <a:pt x="56" y="28"/>
                        </a:moveTo>
                        <a:lnTo>
                          <a:pt x="56" y="22"/>
                        </a:lnTo>
                        <a:lnTo>
                          <a:pt x="54" y="17"/>
                        </a:lnTo>
                        <a:lnTo>
                          <a:pt x="51" y="13"/>
                        </a:lnTo>
                        <a:lnTo>
                          <a:pt x="48" y="8"/>
                        </a:lnTo>
                        <a:lnTo>
                          <a:pt x="43" y="5"/>
                        </a:lnTo>
                        <a:lnTo>
                          <a:pt x="39" y="2"/>
                        </a:lnTo>
                        <a:lnTo>
                          <a:pt x="34" y="0"/>
                        </a:lnTo>
                        <a:lnTo>
                          <a:pt x="28" y="0"/>
                        </a:lnTo>
                        <a:lnTo>
                          <a:pt x="20" y="2"/>
                        </a:lnTo>
                        <a:lnTo>
                          <a:pt x="14" y="5"/>
                        </a:lnTo>
                        <a:lnTo>
                          <a:pt x="8" y="11"/>
                        </a:lnTo>
                        <a:lnTo>
                          <a:pt x="3" y="17"/>
                        </a:lnTo>
                        <a:lnTo>
                          <a:pt x="2" y="24"/>
                        </a:lnTo>
                        <a:lnTo>
                          <a:pt x="0" y="28"/>
                        </a:lnTo>
                        <a:lnTo>
                          <a:pt x="2" y="34"/>
                        </a:lnTo>
                        <a:lnTo>
                          <a:pt x="3" y="39"/>
                        </a:lnTo>
                        <a:lnTo>
                          <a:pt x="5" y="44"/>
                        </a:lnTo>
                        <a:lnTo>
                          <a:pt x="9" y="48"/>
                        </a:lnTo>
                        <a:lnTo>
                          <a:pt x="12" y="51"/>
                        </a:lnTo>
                        <a:lnTo>
                          <a:pt x="17" y="55"/>
                        </a:lnTo>
                        <a:lnTo>
                          <a:pt x="23" y="56"/>
                        </a:lnTo>
                        <a:lnTo>
                          <a:pt x="28" y="56"/>
                        </a:lnTo>
                        <a:lnTo>
                          <a:pt x="34" y="56"/>
                        </a:lnTo>
                        <a:lnTo>
                          <a:pt x="39" y="55"/>
                        </a:lnTo>
                        <a:lnTo>
                          <a:pt x="43" y="51"/>
                        </a:lnTo>
                        <a:lnTo>
                          <a:pt x="48" y="48"/>
                        </a:lnTo>
                        <a:lnTo>
                          <a:pt x="51" y="44"/>
                        </a:lnTo>
                        <a:lnTo>
                          <a:pt x="54" y="39"/>
                        </a:lnTo>
                        <a:lnTo>
                          <a:pt x="56" y="34"/>
                        </a:lnTo>
                        <a:lnTo>
                          <a:pt x="56" y="28"/>
                        </a:lnTo>
                        <a:close/>
                        <a:moveTo>
                          <a:pt x="53" y="28"/>
                        </a:moveTo>
                        <a:lnTo>
                          <a:pt x="53" y="33"/>
                        </a:lnTo>
                        <a:lnTo>
                          <a:pt x="51" y="38"/>
                        </a:lnTo>
                        <a:lnTo>
                          <a:pt x="50" y="42"/>
                        </a:lnTo>
                        <a:lnTo>
                          <a:pt x="46" y="45"/>
                        </a:lnTo>
                        <a:lnTo>
                          <a:pt x="42" y="48"/>
                        </a:lnTo>
                        <a:lnTo>
                          <a:pt x="39" y="51"/>
                        </a:lnTo>
                        <a:lnTo>
                          <a:pt x="34" y="53"/>
                        </a:lnTo>
                        <a:lnTo>
                          <a:pt x="28" y="53"/>
                        </a:lnTo>
                        <a:lnTo>
                          <a:pt x="23" y="53"/>
                        </a:lnTo>
                        <a:lnTo>
                          <a:pt x="19" y="51"/>
                        </a:lnTo>
                        <a:lnTo>
                          <a:pt x="14" y="48"/>
                        </a:lnTo>
                        <a:lnTo>
                          <a:pt x="11" y="45"/>
                        </a:lnTo>
                        <a:lnTo>
                          <a:pt x="8" y="42"/>
                        </a:lnTo>
                        <a:lnTo>
                          <a:pt x="6" y="38"/>
                        </a:lnTo>
                        <a:lnTo>
                          <a:pt x="5" y="33"/>
                        </a:lnTo>
                        <a:lnTo>
                          <a:pt x="3" y="28"/>
                        </a:lnTo>
                        <a:lnTo>
                          <a:pt x="5" y="24"/>
                        </a:lnTo>
                        <a:lnTo>
                          <a:pt x="6" y="19"/>
                        </a:lnTo>
                        <a:lnTo>
                          <a:pt x="8" y="14"/>
                        </a:lnTo>
                        <a:lnTo>
                          <a:pt x="11" y="11"/>
                        </a:lnTo>
                        <a:lnTo>
                          <a:pt x="14" y="8"/>
                        </a:lnTo>
                        <a:lnTo>
                          <a:pt x="19" y="5"/>
                        </a:lnTo>
                        <a:lnTo>
                          <a:pt x="23" y="3"/>
                        </a:lnTo>
                        <a:lnTo>
                          <a:pt x="28" y="3"/>
                        </a:lnTo>
                        <a:lnTo>
                          <a:pt x="34" y="3"/>
                        </a:lnTo>
                        <a:lnTo>
                          <a:pt x="39" y="5"/>
                        </a:lnTo>
                        <a:lnTo>
                          <a:pt x="42" y="8"/>
                        </a:lnTo>
                        <a:lnTo>
                          <a:pt x="46" y="11"/>
                        </a:lnTo>
                        <a:lnTo>
                          <a:pt x="50" y="14"/>
                        </a:lnTo>
                        <a:lnTo>
                          <a:pt x="51" y="19"/>
                        </a:lnTo>
                        <a:lnTo>
                          <a:pt x="53" y="24"/>
                        </a:lnTo>
                        <a:lnTo>
                          <a:pt x="53" y="28"/>
                        </a:lnTo>
                        <a:close/>
                      </a:path>
                    </a:pathLst>
                  </a:custGeom>
                  <a:solidFill>
                    <a:srgbClr val="A2ADD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62" name="Freeform 930"/>
                  <p:cNvSpPr>
                    <a:spLocks noEditPoints="1"/>
                  </p:cNvSpPr>
                  <p:nvPr/>
                </p:nvSpPr>
                <p:spPr bwMode="auto">
                  <a:xfrm>
                    <a:off x="5944" y="1507"/>
                    <a:ext cx="52" cy="53"/>
                  </a:xfrm>
                  <a:custGeom>
                    <a:avLst/>
                    <a:gdLst/>
                    <a:ahLst/>
                    <a:cxnLst>
                      <a:cxn ang="0">
                        <a:pos x="52" y="22"/>
                      </a:cxn>
                      <a:cxn ang="0">
                        <a:pos x="48" y="11"/>
                      </a:cxn>
                      <a:cxn ang="0">
                        <a:pos x="41" y="5"/>
                      </a:cxn>
                      <a:cxn ang="0">
                        <a:pos x="32" y="0"/>
                      </a:cxn>
                      <a:cxn ang="0">
                        <a:pos x="21" y="0"/>
                      </a:cxn>
                      <a:cxn ang="0">
                        <a:pos x="12" y="5"/>
                      </a:cxn>
                      <a:cxn ang="0">
                        <a:pos x="4" y="11"/>
                      </a:cxn>
                      <a:cxn ang="0">
                        <a:pos x="1" y="22"/>
                      </a:cxn>
                      <a:cxn ang="0">
                        <a:pos x="1" y="31"/>
                      </a:cxn>
                      <a:cxn ang="0">
                        <a:pos x="4" y="40"/>
                      </a:cxn>
                      <a:cxn ang="0">
                        <a:pos x="12" y="48"/>
                      </a:cxn>
                      <a:cxn ang="0">
                        <a:pos x="21" y="53"/>
                      </a:cxn>
                      <a:cxn ang="0">
                        <a:pos x="32" y="53"/>
                      </a:cxn>
                      <a:cxn ang="0">
                        <a:pos x="41" y="48"/>
                      </a:cxn>
                      <a:cxn ang="0">
                        <a:pos x="48" y="40"/>
                      </a:cxn>
                      <a:cxn ang="0">
                        <a:pos x="52" y="31"/>
                      </a:cxn>
                      <a:cxn ang="0">
                        <a:pos x="49" y="26"/>
                      </a:cxn>
                      <a:cxn ang="0">
                        <a:pos x="48" y="36"/>
                      </a:cxn>
                      <a:cxn ang="0">
                        <a:pos x="43" y="43"/>
                      </a:cxn>
                      <a:cxn ang="0">
                        <a:pos x="35" y="48"/>
                      </a:cxn>
                      <a:cxn ang="0">
                        <a:pos x="26" y="49"/>
                      </a:cxn>
                      <a:cxn ang="0">
                        <a:pos x="18" y="48"/>
                      </a:cxn>
                      <a:cxn ang="0">
                        <a:pos x="10" y="43"/>
                      </a:cxn>
                      <a:cxn ang="0">
                        <a:pos x="6" y="36"/>
                      </a:cxn>
                      <a:cxn ang="0">
                        <a:pos x="3" y="26"/>
                      </a:cxn>
                      <a:cxn ang="0">
                        <a:pos x="6" y="17"/>
                      </a:cxn>
                      <a:cxn ang="0">
                        <a:pos x="10" y="9"/>
                      </a:cxn>
                      <a:cxn ang="0">
                        <a:pos x="18" y="5"/>
                      </a:cxn>
                      <a:cxn ang="0">
                        <a:pos x="26" y="3"/>
                      </a:cxn>
                      <a:cxn ang="0">
                        <a:pos x="35" y="5"/>
                      </a:cxn>
                      <a:cxn ang="0">
                        <a:pos x="43" y="9"/>
                      </a:cxn>
                      <a:cxn ang="0">
                        <a:pos x="48" y="17"/>
                      </a:cxn>
                      <a:cxn ang="0">
                        <a:pos x="49" y="26"/>
                      </a:cxn>
                    </a:cxnLst>
                    <a:rect l="0" t="0" r="r" b="b"/>
                    <a:pathLst>
                      <a:path w="52" h="53">
                        <a:moveTo>
                          <a:pt x="52" y="26"/>
                        </a:moveTo>
                        <a:lnTo>
                          <a:pt x="52" y="22"/>
                        </a:lnTo>
                        <a:lnTo>
                          <a:pt x="51" y="15"/>
                        </a:lnTo>
                        <a:lnTo>
                          <a:pt x="48" y="11"/>
                        </a:lnTo>
                        <a:lnTo>
                          <a:pt x="44" y="8"/>
                        </a:lnTo>
                        <a:lnTo>
                          <a:pt x="41" y="5"/>
                        </a:lnTo>
                        <a:lnTo>
                          <a:pt x="37" y="1"/>
                        </a:lnTo>
                        <a:lnTo>
                          <a:pt x="32" y="0"/>
                        </a:lnTo>
                        <a:lnTo>
                          <a:pt x="26" y="0"/>
                        </a:lnTo>
                        <a:lnTo>
                          <a:pt x="21" y="0"/>
                        </a:lnTo>
                        <a:lnTo>
                          <a:pt x="17" y="1"/>
                        </a:lnTo>
                        <a:lnTo>
                          <a:pt x="12" y="5"/>
                        </a:lnTo>
                        <a:lnTo>
                          <a:pt x="7" y="8"/>
                        </a:lnTo>
                        <a:lnTo>
                          <a:pt x="4" y="11"/>
                        </a:lnTo>
                        <a:lnTo>
                          <a:pt x="3" y="15"/>
                        </a:lnTo>
                        <a:lnTo>
                          <a:pt x="1" y="22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3" y="37"/>
                        </a:lnTo>
                        <a:lnTo>
                          <a:pt x="4" y="40"/>
                        </a:lnTo>
                        <a:lnTo>
                          <a:pt x="7" y="45"/>
                        </a:lnTo>
                        <a:lnTo>
                          <a:pt x="12" y="48"/>
                        </a:lnTo>
                        <a:lnTo>
                          <a:pt x="17" y="51"/>
                        </a:lnTo>
                        <a:lnTo>
                          <a:pt x="21" y="53"/>
                        </a:lnTo>
                        <a:lnTo>
                          <a:pt x="26" y="53"/>
                        </a:lnTo>
                        <a:lnTo>
                          <a:pt x="32" y="53"/>
                        </a:lnTo>
                        <a:lnTo>
                          <a:pt x="37" y="51"/>
                        </a:lnTo>
                        <a:lnTo>
                          <a:pt x="41" y="48"/>
                        </a:lnTo>
                        <a:lnTo>
                          <a:pt x="44" y="45"/>
                        </a:lnTo>
                        <a:lnTo>
                          <a:pt x="48" y="40"/>
                        </a:lnTo>
                        <a:lnTo>
                          <a:pt x="51" y="37"/>
                        </a:lnTo>
                        <a:lnTo>
                          <a:pt x="52" y="31"/>
                        </a:lnTo>
                        <a:lnTo>
                          <a:pt x="52" y="26"/>
                        </a:lnTo>
                        <a:close/>
                        <a:moveTo>
                          <a:pt x="49" y="26"/>
                        </a:moveTo>
                        <a:lnTo>
                          <a:pt x="49" y="31"/>
                        </a:lnTo>
                        <a:lnTo>
                          <a:pt x="48" y="36"/>
                        </a:lnTo>
                        <a:lnTo>
                          <a:pt x="46" y="39"/>
                        </a:lnTo>
                        <a:lnTo>
                          <a:pt x="43" y="43"/>
                        </a:lnTo>
                        <a:lnTo>
                          <a:pt x="40" y="45"/>
                        </a:lnTo>
                        <a:lnTo>
                          <a:pt x="35" y="48"/>
                        </a:lnTo>
                        <a:lnTo>
                          <a:pt x="31" y="49"/>
                        </a:lnTo>
                        <a:lnTo>
                          <a:pt x="26" y="49"/>
                        </a:lnTo>
                        <a:lnTo>
                          <a:pt x="21" y="49"/>
                        </a:lnTo>
                        <a:lnTo>
                          <a:pt x="18" y="48"/>
                        </a:lnTo>
                        <a:lnTo>
                          <a:pt x="14" y="45"/>
                        </a:lnTo>
                        <a:lnTo>
                          <a:pt x="10" y="43"/>
                        </a:lnTo>
                        <a:lnTo>
                          <a:pt x="7" y="39"/>
                        </a:lnTo>
                        <a:lnTo>
                          <a:pt x="6" y="36"/>
                        </a:lnTo>
                        <a:lnTo>
                          <a:pt x="4" y="31"/>
                        </a:lnTo>
                        <a:lnTo>
                          <a:pt x="3" y="26"/>
                        </a:lnTo>
                        <a:lnTo>
                          <a:pt x="4" y="22"/>
                        </a:lnTo>
                        <a:lnTo>
                          <a:pt x="6" y="17"/>
                        </a:lnTo>
                        <a:lnTo>
                          <a:pt x="7" y="14"/>
                        </a:lnTo>
                        <a:lnTo>
                          <a:pt x="10" y="9"/>
                        </a:lnTo>
                        <a:lnTo>
                          <a:pt x="14" y="8"/>
                        </a:lnTo>
                        <a:lnTo>
                          <a:pt x="18" y="5"/>
                        </a:lnTo>
                        <a:lnTo>
                          <a:pt x="21" y="3"/>
                        </a:lnTo>
                        <a:lnTo>
                          <a:pt x="26" y="3"/>
                        </a:lnTo>
                        <a:lnTo>
                          <a:pt x="31" y="3"/>
                        </a:lnTo>
                        <a:lnTo>
                          <a:pt x="35" y="5"/>
                        </a:lnTo>
                        <a:lnTo>
                          <a:pt x="40" y="8"/>
                        </a:lnTo>
                        <a:lnTo>
                          <a:pt x="43" y="9"/>
                        </a:lnTo>
                        <a:lnTo>
                          <a:pt x="46" y="14"/>
                        </a:lnTo>
                        <a:lnTo>
                          <a:pt x="48" y="17"/>
                        </a:lnTo>
                        <a:lnTo>
                          <a:pt x="49" y="22"/>
                        </a:lnTo>
                        <a:lnTo>
                          <a:pt x="49" y="26"/>
                        </a:lnTo>
                        <a:close/>
                      </a:path>
                    </a:pathLst>
                  </a:custGeom>
                  <a:solidFill>
                    <a:srgbClr val="AAB4D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63" name="Freeform 931"/>
                  <p:cNvSpPr>
                    <a:spLocks noEditPoints="1"/>
                  </p:cNvSpPr>
                  <p:nvPr/>
                </p:nvSpPr>
                <p:spPr bwMode="auto">
                  <a:xfrm>
                    <a:off x="5945" y="1508"/>
                    <a:ext cx="50" cy="50"/>
                  </a:xfrm>
                  <a:custGeom>
                    <a:avLst/>
                    <a:gdLst/>
                    <a:ahLst/>
                    <a:cxnLst>
                      <a:cxn ang="0">
                        <a:pos x="50" y="21"/>
                      </a:cxn>
                      <a:cxn ang="0">
                        <a:pos x="47" y="11"/>
                      </a:cxn>
                      <a:cxn ang="0">
                        <a:pos x="39" y="5"/>
                      </a:cxn>
                      <a:cxn ang="0">
                        <a:pos x="31" y="0"/>
                      </a:cxn>
                      <a:cxn ang="0">
                        <a:pos x="20" y="0"/>
                      </a:cxn>
                      <a:cxn ang="0">
                        <a:pos x="11" y="5"/>
                      </a:cxn>
                      <a:cxn ang="0">
                        <a:pos x="5" y="11"/>
                      </a:cxn>
                      <a:cxn ang="0">
                        <a:pos x="2" y="21"/>
                      </a:cxn>
                      <a:cxn ang="0">
                        <a:pos x="2" y="30"/>
                      </a:cxn>
                      <a:cxn ang="0">
                        <a:pos x="5" y="39"/>
                      </a:cxn>
                      <a:cxn ang="0">
                        <a:pos x="11" y="45"/>
                      </a:cxn>
                      <a:cxn ang="0">
                        <a:pos x="20" y="50"/>
                      </a:cxn>
                      <a:cxn ang="0">
                        <a:pos x="31" y="50"/>
                      </a:cxn>
                      <a:cxn ang="0">
                        <a:pos x="39" y="45"/>
                      </a:cxn>
                      <a:cxn ang="0">
                        <a:pos x="47" y="39"/>
                      </a:cxn>
                      <a:cxn ang="0">
                        <a:pos x="50" y="30"/>
                      </a:cxn>
                      <a:cxn ang="0">
                        <a:pos x="47" y="25"/>
                      </a:cxn>
                      <a:cxn ang="0">
                        <a:pos x="45" y="33"/>
                      </a:cxn>
                      <a:cxn ang="0">
                        <a:pos x="40" y="41"/>
                      </a:cxn>
                      <a:cxn ang="0">
                        <a:pos x="34" y="45"/>
                      </a:cxn>
                      <a:cxn ang="0">
                        <a:pos x="25" y="47"/>
                      </a:cxn>
                      <a:cxn ang="0">
                        <a:pos x="17" y="45"/>
                      </a:cxn>
                      <a:cxn ang="0">
                        <a:pos x="9" y="41"/>
                      </a:cxn>
                      <a:cxn ang="0">
                        <a:pos x="5" y="33"/>
                      </a:cxn>
                      <a:cxn ang="0">
                        <a:pos x="3" y="25"/>
                      </a:cxn>
                      <a:cxn ang="0">
                        <a:pos x="5" y="17"/>
                      </a:cxn>
                      <a:cxn ang="0">
                        <a:pos x="9" y="10"/>
                      </a:cxn>
                      <a:cxn ang="0">
                        <a:pos x="17" y="5"/>
                      </a:cxn>
                      <a:cxn ang="0">
                        <a:pos x="25" y="4"/>
                      </a:cxn>
                      <a:cxn ang="0">
                        <a:pos x="34" y="5"/>
                      </a:cxn>
                      <a:cxn ang="0">
                        <a:pos x="40" y="10"/>
                      </a:cxn>
                      <a:cxn ang="0">
                        <a:pos x="45" y="17"/>
                      </a:cxn>
                      <a:cxn ang="0">
                        <a:pos x="47" y="25"/>
                      </a:cxn>
                    </a:cxnLst>
                    <a:rect l="0" t="0" r="r" b="b"/>
                    <a:pathLst>
                      <a:path w="50" h="50">
                        <a:moveTo>
                          <a:pt x="50" y="25"/>
                        </a:moveTo>
                        <a:lnTo>
                          <a:pt x="50" y="21"/>
                        </a:lnTo>
                        <a:lnTo>
                          <a:pt x="48" y="16"/>
                        </a:lnTo>
                        <a:lnTo>
                          <a:pt x="47" y="11"/>
                        </a:lnTo>
                        <a:lnTo>
                          <a:pt x="43" y="8"/>
                        </a:lnTo>
                        <a:lnTo>
                          <a:pt x="39" y="5"/>
                        </a:lnTo>
                        <a:lnTo>
                          <a:pt x="36" y="2"/>
                        </a:lnTo>
                        <a:lnTo>
                          <a:pt x="31" y="0"/>
                        </a:lnTo>
                        <a:lnTo>
                          <a:pt x="25" y="0"/>
                        </a:lnTo>
                        <a:lnTo>
                          <a:pt x="20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3" y="16"/>
                        </a:lnTo>
                        <a:lnTo>
                          <a:pt x="2" y="21"/>
                        </a:lnTo>
                        <a:lnTo>
                          <a:pt x="0" y="25"/>
                        </a:lnTo>
                        <a:lnTo>
                          <a:pt x="2" y="30"/>
                        </a:lnTo>
                        <a:lnTo>
                          <a:pt x="3" y="35"/>
                        </a:lnTo>
                        <a:lnTo>
                          <a:pt x="5" y="39"/>
                        </a:lnTo>
                        <a:lnTo>
                          <a:pt x="8" y="42"/>
                        </a:lnTo>
                        <a:lnTo>
                          <a:pt x="11" y="45"/>
                        </a:lnTo>
                        <a:lnTo>
                          <a:pt x="16" y="48"/>
                        </a:lnTo>
                        <a:lnTo>
                          <a:pt x="20" y="50"/>
                        </a:lnTo>
                        <a:lnTo>
                          <a:pt x="25" y="50"/>
                        </a:lnTo>
                        <a:lnTo>
                          <a:pt x="31" y="50"/>
                        </a:lnTo>
                        <a:lnTo>
                          <a:pt x="36" y="48"/>
                        </a:lnTo>
                        <a:lnTo>
                          <a:pt x="39" y="45"/>
                        </a:lnTo>
                        <a:lnTo>
                          <a:pt x="43" y="42"/>
                        </a:lnTo>
                        <a:lnTo>
                          <a:pt x="47" y="39"/>
                        </a:lnTo>
                        <a:lnTo>
                          <a:pt x="48" y="35"/>
                        </a:lnTo>
                        <a:lnTo>
                          <a:pt x="50" y="30"/>
                        </a:lnTo>
                        <a:lnTo>
                          <a:pt x="50" y="25"/>
                        </a:lnTo>
                        <a:close/>
                        <a:moveTo>
                          <a:pt x="47" y="25"/>
                        </a:moveTo>
                        <a:lnTo>
                          <a:pt x="47" y="30"/>
                        </a:lnTo>
                        <a:lnTo>
                          <a:pt x="45" y="33"/>
                        </a:lnTo>
                        <a:lnTo>
                          <a:pt x="43" y="38"/>
                        </a:lnTo>
                        <a:lnTo>
                          <a:pt x="40" y="41"/>
                        </a:lnTo>
                        <a:lnTo>
                          <a:pt x="37" y="44"/>
                        </a:lnTo>
                        <a:lnTo>
                          <a:pt x="34" y="45"/>
                        </a:lnTo>
                        <a:lnTo>
                          <a:pt x="30" y="47"/>
                        </a:lnTo>
                        <a:lnTo>
                          <a:pt x="25" y="47"/>
                        </a:lnTo>
                        <a:lnTo>
                          <a:pt x="22" y="47"/>
                        </a:lnTo>
                        <a:lnTo>
                          <a:pt x="17" y="45"/>
                        </a:lnTo>
                        <a:lnTo>
                          <a:pt x="14" y="44"/>
                        </a:lnTo>
                        <a:lnTo>
                          <a:pt x="9" y="41"/>
                        </a:lnTo>
                        <a:lnTo>
                          <a:pt x="8" y="38"/>
                        </a:lnTo>
                        <a:lnTo>
                          <a:pt x="5" y="33"/>
                        </a:lnTo>
                        <a:lnTo>
                          <a:pt x="5" y="30"/>
                        </a:lnTo>
                        <a:lnTo>
                          <a:pt x="3" y="25"/>
                        </a:lnTo>
                        <a:lnTo>
                          <a:pt x="5" y="21"/>
                        </a:lnTo>
                        <a:lnTo>
                          <a:pt x="5" y="17"/>
                        </a:lnTo>
                        <a:lnTo>
                          <a:pt x="8" y="13"/>
                        </a:lnTo>
                        <a:lnTo>
                          <a:pt x="9" y="10"/>
                        </a:lnTo>
                        <a:lnTo>
                          <a:pt x="14" y="7"/>
                        </a:lnTo>
                        <a:lnTo>
                          <a:pt x="17" y="5"/>
                        </a:lnTo>
                        <a:lnTo>
                          <a:pt x="22" y="4"/>
                        </a:lnTo>
                        <a:lnTo>
                          <a:pt x="25" y="4"/>
                        </a:lnTo>
                        <a:lnTo>
                          <a:pt x="30" y="4"/>
                        </a:lnTo>
                        <a:lnTo>
                          <a:pt x="34" y="5"/>
                        </a:lnTo>
                        <a:lnTo>
                          <a:pt x="37" y="7"/>
                        </a:lnTo>
                        <a:lnTo>
                          <a:pt x="40" y="10"/>
                        </a:lnTo>
                        <a:lnTo>
                          <a:pt x="43" y="13"/>
                        </a:lnTo>
                        <a:lnTo>
                          <a:pt x="45" y="17"/>
                        </a:lnTo>
                        <a:lnTo>
                          <a:pt x="47" y="21"/>
                        </a:lnTo>
                        <a:lnTo>
                          <a:pt x="47" y="25"/>
                        </a:lnTo>
                        <a:close/>
                      </a:path>
                    </a:pathLst>
                  </a:custGeom>
                  <a:solidFill>
                    <a:srgbClr val="ADB8D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64" name="Freeform 932"/>
                  <p:cNvSpPr>
                    <a:spLocks noEditPoints="1"/>
                  </p:cNvSpPr>
                  <p:nvPr/>
                </p:nvSpPr>
                <p:spPr bwMode="auto">
                  <a:xfrm>
                    <a:off x="5947" y="1510"/>
                    <a:ext cx="46" cy="46"/>
                  </a:xfrm>
                  <a:custGeom>
                    <a:avLst/>
                    <a:gdLst/>
                    <a:ahLst/>
                    <a:cxnLst>
                      <a:cxn ang="0">
                        <a:pos x="46" y="23"/>
                      </a:cxn>
                      <a:cxn ang="0">
                        <a:pos x="46" y="19"/>
                      </a:cxn>
                      <a:cxn ang="0">
                        <a:pos x="45" y="14"/>
                      </a:cxn>
                      <a:cxn ang="0">
                        <a:pos x="43" y="11"/>
                      </a:cxn>
                      <a:cxn ang="0">
                        <a:pos x="40" y="6"/>
                      </a:cxn>
                      <a:cxn ang="0">
                        <a:pos x="37" y="5"/>
                      </a:cxn>
                      <a:cxn ang="0">
                        <a:pos x="32" y="2"/>
                      </a:cxn>
                      <a:cxn ang="0">
                        <a:pos x="28" y="0"/>
                      </a:cxn>
                      <a:cxn ang="0">
                        <a:pos x="23" y="0"/>
                      </a:cxn>
                      <a:cxn ang="0">
                        <a:pos x="18" y="0"/>
                      </a:cxn>
                      <a:cxn ang="0">
                        <a:pos x="15" y="2"/>
                      </a:cxn>
                      <a:cxn ang="0">
                        <a:pos x="11" y="5"/>
                      </a:cxn>
                      <a:cxn ang="0">
                        <a:pos x="7" y="6"/>
                      </a:cxn>
                      <a:cxn ang="0">
                        <a:pos x="4" y="11"/>
                      </a:cxn>
                      <a:cxn ang="0">
                        <a:pos x="3" y="14"/>
                      </a:cxn>
                      <a:cxn ang="0">
                        <a:pos x="1" y="19"/>
                      </a:cxn>
                      <a:cxn ang="0">
                        <a:pos x="0" y="23"/>
                      </a:cxn>
                      <a:cxn ang="0">
                        <a:pos x="1" y="28"/>
                      </a:cxn>
                      <a:cxn ang="0">
                        <a:pos x="3" y="33"/>
                      </a:cxn>
                      <a:cxn ang="0">
                        <a:pos x="4" y="36"/>
                      </a:cxn>
                      <a:cxn ang="0">
                        <a:pos x="7" y="40"/>
                      </a:cxn>
                      <a:cxn ang="0">
                        <a:pos x="11" y="42"/>
                      </a:cxn>
                      <a:cxn ang="0">
                        <a:pos x="15" y="45"/>
                      </a:cxn>
                      <a:cxn ang="0">
                        <a:pos x="18" y="46"/>
                      </a:cxn>
                      <a:cxn ang="0">
                        <a:pos x="23" y="46"/>
                      </a:cxn>
                      <a:cxn ang="0">
                        <a:pos x="28" y="46"/>
                      </a:cxn>
                      <a:cxn ang="0">
                        <a:pos x="32" y="45"/>
                      </a:cxn>
                      <a:cxn ang="0">
                        <a:pos x="37" y="42"/>
                      </a:cxn>
                      <a:cxn ang="0">
                        <a:pos x="40" y="40"/>
                      </a:cxn>
                      <a:cxn ang="0">
                        <a:pos x="43" y="36"/>
                      </a:cxn>
                      <a:cxn ang="0">
                        <a:pos x="45" y="33"/>
                      </a:cxn>
                      <a:cxn ang="0">
                        <a:pos x="46" y="28"/>
                      </a:cxn>
                      <a:cxn ang="0">
                        <a:pos x="46" y="23"/>
                      </a:cxn>
                      <a:cxn ang="0">
                        <a:pos x="43" y="23"/>
                      </a:cxn>
                      <a:cxn ang="0">
                        <a:pos x="41" y="31"/>
                      </a:cxn>
                      <a:cxn ang="0">
                        <a:pos x="38" y="37"/>
                      </a:cxn>
                      <a:cxn ang="0">
                        <a:pos x="31" y="42"/>
                      </a:cxn>
                      <a:cxn ang="0">
                        <a:pos x="23" y="43"/>
                      </a:cxn>
                      <a:cxn ang="0">
                        <a:pos x="15" y="42"/>
                      </a:cxn>
                      <a:cxn ang="0">
                        <a:pos x="9" y="37"/>
                      </a:cxn>
                      <a:cxn ang="0">
                        <a:pos x="4" y="31"/>
                      </a:cxn>
                      <a:cxn ang="0">
                        <a:pos x="3" y="23"/>
                      </a:cxn>
                      <a:cxn ang="0">
                        <a:pos x="4" y="15"/>
                      </a:cxn>
                      <a:cxn ang="0">
                        <a:pos x="9" y="9"/>
                      </a:cxn>
                      <a:cxn ang="0">
                        <a:pos x="15" y="5"/>
                      </a:cxn>
                      <a:cxn ang="0">
                        <a:pos x="23" y="3"/>
                      </a:cxn>
                      <a:cxn ang="0">
                        <a:pos x="31" y="5"/>
                      </a:cxn>
                      <a:cxn ang="0">
                        <a:pos x="38" y="9"/>
                      </a:cxn>
                      <a:cxn ang="0">
                        <a:pos x="41" y="15"/>
                      </a:cxn>
                      <a:cxn ang="0">
                        <a:pos x="43" y="23"/>
                      </a:cxn>
                    </a:cxnLst>
                    <a:rect l="0" t="0" r="r" b="b"/>
                    <a:pathLst>
                      <a:path w="46" h="46">
                        <a:moveTo>
                          <a:pt x="46" y="23"/>
                        </a:moveTo>
                        <a:lnTo>
                          <a:pt x="46" y="19"/>
                        </a:lnTo>
                        <a:lnTo>
                          <a:pt x="45" y="14"/>
                        </a:lnTo>
                        <a:lnTo>
                          <a:pt x="43" y="11"/>
                        </a:lnTo>
                        <a:lnTo>
                          <a:pt x="40" y="6"/>
                        </a:lnTo>
                        <a:lnTo>
                          <a:pt x="37" y="5"/>
                        </a:lnTo>
                        <a:lnTo>
                          <a:pt x="32" y="2"/>
                        </a:lnTo>
                        <a:lnTo>
                          <a:pt x="28" y="0"/>
                        </a:lnTo>
                        <a:lnTo>
                          <a:pt x="23" y="0"/>
                        </a:lnTo>
                        <a:lnTo>
                          <a:pt x="18" y="0"/>
                        </a:lnTo>
                        <a:lnTo>
                          <a:pt x="15" y="2"/>
                        </a:lnTo>
                        <a:lnTo>
                          <a:pt x="11" y="5"/>
                        </a:lnTo>
                        <a:lnTo>
                          <a:pt x="7" y="6"/>
                        </a:lnTo>
                        <a:lnTo>
                          <a:pt x="4" y="11"/>
                        </a:lnTo>
                        <a:lnTo>
                          <a:pt x="3" y="14"/>
                        </a:lnTo>
                        <a:lnTo>
                          <a:pt x="1" y="19"/>
                        </a:lnTo>
                        <a:lnTo>
                          <a:pt x="0" y="23"/>
                        </a:lnTo>
                        <a:lnTo>
                          <a:pt x="1" y="28"/>
                        </a:lnTo>
                        <a:lnTo>
                          <a:pt x="3" y="33"/>
                        </a:lnTo>
                        <a:lnTo>
                          <a:pt x="4" y="36"/>
                        </a:lnTo>
                        <a:lnTo>
                          <a:pt x="7" y="40"/>
                        </a:lnTo>
                        <a:lnTo>
                          <a:pt x="11" y="42"/>
                        </a:lnTo>
                        <a:lnTo>
                          <a:pt x="15" y="45"/>
                        </a:lnTo>
                        <a:lnTo>
                          <a:pt x="18" y="46"/>
                        </a:lnTo>
                        <a:lnTo>
                          <a:pt x="23" y="46"/>
                        </a:lnTo>
                        <a:lnTo>
                          <a:pt x="28" y="46"/>
                        </a:lnTo>
                        <a:lnTo>
                          <a:pt x="32" y="45"/>
                        </a:lnTo>
                        <a:lnTo>
                          <a:pt x="37" y="42"/>
                        </a:lnTo>
                        <a:lnTo>
                          <a:pt x="40" y="40"/>
                        </a:lnTo>
                        <a:lnTo>
                          <a:pt x="43" y="36"/>
                        </a:lnTo>
                        <a:lnTo>
                          <a:pt x="45" y="33"/>
                        </a:lnTo>
                        <a:lnTo>
                          <a:pt x="46" y="28"/>
                        </a:lnTo>
                        <a:lnTo>
                          <a:pt x="46" y="23"/>
                        </a:lnTo>
                        <a:close/>
                        <a:moveTo>
                          <a:pt x="43" y="23"/>
                        </a:moveTo>
                        <a:lnTo>
                          <a:pt x="41" y="31"/>
                        </a:lnTo>
                        <a:lnTo>
                          <a:pt x="38" y="37"/>
                        </a:lnTo>
                        <a:lnTo>
                          <a:pt x="31" y="42"/>
                        </a:lnTo>
                        <a:lnTo>
                          <a:pt x="23" y="43"/>
                        </a:lnTo>
                        <a:lnTo>
                          <a:pt x="15" y="42"/>
                        </a:lnTo>
                        <a:lnTo>
                          <a:pt x="9" y="37"/>
                        </a:lnTo>
                        <a:lnTo>
                          <a:pt x="4" y="31"/>
                        </a:lnTo>
                        <a:lnTo>
                          <a:pt x="3" y="23"/>
                        </a:lnTo>
                        <a:lnTo>
                          <a:pt x="4" y="15"/>
                        </a:lnTo>
                        <a:lnTo>
                          <a:pt x="9" y="9"/>
                        </a:lnTo>
                        <a:lnTo>
                          <a:pt x="15" y="5"/>
                        </a:lnTo>
                        <a:lnTo>
                          <a:pt x="23" y="3"/>
                        </a:lnTo>
                        <a:lnTo>
                          <a:pt x="31" y="5"/>
                        </a:lnTo>
                        <a:lnTo>
                          <a:pt x="38" y="9"/>
                        </a:lnTo>
                        <a:lnTo>
                          <a:pt x="41" y="15"/>
                        </a:lnTo>
                        <a:lnTo>
                          <a:pt x="43" y="23"/>
                        </a:lnTo>
                        <a:close/>
                      </a:path>
                    </a:pathLst>
                  </a:custGeom>
                  <a:solidFill>
                    <a:srgbClr val="B1BBD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65" name="Freeform 933"/>
                  <p:cNvSpPr>
                    <a:spLocks noEditPoints="1"/>
                  </p:cNvSpPr>
                  <p:nvPr/>
                </p:nvSpPr>
                <p:spPr bwMode="auto">
                  <a:xfrm>
                    <a:off x="5948" y="1512"/>
                    <a:ext cx="44" cy="43"/>
                  </a:xfrm>
                  <a:custGeom>
                    <a:avLst/>
                    <a:gdLst/>
                    <a:ahLst/>
                    <a:cxnLst>
                      <a:cxn ang="0">
                        <a:pos x="44" y="21"/>
                      </a:cxn>
                      <a:cxn ang="0">
                        <a:pos x="44" y="17"/>
                      </a:cxn>
                      <a:cxn ang="0">
                        <a:pos x="42" y="13"/>
                      </a:cxn>
                      <a:cxn ang="0">
                        <a:pos x="40" y="9"/>
                      </a:cxn>
                      <a:cxn ang="0">
                        <a:pos x="37" y="6"/>
                      </a:cxn>
                      <a:cxn ang="0">
                        <a:pos x="34" y="3"/>
                      </a:cxn>
                      <a:cxn ang="0">
                        <a:pos x="31" y="1"/>
                      </a:cxn>
                      <a:cxn ang="0">
                        <a:pos x="27" y="0"/>
                      </a:cxn>
                      <a:cxn ang="0">
                        <a:pos x="22" y="0"/>
                      </a:cxn>
                      <a:cxn ang="0">
                        <a:pos x="19" y="0"/>
                      </a:cxn>
                      <a:cxn ang="0">
                        <a:pos x="14" y="1"/>
                      </a:cxn>
                      <a:cxn ang="0">
                        <a:pos x="11" y="3"/>
                      </a:cxn>
                      <a:cxn ang="0">
                        <a:pos x="6" y="6"/>
                      </a:cxn>
                      <a:cxn ang="0">
                        <a:pos x="5" y="9"/>
                      </a:cxn>
                      <a:cxn ang="0">
                        <a:pos x="2" y="13"/>
                      </a:cxn>
                      <a:cxn ang="0">
                        <a:pos x="2" y="17"/>
                      </a:cxn>
                      <a:cxn ang="0">
                        <a:pos x="0" y="21"/>
                      </a:cxn>
                      <a:cxn ang="0">
                        <a:pos x="2" y="26"/>
                      </a:cxn>
                      <a:cxn ang="0">
                        <a:pos x="2" y="29"/>
                      </a:cxn>
                      <a:cxn ang="0">
                        <a:pos x="5" y="34"/>
                      </a:cxn>
                      <a:cxn ang="0">
                        <a:pos x="6" y="37"/>
                      </a:cxn>
                      <a:cxn ang="0">
                        <a:pos x="11" y="40"/>
                      </a:cxn>
                      <a:cxn ang="0">
                        <a:pos x="14" y="41"/>
                      </a:cxn>
                      <a:cxn ang="0">
                        <a:pos x="19" y="43"/>
                      </a:cxn>
                      <a:cxn ang="0">
                        <a:pos x="22" y="43"/>
                      </a:cxn>
                      <a:cxn ang="0">
                        <a:pos x="27" y="43"/>
                      </a:cxn>
                      <a:cxn ang="0">
                        <a:pos x="31" y="41"/>
                      </a:cxn>
                      <a:cxn ang="0">
                        <a:pos x="34" y="40"/>
                      </a:cxn>
                      <a:cxn ang="0">
                        <a:pos x="37" y="37"/>
                      </a:cxn>
                      <a:cxn ang="0">
                        <a:pos x="40" y="34"/>
                      </a:cxn>
                      <a:cxn ang="0">
                        <a:pos x="42" y="29"/>
                      </a:cxn>
                      <a:cxn ang="0">
                        <a:pos x="44" y="26"/>
                      </a:cxn>
                      <a:cxn ang="0">
                        <a:pos x="44" y="21"/>
                      </a:cxn>
                      <a:cxn ang="0">
                        <a:pos x="40" y="21"/>
                      </a:cxn>
                      <a:cxn ang="0">
                        <a:pos x="39" y="29"/>
                      </a:cxn>
                      <a:cxn ang="0">
                        <a:pos x="36" y="34"/>
                      </a:cxn>
                      <a:cxn ang="0">
                        <a:pos x="30" y="38"/>
                      </a:cxn>
                      <a:cxn ang="0">
                        <a:pos x="22" y="40"/>
                      </a:cxn>
                      <a:cxn ang="0">
                        <a:pos x="16" y="38"/>
                      </a:cxn>
                      <a:cxn ang="0">
                        <a:pos x="10" y="34"/>
                      </a:cxn>
                      <a:cxn ang="0">
                        <a:pos x="5" y="29"/>
                      </a:cxn>
                      <a:cxn ang="0">
                        <a:pos x="3" y="21"/>
                      </a:cxn>
                      <a:cxn ang="0">
                        <a:pos x="5" y="13"/>
                      </a:cxn>
                      <a:cxn ang="0">
                        <a:pos x="10" y="7"/>
                      </a:cxn>
                      <a:cxn ang="0">
                        <a:pos x="16" y="4"/>
                      </a:cxn>
                      <a:cxn ang="0">
                        <a:pos x="22" y="3"/>
                      </a:cxn>
                      <a:cxn ang="0">
                        <a:pos x="30" y="4"/>
                      </a:cxn>
                      <a:cxn ang="0">
                        <a:pos x="36" y="7"/>
                      </a:cxn>
                      <a:cxn ang="0">
                        <a:pos x="39" y="13"/>
                      </a:cxn>
                      <a:cxn ang="0">
                        <a:pos x="40" y="21"/>
                      </a:cxn>
                    </a:cxnLst>
                    <a:rect l="0" t="0" r="r" b="b"/>
                    <a:pathLst>
                      <a:path w="44" h="43">
                        <a:moveTo>
                          <a:pt x="44" y="21"/>
                        </a:moveTo>
                        <a:lnTo>
                          <a:pt x="44" y="17"/>
                        </a:lnTo>
                        <a:lnTo>
                          <a:pt x="42" y="13"/>
                        </a:lnTo>
                        <a:lnTo>
                          <a:pt x="40" y="9"/>
                        </a:lnTo>
                        <a:lnTo>
                          <a:pt x="37" y="6"/>
                        </a:lnTo>
                        <a:lnTo>
                          <a:pt x="34" y="3"/>
                        </a:lnTo>
                        <a:lnTo>
                          <a:pt x="31" y="1"/>
                        </a:lnTo>
                        <a:lnTo>
                          <a:pt x="27" y="0"/>
                        </a:lnTo>
                        <a:lnTo>
                          <a:pt x="22" y="0"/>
                        </a:lnTo>
                        <a:lnTo>
                          <a:pt x="19" y="0"/>
                        </a:lnTo>
                        <a:lnTo>
                          <a:pt x="14" y="1"/>
                        </a:lnTo>
                        <a:lnTo>
                          <a:pt x="11" y="3"/>
                        </a:lnTo>
                        <a:lnTo>
                          <a:pt x="6" y="6"/>
                        </a:lnTo>
                        <a:lnTo>
                          <a:pt x="5" y="9"/>
                        </a:lnTo>
                        <a:lnTo>
                          <a:pt x="2" y="13"/>
                        </a:lnTo>
                        <a:lnTo>
                          <a:pt x="2" y="17"/>
                        </a:lnTo>
                        <a:lnTo>
                          <a:pt x="0" y="21"/>
                        </a:lnTo>
                        <a:lnTo>
                          <a:pt x="2" y="26"/>
                        </a:lnTo>
                        <a:lnTo>
                          <a:pt x="2" y="29"/>
                        </a:lnTo>
                        <a:lnTo>
                          <a:pt x="5" y="34"/>
                        </a:lnTo>
                        <a:lnTo>
                          <a:pt x="6" y="37"/>
                        </a:lnTo>
                        <a:lnTo>
                          <a:pt x="11" y="40"/>
                        </a:lnTo>
                        <a:lnTo>
                          <a:pt x="14" y="41"/>
                        </a:lnTo>
                        <a:lnTo>
                          <a:pt x="19" y="43"/>
                        </a:lnTo>
                        <a:lnTo>
                          <a:pt x="22" y="43"/>
                        </a:lnTo>
                        <a:lnTo>
                          <a:pt x="27" y="43"/>
                        </a:lnTo>
                        <a:lnTo>
                          <a:pt x="31" y="41"/>
                        </a:lnTo>
                        <a:lnTo>
                          <a:pt x="34" y="40"/>
                        </a:lnTo>
                        <a:lnTo>
                          <a:pt x="37" y="37"/>
                        </a:lnTo>
                        <a:lnTo>
                          <a:pt x="40" y="34"/>
                        </a:lnTo>
                        <a:lnTo>
                          <a:pt x="42" y="29"/>
                        </a:lnTo>
                        <a:lnTo>
                          <a:pt x="44" y="26"/>
                        </a:lnTo>
                        <a:lnTo>
                          <a:pt x="44" y="21"/>
                        </a:lnTo>
                        <a:close/>
                        <a:moveTo>
                          <a:pt x="40" y="21"/>
                        </a:moveTo>
                        <a:lnTo>
                          <a:pt x="39" y="29"/>
                        </a:lnTo>
                        <a:lnTo>
                          <a:pt x="36" y="34"/>
                        </a:lnTo>
                        <a:lnTo>
                          <a:pt x="30" y="38"/>
                        </a:lnTo>
                        <a:lnTo>
                          <a:pt x="22" y="40"/>
                        </a:lnTo>
                        <a:lnTo>
                          <a:pt x="16" y="38"/>
                        </a:lnTo>
                        <a:lnTo>
                          <a:pt x="10" y="34"/>
                        </a:lnTo>
                        <a:lnTo>
                          <a:pt x="5" y="29"/>
                        </a:lnTo>
                        <a:lnTo>
                          <a:pt x="3" y="21"/>
                        </a:lnTo>
                        <a:lnTo>
                          <a:pt x="5" y="13"/>
                        </a:lnTo>
                        <a:lnTo>
                          <a:pt x="10" y="7"/>
                        </a:lnTo>
                        <a:lnTo>
                          <a:pt x="16" y="4"/>
                        </a:lnTo>
                        <a:lnTo>
                          <a:pt x="22" y="3"/>
                        </a:lnTo>
                        <a:lnTo>
                          <a:pt x="30" y="4"/>
                        </a:lnTo>
                        <a:lnTo>
                          <a:pt x="36" y="7"/>
                        </a:lnTo>
                        <a:lnTo>
                          <a:pt x="39" y="13"/>
                        </a:lnTo>
                        <a:lnTo>
                          <a:pt x="40" y="21"/>
                        </a:lnTo>
                        <a:close/>
                      </a:path>
                    </a:pathLst>
                  </a:custGeom>
                  <a:solidFill>
                    <a:srgbClr val="B5BF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66" name="Freeform 934"/>
                  <p:cNvSpPr>
                    <a:spLocks noEditPoints="1"/>
                  </p:cNvSpPr>
                  <p:nvPr/>
                </p:nvSpPr>
                <p:spPr bwMode="auto">
                  <a:xfrm>
                    <a:off x="5950" y="1513"/>
                    <a:ext cx="40" cy="40"/>
                  </a:xfrm>
                  <a:custGeom>
                    <a:avLst/>
                    <a:gdLst/>
                    <a:ahLst/>
                    <a:cxnLst>
                      <a:cxn ang="0">
                        <a:pos x="40" y="20"/>
                      </a:cxn>
                      <a:cxn ang="0">
                        <a:pos x="38" y="12"/>
                      </a:cxn>
                      <a:cxn ang="0">
                        <a:pos x="35" y="6"/>
                      </a:cxn>
                      <a:cxn ang="0">
                        <a:pos x="28" y="2"/>
                      </a:cxn>
                      <a:cxn ang="0">
                        <a:pos x="20" y="0"/>
                      </a:cxn>
                      <a:cxn ang="0">
                        <a:pos x="12" y="2"/>
                      </a:cxn>
                      <a:cxn ang="0">
                        <a:pos x="6" y="6"/>
                      </a:cxn>
                      <a:cxn ang="0">
                        <a:pos x="1" y="12"/>
                      </a:cxn>
                      <a:cxn ang="0">
                        <a:pos x="0" y="20"/>
                      </a:cxn>
                      <a:cxn ang="0">
                        <a:pos x="1" y="28"/>
                      </a:cxn>
                      <a:cxn ang="0">
                        <a:pos x="6" y="34"/>
                      </a:cxn>
                      <a:cxn ang="0">
                        <a:pos x="12" y="39"/>
                      </a:cxn>
                      <a:cxn ang="0">
                        <a:pos x="20" y="40"/>
                      </a:cxn>
                      <a:cxn ang="0">
                        <a:pos x="28" y="39"/>
                      </a:cxn>
                      <a:cxn ang="0">
                        <a:pos x="35" y="34"/>
                      </a:cxn>
                      <a:cxn ang="0">
                        <a:pos x="38" y="28"/>
                      </a:cxn>
                      <a:cxn ang="0">
                        <a:pos x="40" y="20"/>
                      </a:cxn>
                      <a:cxn ang="0">
                        <a:pos x="37" y="20"/>
                      </a:cxn>
                      <a:cxn ang="0">
                        <a:pos x="37" y="26"/>
                      </a:cxn>
                      <a:cxn ang="0">
                        <a:pos x="32" y="33"/>
                      </a:cxn>
                      <a:cxn ang="0">
                        <a:pos x="28" y="36"/>
                      </a:cxn>
                      <a:cxn ang="0">
                        <a:pos x="20" y="37"/>
                      </a:cxn>
                      <a:cxn ang="0">
                        <a:pos x="14" y="36"/>
                      </a:cxn>
                      <a:cxn ang="0">
                        <a:pos x="9" y="33"/>
                      </a:cxn>
                      <a:cxn ang="0">
                        <a:pos x="4" y="26"/>
                      </a:cxn>
                      <a:cxn ang="0">
                        <a:pos x="3" y="20"/>
                      </a:cxn>
                      <a:cxn ang="0">
                        <a:pos x="4" y="14"/>
                      </a:cxn>
                      <a:cxn ang="0">
                        <a:pos x="9" y="8"/>
                      </a:cxn>
                      <a:cxn ang="0">
                        <a:pos x="14" y="5"/>
                      </a:cxn>
                      <a:cxn ang="0">
                        <a:pos x="20" y="3"/>
                      </a:cxn>
                      <a:cxn ang="0">
                        <a:pos x="28" y="5"/>
                      </a:cxn>
                      <a:cxn ang="0">
                        <a:pos x="32" y="8"/>
                      </a:cxn>
                      <a:cxn ang="0">
                        <a:pos x="37" y="14"/>
                      </a:cxn>
                      <a:cxn ang="0">
                        <a:pos x="37" y="20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38" y="12"/>
                        </a:lnTo>
                        <a:lnTo>
                          <a:pt x="35" y="6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12" y="2"/>
                        </a:lnTo>
                        <a:lnTo>
                          <a:pt x="6" y="6"/>
                        </a:lnTo>
                        <a:lnTo>
                          <a:pt x="1" y="12"/>
                        </a:lnTo>
                        <a:lnTo>
                          <a:pt x="0" y="20"/>
                        </a:lnTo>
                        <a:lnTo>
                          <a:pt x="1" y="28"/>
                        </a:lnTo>
                        <a:lnTo>
                          <a:pt x="6" y="34"/>
                        </a:lnTo>
                        <a:lnTo>
                          <a:pt x="12" y="39"/>
                        </a:lnTo>
                        <a:lnTo>
                          <a:pt x="20" y="40"/>
                        </a:lnTo>
                        <a:lnTo>
                          <a:pt x="28" y="39"/>
                        </a:lnTo>
                        <a:lnTo>
                          <a:pt x="35" y="34"/>
                        </a:lnTo>
                        <a:lnTo>
                          <a:pt x="38" y="28"/>
                        </a:lnTo>
                        <a:lnTo>
                          <a:pt x="40" y="20"/>
                        </a:lnTo>
                        <a:close/>
                        <a:moveTo>
                          <a:pt x="37" y="20"/>
                        </a:moveTo>
                        <a:lnTo>
                          <a:pt x="37" y="26"/>
                        </a:lnTo>
                        <a:lnTo>
                          <a:pt x="32" y="33"/>
                        </a:lnTo>
                        <a:lnTo>
                          <a:pt x="28" y="36"/>
                        </a:lnTo>
                        <a:lnTo>
                          <a:pt x="20" y="37"/>
                        </a:lnTo>
                        <a:lnTo>
                          <a:pt x="14" y="36"/>
                        </a:lnTo>
                        <a:lnTo>
                          <a:pt x="9" y="33"/>
                        </a:lnTo>
                        <a:lnTo>
                          <a:pt x="4" y="26"/>
                        </a:lnTo>
                        <a:lnTo>
                          <a:pt x="3" y="20"/>
                        </a:lnTo>
                        <a:lnTo>
                          <a:pt x="4" y="14"/>
                        </a:lnTo>
                        <a:lnTo>
                          <a:pt x="9" y="8"/>
                        </a:lnTo>
                        <a:lnTo>
                          <a:pt x="14" y="5"/>
                        </a:lnTo>
                        <a:lnTo>
                          <a:pt x="20" y="3"/>
                        </a:lnTo>
                        <a:lnTo>
                          <a:pt x="28" y="5"/>
                        </a:lnTo>
                        <a:lnTo>
                          <a:pt x="32" y="8"/>
                        </a:lnTo>
                        <a:lnTo>
                          <a:pt x="37" y="14"/>
                        </a:lnTo>
                        <a:lnTo>
                          <a:pt x="37" y="20"/>
                        </a:lnTo>
                        <a:close/>
                      </a:path>
                    </a:pathLst>
                  </a:custGeom>
                  <a:solidFill>
                    <a:srgbClr val="B9C2E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67" name="Freeform 935"/>
                  <p:cNvSpPr>
                    <a:spLocks noEditPoints="1"/>
                  </p:cNvSpPr>
                  <p:nvPr/>
                </p:nvSpPr>
                <p:spPr bwMode="auto">
                  <a:xfrm>
                    <a:off x="5951" y="1515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36" y="10"/>
                      </a:cxn>
                      <a:cxn ang="0">
                        <a:pos x="33" y="4"/>
                      </a:cxn>
                      <a:cxn ang="0">
                        <a:pos x="27" y="1"/>
                      </a:cxn>
                      <a:cxn ang="0">
                        <a:pos x="19" y="0"/>
                      </a:cxn>
                      <a:cxn ang="0">
                        <a:pos x="13" y="1"/>
                      </a:cxn>
                      <a:cxn ang="0">
                        <a:pos x="7" y="4"/>
                      </a:cxn>
                      <a:cxn ang="0">
                        <a:pos x="2" y="10"/>
                      </a:cxn>
                      <a:cxn ang="0">
                        <a:pos x="0" y="18"/>
                      </a:cxn>
                      <a:cxn ang="0">
                        <a:pos x="2" y="26"/>
                      </a:cxn>
                      <a:cxn ang="0">
                        <a:pos x="7" y="31"/>
                      </a:cxn>
                      <a:cxn ang="0">
                        <a:pos x="13" y="35"/>
                      </a:cxn>
                      <a:cxn ang="0">
                        <a:pos x="19" y="37"/>
                      </a:cxn>
                      <a:cxn ang="0">
                        <a:pos x="27" y="35"/>
                      </a:cxn>
                      <a:cxn ang="0">
                        <a:pos x="33" y="31"/>
                      </a:cxn>
                      <a:cxn ang="0">
                        <a:pos x="36" y="26"/>
                      </a:cxn>
                      <a:cxn ang="0">
                        <a:pos x="37" y="18"/>
                      </a:cxn>
                      <a:cxn ang="0">
                        <a:pos x="34" y="18"/>
                      </a:cxn>
                      <a:cxn ang="0">
                        <a:pos x="34" y="24"/>
                      </a:cxn>
                      <a:cxn ang="0">
                        <a:pos x="30" y="29"/>
                      </a:cxn>
                      <a:cxn ang="0">
                        <a:pos x="25" y="32"/>
                      </a:cxn>
                      <a:cxn ang="0">
                        <a:pos x="19" y="34"/>
                      </a:cxn>
                      <a:cxn ang="0">
                        <a:pos x="13" y="32"/>
                      </a:cxn>
                      <a:cxn ang="0">
                        <a:pos x="8" y="29"/>
                      </a:cxn>
                      <a:cxn ang="0">
                        <a:pos x="5" y="24"/>
                      </a:cxn>
                      <a:cxn ang="0">
                        <a:pos x="3" y="18"/>
                      </a:cxn>
                      <a:cxn ang="0">
                        <a:pos x="5" y="12"/>
                      </a:cxn>
                      <a:cxn ang="0">
                        <a:pos x="8" y="7"/>
                      </a:cxn>
                      <a:cxn ang="0">
                        <a:pos x="13" y="4"/>
                      </a:cxn>
                      <a:cxn ang="0">
                        <a:pos x="19" y="3"/>
                      </a:cxn>
                      <a:cxn ang="0">
                        <a:pos x="25" y="4"/>
                      </a:cxn>
                      <a:cxn ang="0">
                        <a:pos x="30" y="7"/>
                      </a:cxn>
                      <a:cxn ang="0">
                        <a:pos x="34" y="12"/>
                      </a:cxn>
                      <a:cxn ang="0">
                        <a:pos x="34" y="18"/>
                      </a:cxn>
                    </a:cxnLst>
                    <a:rect l="0" t="0" r="r" b="b"/>
                    <a:pathLst>
                      <a:path w="37" h="37">
                        <a:moveTo>
                          <a:pt x="37" y="18"/>
                        </a:moveTo>
                        <a:lnTo>
                          <a:pt x="36" y="10"/>
                        </a:lnTo>
                        <a:lnTo>
                          <a:pt x="33" y="4"/>
                        </a:lnTo>
                        <a:lnTo>
                          <a:pt x="27" y="1"/>
                        </a:lnTo>
                        <a:lnTo>
                          <a:pt x="19" y="0"/>
                        </a:lnTo>
                        <a:lnTo>
                          <a:pt x="13" y="1"/>
                        </a:lnTo>
                        <a:lnTo>
                          <a:pt x="7" y="4"/>
                        </a:lnTo>
                        <a:lnTo>
                          <a:pt x="2" y="10"/>
                        </a:lnTo>
                        <a:lnTo>
                          <a:pt x="0" y="18"/>
                        </a:lnTo>
                        <a:lnTo>
                          <a:pt x="2" y="26"/>
                        </a:lnTo>
                        <a:lnTo>
                          <a:pt x="7" y="31"/>
                        </a:lnTo>
                        <a:lnTo>
                          <a:pt x="13" y="35"/>
                        </a:lnTo>
                        <a:lnTo>
                          <a:pt x="19" y="37"/>
                        </a:lnTo>
                        <a:lnTo>
                          <a:pt x="27" y="35"/>
                        </a:lnTo>
                        <a:lnTo>
                          <a:pt x="33" y="31"/>
                        </a:lnTo>
                        <a:lnTo>
                          <a:pt x="36" y="26"/>
                        </a:lnTo>
                        <a:lnTo>
                          <a:pt x="37" y="18"/>
                        </a:lnTo>
                        <a:close/>
                        <a:moveTo>
                          <a:pt x="34" y="18"/>
                        </a:moveTo>
                        <a:lnTo>
                          <a:pt x="34" y="24"/>
                        </a:lnTo>
                        <a:lnTo>
                          <a:pt x="30" y="29"/>
                        </a:lnTo>
                        <a:lnTo>
                          <a:pt x="25" y="32"/>
                        </a:lnTo>
                        <a:lnTo>
                          <a:pt x="19" y="34"/>
                        </a:lnTo>
                        <a:lnTo>
                          <a:pt x="13" y="32"/>
                        </a:lnTo>
                        <a:lnTo>
                          <a:pt x="8" y="29"/>
                        </a:lnTo>
                        <a:lnTo>
                          <a:pt x="5" y="24"/>
                        </a:lnTo>
                        <a:lnTo>
                          <a:pt x="3" y="18"/>
                        </a:lnTo>
                        <a:lnTo>
                          <a:pt x="5" y="12"/>
                        </a:lnTo>
                        <a:lnTo>
                          <a:pt x="8" y="7"/>
                        </a:lnTo>
                        <a:lnTo>
                          <a:pt x="13" y="4"/>
                        </a:lnTo>
                        <a:lnTo>
                          <a:pt x="19" y="3"/>
                        </a:lnTo>
                        <a:lnTo>
                          <a:pt x="25" y="4"/>
                        </a:lnTo>
                        <a:lnTo>
                          <a:pt x="30" y="7"/>
                        </a:lnTo>
                        <a:lnTo>
                          <a:pt x="34" y="12"/>
                        </a:lnTo>
                        <a:lnTo>
                          <a:pt x="34" y="18"/>
                        </a:lnTo>
                        <a:close/>
                      </a:path>
                    </a:pathLst>
                  </a:custGeom>
                  <a:solidFill>
                    <a:srgbClr val="C0C9E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68" name="Freeform 936"/>
                  <p:cNvSpPr>
                    <a:spLocks noEditPoints="1"/>
                  </p:cNvSpPr>
                  <p:nvPr/>
                </p:nvSpPr>
                <p:spPr bwMode="auto">
                  <a:xfrm>
                    <a:off x="5953" y="1516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4" y="11"/>
                      </a:cxn>
                      <a:cxn ang="0">
                        <a:pos x="29" y="5"/>
                      </a:cxn>
                      <a:cxn ang="0">
                        <a:pos x="25" y="2"/>
                      </a:cxn>
                      <a:cxn ang="0">
                        <a:pos x="17" y="0"/>
                      </a:cxn>
                      <a:cxn ang="0">
                        <a:pos x="11" y="2"/>
                      </a:cxn>
                      <a:cxn ang="0">
                        <a:pos x="6" y="5"/>
                      </a:cxn>
                      <a:cxn ang="0">
                        <a:pos x="1" y="11"/>
                      </a:cxn>
                      <a:cxn ang="0">
                        <a:pos x="0" y="17"/>
                      </a:cxn>
                      <a:cxn ang="0">
                        <a:pos x="1" y="23"/>
                      </a:cxn>
                      <a:cxn ang="0">
                        <a:pos x="6" y="30"/>
                      </a:cxn>
                      <a:cxn ang="0">
                        <a:pos x="11" y="33"/>
                      </a:cxn>
                      <a:cxn ang="0">
                        <a:pos x="17" y="34"/>
                      </a:cxn>
                      <a:cxn ang="0">
                        <a:pos x="25" y="33"/>
                      </a:cxn>
                      <a:cxn ang="0">
                        <a:pos x="29" y="30"/>
                      </a:cxn>
                      <a:cxn ang="0">
                        <a:pos x="34" y="23"/>
                      </a:cxn>
                      <a:cxn ang="0">
                        <a:pos x="34" y="17"/>
                      </a:cxn>
                      <a:cxn ang="0">
                        <a:pos x="31" y="17"/>
                      </a:cxn>
                      <a:cxn ang="0">
                        <a:pos x="31" y="22"/>
                      </a:cxn>
                      <a:cxn ang="0">
                        <a:pos x="28" y="27"/>
                      </a:cxn>
                      <a:cxn ang="0">
                        <a:pos x="23" y="30"/>
                      </a:cxn>
                      <a:cxn ang="0">
                        <a:pos x="17" y="31"/>
                      </a:cxn>
                      <a:cxn ang="0">
                        <a:pos x="12" y="30"/>
                      </a:cxn>
                      <a:cxn ang="0">
                        <a:pos x="8" y="27"/>
                      </a:cxn>
                      <a:cxn ang="0">
                        <a:pos x="5" y="22"/>
                      </a:cxn>
                      <a:cxn ang="0">
                        <a:pos x="3" y="17"/>
                      </a:cxn>
                      <a:cxn ang="0">
                        <a:pos x="5" y="11"/>
                      </a:cxn>
                      <a:cxn ang="0">
                        <a:pos x="8" y="8"/>
                      </a:cxn>
                      <a:cxn ang="0">
                        <a:pos x="12" y="5"/>
                      </a:cxn>
                      <a:cxn ang="0">
                        <a:pos x="17" y="3"/>
                      </a:cxn>
                      <a:cxn ang="0">
                        <a:pos x="23" y="5"/>
                      </a:cxn>
                      <a:cxn ang="0">
                        <a:pos x="28" y="8"/>
                      </a:cxn>
                      <a:cxn ang="0">
                        <a:pos x="31" y="11"/>
                      </a:cxn>
                      <a:cxn ang="0">
                        <a:pos x="31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4" y="11"/>
                        </a:lnTo>
                        <a:lnTo>
                          <a:pt x="29" y="5"/>
                        </a:lnTo>
                        <a:lnTo>
                          <a:pt x="25" y="2"/>
                        </a:lnTo>
                        <a:lnTo>
                          <a:pt x="17" y="0"/>
                        </a:lnTo>
                        <a:lnTo>
                          <a:pt x="11" y="2"/>
                        </a:lnTo>
                        <a:lnTo>
                          <a:pt x="6" y="5"/>
                        </a:lnTo>
                        <a:lnTo>
                          <a:pt x="1" y="11"/>
                        </a:lnTo>
                        <a:lnTo>
                          <a:pt x="0" y="17"/>
                        </a:lnTo>
                        <a:lnTo>
                          <a:pt x="1" y="23"/>
                        </a:lnTo>
                        <a:lnTo>
                          <a:pt x="6" y="30"/>
                        </a:lnTo>
                        <a:lnTo>
                          <a:pt x="11" y="33"/>
                        </a:lnTo>
                        <a:lnTo>
                          <a:pt x="17" y="34"/>
                        </a:lnTo>
                        <a:lnTo>
                          <a:pt x="25" y="33"/>
                        </a:lnTo>
                        <a:lnTo>
                          <a:pt x="29" y="30"/>
                        </a:lnTo>
                        <a:lnTo>
                          <a:pt x="34" y="23"/>
                        </a:lnTo>
                        <a:lnTo>
                          <a:pt x="34" y="17"/>
                        </a:lnTo>
                        <a:close/>
                        <a:moveTo>
                          <a:pt x="31" y="17"/>
                        </a:moveTo>
                        <a:lnTo>
                          <a:pt x="31" y="22"/>
                        </a:lnTo>
                        <a:lnTo>
                          <a:pt x="28" y="27"/>
                        </a:lnTo>
                        <a:lnTo>
                          <a:pt x="23" y="30"/>
                        </a:lnTo>
                        <a:lnTo>
                          <a:pt x="17" y="31"/>
                        </a:lnTo>
                        <a:lnTo>
                          <a:pt x="12" y="30"/>
                        </a:lnTo>
                        <a:lnTo>
                          <a:pt x="8" y="27"/>
                        </a:lnTo>
                        <a:lnTo>
                          <a:pt x="5" y="22"/>
                        </a:lnTo>
                        <a:lnTo>
                          <a:pt x="3" y="17"/>
                        </a:lnTo>
                        <a:lnTo>
                          <a:pt x="5" y="11"/>
                        </a:lnTo>
                        <a:lnTo>
                          <a:pt x="8" y="8"/>
                        </a:lnTo>
                        <a:lnTo>
                          <a:pt x="12" y="5"/>
                        </a:lnTo>
                        <a:lnTo>
                          <a:pt x="17" y="3"/>
                        </a:lnTo>
                        <a:lnTo>
                          <a:pt x="23" y="5"/>
                        </a:lnTo>
                        <a:lnTo>
                          <a:pt x="28" y="8"/>
                        </a:lnTo>
                        <a:lnTo>
                          <a:pt x="31" y="11"/>
                        </a:lnTo>
                        <a:lnTo>
                          <a:pt x="31" y="17"/>
                        </a:lnTo>
                        <a:close/>
                      </a:path>
                    </a:pathLst>
                  </a:custGeom>
                  <a:solidFill>
                    <a:srgbClr val="C4CCE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69" name="Freeform 937"/>
                  <p:cNvSpPr>
                    <a:spLocks noEditPoints="1"/>
                  </p:cNvSpPr>
                  <p:nvPr/>
                </p:nvSpPr>
                <p:spPr bwMode="auto">
                  <a:xfrm>
                    <a:off x="5954" y="1518"/>
                    <a:ext cx="31" cy="31"/>
                  </a:xfrm>
                  <a:custGeom>
                    <a:avLst/>
                    <a:gdLst/>
                    <a:ahLst/>
                    <a:cxnLst>
                      <a:cxn ang="0">
                        <a:pos x="31" y="15"/>
                      </a:cxn>
                      <a:cxn ang="0">
                        <a:pos x="31" y="9"/>
                      </a:cxn>
                      <a:cxn ang="0">
                        <a:pos x="27" y="4"/>
                      </a:cxn>
                      <a:cxn ang="0">
                        <a:pos x="22" y="1"/>
                      </a:cxn>
                      <a:cxn ang="0">
                        <a:pos x="16" y="0"/>
                      </a:cxn>
                      <a:cxn ang="0">
                        <a:pos x="10" y="1"/>
                      </a:cxn>
                      <a:cxn ang="0">
                        <a:pos x="5" y="4"/>
                      </a:cxn>
                      <a:cxn ang="0">
                        <a:pos x="2" y="9"/>
                      </a:cxn>
                      <a:cxn ang="0">
                        <a:pos x="0" y="15"/>
                      </a:cxn>
                      <a:cxn ang="0">
                        <a:pos x="2" y="21"/>
                      </a:cxn>
                      <a:cxn ang="0">
                        <a:pos x="5" y="26"/>
                      </a:cxn>
                      <a:cxn ang="0">
                        <a:pos x="10" y="29"/>
                      </a:cxn>
                      <a:cxn ang="0">
                        <a:pos x="16" y="31"/>
                      </a:cxn>
                      <a:cxn ang="0">
                        <a:pos x="22" y="29"/>
                      </a:cxn>
                      <a:cxn ang="0">
                        <a:pos x="27" y="26"/>
                      </a:cxn>
                      <a:cxn ang="0">
                        <a:pos x="31" y="21"/>
                      </a:cxn>
                      <a:cxn ang="0">
                        <a:pos x="31" y="15"/>
                      </a:cxn>
                      <a:cxn ang="0">
                        <a:pos x="28" y="15"/>
                      </a:cxn>
                      <a:cxn ang="0">
                        <a:pos x="28" y="20"/>
                      </a:cxn>
                      <a:cxn ang="0">
                        <a:pos x="25" y="25"/>
                      </a:cxn>
                      <a:cxn ang="0">
                        <a:pos x="21" y="26"/>
                      </a:cxn>
                      <a:cxn ang="0">
                        <a:pos x="16" y="28"/>
                      </a:cxn>
                      <a:cxn ang="0">
                        <a:pos x="11" y="26"/>
                      </a:cxn>
                      <a:cxn ang="0">
                        <a:pos x="8" y="25"/>
                      </a:cxn>
                      <a:cxn ang="0">
                        <a:pos x="5" y="20"/>
                      </a:cxn>
                      <a:cxn ang="0">
                        <a:pos x="4" y="15"/>
                      </a:cxn>
                      <a:cxn ang="0">
                        <a:pos x="5" y="11"/>
                      </a:cxn>
                      <a:cxn ang="0">
                        <a:pos x="8" y="6"/>
                      </a:cxn>
                      <a:cxn ang="0">
                        <a:pos x="11" y="4"/>
                      </a:cxn>
                      <a:cxn ang="0">
                        <a:pos x="16" y="3"/>
                      </a:cxn>
                      <a:cxn ang="0">
                        <a:pos x="21" y="4"/>
                      </a:cxn>
                      <a:cxn ang="0">
                        <a:pos x="25" y="6"/>
                      </a:cxn>
                      <a:cxn ang="0">
                        <a:pos x="28" y="11"/>
                      </a:cxn>
                      <a:cxn ang="0">
                        <a:pos x="28" y="15"/>
                      </a:cxn>
                    </a:cxnLst>
                    <a:rect l="0" t="0" r="r" b="b"/>
                    <a:pathLst>
                      <a:path w="31" h="31">
                        <a:moveTo>
                          <a:pt x="31" y="15"/>
                        </a:moveTo>
                        <a:lnTo>
                          <a:pt x="31" y="9"/>
                        </a:lnTo>
                        <a:lnTo>
                          <a:pt x="27" y="4"/>
                        </a:lnTo>
                        <a:lnTo>
                          <a:pt x="22" y="1"/>
                        </a:lnTo>
                        <a:lnTo>
                          <a:pt x="16" y="0"/>
                        </a:lnTo>
                        <a:lnTo>
                          <a:pt x="10" y="1"/>
                        </a:lnTo>
                        <a:lnTo>
                          <a:pt x="5" y="4"/>
                        </a:lnTo>
                        <a:lnTo>
                          <a:pt x="2" y="9"/>
                        </a:lnTo>
                        <a:lnTo>
                          <a:pt x="0" y="15"/>
                        </a:lnTo>
                        <a:lnTo>
                          <a:pt x="2" y="21"/>
                        </a:lnTo>
                        <a:lnTo>
                          <a:pt x="5" y="26"/>
                        </a:lnTo>
                        <a:lnTo>
                          <a:pt x="10" y="29"/>
                        </a:lnTo>
                        <a:lnTo>
                          <a:pt x="16" y="31"/>
                        </a:lnTo>
                        <a:lnTo>
                          <a:pt x="22" y="29"/>
                        </a:lnTo>
                        <a:lnTo>
                          <a:pt x="27" y="26"/>
                        </a:lnTo>
                        <a:lnTo>
                          <a:pt x="31" y="21"/>
                        </a:lnTo>
                        <a:lnTo>
                          <a:pt x="31" y="15"/>
                        </a:lnTo>
                        <a:close/>
                        <a:moveTo>
                          <a:pt x="28" y="15"/>
                        </a:moveTo>
                        <a:lnTo>
                          <a:pt x="28" y="20"/>
                        </a:lnTo>
                        <a:lnTo>
                          <a:pt x="25" y="25"/>
                        </a:lnTo>
                        <a:lnTo>
                          <a:pt x="21" y="26"/>
                        </a:lnTo>
                        <a:lnTo>
                          <a:pt x="16" y="28"/>
                        </a:lnTo>
                        <a:lnTo>
                          <a:pt x="11" y="26"/>
                        </a:lnTo>
                        <a:lnTo>
                          <a:pt x="8" y="25"/>
                        </a:lnTo>
                        <a:lnTo>
                          <a:pt x="5" y="20"/>
                        </a:lnTo>
                        <a:lnTo>
                          <a:pt x="4" y="15"/>
                        </a:lnTo>
                        <a:lnTo>
                          <a:pt x="5" y="11"/>
                        </a:lnTo>
                        <a:lnTo>
                          <a:pt x="8" y="6"/>
                        </a:lnTo>
                        <a:lnTo>
                          <a:pt x="11" y="4"/>
                        </a:lnTo>
                        <a:lnTo>
                          <a:pt x="16" y="3"/>
                        </a:lnTo>
                        <a:lnTo>
                          <a:pt x="21" y="4"/>
                        </a:lnTo>
                        <a:lnTo>
                          <a:pt x="25" y="6"/>
                        </a:lnTo>
                        <a:lnTo>
                          <a:pt x="28" y="11"/>
                        </a:lnTo>
                        <a:lnTo>
                          <a:pt x="28" y="15"/>
                        </a:lnTo>
                        <a:close/>
                      </a:path>
                    </a:pathLst>
                  </a:custGeom>
                  <a:solidFill>
                    <a:srgbClr val="C8D0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70" name="Freeform 938"/>
                  <p:cNvSpPr>
                    <a:spLocks noEditPoints="1"/>
                  </p:cNvSpPr>
                  <p:nvPr/>
                </p:nvSpPr>
                <p:spPr bwMode="auto">
                  <a:xfrm>
                    <a:off x="5956" y="1519"/>
                    <a:ext cx="28" cy="28"/>
                  </a:xfrm>
                  <a:custGeom>
                    <a:avLst/>
                    <a:gdLst/>
                    <a:ahLst/>
                    <a:cxnLst>
                      <a:cxn ang="0">
                        <a:pos x="28" y="14"/>
                      </a:cxn>
                      <a:cxn ang="0">
                        <a:pos x="28" y="8"/>
                      </a:cxn>
                      <a:cxn ang="0">
                        <a:pos x="25" y="5"/>
                      </a:cxn>
                      <a:cxn ang="0">
                        <a:pos x="20" y="2"/>
                      </a:cxn>
                      <a:cxn ang="0">
                        <a:pos x="14" y="0"/>
                      </a:cxn>
                      <a:cxn ang="0">
                        <a:pos x="9" y="2"/>
                      </a:cxn>
                      <a:cxn ang="0">
                        <a:pos x="5" y="5"/>
                      </a:cxn>
                      <a:cxn ang="0">
                        <a:pos x="2" y="8"/>
                      </a:cxn>
                      <a:cxn ang="0">
                        <a:pos x="0" y="14"/>
                      </a:cxn>
                      <a:cxn ang="0">
                        <a:pos x="2" y="19"/>
                      </a:cxn>
                      <a:cxn ang="0">
                        <a:pos x="5" y="24"/>
                      </a:cxn>
                      <a:cxn ang="0">
                        <a:pos x="9" y="27"/>
                      </a:cxn>
                      <a:cxn ang="0">
                        <a:pos x="14" y="28"/>
                      </a:cxn>
                      <a:cxn ang="0">
                        <a:pos x="20" y="27"/>
                      </a:cxn>
                      <a:cxn ang="0">
                        <a:pos x="25" y="24"/>
                      </a:cxn>
                      <a:cxn ang="0">
                        <a:pos x="28" y="19"/>
                      </a:cxn>
                      <a:cxn ang="0">
                        <a:pos x="28" y="14"/>
                      </a:cxn>
                      <a:cxn ang="0">
                        <a:pos x="25" y="14"/>
                      </a:cxn>
                      <a:cxn ang="0">
                        <a:pos x="25" y="19"/>
                      </a:cxn>
                      <a:cxn ang="0">
                        <a:pos x="22" y="22"/>
                      </a:cxn>
                      <a:cxn ang="0">
                        <a:pos x="19" y="24"/>
                      </a:cxn>
                      <a:cxn ang="0">
                        <a:pos x="14" y="25"/>
                      </a:cxn>
                      <a:cxn ang="0">
                        <a:pos x="11" y="24"/>
                      </a:cxn>
                      <a:cxn ang="0">
                        <a:pos x="6" y="22"/>
                      </a:cxn>
                      <a:cxn ang="0">
                        <a:pos x="5" y="19"/>
                      </a:cxn>
                      <a:cxn ang="0">
                        <a:pos x="3" y="14"/>
                      </a:cxn>
                      <a:cxn ang="0">
                        <a:pos x="5" y="10"/>
                      </a:cxn>
                      <a:cxn ang="0">
                        <a:pos x="6" y="6"/>
                      </a:cxn>
                      <a:cxn ang="0">
                        <a:pos x="11" y="5"/>
                      </a:cxn>
                      <a:cxn ang="0">
                        <a:pos x="14" y="3"/>
                      </a:cxn>
                      <a:cxn ang="0">
                        <a:pos x="19" y="5"/>
                      </a:cxn>
                      <a:cxn ang="0">
                        <a:pos x="22" y="6"/>
                      </a:cxn>
                      <a:cxn ang="0">
                        <a:pos x="25" y="10"/>
                      </a:cxn>
                      <a:cxn ang="0">
                        <a:pos x="25" y="14"/>
                      </a:cxn>
                    </a:cxnLst>
                    <a:rect l="0" t="0" r="r" b="b"/>
                    <a:pathLst>
                      <a:path w="28" h="28">
                        <a:moveTo>
                          <a:pt x="28" y="14"/>
                        </a:moveTo>
                        <a:lnTo>
                          <a:pt x="28" y="8"/>
                        </a:lnTo>
                        <a:lnTo>
                          <a:pt x="25" y="5"/>
                        </a:lnTo>
                        <a:lnTo>
                          <a:pt x="20" y="2"/>
                        </a:lnTo>
                        <a:lnTo>
                          <a:pt x="14" y="0"/>
                        </a:lnTo>
                        <a:lnTo>
                          <a:pt x="9" y="2"/>
                        </a:lnTo>
                        <a:lnTo>
                          <a:pt x="5" y="5"/>
                        </a:lnTo>
                        <a:lnTo>
                          <a:pt x="2" y="8"/>
                        </a:lnTo>
                        <a:lnTo>
                          <a:pt x="0" y="14"/>
                        </a:lnTo>
                        <a:lnTo>
                          <a:pt x="2" y="19"/>
                        </a:lnTo>
                        <a:lnTo>
                          <a:pt x="5" y="24"/>
                        </a:lnTo>
                        <a:lnTo>
                          <a:pt x="9" y="27"/>
                        </a:lnTo>
                        <a:lnTo>
                          <a:pt x="14" y="28"/>
                        </a:lnTo>
                        <a:lnTo>
                          <a:pt x="20" y="27"/>
                        </a:lnTo>
                        <a:lnTo>
                          <a:pt x="25" y="24"/>
                        </a:lnTo>
                        <a:lnTo>
                          <a:pt x="28" y="19"/>
                        </a:lnTo>
                        <a:lnTo>
                          <a:pt x="28" y="14"/>
                        </a:lnTo>
                        <a:close/>
                        <a:moveTo>
                          <a:pt x="25" y="14"/>
                        </a:moveTo>
                        <a:lnTo>
                          <a:pt x="25" y="19"/>
                        </a:lnTo>
                        <a:lnTo>
                          <a:pt x="22" y="22"/>
                        </a:lnTo>
                        <a:lnTo>
                          <a:pt x="19" y="24"/>
                        </a:lnTo>
                        <a:lnTo>
                          <a:pt x="14" y="25"/>
                        </a:lnTo>
                        <a:lnTo>
                          <a:pt x="11" y="24"/>
                        </a:lnTo>
                        <a:lnTo>
                          <a:pt x="6" y="22"/>
                        </a:lnTo>
                        <a:lnTo>
                          <a:pt x="5" y="19"/>
                        </a:lnTo>
                        <a:lnTo>
                          <a:pt x="3" y="14"/>
                        </a:lnTo>
                        <a:lnTo>
                          <a:pt x="5" y="10"/>
                        </a:lnTo>
                        <a:lnTo>
                          <a:pt x="6" y="6"/>
                        </a:lnTo>
                        <a:lnTo>
                          <a:pt x="11" y="5"/>
                        </a:lnTo>
                        <a:lnTo>
                          <a:pt x="14" y="3"/>
                        </a:lnTo>
                        <a:lnTo>
                          <a:pt x="19" y="5"/>
                        </a:lnTo>
                        <a:lnTo>
                          <a:pt x="22" y="6"/>
                        </a:lnTo>
                        <a:lnTo>
                          <a:pt x="25" y="10"/>
                        </a:lnTo>
                        <a:lnTo>
                          <a:pt x="25" y="14"/>
                        </a:lnTo>
                        <a:close/>
                      </a:path>
                    </a:pathLst>
                  </a:custGeom>
                  <a:solidFill>
                    <a:srgbClr val="CBD3E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71" name="Freeform 939"/>
                  <p:cNvSpPr>
                    <a:spLocks noEditPoints="1"/>
                  </p:cNvSpPr>
                  <p:nvPr/>
                </p:nvSpPr>
                <p:spPr bwMode="auto">
                  <a:xfrm>
                    <a:off x="5958" y="1521"/>
                    <a:ext cx="24" cy="25"/>
                  </a:xfrm>
                  <a:custGeom>
                    <a:avLst/>
                    <a:gdLst/>
                    <a:ahLst/>
                    <a:cxnLst>
                      <a:cxn ang="0">
                        <a:pos x="24" y="12"/>
                      </a:cxn>
                      <a:cxn ang="0">
                        <a:pos x="24" y="8"/>
                      </a:cxn>
                      <a:cxn ang="0">
                        <a:pos x="21" y="3"/>
                      </a:cxn>
                      <a:cxn ang="0">
                        <a:pos x="17" y="1"/>
                      </a:cxn>
                      <a:cxn ang="0">
                        <a:pos x="12" y="0"/>
                      </a:cxn>
                      <a:cxn ang="0">
                        <a:pos x="7" y="1"/>
                      </a:cxn>
                      <a:cxn ang="0">
                        <a:pos x="4" y="3"/>
                      </a:cxn>
                      <a:cxn ang="0">
                        <a:pos x="1" y="8"/>
                      </a:cxn>
                      <a:cxn ang="0">
                        <a:pos x="0" y="12"/>
                      </a:cxn>
                      <a:cxn ang="0">
                        <a:pos x="1" y="17"/>
                      </a:cxn>
                      <a:cxn ang="0">
                        <a:pos x="4" y="22"/>
                      </a:cxn>
                      <a:cxn ang="0">
                        <a:pos x="7" y="23"/>
                      </a:cxn>
                      <a:cxn ang="0">
                        <a:pos x="12" y="25"/>
                      </a:cxn>
                      <a:cxn ang="0">
                        <a:pos x="17" y="23"/>
                      </a:cxn>
                      <a:cxn ang="0">
                        <a:pos x="21" y="22"/>
                      </a:cxn>
                      <a:cxn ang="0">
                        <a:pos x="24" y="17"/>
                      </a:cxn>
                      <a:cxn ang="0">
                        <a:pos x="24" y="12"/>
                      </a:cxn>
                      <a:cxn ang="0">
                        <a:pos x="21" y="12"/>
                      </a:cxn>
                      <a:cxn ang="0">
                        <a:pos x="21" y="15"/>
                      </a:cxn>
                      <a:cxn ang="0">
                        <a:pos x="20" y="18"/>
                      </a:cxn>
                      <a:cxn ang="0">
                        <a:pos x="17" y="20"/>
                      </a:cxn>
                      <a:cxn ang="0">
                        <a:pos x="12" y="22"/>
                      </a:cxn>
                      <a:cxn ang="0">
                        <a:pos x="9" y="20"/>
                      </a:cxn>
                      <a:cxn ang="0">
                        <a:pos x="6" y="18"/>
                      </a:cxn>
                      <a:cxn ang="0">
                        <a:pos x="4" y="15"/>
                      </a:cxn>
                      <a:cxn ang="0">
                        <a:pos x="3" y="12"/>
                      </a:cxn>
                      <a:cxn ang="0">
                        <a:pos x="4" y="9"/>
                      </a:cxn>
                      <a:cxn ang="0">
                        <a:pos x="6" y="6"/>
                      </a:cxn>
                      <a:cxn ang="0">
                        <a:pos x="9" y="3"/>
                      </a:cxn>
                      <a:cxn ang="0">
                        <a:pos x="12" y="3"/>
                      </a:cxn>
                      <a:cxn ang="0">
                        <a:pos x="17" y="3"/>
                      </a:cxn>
                      <a:cxn ang="0">
                        <a:pos x="20" y="6"/>
                      </a:cxn>
                      <a:cxn ang="0">
                        <a:pos x="21" y="9"/>
                      </a:cxn>
                      <a:cxn ang="0">
                        <a:pos x="21" y="12"/>
                      </a:cxn>
                    </a:cxnLst>
                    <a:rect l="0" t="0" r="r" b="b"/>
                    <a:pathLst>
                      <a:path w="24" h="25">
                        <a:moveTo>
                          <a:pt x="24" y="12"/>
                        </a:moveTo>
                        <a:lnTo>
                          <a:pt x="24" y="8"/>
                        </a:lnTo>
                        <a:lnTo>
                          <a:pt x="21" y="3"/>
                        </a:lnTo>
                        <a:lnTo>
                          <a:pt x="17" y="1"/>
                        </a:lnTo>
                        <a:lnTo>
                          <a:pt x="12" y="0"/>
                        </a:lnTo>
                        <a:lnTo>
                          <a:pt x="7" y="1"/>
                        </a:lnTo>
                        <a:lnTo>
                          <a:pt x="4" y="3"/>
                        </a:lnTo>
                        <a:lnTo>
                          <a:pt x="1" y="8"/>
                        </a:lnTo>
                        <a:lnTo>
                          <a:pt x="0" y="12"/>
                        </a:lnTo>
                        <a:lnTo>
                          <a:pt x="1" y="17"/>
                        </a:lnTo>
                        <a:lnTo>
                          <a:pt x="4" y="22"/>
                        </a:lnTo>
                        <a:lnTo>
                          <a:pt x="7" y="23"/>
                        </a:lnTo>
                        <a:lnTo>
                          <a:pt x="12" y="25"/>
                        </a:lnTo>
                        <a:lnTo>
                          <a:pt x="17" y="23"/>
                        </a:lnTo>
                        <a:lnTo>
                          <a:pt x="21" y="22"/>
                        </a:lnTo>
                        <a:lnTo>
                          <a:pt x="24" y="17"/>
                        </a:lnTo>
                        <a:lnTo>
                          <a:pt x="24" y="12"/>
                        </a:lnTo>
                        <a:close/>
                        <a:moveTo>
                          <a:pt x="21" y="12"/>
                        </a:moveTo>
                        <a:lnTo>
                          <a:pt x="21" y="15"/>
                        </a:lnTo>
                        <a:lnTo>
                          <a:pt x="20" y="18"/>
                        </a:lnTo>
                        <a:lnTo>
                          <a:pt x="17" y="20"/>
                        </a:lnTo>
                        <a:lnTo>
                          <a:pt x="12" y="22"/>
                        </a:lnTo>
                        <a:lnTo>
                          <a:pt x="9" y="20"/>
                        </a:lnTo>
                        <a:lnTo>
                          <a:pt x="6" y="18"/>
                        </a:lnTo>
                        <a:lnTo>
                          <a:pt x="4" y="15"/>
                        </a:lnTo>
                        <a:lnTo>
                          <a:pt x="3" y="12"/>
                        </a:lnTo>
                        <a:lnTo>
                          <a:pt x="4" y="9"/>
                        </a:lnTo>
                        <a:lnTo>
                          <a:pt x="6" y="6"/>
                        </a:lnTo>
                        <a:lnTo>
                          <a:pt x="9" y="3"/>
                        </a:lnTo>
                        <a:lnTo>
                          <a:pt x="12" y="3"/>
                        </a:lnTo>
                        <a:lnTo>
                          <a:pt x="17" y="3"/>
                        </a:lnTo>
                        <a:lnTo>
                          <a:pt x="20" y="6"/>
                        </a:lnTo>
                        <a:lnTo>
                          <a:pt x="21" y="9"/>
                        </a:lnTo>
                        <a:lnTo>
                          <a:pt x="21" y="12"/>
                        </a:lnTo>
                        <a:close/>
                      </a:path>
                    </a:pathLst>
                  </a:custGeom>
                  <a:solidFill>
                    <a:srgbClr val="D4DA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72" name="Freeform 940"/>
                  <p:cNvSpPr>
                    <a:spLocks noEditPoints="1"/>
                  </p:cNvSpPr>
                  <p:nvPr/>
                </p:nvSpPr>
                <p:spPr bwMode="auto">
                  <a:xfrm>
                    <a:off x="5959" y="1522"/>
                    <a:ext cx="22" cy="22"/>
                  </a:xfrm>
                  <a:custGeom>
                    <a:avLst/>
                    <a:gdLst/>
                    <a:ahLst/>
                    <a:cxnLst>
                      <a:cxn ang="0">
                        <a:pos x="22" y="11"/>
                      </a:cxn>
                      <a:cxn ang="0">
                        <a:pos x="22" y="7"/>
                      </a:cxn>
                      <a:cxn ang="0">
                        <a:pos x="19" y="3"/>
                      </a:cxn>
                      <a:cxn ang="0">
                        <a:pos x="16" y="2"/>
                      </a:cxn>
                      <a:cxn ang="0">
                        <a:pos x="11" y="0"/>
                      </a:cxn>
                      <a:cxn ang="0">
                        <a:pos x="8" y="2"/>
                      </a:cxn>
                      <a:cxn ang="0">
                        <a:pos x="3" y="3"/>
                      </a:cxn>
                      <a:cxn ang="0">
                        <a:pos x="2" y="7"/>
                      </a:cxn>
                      <a:cxn ang="0">
                        <a:pos x="0" y="11"/>
                      </a:cxn>
                      <a:cxn ang="0">
                        <a:pos x="2" y="16"/>
                      </a:cxn>
                      <a:cxn ang="0">
                        <a:pos x="3" y="19"/>
                      </a:cxn>
                      <a:cxn ang="0">
                        <a:pos x="8" y="21"/>
                      </a:cxn>
                      <a:cxn ang="0">
                        <a:pos x="11" y="22"/>
                      </a:cxn>
                      <a:cxn ang="0">
                        <a:pos x="16" y="21"/>
                      </a:cxn>
                      <a:cxn ang="0">
                        <a:pos x="19" y="19"/>
                      </a:cxn>
                      <a:cxn ang="0">
                        <a:pos x="22" y="16"/>
                      </a:cxn>
                      <a:cxn ang="0">
                        <a:pos x="22" y="11"/>
                      </a:cxn>
                      <a:cxn ang="0">
                        <a:pos x="19" y="11"/>
                      </a:cxn>
                      <a:cxn ang="0">
                        <a:pos x="19" y="14"/>
                      </a:cxn>
                      <a:cxn ang="0">
                        <a:pos x="17" y="16"/>
                      </a:cxn>
                      <a:cxn ang="0">
                        <a:pos x="14" y="19"/>
                      </a:cxn>
                      <a:cxn ang="0">
                        <a:pos x="11" y="19"/>
                      </a:cxn>
                      <a:cxn ang="0">
                        <a:pos x="8" y="19"/>
                      </a:cxn>
                      <a:cxn ang="0">
                        <a:pos x="6" y="16"/>
                      </a:cxn>
                      <a:cxn ang="0">
                        <a:pos x="5" y="14"/>
                      </a:cxn>
                      <a:cxn ang="0">
                        <a:pos x="3" y="11"/>
                      </a:cxn>
                      <a:cxn ang="0">
                        <a:pos x="5" y="8"/>
                      </a:cxn>
                      <a:cxn ang="0">
                        <a:pos x="6" y="5"/>
                      </a:cxn>
                      <a:cxn ang="0">
                        <a:pos x="8" y="3"/>
                      </a:cxn>
                      <a:cxn ang="0">
                        <a:pos x="11" y="3"/>
                      </a:cxn>
                      <a:cxn ang="0">
                        <a:pos x="14" y="3"/>
                      </a:cxn>
                      <a:cxn ang="0">
                        <a:pos x="17" y="5"/>
                      </a:cxn>
                      <a:cxn ang="0">
                        <a:pos x="19" y="8"/>
                      </a:cxn>
                      <a:cxn ang="0">
                        <a:pos x="19" y="11"/>
                      </a:cxn>
                    </a:cxnLst>
                    <a:rect l="0" t="0" r="r" b="b"/>
                    <a:pathLst>
                      <a:path w="22" h="22">
                        <a:moveTo>
                          <a:pt x="22" y="11"/>
                        </a:moveTo>
                        <a:lnTo>
                          <a:pt x="22" y="7"/>
                        </a:lnTo>
                        <a:lnTo>
                          <a:pt x="19" y="3"/>
                        </a:lnTo>
                        <a:lnTo>
                          <a:pt x="16" y="2"/>
                        </a:lnTo>
                        <a:lnTo>
                          <a:pt x="11" y="0"/>
                        </a:lnTo>
                        <a:lnTo>
                          <a:pt x="8" y="2"/>
                        </a:lnTo>
                        <a:lnTo>
                          <a:pt x="3" y="3"/>
                        </a:lnTo>
                        <a:lnTo>
                          <a:pt x="2" y="7"/>
                        </a:lnTo>
                        <a:lnTo>
                          <a:pt x="0" y="11"/>
                        </a:lnTo>
                        <a:lnTo>
                          <a:pt x="2" y="16"/>
                        </a:lnTo>
                        <a:lnTo>
                          <a:pt x="3" y="19"/>
                        </a:lnTo>
                        <a:lnTo>
                          <a:pt x="8" y="21"/>
                        </a:lnTo>
                        <a:lnTo>
                          <a:pt x="11" y="22"/>
                        </a:lnTo>
                        <a:lnTo>
                          <a:pt x="16" y="21"/>
                        </a:lnTo>
                        <a:lnTo>
                          <a:pt x="19" y="19"/>
                        </a:lnTo>
                        <a:lnTo>
                          <a:pt x="22" y="16"/>
                        </a:lnTo>
                        <a:lnTo>
                          <a:pt x="22" y="11"/>
                        </a:lnTo>
                        <a:close/>
                        <a:moveTo>
                          <a:pt x="19" y="11"/>
                        </a:moveTo>
                        <a:lnTo>
                          <a:pt x="19" y="14"/>
                        </a:lnTo>
                        <a:lnTo>
                          <a:pt x="17" y="16"/>
                        </a:lnTo>
                        <a:lnTo>
                          <a:pt x="14" y="19"/>
                        </a:lnTo>
                        <a:lnTo>
                          <a:pt x="11" y="19"/>
                        </a:lnTo>
                        <a:lnTo>
                          <a:pt x="8" y="19"/>
                        </a:lnTo>
                        <a:lnTo>
                          <a:pt x="6" y="16"/>
                        </a:lnTo>
                        <a:lnTo>
                          <a:pt x="5" y="14"/>
                        </a:lnTo>
                        <a:lnTo>
                          <a:pt x="3" y="11"/>
                        </a:lnTo>
                        <a:lnTo>
                          <a:pt x="5" y="8"/>
                        </a:lnTo>
                        <a:lnTo>
                          <a:pt x="6" y="5"/>
                        </a:lnTo>
                        <a:lnTo>
                          <a:pt x="8" y="3"/>
                        </a:lnTo>
                        <a:lnTo>
                          <a:pt x="11" y="3"/>
                        </a:lnTo>
                        <a:lnTo>
                          <a:pt x="14" y="3"/>
                        </a:lnTo>
                        <a:lnTo>
                          <a:pt x="17" y="5"/>
                        </a:lnTo>
                        <a:lnTo>
                          <a:pt x="19" y="8"/>
                        </a:lnTo>
                        <a:lnTo>
                          <a:pt x="19" y="11"/>
                        </a:lnTo>
                        <a:close/>
                      </a:path>
                    </a:pathLst>
                  </a:custGeom>
                  <a:solidFill>
                    <a:srgbClr val="D8DEE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73" name="Freeform 941"/>
                  <p:cNvSpPr>
                    <a:spLocks noEditPoints="1"/>
                  </p:cNvSpPr>
                  <p:nvPr/>
                </p:nvSpPr>
                <p:spPr bwMode="auto">
                  <a:xfrm>
                    <a:off x="5961" y="1524"/>
                    <a:ext cx="18" cy="19"/>
                  </a:xfrm>
                  <a:custGeom>
                    <a:avLst/>
                    <a:gdLst/>
                    <a:ahLst/>
                    <a:cxnLst>
                      <a:cxn ang="0">
                        <a:pos x="18" y="9"/>
                      </a:cxn>
                      <a:cxn ang="0">
                        <a:pos x="18" y="6"/>
                      </a:cxn>
                      <a:cxn ang="0">
                        <a:pos x="17" y="3"/>
                      </a:cxn>
                      <a:cxn ang="0">
                        <a:pos x="14" y="0"/>
                      </a:cxn>
                      <a:cxn ang="0">
                        <a:pos x="9" y="0"/>
                      </a:cxn>
                      <a:cxn ang="0">
                        <a:pos x="6" y="0"/>
                      </a:cxn>
                      <a:cxn ang="0">
                        <a:pos x="3" y="3"/>
                      </a:cxn>
                      <a:cxn ang="0">
                        <a:pos x="1" y="6"/>
                      </a:cxn>
                      <a:cxn ang="0">
                        <a:pos x="0" y="9"/>
                      </a:cxn>
                      <a:cxn ang="0">
                        <a:pos x="1" y="12"/>
                      </a:cxn>
                      <a:cxn ang="0">
                        <a:pos x="3" y="15"/>
                      </a:cxn>
                      <a:cxn ang="0">
                        <a:pos x="6" y="17"/>
                      </a:cxn>
                      <a:cxn ang="0">
                        <a:pos x="9" y="19"/>
                      </a:cxn>
                      <a:cxn ang="0">
                        <a:pos x="14" y="17"/>
                      </a:cxn>
                      <a:cxn ang="0">
                        <a:pos x="17" y="15"/>
                      </a:cxn>
                      <a:cxn ang="0">
                        <a:pos x="18" y="12"/>
                      </a:cxn>
                      <a:cxn ang="0">
                        <a:pos x="18" y="9"/>
                      </a:cxn>
                      <a:cxn ang="0">
                        <a:pos x="15" y="9"/>
                      </a:cxn>
                      <a:cxn ang="0">
                        <a:pos x="15" y="12"/>
                      </a:cxn>
                      <a:cxn ang="0">
                        <a:pos x="14" y="14"/>
                      </a:cxn>
                      <a:cxn ang="0">
                        <a:pos x="12" y="15"/>
                      </a:cxn>
                      <a:cxn ang="0">
                        <a:pos x="9" y="15"/>
                      </a:cxn>
                      <a:cxn ang="0">
                        <a:pos x="7" y="15"/>
                      </a:cxn>
                      <a:cxn ang="0">
                        <a:pos x="6" y="14"/>
                      </a:cxn>
                      <a:cxn ang="0">
                        <a:pos x="4" y="12"/>
                      </a:cxn>
                      <a:cxn ang="0">
                        <a:pos x="3" y="9"/>
                      </a:cxn>
                      <a:cxn ang="0">
                        <a:pos x="4" y="6"/>
                      </a:cxn>
                      <a:cxn ang="0">
                        <a:pos x="6" y="5"/>
                      </a:cxn>
                      <a:cxn ang="0">
                        <a:pos x="7" y="3"/>
                      </a:cxn>
                      <a:cxn ang="0">
                        <a:pos x="9" y="3"/>
                      </a:cxn>
                      <a:cxn ang="0">
                        <a:pos x="12" y="3"/>
                      </a:cxn>
                      <a:cxn ang="0">
                        <a:pos x="14" y="5"/>
                      </a:cxn>
                      <a:cxn ang="0">
                        <a:pos x="15" y="6"/>
                      </a:cxn>
                      <a:cxn ang="0">
                        <a:pos x="15" y="9"/>
                      </a:cxn>
                    </a:cxnLst>
                    <a:rect l="0" t="0" r="r" b="b"/>
                    <a:pathLst>
                      <a:path w="18" h="19">
                        <a:moveTo>
                          <a:pt x="18" y="9"/>
                        </a:moveTo>
                        <a:lnTo>
                          <a:pt x="18" y="6"/>
                        </a:lnTo>
                        <a:lnTo>
                          <a:pt x="17" y="3"/>
                        </a:lnTo>
                        <a:lnTo>
                          <a:pt x="14" y="0"/>
                        </a:lnTo>
                        <a:lnTo>
                          <a:pt x="9" y="0"/>
                        </a:lnTo>
                        <a:lnTo>
                          <a:pt x="6" y="0"/>
                        </a:lnTo>
                        <a:lnTo>
                          <a:pt x="3" y="3"/>
                        </a:lnTo>
                        <a:lnTo>
                          <a:pt x="1" y="6"/>
                        </a:lnTo>
                        <a:lnTo>
                          <a:pt x="0" y="9"/>
                        </a:lnTo>
                        <a:lnTo>
                          <a:pt x="1" y="12"/>
                        </a:lnTo>
                        <a:lnTo>
                          <a:pt x="3" y="15"/>
                        </a:lnTo>
                        <a:lnTo>
                          <a:pt x="6" y="17"/>
                        </a:lnTo>
                        <a:lnTo>
                          <a:pt x="9" y="19"/>
                        </a:lnTo>
                        <a:lnTo>
                          <a:pt x="14" y="17"/>
                        </a:lnTo>
                        <a:lnTo>
                          <a:pt x="17" y="15"/>
                        </a:lnTo>
                        <a:lnTo>
                          <a:pt x="18" y="12"/>
                        </a:lnTo>
                        <a:lnTo>
                          <a:pt x="18" y="9"/>
                        </a:lnTo>
                        <a:close/>
                        <a:moveTo>
                          <a:pt x="15" y="9"/>
                        </a:moveTo>
                        <a:lnTo>
                          <a:pt x="15" y="12"/>
                        </a:lnTo>
                        <a:lnTo>
                          <a:pt x="14" y="14"/>
                        </a:lnTo>
                        <a:lnTo>
                          <a:pt x="12" y="15"/>
                        </a:lnTo>
                        <a:lnTo>
                          <a:pt x="9" y="15"/>
                        </a:lnTo>
                        <a:lnTo>
                          <a:pt x="7" y="15"/>
                        </a:lnTo>
                        <a:lnTo>
                          <a:pt x="6" y="14"/>
                        </a:lnTo>
                        <a:lnTo>
                          <a:pt x="4" y="12"/>
                        </a:lnTo>
                        <a:lnTo>
                          <a:pt x="3" y="9"/>
                        </a:lnTo>
                        <a:lnTo>
                          <a:pt x="4" y="6"/>
                        </a:lnTo>
                        <a:lnTo>
                          <a:pt x="6" y="5"/>
                        </a:lnTo>
                        <a:lnTo>
                          <a:pt x="7" y="3"/>
                        </a:lnTo>
                        <a:lnTo>
                          <a:pt x="9" y="3"/>
                        </a:lnTo>
                        <a:lnTo>
                          <a:pt x="12" y="3"/>
                        </a:lnTo>
                        <a:lnTo>
                          <a:pt x="14" y="5"/>
                        </a:lnTo>
                        <a:lnTo>
                          <a:pt x="15" y="6"/>
                        </a:lnTo>
                        <a:lnTo>
                          <a:pt x="15" y="9"/>
                        </a:lnTo>
                        <a:close/>
                      </a:path>
                    </a:pathLst>
                  </a:custGeom>
                  <a:solidFill>
                    <a:srgbClr val="DCE1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74" name="Freeform 942"/>
                  <p:cNvSpPr>
                    <a:spLocks noEditPoints="1"/>
                  </p:cNvSpPr>
                  <p:nvPr/>
                </p:nvSpPr>
                <p:spPr bwMode="auto">
                  <a:xfrm>
                    <a:off x="5962" y="1525"/>
                    <a:ext cx="16" cy="16"/>
                  </a:xfrm>
                  <a:custGeom>
                    <a:avLst/>
                    <a:gdLst/>
                    <a:ahLst/>
                    <a:cxnLst>
                      <a:cxn ang="0">
                        <a:pos x="16" y="8"/>
                      </a:cxn>
                      <a:cxn ang="0">
                        <a:pos x="16" y="5"/>
                      </a:cxn>
                      <a:cxn ang="0">
                        <a:pos x="14" y="2"/>
                      </a:cxn>
                      <a:cxn ang="0">
                        <a:pos x="11" y="0"/>
                      </a:cxn>
                      <a:cxn ang="0">
                        <a:pos x="8" y="0"/>
                      </a:cxn>
                      <a:cxn ang="0">
                        <a:pos x="5" y="0"/>
                      </a:cxn>
                      <a:cxn ang="0">
                        <a:pos x="3" y="2"/>
                      </a:cxn>
                      <a:cxn ang="0">
                        <a:pos x="2" y="5"/>
                      </a:cxn>
                      <a:cxn ang="0">
                        <a:pos x="0" y="8"/>
                      </a:cxn>
                      <a:cxn ang="0">
                        <a:pos x="2" y="11"/>
                      </a:cxn>
                      <a:cxn ang="0">
                        <a:pos x="3" y="13"/>
                      </a:cxn>
                      <a:cxn ang="0">
                        <a:pos x="5" y="16"/>
                      </a:cxn>
                      <a:cxn ang="0">
                        <a:pos x="8" y="16"/>
                      </a:cxn>
                      <a:cxn ang="0">
                        <a:pos x="11" y="16"/>
                      </a:cxn>
                      <a:cxn ang="0">
                        <a:pos x="14" y="13"/>
                      </a:cxn>
                      <a:cxn ang="0">
                        <a:pos x="16" y="11"/>
                      </a:cxn>
                      <a:cxn ang="0">
                        <a:pos x="16" y="8"/>
                      </a:cxn>
                      <a:cxn ang="0">
                        <a:pos x="13" y="8"/>
                      </a:cxn>
                      <a:cxn ang="0">
                        <a:pos x="11" y="11"/>
                      </a:cxn>
                      <a:cxn ang="0">
                        <a:pos x="8" y="13"/>
                      </a:cxn>
                      <a:cxn ang="0">
                        <a:pos x="5" y="11"/>
                      </a:cxn>
                      <a:cxn ang="0">
                        <a:pos x="3" y="8"/>
                      </a:cxn>
                      <a:cxn ang="0">
                        <a:pos x="5" y="5"/>
                      </a:cxn>
                      <a:cxn ang="0">
                        <a:pos x="8" y="4"/>
                      </a:cxn>
                      <a:cxn ang="0">
                        <a:pos x="11" y="5"/>
                      </a:cxn>
                      <a:cxn ang="0">
                        <a:pos x="13" y="8"/>
                      </a:cxn>
                    </a:cxnLst>
                    <a:rect l="0" t="0" r="r" b="b"/>
                    <a:pathLst>
                      <a:path w="16" h="16">
                        <a:moveTo>
                          <a:pt x="16" y="8"/>
                        </a:moveTo>
                        <a:lnTo>
                          <a:pt x="16" y="5"/>
                        </a:lnTo>
                        <a:lnTo>
                          <a:pt x="14" y="2"/>
                        </a:lnTo>
                        <a:lnTo>
                          <a:pt x="11" y="0"/>
                        </a:lnTo>
                        <a:lnTo>
                          <a:pt x="8" y="0"/>
                        </a:lnTo>
                        <a:lnTo>
                          <a:pt x="5" y="0"/>
                        </a:lnTo>
                        <a:lnTo>
                          <a:pt x="3" y="2"/>
                        </a:lnTo>
                        <a:lnTo>
                          <a:pt x="2" y="5"/>
                        </a:lnTo>
                        <a:lnTo>
                          <a:pt x="0" y="8"/>
                        </a:lnTo>
                        <a:lnTo>
                          <a:pt x="2" y="11"/>
                        </a:lnTo>
                        <a:lnTo>
                          <a:pt x="3" y="13"/>
                        </a:lnTo>
                        <a:lnTo>
                          <a:pt x="5" y="16"/>
                        </a:lnTo>
                        <a:lnTo>
                          <a:pt x="8" y="16"/>
                        </a:lnTo>
                        <a:lnTo>
                          <a:pt x="11" y="16"/>
                        </a:lnTo>
                        <a:lnTo>
                          <a:pt x="14" y="13"/>
                        </a:lnTo>
                        <a:lnTo>
                          <a:pt x="16" y="11"/>
                        </a:lnTo>
                        <a:lnTo>
                          <a:pt x="16" y="8"/>
                        </a:lnTo>
                        <a:close/>
                        <a:moveTo>
                          <a:pt x="13" y="8"/>
                        </a:moveTo>
                        <a:lnTo>
                          <a:pt x="11" y="11"/>
                        </a:lnTo>
                        <a:lnTo>
                          <a:pt x="8" y="13"/>
                        </a:lnTo>
                        <a:lnTo>
                          <a:pt x="5" y="11"/>
                        </a:lnTo>
                        <a:lnTo>
                          <a:pt x="3" y="8"/>
                        </a:lnTo>
                        <a:lnTo>
                          <a:pt x="5" y="5"/>
                        </a:lnTo>
                        <a:lnTo>
                          <a:pt x="8" y="4"/>
                        </a:lnTo>
                        <a:lnTo>
                          <a:pt x="11" y="5"/>
                        </a:lnTo>
                        <a:lnTo>
                          <a:pt x="13" y="8"/>
                        </a:lnTo>
                        <a:close/>
                      </a:path>
                    </a:pathLst>
                  </a:custGeom>
                  <a:solidFill>
                    <a:srgbClr val="E0E4E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75" name="Freeform 943"/>
                  <p:cNvSpPr>
                    <a:spLocks noEditPoints="1"/>
                  </p:cNvSpPr>
                  <p:nvPr/>
                </p:nvSpPr>
                <p:spPr bwMode="auto">
                  <a:xfrm>
                    <a:off x="5964" y="1527"/>
                    <a:ext cx="12" cy="12"/>
                  </a:xfrm>
                  <a:custGeom>
                    <a:avLst/>
                    <a:gdLst/>
                    <a:ahLst/>
                    <a:cxnLst>
                      <a:cxn ang="0">
                        <a:pos x="12" y="6"/>
                      </a:cxn>
                      <a:cxn ang="0">
                        <a:pos x="12" y="3"/>
                      </a:cxn>
                      <a:cxn ang="0">
                        <a:pos x="11" y="2"/>
                      </a:cxn>
                      <a:cxn ang="0">
                        <a:pos x="9" y="0"/>
                      </a:cxn>
                      <a:cxn ang="0">
                        <a:pos x="6" y="0"/>
                      </a:cxn>
                      <a:cxn ang="0">
                        <a:pos x="4" y="0"/>
                      </a:cxn>
                      <a:cxn ang="0">
                        <a:pos x="3" y="2"/>
                      </a:cxn>
                      <a:cxn ang="0">
                        <a:pos x="1" y="3"/>
                      </a:cxn>
                      <a:cxn ang="0">
                        <a:pos x="0" y="6"/>
                      </a:cxn>
                      <a:cxn ang="0">
                        <a:pos x="1" y="9"/>
                      </a:cxn>
                      <a:cxn ang="0">
                        <a:pos x="3" y="11"/>
                      </a:cxn>
                      <a:cxn ang="0">
                        <a:pos x="4" y="12"/>
                      </a:cxn>
                      <a:cxn ang="0">
                        <a:pos x="6" y="12"/>
                      </a:cxn>
                      <a:cxn ang="0">
                        <a:pos x="9" y="12"/>
                      </a:cxn>
                      <a:cxn ang="0">
                        <a:pos x="11" y="11"/>
                      </a:cxn>
                      <a:cxn ang="0">
                        <a:pos x="12" y="9"/>
                      </a:cxn>
                      <a:cxn ang="0">
                        <a:pos x="12" y="6"/>
                      </a:cxn>
                      <a:cxn ang="0">
                        <a:pos x="9" y="6"/>
                      </a:cxn>
                      <a:cxn ang="0">
                        <a:pos x="9" y="8"/>
                      </a:cxn>
                      <a:cxn ang="0">
                        <a:pos x="6" y="9"/>
                      </a:cxn>
                      <a:cxn ang="0">
                        <a:pos x="4" y="8"/>
                      </a:cxn>
                      <a:cxn ang="0">
                        <a:pos x="3" y="6"/>
                      </a:cxn>
                      <a:cxn ang="0">
                        <a:pos x="4" y="5"/>
                      </a:cxn>
                      <a:cxn ang="0">
                        <a:pos x="6" y="3"/>
                      </a:cxn>
                      <a:cxn ang="0">
                        <a:pos x="9" y="5"/>
                      </a:cxn>
                      <a:cxn ang="0">
                        <a:pos x="9" y="6"/>
                      </a:cxn>
                    </a:cxnLst>
                    <a:rect l="0" t="0" r="r" b="b"/>
                    <a:pathLst>
                      <a:path w="12" h="12">
                        <a:moveTo>
                          <a:pt x="12" y="6"/>
                        </a:moveTo>
                        <a:lnTo>
                          <a:pt x="12" y="3"/>
                        </a:lnTo>
                        <a:lnTo>
                          <a:pt x="11" y="2"/>
                        </a:lnTo>
                        <a:lnTo>
                          <a:pt x="9" y="0"/>
                        </a:lnTo>
                        <a:lnTo>
                          <a:pt x="6" y="0"/>
                        </a:lnTo>
                        <a:lnTo>
                          <a:pt x="4" y="0"/>
                        </a:lnTo>
                        <a:lnTo>
                          <a:pt x="3" y="2"/>
                        </a:lnTo>
                        <a:lnTo>
                          <a:pt x="1" y="3"/>
                        </a:lnTo>
                        <a:lnTo>
                          <a:pt x="0" y="6"/>
                        </a:lnTo>
                        <a:lnTo>
                          <a:pt x="1" y="9"/>
                        </a:lnTo>
                        <a:lnTo>
                          <a:pt x="3" y="11"/>
                        </a:lnTo>
                        <a:lnTo>
                          <a:pt x="4" y="12"/>
                        </a:lnTo>
                        <a:lnTo>
                          <a:pt x="6" y="12"/>
                        </a:lnTo>
                        <a:lnTo>
                          <a:pt x="9" y="12"/>
                        </a:lnTo>
                        <a:lnTo>
                          <a:pt x="11" y="11"/>
                        </a:lnTo>
                        <a:lnTo>
                          <a:pt x="12" y="9"/>
                        </a:lnTo>
                        <a:lnTo>
                          <a:pt x="12" y="6"/>
                        </a:lnTo>
                        <a:close/>
                        <a:moveTo>
                          <a:pt x="9" y="6"/>
                        </a:moveTo>
                        <a:lnTo>
                          <a:pt x="9" y="8"/>
                        </a:lnTo>
                        <a:lnTo>
                          <a:pt x="6" y="9"/>
                        </a:lnTo>
                        <a:lnTo>
                          <a:pt x="4" y="8"/>
                        </a:lnTo>
                        <a:lnTo>
                          <a:pt x="3" y="6"/>
                        </a:lnTo>
                        <a:lnTo>
                          <a:pt x="4" y="5"/>
                        </a:lnTo>
                        <a:lnTo>
                          <a:pt x="6" y="3"/>
                        </a:lnTo>
                        <a:lnTo>
                          <a:pt x="9" y="5"/>
                        </a:lnTo>
                        <a:lnTo>
                          <a:pt x="9" y="6"/>
                        </a:lnTo>
                        <a:close/>
                      </a:path>
                    </a:pathLst>
                  </a:custGeom>
                  <a:solidFill>
                    <a:srgbClr val="E9EBF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76" name="Freeform 944"/>
                  <p:cNvSpPr>
                    <a:spLocks/>
                  </p:cNvSpPr>
                  <p:nvPr/>
                </p:nvSpPr>
                <p:spPr bwMode="auto">
                  <a:xfrm>
                    <a:off x="5965" y="1529"/>
                    <a:ext cx="10" cy="9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8" y="1"/>
                      </a:cxn>
                      <a:cxn ang="0">
                        <a:pos x="5" y="0"/>
                      </a:cxn>
                      <a:cxn ang="0">
                        <a:pos x="2" y="1"/>
                      </a:cxn>
                      <a:cxn ang="0">
                        <a:pos x="0" y="4"/>
                      </a:cxn>
                      <a:cxn ang="0">
                        <a:pos x="2" y="7"/>
                      </a:cxn>
                      <a:cxn ang="0">
                        <a:pos x="5" y="9"/>
                      </a:cxn>
                      <a:cxn ang="0">
                        <a:pos x="8" y="7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10" h="9">
                        <a:moveTo>
                          <a:pt x="10" y="4"/>
                        </a:moveTo>
                        <a:lnTo>
                          <a:pt x="8" y="1"/>
                        </a:lnTo>
                        <a:lnTo>
                          <a:pt x="5" y="0"/>
                        </a:lnTo>
                        <a:lnTo>
                          <a:pt x="2" y="1"/>
                        </a:lnTo>
                        <a:lnTo>
                          <a:pt x="0" y="4"/>
                        </a:lnTo>
                        <a:lnTo>
                          <a:pt x="2" y="7"/>
                        </a:lnTo>
                        <a:lnTo>
                          <a:pt x="5" y="9"/>
                        </a:lnTo>
                        <a:lnTo>
                          <a:pt x="8" y="7"/>
                        </a:lnTo>
                        <a:lnTo>
                          <a:pt x="10" y="4"/>
                        </a:lnTo>
                        <a:close/>
                      </a:path>
                    </a:pathLst>
                  </a:custGeom>
                  <a:solidFill>
                    <a:srgbClr val="EEEFF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77" name="Freeform 945"/>
                  <p:cNvSpPr>
                    <a:spLocks/>
                  </p:cNvSpPr>
                  <p:nvPr/>
                </p:nvSpPr>
                <p:spPr bwMode="auto">
                  <a:xfrm>
                    <a:off x="5967" y="1530"/>
                    <a:ext cx="6" cy="6"/>
                  </a:xfrm>
                  <a:custGeom>
                    <a:avLst/>
                    <a:gdLst/>
                    <a:ahLst/>
                    <a:cxnLst>
                      <a:cxn ang="0">
                        <a:pos x="6" y="3"/>
                      </a:cxn>
                      <a:cxn ang="0">
                        <a:pos x="6" y="2"/>
                      </a:cxn>
                      <a:cxn ang="0">
                        <a:pos x="3" y="0"/>
                      </a:cxn>
                      <a:cxn ang="0">
                        <a:pos x="1" y="2"/>
                      </a:cxn>
                      <a:cxn ang="0">
                        <a:pos x="0" y="3"/>
                      </a:cxn>
                      <a:cxn ang="0">
                        <a:pos x="1" y="5"/>
                      </a:cxn>
                      <a:cxn ang="0">
                        <a:pos x="3" y="6"/>
                      </a:cxn>
                      <a:cxn ang="0">
                        <a:pos x="6" y="5"/>
                      </a:cxn>
                      <a:cxn ang="0">
                        <a:pos x="6" y="3"/>
                      </a:cxn>
                    </a:cxnLst>
                    <a:rect l="0" t="0" r="r" b="b"/>
                    <a:pathLst>
                      <a:path w="6" h="6">
                        <a:moveTo>
                          <a:pt x="6" y="3"/>
                        </a:moveTo>
                        <a:lnTo>
                          <a:pt x="6" y="2"/>
                        </a:lnTo>
                        <a:lnTo>
                          <a:pt x="3" y="0"/>
                        </a:lnTo>
                        <a:lnTo>
                          <a:pt x="1" y="2"/>
                        </a:lnTo>
                        <a:lnTo>
                          <a:pt x="0" y="3"/>
                        </a:lnTo>
                        <a:lnTo>
                          <a:pt x="1" y="5"/>
                        </a:lnTo>
                        <a:lnTo>
                          <a:pt x="3" y="6"/>
                        </a:lnTo>
                        <a:lnTo>
                          <a:pt x="6" y="5"/>
                        </a:lnTo>
                        <a:lnTo>
                          <a:pt x="6" y="3"/>
                        </a:lnTo>
                        <a:close/>
                      </a:path>
                    </a:pathLst>
                  </a:custGeom>
                  <a:solidFill>
                    <a:srgbClr val="F2F3F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78" name="Freeform 946"/>
                  <p:cNvSpPr>
                    <a:spLocks/>
                  </p:cNvSpPr>
                  <p:nvPr/>
                </p:nvSpPr>
                <p:spPr bwMode="auto">
                  <a:xfrm>
                    <a:off x="5968" y="1532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1"/>
                      </a:cxn>
                      <a:cxn ang="0">
                        <a:pos x="3" y="0"/>
                      </a:cxn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1"/>
                      </a:cxn>
                      <a:cxn ang="0">
                        <a:pos x="2" y="3"/>
                      </a:cxn>
                      <a:cxn ang="0">
                        <a:pos x="2" y="3"/>
                      </a:cxn>
                      <a:cxn ang="0">
                        <a:pos x="3" y="3"/>
                      </a:cxn>
                      <a:cxn ang="0">
                        <a:pos x="3" y="1"/>
                      </a:cxn>
                    </a:cxnLst>
                    <a:rect l="0" t="0" r="r" b="b"/>
                    <a:pathLst>
                      <a:path w="3" h="3">
                        <a:moveTo>
                          <a:pt x="3" y="1"/>
                        </a:moveTo>
                        <a:lnTo>
                          <a:pt x="3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1"/>
                        </a:lnTo>
                        <a:lnTo>
                          <a:pt x="2" y="3"/>
                        </a:lnTo>
                        <a:lnTo>
                          <a:pt x="2" y="3"/>
                        </a:lnTo>
                        <a:lnTo>
                          <a:pt x="3" y="3"/>
                        </a:lnTo>
                        <a:lnTo>
                          <a:pt x="3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79" name="Freeform 947"/>
                  <p:cNvSpPr>
                    <a:spLocks/>
                  </p:cNvSpPr>
                  <p:nvPr/>
                </p:nvSpPr>
                <p:spPr bwMode="auto">
                  <a:xfrm>
                    <a:off x="5936" y="1493"/>
                    <a:ext cx="128" cy="122"/>
                  </a:xfrm>
                  <a:custGeom>
                    <a:avLst/>
                    <a:gdLst/>
                    <a:ahLst/>
                    <a:cxnLst>
                      <a:cxn ang="0">
                        <a:pos x="65" y="0"/>
                      </a:cxn>
                      <a:cxn ang="0">
                        <a:pos x="77" y="0"/>
                      </a:cxn>
                      <a:cxn ang="0">
                        <a:pos x="89" y="5"/>
                      </a:cxn>
                      <a:cxn ang="0">
                        <a:pos x="100" y="9"/>
                      </a:cxn>
                      <a:cxn ang="0">
                        <a:pos x="110" y="17"/>
                      </a:cxn>
                      <a:cxn ang="0">
                        <a:pos x="117" y="26"/>
                      </a:cxn>
                      <a:cxn ang="0">
                        <a:pos x="123" y="37"/>
                      </a:cxn>
                      <a:cxn ang="0">
                        <a:pos x="127" y="48"/>
                      </a:cxn>
                      <a:cxn ang="0">
                        <a:pos x="128" y="62"/>
                      </a:cxn>
                      <a:cxn ang="0">
                        <a:pos x="127" y="74"/>
                      </a:cxn>
                      <a:cxn ang="0">
                        <a:pos x="123" y="85"/>
                      </a:cxn>
                      <a:cxn ang="0">
                        <a:pos x="117" y="96"/>
                      </a:cxn>
                      <a:cxn ang="0">
                        <a:pos x="110" y="105"/>
                      </a:cxn>
                      <a:cxn ang="0">
                        <a:pos x="100" y="113"/>
                      </a:cxn>
                      <a:cxn ang="0">
                        <a:pos x="89" y="118"/>
                      </a:cxn>
                      <a:cxn ang="0">
                        <a:pos x="77" y="122"/>
                      </a:cxn>
                      <a:cxn ang="0">
                        <a:pos x="65" y="122"/>
                      </a:cxn>
                      <a:cxn ang="0">
                        <a:pos x="51" y="122"/>
                      </a:cxn>
                      <a:cxn ang="0">
                        <a:pos x="39" y="118"/>
                      </a:cxn>
                      <a:cxn ang="0">
                        <a:pos x="28" y="113"/>
                      </a:cxn>
                      <a:cxn ang="0">
                        <a:pos x="18" y="105"/>
                      </a:cxn>
                      <a:cxn ang="0">
                        <a:pos x="11" y="96"/>
                      </a:cxn>
                      <a:cxn ang="0">
                        <a:pos x="5" y="85"/>
                      </a:cxn>
                      <a:cxn ang="0">
                        <a:pos x="1" y="74"/>
                      </a:cxn>
                      <a:cxn ang="0">
                        <a:pos x="0" y="62"/>
                      </a:cxn>
                      <a:cxn ang="0">
                        <a:pos x="1" y="48"/>
                      </a:cxn>
                      <a:cxn ang="0">
                        <a:pos x="5" y="37"/>
                      </a:cxn>
                      <a:cxn ang="0">
                        <a:pos x="11" y="26"/>
                      </a:cxn>
                      <a:cxn ang="0">
                        <a:pos x="18" y="17"/>
                      </a:cxn>
                      <a:cxn ang="0">
                        <a:pos x="28" y="9"/>
                      </a:cxn>
                      <a:cxn ang="0">
                        <a:pos x="39" y="5"/>
                      </a:cxn>
                      <a:cxn ang="0">
                        <a:pos x="51" y="0"/>
                      </a:cxn>
                      <a:cxn ang="0">
                        <a:pos x="65" y="0"/>
                      </a:cxn>
                    </a:cxnLst>
                    <a:rect l="0" t="0" r="r" b="b"/>
                    <a:pathLst>
                      <a:path w="128" h="122">
                        <a:moveTo>
                          <a:pt x="65" y="0"/>
                        </a:moveTo>
                        <a:lnTo>
                          <a:pt x="77" y="0"/>
                        </a:lnTo>
                        <a:lnTo>
                          <a:pt x="89" y="5"/>
                        </a:lnTo>
                        <a:lnTo>
                          <a:pt x="100" y="9"/>
                        </a:lnTo>
                        <a:lnTo>
                          <a:pt x="110" y="17"/>
                        </a:lnTo>
                        <a:lnTo>
                          <a:pt x="117" y="26"/>
                        </a:lnTo>
                        <a:lnTo>
                          <a:pt x="123" y="37"/>
                        </a:lnTo>
                        <a:lnTo>
                          <a:pt x="127" y="48"/>
                        </a:lnTo>
                        <a:lnTo>
                          <a:pt x="128" y="62"/>
                        </a:lnTo>
                        <a:lnTo>
                          <a:pt x="127" y="74"/>
                        </a:lnTo>
                        <a:lnTo>
                          <a:pt x="123" y="85"/>
                        </a:lnTo>
                        <a:lnTo>
                          <a:pt x="117" y="96"/>
                        </a:lnTo>
                        <a:lnTo>
                          <a:pt x="110" y="105"/>
                        </a:lnTo>
                        <a:lnTo>
                          <a:pt x="100" y="113"/>
                        </a:lnTo>
                        <a:lnTo>
                          <a:pt x="89" y="118"/>
                        </a:lnTo>
                        <a:lnTo>
                          <a:pt x="77" y="122"/>
                        </a:lnTo>
                        <a:lnTo>
                          <a:pt x="65" y="122"/>
                        </a:lnTo>
                        <a:lnTo>
                          <a:pt x="51" y="122"/>
                        </a:lnTo>
                        <a:lnTo>
                          <a:pt x="39" y="118"/>
                        </a:lnTo>
                        <a:lnTo>
                          <a:pt x="28" y="113"/>
                        </a:lnTo>
                        <a:lnTo>
                          <a:pt x="18" y="105"/>
                        </a:lnTo>
                        <a:lnTo>
                          <a:pt x="11" y="96"/>
                        </a:lnTo>
                        <a:lnTo>
                          <a:pt x="5" y="85"/>
                        </a:lnTo>
                        <a:lnTo>
                          <a:pt x="1" y="74"/>
                        </a:lnTo>
                        <a:lnTo>
                          <a:pt x="0" y="62"/>
                        </a:lnTo>
                        <a:lnTo>
                          <a:pt x="1" y="48"/>
                        </a:lnTo>
                        <a:lnTo>
                          <a:pt x="5" y="37"/>
                        </a:lnTo>
                        <a:lnTo>
                          <a:pt x="11" y="26"/>
                        </a:lnTo>
                        <a:lnTo>
                          <a:pt x="18" y="17"/>
                        </a:lnTo>
                        <a:lnTo>
                          <a:pt x="28" y="9"/>
                        </a:lnTo>
                        <a:lnTo>
                          <a:pt x="39" y="5"/>
                        </a:lnTo>
                        <a:lnTo>
                          <a:pt x="51" y="0"/>
                        </a:lnTo>
                        <a:lnTo>
                          <a:pt x="65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80" name="Freeform 948"/>
                  <p:cNvSpPr>
                    <a:spLocks/>
                  </p:cNvSpPr>
                  <p:nvPr/>
                </p:nvSpPr>
                <p:spPr bwMode="auto">
                  <a:xfrm>
                    <a:off x="5630" y="1679"/>
                    <a:ext cx="19" cy="29"/>
                  </a:xfrm>
                  <a:custGeom>
                    <a:avLst/>
                    <a:gdLst/>
                    <a:ahLst/>
                    <a:cxnLst>
                      <a:cxn ang="0">
                        <a:pos x="19" y="0"/>
                      </a:cxn>
                      <a:cxn ang="0">
                        <a:pos x="16" y="9"/>
                      </a:cxn>
                      <a:cxn ang="0">
                        <a:pos x="11" y="15"/>
                      </a:cxn>
                      <a:cxn ang="0">
                        <a:pos x="6" y="23"/>
                      </a:cxn>
                      <a:cxn ang="0">
                        <a:pos x="0" y="29"/>
                      </a:cxn>
                      <a:cxn ang="0">
                        <a:pos x="11" y="15"/>
                      </a:cxn>
                      <a:cxn ang="0">
                        <a:pos x="19" y="0"/>
                      </a:cxn>
                    </a:cxnLst>
                    <a:rect l="0" t="0" r="r" b="b"/>
                    <a:pathLst>
                      <a:path w="19" h="29">
                        <a:moveTo>
                          <a:pt x="19" y="0"/>
                        </a:moveTo>
                        <a:lnTo>
                          <a:pt x="16" y="9"/>
                        </a:lnTo>
                        <a:lnTo>
                          <a:pt x="11" y="15"/>
                        </a:lnTo>
                        <a:lnTo>
                          <a:pt x="6" y="23"/>
                        </a:lnTo>
                        <a:lnTo>
                          <a:pt x="0" y="29"/>
                        </a:lnTo>
                        <a:lnTo>
                          <a:pt x="11" y="15"/>
                        </a:lnTo>
                        <a:lnTo>
                          <a:pt x="19" y="0"/>
                        </a:lnTo>
                        <a:close/>
                      </a:path>
                    </a:pathLst>
                  </a:custGeom>
                  <a:solidFill>
                    <a:srgbClr val="2E3C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81" name="Freeform 949"/>
                  <p:cNvSpPr>
                    <a:spLocks/>
                  </p:cNvSpPr>
                  <p:nvPr/>
                </p:nvSpPr>
                <p:spPr bwMode="auto">
                  <a:xfrm>
                    <a:off x="5621" y="1669"/>
                    <a:ext cx="29" cy="45"/>
                  </a:xfrm>
                  <a:custGeom>
                    <a:avLst/>
                    <a:gdLst/>
                    <a:ahLst/>
                    <a:cxnLst>
                      <a:cxn ang="0">
                        <a:pos x="29" y="0"/>
                      </a:cxn>
                      <a:cxn ang="0">
                        <a:pos x="28" y="6"/>
                      </a:cxn>
                      <a:cxn ang="0">
                        <a:pos x="26" y="14"/>
                      </a:cxn>
                      <a:cxn ang="0">
                        <a:pos x="23" y="20"/>
                      </a:cxn>
                      <a:cxn ang="0">
                        <a:pos x="20" y="27"/>
                      </a:cxn>
                      <a:cxn ang="0">
                        <a:pos x="11" y="37"/>
                      </a:cxn>
                      <a:cxn ang="0">
                        <a:pos x="0" y="45"/>
                      </a:cxn>
                      <a:cxn ang="0">
                        <a:pos x="9" y="36"/>
                      </a:cxn>
                      <a:cxn ang="0">
                        <a:pos x="18" y="25"/>
                      </a:cxn>
                      <a:cxn ang="0">
                        <a:pos x="25" y="13"/>
                      </a:cxn>
                      <a:cxn ang="0">
                        <a:pos x="29" y="0"/>
                      </a:cxn>
                    </a:cxnLst>
                    <a:rect l="0" t="0" r="r" b="b"/>
                    <a:pathLst>
                      <a:path w="29" h="45">
                        <a:moveTo>
                          <a:pt x="29" y="0"/>
                        </a:moveTo>
                        <a:lnTo>
                          <a:pt x="28" y="6"/>
                        </a:lnTo>
                        <a:lnTo>
                          <a:pt x="26" y="14"/>
                        </a:lnTo>
                        <a:lnTo>
                          <a:pt x="23" y="20"/>
                        </a:lnTo>
                        <a:lnTo>
                          <a:pt x="20" y="27"/>
                        </a:lnTo>
                        <a:lnTo>
                          <a:pt x="11" y="37"/>
                        </a:lnTo>
                        <a:lnTo>
                          <a:pt x="0" y="45"/>
                        </a:lnTo>
                        <a:lnTo>
                          <a:pt x="9" y="36"/>
                        </a:lnTo>
                        <a:lnTo>
                          <a:pt x="18" y="25"/>
                        </a:lnTo>
                        <a:lnTo>
                          <a:pt x="25" y="13"/>
                        </a:ln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2E3C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82" name="Freeform 950"/>
                  <p:cNvSpPr>
                    <a:spLocks/>
                  </p:cNvSpPr>
                  <p:nvPr/>
                </p:nvSpPr>
                <p:spPr bwMode="auto">
                  <a:xfrm>
                    <a:off x="5615" y="1662"/>
                    <a:ext cx="35" cy="57"/>
                  </a:xfrm>
                  <a:custGeom>
                    <a:avLst/>
                    <a:gdLst/>
                    <a:ahLst/>
                    <a:cxnLst>
                      <a:cxn ang="0">
                        <a:pos x="15" y="46"/>
                      </a:cxn>
                      <a:cxn ang="0">
                        <a:pos x="26" y="32"/>
                      </a:cxn>
                      <a:cxn ang="0">
                        <a:pos x="34" y="17"/>
                      </a:cxn>
                      <a:cxn ang="0">
                        <a:pos x="35" y="9"/>
                      </a:cxn>
                      <a:cxn ang="0">
                        <a:pos x="35" y="1"/>
                      </a:cxn>
                      <a:cxn ang="0">
                        <a:pos x="35" y="0"/>
                      </a:cxn>
                      <a:cxn ang="0">
                        <a:pos x="35" y="0"/>
                      </a:cxn>
                      <a:cxn ang="0">
                        <a:pos x="34" y="7"/>
                      </a:cxn>
                      <a:cxn ang="0">
                        <a:pos x="31" y="17"/>
                      </a:cxn>
                      <a:cxn ang="0">
                        <a:pos x="26" y="24"/>
                      </a:cxn>
                      <a:cxn ang="0">
                        <a:pos x="23" y="32"/>
                      </a:cxn>
                      <a:cxn ang="0">
                        <a:pos x="12" y="44"/>
                      </a:cxn>
                      <a:cxn ang="0">
                        <a:pos x="0" y="57"/>
                      </a:cxn>
                      <a:cxn ang="0">
                        <a:pos x="7" y="52"/>
                      </a:cxn>
                      <a:cxn ang="0">
                        <a:pos x="15" y="46"/>
                      </a:cxn>
                    </a:cxnLst>
                    <a:rect l="0" t="0" r="r" b="b"/>
                    <a:pathLst>
                      <a:path w="35" h="57">
                        <a:moveTo>
                          <a:pt x="15" y="46"/>
                        </a:moveTo>
                        <a:lnTo>
                          <a:pt x="26" y="32"/>
                        </a:lnTo>
                        <a:lnTo>
                          <a:pt x="34" y="17"/>
                        </a:lnTo>
                        <a:lnTo>
                          <a:pt x="35" y="9"/>
                        </a:lnTo>
                        <a:lnTo>
                          <a:pt x="35" y="1"/>
                        </a:lnTo>
                        <a:lnTo>
                          <a:pt x="35" y="0"/>
                        </a:lnTo>
                        <a:lnTo>
                          <a:pt x="35" y="0"/>
                        </a:lnTo>
                        <a:lnTo>
                          <a:pt x="34" y="7"/>
                        </a:lnTo>
                        <a:lnTo>
                          <a:pt x="31" y="17"/>
                        </a:lnTo>
                        <a:lnTo>
                          <a:pt x="26" y="24"/>
                        </a:lnTo>
                        <a:lnTo>
                          <a:pt x="23" y="32"/>
                        </a:lnTo>
                        <a:lnTo>
                          <a:pt x="12" y="44"/>
                        </a:lnTo>
                        <a:lnTo>
                          <a:pt x="0" y="57"/>
                        </a:lnTo>
                        <a:lnTo>
                          <a:pt x="7" y="52"/>
                        </a:lnTo>
                        <a:lnTo>
                          <a:pt x="15" y="46"/>
                        </a:lnTo>
                        <a:close/>
                      </a:path>
                    </a:pathLst>
                  </a:custGeom>
                  <a:solidFill>
                    <a:srgbClr val="2E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83" name="Freeform 951"/>
                  <p:cNvSpPr>
                    <a:spLocks/>
                  </p:cNvSpPr>
                  <p:nvPr/>
                </p:nvSpPr>
                <p:spPr bwMode="auto">
                  <a:xfrm>
                    <a:off x="5609" y="1655"/>
                    <a:ext cx="41" cy="67"/>
                  </a:xfrm>
                  <a:custGeom>
                    <a:avLst/>
                    <a:gdLst/>
                    <a:ahLst/>
                    <a:cxnLst>
                      <a:cxn ang="0">
                        <a:pos x="12" y="59"/>
                      </a:cxn>
                      <a:cxn ang="0">
                        <a:pos x="21" y="50"/>
                      </a:cxn>
                      <a:cxn ang="0">
                        <a:pos x="30" y="39"/>
                      </a:cxn>
                      <a:cxn ang="0">
                        <a:pos x="37" y="27"/>
                      </a:cxn>
                      <a:cxn ang="0">
                        <a:pos x="41" y="14"/>
                      </a:cxn>
                      <a:cxn ang="0">
                        <a:pos x="41" y="11"/>
                      </a:cxn>
                      <a:cxn ang="0">
                        <a:pos x="41" y="8"/>
                      </a:cxn>
                      <a:cxn ang="0">
                        <a:pos x="41" y="3"/>
                      </a:cxn>
                      <a:cxn ang="0">
                        <a:pos x="41" y="0"/>
                      </a:cxn>
                      <a:cxn ang="0">
                        <a:pos x="38" y="10"/>
                      </a:cxn>
                      <a:cxn ang="0">
                        <a:pos x="35" y="20"/>
                      </a:cxn>
                      <a:cxn ang="0">
                        <a:pos x="32" y="30"/>
                      </a:cxn>
                      <a:cxn ang="0">
                        <a:pos x="27" y="37"/>
                      </a:cxn>
                      <a:cxn ang="0">
                        <a:pos x="21" y="47"/>
                      </a:cxn>
                      <a:cxn ang="0">
                        <a:pos x="15" y="53"/>
                      </a:cxn>
                      <a:cxn ang="0">
                        <a:pos x="7" y="61"/>
                      </a:cxn>
                      <a:cxn ang="0">
                        <a:pos x="0" y="67"/>
                      </a:cxn>
                      <a:cxn ang="0">
                        <a:pos x="6" y="64"/>
                      </a:cxn>
                      <a:cxn ang="0">
                        <a:pos x="12" y="59"/>
                      </a:cxn>
                    </a:cxnLst>
                    <a:rect l="0" t="0" r="r" b="b"/>
                    <a:pathLst>
                      <a:path w="41" h="67">
                        <a:moveTo>
                          <a:pt x="12" y="59"/>
                        </a:moveTo>
                        <a:lnTo>
                          <a:pt x="21" y="50"/>
                        </a:lnTo>
                        <a:lnTo>
                          <a:pt x="30" y="39"/>
                        </a:lnTo>
                        <a:lnTo>
                          <a:pt x="37" y="27"/>
                        </a:lnTo>
                        <a:lnTo>
                          <a:pt x="41" y="14"/>
                        </a:lnTo>
                        <a:lnTo>
                          <a:pt x="41" y="11"/>
                        </a:lnTo>
                        <a:lnTo>
                          <a:pt x="41" y="8"/>
                        </a:lnTo>
                        <a:lnTo>
                          <a:pt x="41" y="3"/>
                        </a:lnTo>
                        <a:lnTo>
                          <a:pt x="41" y="0"/>
                        </a:lnTo>
                        <a:lnTo>
                          <a:pt x="38" y="10"/>
                        </a:lnTo>
                        <a:lnTo>
                          <a:pt x="35" y="20"/>
                        </a:lnTo>
                        <a:lnTo>
                          <a:pt x="32" y="30"/>
                        </a:lnTo>
                        <a:lnTo>
                          <a:pt x="27" y="37"/>
                        </a:lnTo>
                        <a:lnTo>
                          <a:pt x="21" y="47"/>
                        </a:lnTo>
                        <a:lnTo>
                          <a:pt x="15" y="53"/>
                        </a:lnTo>
                        <a:lnTo>
                          <a:pt x="7" y="61"/>
                        </a:lnTo>
                        <a:lnTo>
                          <a:pt x="0" y="67"/>
                        </a:lnTo>
                        <a:lnTo>
                          <a:pt x="6" y="64"/>
                        </a:lnTo>
                        <a:lnTo>
                          <a:pt x="12" y="59"/>
                        </a:lnTo>
                        <a:close/>
                      </a:path>
                    </a:pathLst>
                  </a:custGeom>
                  <a:solidFill>
                    <a:srgbClr val="30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84" name="Freeform 952"/>
                  <p:cNvSpPr>
                    <a:spLocks/>
                  </p:cNvSpPr>
                  <p:nvPr/>
                </p:nvSpPr>
                <p:spPr bwMode="auto">
                  <a:xfrm>
                    <a:off x="5602" y="1649"/>
                    <a:ext cx="48" cy="74"/>
                  </a:xfrm>
                  <a:custGeom>
                    <a:avLst/>
                    <a:gdLst/>
                    <a:ahLst/>
                    <a:cxnLst>
                      <a:cxn ang="0">
                        <a:pos x="13" y="70"/>
                      </a:cxn>
                      <a:cxn ang="0">
                        <a:pos x="25" y="57"/>
                      </a:cxn>
                      <a:cxn ang="0">
                        <a:pos x="36" y="45"/>
                      </a:cxn>
                      <a:cxn ang="0">
                        <a:pos x="39" y="37"/>
                      </a:cxn>
                      <a:cxn ang="0">
                        <a:pos x="44" y="30"/>
                      </a:cxn>
                      <a:cxn ang="0">
                        <a:pos x="47" y="20"/>
                      </a:cxn>
                      <a:cxn ang="0">
                        <a:pos x="48" y="13"/>
                      </a:cxn>
                      <a:cxn ang="0">
                        <a:pos x="48" y="6"/>
                      </a:cxn>
                      <a:cxn ang="0">
                        <a:pos x="47" y="0"/>
                      </a:cxn>
                      <a:cxn ang="0">
                        <a:pos x="45" y="13"/>
                      </a:cxn>
                      <a:cxn ang="0">
                        <a:pos x="42" y="23"/>
                      </a:cxn>
                      <a:cxn ang="0">
                        <a:pos x="37" y="34"/>
                      </a:cxn>
                      <a:cxn ang="0">
                        <a:pos x="33" y="43"/>
                      </a:cxn>
                      <a:cxn ang="0">
                        <a:pos x="25" y="53"/>
                      </a:cxn>
                      <a:cxn ang="0">
                        <a:pos x="17" y="61"/>
                      </a:cxn>
                      <a:cxn ang="0">
                        <a:pos x="10" y="68"/>
                      </a:cxn>
                      <a:cxn ang="0">
                        <a:pos x="0" y="74"/>
                      </a:cxn>
                      <a:cxn ang="0">
                        <a:pos x="7" y="73"/>
                      </a:cxn>
                      <a:cxn ang="0">
                        <a:pos x="13" y="70"/>
                      </a:cxn>
                    </a:cxnLst>
                    <a:rect l="0" t="0" r="r" b="b"/>
                    <a:pathLst>
                      <a:path w="48" h="74">
                        <a:moveTo>
                          <a:pt x="13" y="70"/>
                        </a:moveTo>
                        <a:lnTo>
                          <a:pt x="25" y="57"/>
                        </a:lnTo>
                        <a:lnTo>
                          <a:pt x="36" y="45"/>
                        </a:lnTo>
                        <a:lnTo>
                          <a:pt x="39" y="37"/>
                        </a:lnTo>
                        <a:lnTo>
                          <a:pt x="44" y="30"/>
                        </a:lnTo>
                        <a:lnTo>
                          <a:pt x="47" y="20"/>
                        </a:lnTo>
                        <a:lnTo>
                          <a:pt x="48" y="13"/>
                        </a:lnTo>
                        <a:lnTo>
                          <a:pt x="48" y="6"/>
                        </a:lnTo>
                        <a:lnTo>
                          <a:pt x="47" y="0"/>
                        </a:lnTo>
                        <a:lnTo>
                          <a:pt x="45" y="13"/>
                        </a:lnTo>
                        <a:lnTo>
                          <a:pt x="42" y="23"/>
                        </a:lnTo>
                        <a:lnTo>
                          <a:pt x="37" y="34"/>
                        </a:lnTo>
                        <a:lnTo>
                          <a:pt x="33" y="43"/>
                        </a:lnTo>
                        <a:lnTo>
                          <a:pt x="25" y="53"/>
                        </a:lnTo>
                        <a:lnTo>
                          <a:pt x="17" y="61"/>
                        </a:lnTo>
                        <a:lnTo>
                          <a:pt x="10" y="68"/>
                        </a:lnTo>
                        <a:lnTo>
                          <a:pt x="0" y="74"/>
                        </a:lnTo>
                        <a:lnTo>
                          <a:pt x="7" y="73"/>
                        </a:lnTo>
                        <a:lnTo>
                          <a:pt x="13" y="70"/>
                        </a:lnTo>
                        <a:close/>
                      </a:path>
                    </a:pathLst>
                  </a:custGeom>
                  <a:solidFill>
                    <a:srgbClr val="313E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85" name="Freeform 953"/>
                  <p:cNvSpPr>
                    <a:spLocks/>
                  </p:cNvSpPr>
                  <p:nvPr/>
                </p:nvSpPr>
                <p:spPr bwMode="auto">
                  <a:xfrm>
                    <a:off x="5596" y="1645"/>
                    <a:ext cx="54" cy="78"/>
                  </a:xfrm>
                  <a:custGeom>
                    <a:avLst/>
                    <a:gdLst/>
                    <a:ahLst/>
                    <a:cxnLst>
                      <a:cxn ang="0">
                        <a:pos x="13" y="77"/>
                      </a:cxn>
                      <a:cxn ang="0">
                        <a:pos x="20" y="71"/>
                      </a:cxn>
                      <a:cxn ang="0">
                        <a:pos x="28" y="63"/>
                      </a:cxn>
                      <a:cxn ang="0">
                        <a:pos x="34" y="57"/>
                      </a:cxn>
                      <a:cxn ang="0">
                        <a:pos x="40" y="47"/>
                      </a:cxn>
                      <a:cxn ang="0">
                        <a:pos x="45" y="40"/>
                      </a:cxn>
                      <a:cxn ang="0">
                        <a:pos x="48" y="30"/>
                      </a:cxn>
                      <a:cxn ang="0">
                        <a:pos x="51" y="20"/>
                      </a:cxn>
                      <a:cxn ang="0">
                        <a:pos x="54" y="10"/>
                      </a:cxn>
                      <a:cxn ang="0">
                        <a:pos x="53" y="6"/>
                      </a:cxn>
                      <a:cxn ang="0">
                        <a:pos x="51" y="0"/>
                      </a:cxn>
                      <a:cxn ang="0">
                        <a:pos x="50" y="13"/>
                      </a:cxn>
                      <a:cxn ang="0">
                        <a:pos x="47" y="24"/>
                      </a:cxn>
                      <a:cxn ang="0">
                        <a:pos x="43" y="37"/>
                      </a:cxn>
                      <a:cxn ang="0">
                        <a:pos x="37" y="47"/>
                      </a:cxn>
                      <a:cxn ang="0">
                        <a:pos x="30" y="57"/>
                      </a:cxn>
                      <a:cxn ang="0">
                        <a:pos x="20" y="66"/>
                      </a:cxn>
                      <a:cxn ang="0">
                        <a:pos x="11" y="72"/>
                      </a:cxn>
                      <a:cxn ang="0">
                        <a:pos x="0" y="78"/>
                      </a:cxn>
                      <a:cxn ang="0">
                        <a:pos x="6" y="78"/>
                      </a:cxn>
                      <a:cxn ang="0">
                        <a:pos x="13" y="77"/>
                      </a:cxn>
                    </a:cxnLst>
                    <a:rect l="0" t="0" r="r" b="b"/>
                    <a:pathLst>
                      <a:path w="54" h="78">
                        <a:moveTo>
                          <a:pt x="13" y="77"/>
                        </a:moveTo>
                        <a:lnTo>
                          <a:pt x="20" y="71"/>
                        </a:lnTo>
                        <a:lnTo>
                          <a:pt x="28" y="63"/>
                        </a:lnTo>
                        <a:lnTo>
                          <a:pt x="34" y="57"/>
                        </a:lnTo>
                        <a:lnTo>
                          <a:pt x="40" y="47"/>
                        </a:lnTo>
                        <a:lnTo>
                          <a:pt x="45" y="40"/>
                        </a:lnTo>
                        <a:lnTo>
                          <a:pt x="48" y="30"/>
                        </a:lnTo>
                        <a:lnTo>
                          <a:pt x="51" y="20"/>
                        </a:lnTo>
                        <a:lnTo>
                          <a:pt x="54" y="10"/>
                        </a:lnTo>
                        <a:lnTo>
                          <a:pt x="53" y="6"/>
                        </a:lnTo>
                        <a:lnTo>
                          <a:pt x="51" y="0"/>
                        </a:lnTo>
                        <a:lnTo>
                          <a:pt x="50" y="13"/>
                        </a:lnTo>
                        <a:lnTo>
                          <a:pt x="47" y="24"/>
                        </a:lnTo>
                        <a:lnTo>
                          <a:pt x="43" y="37"/>
                        </a:lnTo>
                        <a:lnTo>
                          <a:pt x="37" y="47"/>
                        </a:lnTo>
                        <a:lnTo>
                          <a:pt x="30" y="57"/>
                        </a:lnTo>
                        <a:lnTo>
                          <a:pt x="20" y="66"/>
                        </a:lnTo>
                        <a:lnTo>
                          <a:pt x="11" y="72"/>
                        </a:lnTo>
                        <a:lnTo>
                          <a:pt x="0" y="78"/>
                        </a:lnTo>
                        <a:lnTo>
                          <a:pt x="6" y="78"/>
                        </a:lnTo>
                        <a:lnTo>
                          <a:pt x="13" y="77"/>
                        </a:lnTo>
                        <a:close/>
                      </a:path>
                    </a:pathLst>
                  </a:custGeom>
                  <a:solidFill>
                    <a:srgbClr val="323E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86" name="Freeform 954"/>
                  <p:cNvSpPr>
                    <a:spLocks/>
                  </p:cNvSpPr>
                  <p:nvPr/>
                </p:nvSpPr>
                <p:spPr bwMode="auto">
                  <a:xfrm>
                    <a:off x="5592" y="1641"/>
                    <a:ext cx="57" cy="84"/>
                  </a:xfrm>
                  <a:custGeom>
                    <a:avLst/>
                    <a:gdLst/>
                    <a:ahLst/>
                    <a:cxnLst>
                      <a:cxn ang="0">
                        <a:pos x="10" y="82"/>
                      </a:cxn>
                      <a:cxn ang="0">
                        <a:pos x="20" y="76"/>
                      </a:cxn>
                      <a:cxn ang="0">
                        <a:pos x="27" y="69"/>
                      </a:cxn>
                      <a:cxn ang="0">
                        <a:pos x="35" y="61"/>
                      </a:cxn>
                      <a:cxn ang="0">
                        <a:pos x="43" y="51"/>
                      </a:cxn>
                      <a:cxn ang="0">
                        <a:pos x="47" y="42"/>
                      </a:cxn>
                      <a:cxn ang="0">
                        <a:pos x="52" y="31"/>
                      </a:cxn>
                      <a:cxn ang="0">
                        <a:pos x="55" y="21"/>
                      </a:cxn>
                      <a:cxn ang="0">
                        <a:pos x="57" y="8"/>
                      </a:cxn>
                      <a:cxn ang="0">
                        <a:pos x="55" y="4"/>
                      </a:cxn>
                      <a:cxn ang="0">
                        <a:pos x="54" y="0"/>
                      </a:cxn>
                      <a:cxn ang="0">
                        <a:pos x="54" y="0"/>
                      </a:cxn>
                      <a:cxn ang="0">
                        <a:pos x="54" y="2"/>
                      </a:cxn>
                      <a:cxn ang="0">
                        <a:pos x="54" y="14"/>
                      </a:cxn>
                      <a:cxn ang="0">
                        <a:pos x="51" y="28"/>
                      </a:cxn>
                      <a:cxn ang="0">
                        <a:pos x="46" y="41"/>
                      </a:cxn>
                      <a:cxn ang="0">
                        <a:pos x="38" y="51"/>
                      </a:cxn>
                      <a:cxn ang="0">
                        <a:pos x="30" y="61"/>
                      </a:cxn>
                      <a:cxn ang="0">
                        <a:pos x="21" y="70"/>
                      </a:cxn>
                      <a:cxn ang="0">
                        <a:pos x="12" y="78"/>
                      </a:cxn>
                      <a:cxn ang="0">
                        <a:pos x="0" y="84"/>
                      </a:cxn>
                      <a:cxn ang="0">
                        <a:pos x="4" y="82"/>
                      </a:cxn>
                      <a:cxn ang="0">
                        <a:pos x="10" y="82"/>
                      </a:cxn>
                    </a:cxnLst>
                    <a:rect l="0" t="0" r="r" b="b"/>
                    <a:pathLst>
                      <a:path w="57" h="84">
                        <a:moveTo>
                          <a:pt x="10" y="82"/>
                        </a:moveTo>
                        <a:lnTo>
                          <a:pt x="20" y="76"/>
                        </a:lnTo>
                        <a:lnTo>
                          <a:pt x="27" y="69"/>
                        </a:lnTo>
                        <a:lnTo>
                          <a:pt x="35" y="61"/>
                        </a:lnTo>
                        <a:lnTo>
                          <a:pt x="43" y="51"/>
                        </a:lnTo>
                        <a:lnTo>
                          <a:pt x="47" y="42"/>
                        </a:lnTo>
                        <a:lnTo>
                          <a:pt x="52" y="31"/>
                        </a:lnTo>
                        <a:lnTo>
                          <a:pt x="55" y="21"/>
                        </a:lnTo>
                        <a:lnTo>
                          <a:pt x="57" y="8"/>
                        </a:lnTo>
                        <a:lnTo>
                          <a:pt x="55" y="4"/>
                        </a:lnTo>
                        <a:lnTo>
                          <a:pt x="54" y="0"/>
                        </a:lnTo>
                        <a:lnTo>
                          <a:pt x="54" y="0"/>
                        </a:lnTo>
                        <a:lnTo>
                          <a:pt x="54" y="2"/>
                        </a:lnTo>
                        <a:lnTo>
                          <a:pt x="54" y="14"/>
                        </a:lnTo>
                        <a:lnTo>
                          <a:pt x="51" y="28"/>
                        </a:lnTo>
                        <a:lnTo>
                          <a:pt x="46" y="41"/>
                        </a:lnTo>
                        <a:lnTo>
                          <a:pt x="38" y="51"/>
                        </a:lnTo>
                        <a:lnTo>
                          <a:pt x="30" y="61"/>
                        </a:lnTo>
                        <a:lnTo>
                          <a:pt x="21" y="70"/>
                        </a:lnTo>
                        <a:lnTo>
                          <a:pt x="12" y="78"/>
                        </a:lnTo>
                        <a:lnTo>
                          <a:pt x="0" y="84"/>
                        </a:lnTo>
                        <a:lnTo>
                          <a:pt x="4" y="82"/>
                        </a:lnTo>
                        <a:lnTo>
                          <a:pt x="10" y="82"/>
                        </a:lnTo>
                        <a:close/>
                      </a:path>
                    </a:pathLst>
                  </a:custGeom>
                  <a:solidFill>
                    <a:srgbClr val="333F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87" name="Freeform 955"/>
                  <p:cNvSpPr>
                    <a:spLocks/>
                  </p:cNvSpPr>
                  <p:nvPr/>
                </p:nvSpPr>
                <p:spPr bwMode="auto">
                  <a:xfrm>
                    <a:off x="5587" y="1637"/>
                    <a:ext cx="60" cy="88"/>
                  </a:xfrm>
                  <a:custGeom>
                    <a:avLst/>
                    <a:gdLst/>
                    <a:ahLst/>
                    <a:cxnLst>
                      <a:cxn ang="0">
                        <a:pos x="9" y="86"/>
                      </a:cxn>
                      <a:cxn ang="0">
                        <a:pos x="20" y="80"/>
                      </a:cxn>
                      <a:cxn ang="0">
                        <a:pos x="29" y="74"/>
                      </a:cxn>
                      <a:cxn ang="0">
                        <a:pos x="39" y="65"/>
                      </a:cxn>
                      <a:cxn ang="0">
                        <a:pos x="46" y="55"/>
                      </a:cxn>
                      <a:cxn ang="0">
                        <a:pos x="52" y="45"/>
                      </a:cxn>
                      <a:cxn ang="0">
                        <a:pos x="56" y="32"/>
                      </a:cxn>
                      <a:cxn ang="0">
                        <a:pos x="59" y="21"/>
                      </a:cxn>
                      <a:cxn ang="0">
                        <a:pos x="60" y="8"/>
                      </a:cxn>
                      <a:cxn ang="0">
                        <a:pos x="59" y="4"/>
                      </a:cxn>
                      <a:cxn ang="0">
                        <a:pos x="57" y="0"/>
                      </a:cxn>
                      <a:cxn ang="0">
                        <a:pos x="57" y="3"/>
                      </a:cxn>
                      <a:cxn ang="0">
                        <a:pos x="57" y="6"/>
                      </a:cxn>
                      <a:cxn ang="0">
                        <a:pos x="57" y="20"/>
                      </a:cxn>
                      <a:cxn ang="0">
                        <a:pos x="54" y="32"/>
                      </a:cxn>
                      <a:cxn ang="0">
                        <a:pos x="48" y="45"/>
                      </a:cxn>
                      <a:cxn ang="0">
                        <a:pos x="42" y="55"/>
                      </a:cxn>
                      <a:cxn ang="0">
                        <a:pos x="32" y="66"/>
                      </a:cxn>
                      <a:cxn ang="0">
                        <a:pos x="23" y="76"/>
                      </a:cxn>
                      <a:cxn ang="0">
                        <a:pos x="12" y="82"/>
                      </a:cxn>
                      <a:cxn ang="0">
                        <a:pos x="0" y="88"/>
                      </a:cxn>
                      <a:cxn ang="0">
                        <a:pos x="5" y="88"/>
                      </a:cxn>
                      <a:cxn ang="0">
                        <a:pos x="9" y="86"/>
                      </a:cxn>
                    </a:cxnLst>
                    <a:rect l="0" t="0" r="r" b="b"/>
                    <a:pathLst>
                      <a:path w="60" h="88">
                        <a:moveTo>
                          <a:pt x="9" y="86"/>
                        </a:moveTo>
                        <a:lnTo>
                          <a:pt x="20" y="80"/>
                        </a:lnTo>
                        <a:lnTo>
                          <a:pt x="29" y="74"/>
                        </a:lnTo>
                        <a:lnTo>
                          <a:pt x="39" y="65"/>
                        </a:lnTo>
                        <a:lnTo>
                          <a:pt x="46" y="55"/>
                        </a:lnTo>
                        <a:lnTo>
                          <a:pt x="52" y="45"/>
                        </a:lnTo>
                        <a:lnTo>
                          <a:pt x="56" y="32"/>
                        </a:lnTo>
                        <a:lnTo>
                          <a:pt x="59" y="21"/>
                        </a:lnTo>
                        <a:lnTo>
                          <a:pt x="60" y="8"/>
                        </a:lnTo>
                        <a:lnTo>
                          <a:pt x="59" y="4"/>
                        </a:lnTo>
                        <a:lnTo>
                          <a:pt x="57" y="0"/>
                        </a:lnTo>
                        <a:lnTo>
                          <a:pt x="57" y="3"/>
                        </a:lnTo>
                        <a:lnTo>
                          <a:pt x="57" y="6"/>
                        </a:lnTo>
                        <a:lnTo>
                          <a:pt x="57" y="20"/>
                        </a:lnTo>
                        <a:lnTo>
                          <a:pt x="54" y="32"/>
                        </a:lnTo>
                        <a:lnTo>
                          <a:pt x="48" y="45"/>
                        </a:lnTo>
                        <a:lnTo>
                          <a:pt x="42" y="55"/>
                        </a:lnTo>
                        <a:lnTo>
                          <a:pt x="32" y="66"/>
                        </a:lnTo>
                        <a:lnTo>
                          <a:pt x="23" y="76"/>
                        </a:lnTo>
                        <a:lnTo>
                          <a:pt x="12" y="82"/>
                        </a:lnTo>
                        <a:lnTo>
                          <a:pt x="0" y="88"/>
                        </a:lnTo>
                        <a:lnTo>
                          <a:pt x="5" y="88"/>
                        </a:lnTo>
                        <a:lnTo>
                          <a:pt x="9" y="86"/>
                        </a:lnTo>
                        <a:close/>
                      </a:path>
                    </a:pathLst>
                  </a:custGeom>
                  <a:solidFill>
                    <a:srgbClr val="34408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88" name="Freeform 956"/>
                  <p:cNvSpPr>
                    <a:spLocks/>
                  </p:cNvSpPr>
                  <p:nvPr/>
                </p:nvSpPr>
                <p:spPr bwMode="auto">
                  <a:xfrm>
                    <a:off x="5582" y="1634"/>
                    <a:ext cx="64" cy="91"/>
                  </a:xfrm>
                  <a:custGeom>
                    <a:avLst/>
                    <a:gdLst/>
                    <a:ahLst/>
                    <a:cxnLst>
                      <a:cxn ang="0">
                        <a:pos x="64" y="9"/>
                      </a:cxn>
                      <a:cxn ang="0">
                        <a:pos x="64" y="7"/>
                      </a:cxn>
                      <a:cxn ang="0">
                        <a:pos x="64" y="7"/>
                      </a:cxn>
                      <a:cxn ang="0">
                        <a:pos x="62" y="3"/>
                      </a:cxn>
                      <a:cxn ang="0">
                        <a:pos x="61" y="0"/>
                      </a:cxn>
                      <a:cxn ang="0">
                        <a:pos x="61" y="4"/>
                      </a:cxn>
                      <a:cxn ang="0">
                        <a:pos x="61" y="9"/>
                      </a:cxn>
                      <a:cxn ang="0">
                        <a:pos x="61" y="23"/>
                      </a:cxn>
                      <a:cxn ang="0">
                        <a:pos x="56" y="35"/>
                      </a:cxn>
                      <a:cxn ang="0">
                        <a:pos x="51" y="49"/>
                      </a:cxn>
                      <a:cxn ang="0">
                        <a:pos x="44" y="60"/>
                      </a:cxn>
                      <a:cxn ang="0">
                        <a:pos x="34" y="69"/>
                      </a:cxn>
                      <a:cxn ang="0">
                        <a:pos x="25" y="79"/>
                      </a:cxn>
                      <a:cxn ang="0">
                        <a:pos x="13" y="86"/>
                      </a:cxn>
                      <a:cxn ang="0">
                        <a:pos x="0" y="91"/>
                      </a:cxn>
                      <a:cxn ang="0">
                        <a:pos x="2" y="91"/>
                      </a:cxn>
                      <a:cxn ang="0">
                        <a:pos x="3" y="91"/>
                      </a:cxn>
                      <a:cxn ang="0">
                        <a:pos x="6" y="91"/>
                      </a:cxn>
                      <a:cxn ang="0">
                        <a:pos x="10" y="91"/>
                      </a:cxn>
                      <a:cxn ang="0">
                        <a:pos x="22" y="85"/>
                      </a:cxn>
                      <a:cxn ang="0">
                        <a:pos x="31" y="77"/>
                      </a:cxn>
                      <a:cxn ang="0">
                        <a:pos x="40" y="68"/>
                      </a:cxn>
                      <a:cxn ang="0">
                        <a:pos x="48" y="58"/>
                      </a:cxn>
                      <a:cxn ang="0">
                        <a:pos x="56" y="48"/>
                      </a:cxn>
                      <a:cxn ang="0">
                        <a:pos x="61" y="35"/>
                      </a:cxn>
                      <a:cxn ang="0">
                        <a:pos x="64" y="21"/>
                      </a:cxn>
                      <a:cxn ang="0">
                        <a:pos x="64" y="9"/>
                      </a:cxn>
                    </a:cxnLst>
                    <a:rect l="0" t="0" r="r" b="b"/>
                    <a:pathLst>
                      <a:path w="64" h="91">
                        <a:moveTo>
                          <a:pt x="64" y="9"/>
                        </a:moveTo>
                        <a:lnTo>
                          <a:pt x="64" y="7"/>
                        </a:lnTo>
                        <a:lnTo>
                          <a:pt x="64" y="7"/>
                        </a:lnTo>
                        <a:lnTo>
                          <a:pt x="62" y="3"/>
                        </a:lnTo>
                        <a:lnTo>
                          <a:pt x="61" y="0"/>
                        </a:lnTo>
                        <a:lnTo>
                          <a:pt x="61" y="4"/>
                        </a:lnTo>
                        <a:lnTo>
                          <a:pt x="61" y="9"/>
                        </a:lnTo>
                        <a:lnTo>
                          <a:pt x="61" y="23"/>
                        </a:lnTo>
                        <a:lnTo>
                          <a:pt x="56" y="35"/>
                        </a:lnTo>
                        <a:lnTo>
                          <a:pt x="51" y="49"/>
                        </a:lnTo>
                        <a:lnTo>
                          <a:pt x="44" y="60"/>
                        </a:lnTo>
                        <a:lnTo>
                          <a:pt x="34" y="69"/>
                        </a:lnTo>
                        <a:lnTo>
                          <a:pt x="25" y="79"/>
                        </a:lnTo>
                        <a:lnTo>
                          <a:pt x="13" y="86"/>
                        </a:lnTo>
                        <a:lnTo>
                          <a:pt x="0" y="91"/>
                        </a:lnTo>
                        <a:lnTo>
                          <a:pt x="2" y="91"/>
                        </a:lnTo>
                        <a:lnTo>
                          <a:pt x="3" y="91"/>
                        </a:lnTo>
                        <a:lnTo>
                          <a:pt x="6" y="91"/>
                        </a:lnTo>
                        <a:lnTo>
                          <a:pt x="10" y="91"/>
                        </a:lnTo>
                        <a:lnTo>
                          <a:pt x="22" y="85"/>
                        </a:lnTo>
                        <a:lnTo>
                          <a:pt x="31" y="77"/>
                        </a:lnTo>
                        <a:lnTo>
                          <a:pt x="40" y="68"/>
                        </a:lnTo>
                        <a:lnTo>
                          <a:pt x="48" y="58"/>
                        </a:lnTo>
                        <a:lnTo>
                          <a:pt x="56" y="48"/>
                        </a:lnTo>
                        <a:lnTo>
                          <a:pt x="61" y="35"/>
                        </a:lnTo>
                        <a:lnTo>
                          <a:pt x="64" y="21"/>
                        </a:lnTo>
                        <a:lnTo>
                          <a:pt x="64" y="9"/>
                        </a:lnTo>
                        <a:close/>
                      </a:path>
                    </a:pathLst>
                  </a:custGeom>
                  <a:solidFill>
                    <a:srgbClr val="34428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89" name="Freeform 957"/>
                  <p:cNvSpPr>
                    <a:spLocks/>
                  </p:cNvSpPr>
                  <p:nvPr/>
                </p:nvSpPr>
                <p:spPr bwMode="auto">
                  <a:xfrm>
                    <a:off x="5578" y="1631"/>
                    <a:ext cx="66" cy="94"/>
                  </a:xfrm>
                  <a:custGeom>
                    <a:avLst/>
                    <a:gdLst/>
                    <a:ahLst/>
                    <a:cxnLst>
                      <a:cxn ang="0">
                        <a:pos x="66" y="12"/>
                      </a:cxn>
                      <a:cxn ang="0">
                        <a:pos x="66" y="9"/>
                      </a:cxn>
                      <a:cxn ang="0">
                        <a:pos x="66" y="6"/>
                      </a:cxn>
                      <a:cxn ang="0">
                        <a:pos x="65" y="3"/>
                      </a:cxn>
                      <a:cxn ang="0">
                        <a:pos x="63" y="0"/>
                      </a:cxn>
                      <a:cxn ang="0">
                        <a:pos x="63" y="6"/>
                      </a:cxn>
                      <a:cxn ang="0">
                        <a:pos x="63" y="12"/>
                      </a:cxn>
                      <a:cxn ang="0">
                        <a:pos x="61" y="26"/>
                      </a:cxn>
                      <a:cxn ang="0">
                        <a:pos x="58" y="40"/>
                      </a:cxn>
                      <a:cxn ang="0">
                        <a:pos x="54" y="52"/>
                      </a:cxn>
                      <a:cxn ang="0">
                        <a:pos x="46" y="63"/>
                      </a:cxn>
                      <a:cxn ang="0">
                        <a:pos x="37" y="74"/>
                      </a:cxn>
                      <a:cxn ang="0">
                        <a:pos x="26" y="82"/>
                      </a:cxn>
                      <a:cxn ang="0">
                        <a:pos x="14" y="89"/>
                      </a:cxn>
                      <a:cxn ang="0">
                        <a:pos x="0" y="94"/>
                      </a:cxn>
                      <a:cxn ang="0">
                        <a:pos x="4" y="94"/>
                      </a:cxn>
                      <a:cxn ang="0">
                        <a:pos x="7" y="94"/>
                      </a:cxn>
                      <a:cxn ang="0">
                        <a:pos x="9" y="94"/>
                      </a:cxn>
                      <a:cxn ang="0">
                        <a:pos x="9" y="94"/>
                      </a:cxn>
                      <a:cxn ang="0">
                        <a:pos x="21" y="88"/>
                      </a:cxn>
                      <a:cxn ang="0">
                        <a:pos x="32" y="82"/>
                      </a:cxn>
                      <a:cxn ang="0">
                        <a:pos x="41" y="72"/>
                      </a:cxn>
                      <a:cxn ang="0">
                        <a:pos x="51" y="61"/>
                      </a:cxn>
                      <a:cxn ang="0">
                        <a:pos x="57" y="51"/>
                      </a:cxn>
                      <a:cxn ang="0">
                        <a:pos x="63" y="38"/>
                      </a:cxn>
                      <a:cxn ang="0">
                        <a:pos x="66" y="26"/>
                      </a:cxn>
                      <a:cxn ang="0">
                        <a:pos x="66" y="12"/>
                      </a:cxn>
                    </a:cxnLst>
                    <a:rect l="0" t="0" r="r" b="b"/>
                    <a:pathLst>
                      <a:path w="66" h="94">
                        <a:moveTo>
                          <a:pt x="66" y="12"/>
                        </a:moveTo>
                        <a:lnTo>
                          <a:pt x="66" y="9"/>
                        </a:lnTo>
                        <a:lnTo>
                          <a:pt x="66" y="6"/>
                        </a:lnTo>
                        <a:lnTo>
                          <a:pt x="65" y="3"/>
                        </a:lnTo>
                        <a:lnTo>
                          <a:pt x="63" y="0"/>
                        </a:lnTo>
                        <a:lnTo>
                          <a:pt x="63" y="6"/>
                        </a:lnTo>
                        <a:lnTo>
                          <a:pt x="63" y="12"/>
                        </a:lnTo>
                        <a:lnTo>
                          <a:pt x="61" y="26"/>
                        </a:lnTo>
                        <a:lnTo>
                          <a:pt x="58" y="40"/>
                        </a:lnTo>
                        <a:lnTo>
                          <a:pt x="54" y="52"/>
                        </a:lnTo>
                        <a:lnTo>
                          <a:pt x="46" y="63"/>
                        </a:lnTo>
                        <a:lnTo>
                          <a:pt x="37" y="74"/>
                        </a:lnTo>
                        <a:lnTo>
                          <a:pt x="26" y="82"/>
                        </a:lnTo>
                        <a:lnTo>
                          <a:pt x="14" y="89"/>
                        </a:lnTo>
                        <a:lnTo>
                          <a:pt x="0" y="94"/>
                        </a:lnTo>
                        <a:lnTo>
                          <a:pt x="4" y="94"/>
                        </a:lnTo>
                        <a:lnTo>
                          <a:pt x="7" y="94"/>
                        </a:lnTo>
                        <a:lnTo>
                          <a:pt x="9" y="94"/>
                        </a:lnTo>
                        <a:lnTo>
                          <a:pt x="9" y="94"/>
                        </a:lnTo>
                        <a:lnTo>
                          <a:pt x="21" y="88"/>
                        </a:lnTo>
                        <a:lnTo>
                          <a:pt x="32" y="82"/>
                        </a:lnTo>
                        <a:lnTo>
                          <a:pt x="41" y="72"/>
                        </a:lnTo>
                        <a:lnTo>
                          <a:pt x="51" y="61"/>
                        </a:lnTo>
                        <a:lnTo>
                          <a:pt x="57" y="51"/>
                        </a:lnTo>
                        <a:lnTo>
                          <a:pt x="63" y="38"/>
                        </a:lnTo>
                        <a:lnTo>
                          <a:pt x="66" y="26"/>
                        </a:lnTo>
                        <a:lnTo>
                          <a:pt x="66" y="12"/>
                        </a:lnTo>
                        <a:close/>
                      </a:path>
                    </a:pathLst>
                  </a:custGeom>
                  <a:solidFill>
                    <a:srgbClr val="3443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90" name="Freeform 958"/>
                  <p:cNvSpPr>
                    <a:spLocks/>
                  </p:cNvSpPr>
                  <p:nvPr/>
                </p:nvSpPr>
                <p:spPr bwMode="auto">
                  <a:xfrm>
                    <a:off x="5575" y="1628"/>
                    <a:ext cx="68" cy="97"/>
                  </a:xfrm>
                  <a:custGeom>
                    <a:avLst/>
                    <a:gdLst/>
                    <a:ahLst/>
                    <a:cxnLst>
                      <a:cxn ang="0">
                        <a:pos x="68" y="15"/>
                      </a:cxn>
                      <a:cxn ang="0">
                        <a:pos x="68" y="10"/>
                      </a:cxn>
                      <a:cxn ang="0">
                        <a:pos x="68" y="6"/>
                      </a:cxn>
                      <a:cxn ang="0">
                        <a:pos x="66" y="3"/>
                      </a:cxn>
                      <a:cxn ang="0">
                        <a:pos x="63" y="0"/>
                      </a:cxn>
                      <a:cxn ang="0">
                        <a:pos x="64" y="7"/>
                      </a:cxn>
                      <a:cxn ang="0">
                        <a:pos x="64" y="15"/>
                      </a:cxn>
                      <a:cxn ang="0">
                        <a:pos x="63" y="29"/>
                      </a:cxn>
                      <a:cxn ang="0">
                        <a:pos x="60" y="43"/>
                      </a:cxn>
                      <a:cxn ang="0">
                        <a:pos x="54" y="55"/>
                      </a:cxn>
                      <a:cxn ang="0">
                        <a:pos x="46" y="68"/>
                      </a:cxn>
                      <a:cxn ang="0">
                        <a:pos x="37" y="77"/>
                      </a:cxn>
                      <a:cxn ang="0">
                        <a:pos x="26" y="85"/>
                      </a:cxn>
                      <a:cxn ang="0">
                        <a:pos x="12" y="92"/>
                      </a:cxn>
                      <a:cxn ang="0">
                        <a:pos x="0" y="95"/>
                      </a:cxn>
                      <a:cxn ang="0">
                        <a:pos x="3" y="97"/>
                      </a:cxn>
                      <a:cxn ang="0">
                        <a:pos x="7" y="97"/>
                      </a:cxn>
                      <a:cxn ang="0">
                        <a:pos x="20" y="92"/>
                      </a:cxn>
                      <a:cxn ang="0">
                        <a:pos x="32" y="85"/>
                      </a:cxn>
                      <a:cxn ang="0">
                        <a:pos x="41" y="75"/>
                      </a:cxn>
                      <a:cxn ang="0">
                        <a:pos x="51" y="66"/>
                      </a:cxn>
                      <a:cxn ang="0">
                        <a:pos x="58" y="55"/>
                      </a:cxn>
                      <a:cxn ang="0">
                        <a:pos x="63" y="41"/>
                      </a:cxn>
                      <a:cxn ang="0">
                        <a:pos x="68" y="29"/>
                      </a:cxn>
                      <a:cxn ang="0">
                        <a:pos x="68" y="15"/>
                      </a:cxn>
                    </a:cxnLst>
                    <a:rect l="0" t="0" r="r" b="b"/>
                    <a:pathLst>
                      <a:path w="68" h="97">
                        <a:moveTo>
                          <a:pt x="68" y="15"/>
                        </a:moveTo>
                        <a:lnTo>
                          <a:pt x="68" y="10"/>
                        </a:lnTo>
                        <a:lnTo>
                          <a:pt x="68" y="6"/>
                        </a:lnTo>
                        <a:lnTo>
                          <a:pt x="66" y="3"/>
                        </a:lnTo>
                        <a:lnTo>
                          <a:pt x="63" y="0"/>
                        </a:lnTo>
                        <a:lnTo>
                          <a:pt x="64" y="7"/>
                        </a:lnTo>
                        <a:lnTo>
                          <a:pt x="64" y="15"/>
                        </a:lnTo>
                        <a:lnTo>
                          <a:pt x="63" y="29"/>
                        </a:lnTo>
                        <a:lnTo>
                          <a:pt x="60" y="43"/>
                        </a:lnTo>
                        <a:lnTo>
                          <a:pt x="54" y="55"/>
                        </a:lnTo>
                        <a:lnTo>
                          <a:pt x="46" y="68"/>
                        </a:lnTo>
                        <a:lnTo>
                          <a:pt x="37" y="77"/>
                        </a:lnTo>
                        <a:lnTo>
                          <a:pt x="26" y="85"/>
                        </a:lnTo>
                        <a:lnTo>
                          <a:pt x="12" y="92"/>
                        </a:lnTo>
                        <a:lnTo>
                          <a:pt x="0" y="95"/>
                        </a:lnTo>
                        <a:lnTo>
                          <a:pt x="3" y="97"/>
                        </a:lnTo>
                        <a:lnTo>
                          <a:pt x="7" y="97"/>
                        </a:lnTo>
                        <a:lnTo>
                          <a:pt x="20" y="92"/>
                        </a:lnTo>
                        <a:lnTo>
                          <a:pt x="32" y="85"/>
                        </a:lnTo>
                        <a:lnTo>
                          <a:pt x="41" y="75"/>
                        </a:lnTo>
                        <a:lnTo>
                          <a:pt x="51" y="66"/>
                        </a:lnTo>
                        <a:lnTo>
                          <a:pt x="58" y="55"/>
                        </a:lnTo>
                        <a:lnTo>
                          <a:pt x="63" y="41"/>
                        </a:lnTo>
                        <a:lnTo>
                          <a:pt x="68" y="29"/>
                        </a:lnTo>
                        <a:lnTo>
                          <a:pt x="68" y="15"/>
                        </a:lnTo>
                        <a:close/>
                      </a:path>
                    </a:pathLst>
                  </a:custGeom>
                  <a:solidFill>
                    <a:srgbClr val="3444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91" name="Freeform 959"/>
                  <p:cNvSpPr>
                    <a:spLocks/>
                  </p:cNvSpPr>
                  <p:nvPr/>
                </p:nvSpPr>
                <p:spPr bwMode="auto">
                  <a:xfrm>
                    <a:off x="5570" y="1624"/>
                    <a:ext cx="71" cy="101"/>
                  </a:xfrm>
                  <a:custGeom>
                    <a:avLst/>
                    <a:gdLst/>
                    <a:ahLst/>
                    <a:cxnLst>
                      <a:cxn ang="0">
                        <a:pos x="71" y="19"/>
                      </a:cxn>
                      <a:cxn ang="0">
                        <a:pos x="71" y="13"/>
                      </a:cxn>
                      <a:cxn ang="0">
                        <a:pos x="71" y="7"/>
                      </a:cxn>
                      <a:cxn ang="0">
                        <a:pos x="68" y="4"/>
                      </a:cxn>
                      <a:cxn ang="0">
                        <a:pos x="66" y="0"/>
                      </a:cxn>
                      <a:cxn ang="0">
                        <a:pos x="68" y="10"/>
                      </a:cxn>
                      <a:cxn ang="0">
                        <a:pos x="68" y="19"/>
                      </a:cxn>
                      <a:cxn ang="0">
                        <a:pos x="66" y="33"/>
                      </a:cxn>
                      <a:cxn ang="0">
                        <a:pos x="63" y="47"/>
                      </a:cxn>
                      <a:cxn ang="0">
                        <a:pos x="57" y="59"/>
                      </a:cxn>
                      <a:cxn ang="0">
                        <a:pos x="49" y="72"/>
                      </a:cxn>
                      <a:cxn ang="0">
                        <a:pos x="39" y="81"/>
                      </a:cxn>
                      <a:cxn ang="0">
                        <a:pos x="28" y="89"/>
                      </a:cxn>
                      <a:cxn ang="0">
                        <a:pos x="14" y="95"/>
                      </a:cxn>
                      <a:cxn ang="0">
                        <a:pos x="0" y="99"/>
                      </a:cxn>
                      <a:cxn ang="0">
                        <a:pos x="5" y="99"/>
                      </a:cxn>
                      <a:cxn ang="0">
                        <a:pos x="8" y="101"/>
                      </a:cxn>
                      <a:cxn ang="0">
                        <a:pos x="22" y="96"/>
                      </a:cxn>
                      <a:cxn ang="0">
                        <a:pos x="34" y="89"/>
                      </a:cxn>
                      <a:cxn ang="0">
                        <a:pos x="45" y="81"/>
                      </a:cxn>
                      <a:cxn ang="0">
                        <a:pos x="54" y="70"/>
                      </a:cxn>
                      <a:cxn ang="0">
                        <a:pos x="62" y="59"/>
                      </a:cxn>
                      <a:cxn ang="0">
                        <a:pos x="66" y="47"/>
                      </a:cxn>
                      <a:cxn ang="0">
                        <a:pos x="69" y="33"/>
                      </a:cxn>
                      <a:cxn ang="0">
                        <a:pos x="71" y="19"/>
                      </a:cxn>
                    </a:cxnLst>
                    <a:rect l="0" t="0" r="r" b="b"/>
                    <a:pathLst>
                      <a:path w="71" h="101">
                        <a:moveTo>
                          <a:pt x="71" y="19"/>
                        </a:moveTo>
                        <a:lnTo>
                          <a:pt x="71" y="13"/>
                        </a:lnTo>
                        <a:lnTo>
                          <a:pt x="71" y="7"/>
                        </a:lnTo>
                        <a:lnTo>
                          <a:pt x="68" y="4"/>
                        </a:lnTo>
                        <a:lnTo>
                          <a:pt x="66" y="0"/>
                        </a:lnTo>
                        <a:lnTo>
                          <a:pt x="68" y="10"/>
                        </a:lnTo>
                        <a:lnTo>
                          <a:pt x="68" y="19"/>
                        </a:lnTo>
                        <a:lnTo>
                          <a:pt x="66" y="33"/>
                        </a:lnTo>
                        <a:lnTo>
                          <a:pt x="63" y="47"/>
                        </a:lnTo>
                        <a:lnTo>
                          <a:pt x="57" y="59"/>
                        </a:lnTo>
                        <a:lnTo>
                          <a:pt x="49" y="72"/>
                        </a:lnTo>
                        <a:lnTo>
                          <a:pt x="39" y="81"/>
                        </a:lnTo>
                        <a:lnTo>
                          <a:pt x="28" y="89"/>
                        </a:lnTo>
                        <a:lnTo>
                          <a:pt x="14" y="95"/>
                        </a:lnTo>
                        <a:lnTo>
                          <a:pt x="0" y="99"/>
                        </a:lnTo>
                        <a:lnTo>
                          <a:pt x="5" y="99"/>
                        </a:lnTo>
                        <a:lnTo>
                          <a:pt x="8" y="101"/>
                        </a:lnTo>
                        <a:lnTo>
                          <a:pt x="22" y="96"/>
                        </a:lnTo>
                        <a:lnTo>
                          <a:pt x="34" y="89"/>
                        </a:lnTo>
                        <a:lnTo>
                          <a:pt x="45" y="81"/>
                        </a:lnTo>
                        <a:lnTo>
                          <a:pt x="54" y="70"/>
                        </a:lnTo>
                        <a:lnTo>
                          <a:pt x="62" y="59"/>
                        </a:lnTo>
                        <a:lnTo>
                          <a:pt x="66" y="47"/>
                        </a:lnTo>
                        <a:lnTo>
                          <a:pt x="69" y="33"/>
                        </a:lnTo>
                        <a:lnTo>
                          <a:pt x="71" y="19"/>
                        </a:lnTo>
                        <a:close/>
                      </a:path>
                    </a:pathLst>
                  </a:custGeom>
                  <a:solidFill>
                    <a:srgbClr val="34478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92" name="Freeform 960"/>
                  <p:cNvSpPr>
                    <a:spLocks/>
                  </p:cNvSpPr>
                  <p:nvPr/>
                </p:nvSpPr>
                <p:spPr bwMode="auto">
                  <a:xfrm>
                    <a:off x="5567" y="1623"/>
                    <a:ext cx="72" cy="100"/>
                  </a:xfrm>
                  <a:custGeom>
                    <a:avLst/>
                    <a:gdLst/>
                    <a:ahLst/>
                    <a:cxnLst>
                      <a:cxn ang="0">
                        <a:pos x="72" y="20"/>
                      </a:cxn>
                      <a:cxn ang="0">
                        <a:pos x="72" y="12"/>
                      </a:cxn>
                      <a:cxn ang="0">
                        <a:pos x="71" y="5"/>
                      </a:cxn>
                      <a:cxn ang="0">
                        <a:pos x="69" y="1"/>
                      </a:cxn>
                      <a:cxn ang="0">
                        <a:pos x="68" y="0"/>
                      </a:cxn>
                      <a:cxn ang="0">
                        <a:pos x="69" y="9"/>
                      </a:cxn>
                      <a:cxn ang="0">
                        <a:pos x="69" y="20"/>
                      </a:cxn>
                      <a:cxn ang="0">
                        <a:pos x="68" y="34"/>
                      </a:cxn>
                      <a:cxn ang="0">
                        <a:pos x="65" y="48"/>
                      </a:cxn>
                      <a:cxn ang="0">
                        <a:pos x="59" y="62"/>
                      </a:cxn>
                      <a:cxn ang="0">
                        <a:pos x="49" y="73"/>
                      </a:cxn>
                      <a:cxn ang="0">
                        <a:pos x="38" y="82"/>
                      </a:cxn>
                      <a:cxn ang="0">
                        <a:pos x="28" y="90"/>
                      </a:cxn>
                      <a:cxn ang="0">
                        <a:pos x="14" y="96"/>
                      </a:cxn>
                      <a:cxn ang="0">
                        <a:pos x="0" y="99"/>
                      </a:cxn>
                      <a:cxn ang="0">
                        <a:pos x="3" y="100"/>
                      </a:cxn>
                      <a:cxn ang="0">
                        <a:pos x="8" y="100"/>
                      </a:cxn>
                      <a:cxn ang="0">
                        <a:pos x="20" y="97"/>
                      </a:cxn>
                      <a:cxn ang="0">
                        <a:pos x="34" y="90"/>
                      </a:cxn>
                      <a:cxn ang="0">
                        <a:pos x="45" y="82"/>
                      </a:cxn>
                      <a:cxn ang="0">
                        <a:pos x="54" y="73"/>
                      </a:cxn>
                      <a:cxn ang="0">
                        <a:pos x="62" y="60"/>
                      </a:cxn>
                      <a:cxn ang="0">
                        <a:pos x="68" y="48"/>
                      </a:cxn>
                      <a:cxn ang="0">
                        <a:pos x="71" y="34"/>
                      </a:cxn>
                      <a:cxn ang="0">
                        <a:pos x="72" y="20"/>
                      </a:cxn>
                    </a:cxnLst>
                    <a:rect l="0" t="0" r="r" b="b"/>
                    <a:pathLst>
                      <a:path w="72" h="100">
                        <a:moveTo>
                          <a:pt x="72" y="20"/>
                        </a:moveTo>
                        <a:lnTo>
                          <a:pt x="72" y="12"/>
                        </a:lnTo>
                        <a:lnTo>
                          <a:pt x="71" y="5"/>
                        </a:lnTo>
                        <a:lnTo>
                          <a:pt x="69" y="1"/>
                        </a:lnTo>
                        <a:lnTo>
                          <a:pt x="68" y="0"/>
                        </a:lnTo>
                        <a:lnTo>
                          <a:pt x="69" y="9"/>
                        </a:lnTo>
                        <a:lnTo>
                          <a:pt x="69" y="20"/>
                        </a:lnTo>
                        <a:lnTo>
                          <a:pt x="68" y="34"/>
                        </a:lnTo>
                        <a:lnTo>
                          <a:pt x="65" y="48"/>
                        </a:lnTo>
                        <a:lnTo>
                          <a:pt x="59" y="62"/>
                        </a:lnTo>
                        <a:lnTo>
                          <a:pt x="49" y="73"/>
                        </a:lnTo>
                        <a:lnTo>
                          <a:pt x="38" y="82"/>
                        </a:lnTo>
                        <a:lnTo>
                          <a:pt x="28" y="90"/>
                        </a:lnTo>
                        <a:lnTo>
                          <a:pt x="14" y="96"/>
                        </a:lnTo>
                        <a:lnTo>
                          <a:pt x="0" y="99"/>
                        </a:lnTo>
                        <a:lnTo>
                          <a:pt x="3" y="100"/>
                        </a:lnTo>
                        <a:lnTo>
                          <a:pt x="8" y="100"/>
                        </a:lnTo>
                        <a:lnTo>
                          <a:pt x="20" y="97"/>
                        </a:lnTo>
                        <a:lnTo>
                          <a:pt x="34" y="90"/>
                        </a:lnTo>
                        <a:lnTo>
                          <a:pt x="45" y="82"/>
                        </a:lnTo>
                        <a:lnTo>
                          <a:pt x="54" y="73"/>
                        </a:lnTo>
                        <a:lnTo>
                          <a:pt x="62" y="60"/>
                        </a:lnTo>
                        <a:lnTo>
                          <a:pt x="68" y="48"/>
                        </a:lnTo>
                        <a:lnTo>
                          <a:pt x="71" y="34"/>
                        </a:lnTo>
                        <a:lnTo>
                          <a:pt x="72" y="20"/>
                        </a:lnTo>
                        <a:close/>
                      </a:path>
                    </a:pathLst>
                  </a:custGeom>
                  <a:solidFill>
                    <a:srgbClr val="3448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93" name="Freeform 961"/>
                  <p:cNvSpPr>
                    <a:spLocks/>
                  </p:cNvSpPr>
                  <p:nvPr/>
                </p:nvSpPr>
                <p:spPr bwMode="auto">
                  <a:xfrm>
                    <a:off x="5564" y="1620"/>
                    <a:ext cx="74" cy="103"/>
                  </a:xfrm>
                  <a:custGeom>
                    <a:avLst/>
                    <a:gdLst/>
                    <a:ahLst/>
                    <a:cxnLst>
                      <a:cxn ang="0">
                        <a:pos x="74" y="23"/>
                      </a:cxn>
                      <a:cxn ang="0">
                        <a:pos x="74" y="14"/>
                      </a:cxn>
                      <a:cxn ang="0">
                        <a:pos x="72" y="4"/>
                      </a:cxn>
                      <a:cxn ang="0">
                        <a:pos x="71" y="3"/>
                      </a:cxn>
                      <a:cxn ang="0">
                        <a:pos x="68" y="0"/>
                      </a:cxn>
                      <a:cxn ang="0">
                        <a:pos x="71" y="11"/>
                      </a:cxn>
                      <a:cxn ang="0">
                        <a:pos x="71" y="23"/>
                      </a:cxn>
                      <a:cxn ang="0">
                        <a:pos x="69" y="37"/>
                      </a:cxn>
                      <a:cxn ang="0">
                        <a:pos x="66" y="51"/>
                      </a:cxn>
                      <a:cxn ang="0">
                        <a:pos x="58" y="65"/>
                      </a:cxn>
                      <a:cxn ang="0">
                        <a:pos x="51" y="76"/>
                      </a:cxn>
                      <a:cxn ang="0">
                        <a:pos x="40" y="85"/>
                      </a:cxn>
                      <a:cxn ang="0">
                        <a:pos x="28" y="93"/>
                      </a:cxn>
                      <a:cxn ang="0">
                        <a:pos x="14" y="99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6" y="103"/>
                      </a:cxn>
                      <a:cxn ang="0">
                        <a:pos x="20" y="99"/>
                      </a:cxn>
                      <a:cxn ang="0">
                        <a:pos x="34" y="93"/>
                      </a:cxn>
                      <a:cxn ang="0">
                        <a:pos x="45" y="85"/>
                      </a:cxn>
                      <a:cxn ang="0">
                        <a:pos x="55" y="76"/>
                      </a:cxn>
                      <a:cxn ang="0">
                        <a:pos x="63" y="63"/>
                      </a:cxn>
                      <a:cxn ang="0">
                        <a:pos x="69" y="51"/>
                      </a:cxn>
                      <a:cxn ang="0">
                        <a:pos x="72" y="37"/>
                      </a:cxn>
                      <a:cxn ang="0">
                        <a:pos x="74" y="23"/>
                      </a:cxn>
                    </a:cxnLst>
                    <a:rect l="0" t="0" r="r" b="b"/>
                    <a:pathLst>
                      <a:path w="74" h="103">
                        <a:moveTo>
                          <a:pt x="74" y="23"/>
                        </a:moveTo>
                        <a:lnTo>
                          <a:pt x="74" y="14"/>
                        </a:lnTo>
                        <a:lnTo>
                          <a:pt x="72" y="4"/>
                        </a:lnTo>
                        <a:lnTo>
                          <a:pt x="71" y="3"/>
                        </a:lnTo>
                        <a:lnTo>
                          <a:pt x="68" y="0"/>
                        </a:lnTo>
                        <a:lnTo>
                          <a:pt x="71" y="11"/>
                        </a:lnTo>
                        <a:lnTo>
                          <a:pt x="71" y="23"/>
                        </a:lnTo>
                        <a:lnTo>
                          <a:pt x="69" y="37"/>
                        </a:lnTo>
                        <a:lnTo>
                          <a:pt x="66" y="51"/>
                        </a:lnTo>
                        <a:lnTo>
                          <a:pt x="58" y="65"/>
                        </a:lnTo>
                        <a:lnTo>
                          <a:pt x="51" y="76"/>
                        </a:lnTo>
                        <a:lnTo>
                          <a:pt x="40" y="85"/>
                        </a:lnTo>
                        <a:lnTo>
                          <a:pt x="28" y="93"/>
                        </a:lnTo>
                        <a:lnTo>
                          <a:pt x="14" y="99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6" y="103"/>
                        </a:lnTo>
                        <a:lnTo>
                          <a:pt x="20" y="99"/>
                        </a:lnTo>
                        <a:lnTo>
                          <a:pt x="34" y="93"/>
                        </a:lnTo>
                        <a:lnTo>
                          <a:pt x="45" y="85"/>
                        </a:lnTo>
                        <a:lnTo>
                          <a:pt x="55" y="76"/>
                        </a:lnTo>
                        <a:lnTo>
                          <a:pt x="63" y="63"/>
                        </a:lnTo>
                        <a:lnTo>
                          <a:pt x="69" y="51"/>
                        </a:lnTo>
                        <a:lnTo>
                          <a:pt x="72" y="37"/>
                        </a:lnTo>
                        <a:lnTo>
                          <a:pt x="74" y="23"/>
                        </a:lnTo>
                        <a:close/>
                      </a:path>
                    </a:pathLst>
                  </a:custGeom>
                  <a:solidFill>
                    <a:srgbClr val="3449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94" name="Freeform 962"/>
                  <p:cNvSpPr>
                    <a:spLocks/>
                  </p:cNvSpPr>
                  <p:nvPr/>
                </p:nvSpPr>
                <p:spPr bwMode="auto">
                  <a:xfrm>
                    <a:off x="5559" y="1618"/>
                    <a:ext cx="77" cy="104"/>
                  </a:xfrm>
                  <a:custGeom>
                    <a:avLst/>
                    <a:gdLst/>
                    <a:ahLst/>
                    <a:cxnLst>
                      <a:cxn ang="0">
                        <a:pos x="77" y="25"/>
                      </a:cxn>
                      <a:cxn ang="0">
                        <a:pos x="77" y="14"/>
                      </a:cxn>
                      <a:cxn ang="0">
                        <a:pos x="76" y="5"/>
                      </a:cxn>
                      <a:cxn ang="0">
                        <a:pos x="73" y="2"/>
                      </a:cxn>
                      <a:cxn ang="0">
                        <a:pos x="71" y="0"/>
                      </a:cxn>
                      <a:cxn ang="0">
                        <a:pos x="74" y="13"/>
                      </a:cxn>
                      <a:cxn ang="0">
                        <a:pos x="74" y="25"/>
                      </a:cxn>
                      <a:cxn ang="0">
                        <a:pos x="73" y="39"/>
                      </a:cxn>
                      <a:cxn ang="0">
                        <a:pos x="70" y="54"/>
                      </a:cxn>
                      <a:cxn ang="0">
                        <a:pos x="62" y="67"/>
                      </a:cxn>
                      <a:cxn ang="0">
                        <a:pos x="53" y="78"/>
                      </a:cxn>
                      <a:cxn ang="0">
                        <a:pos x="42" y="87"/>
                      </a:cxn>
                      <a:cxn ang="0">
                        <a:pos x="29" y="95"/>
                      </a:cxn>
                      <a:cxn ang="0">
                        <a:pos x="16" y="99"/>
                      </a:cxn>
                      <a:cxn ang="0">
                        <a:pos x="0" y="101"/>
                      </a:cxn>
                      <a:cxn ang="0">
                        <a:pos x="5" y="102"/>
                      </a:cxn>
                      <a:cxn ang="0">
                        <a:pos x="8" y="104"/>
                      </a:cxn>
                      <a:cxn ang="0">
                        <a:pos x="22" y="101"/>
                      </a:cxn>
                      <a:cxn ang="0">
                        <a:pos x="36" y="95"/>
                      </a:cxn>
                      <a:cxn ang="0">
                        <a:pos x="46" y="87"/>
                      </a:cxn>
                      <a:cxn ang="0">
                        <a:pos x="57" y="78"/>
                      </a:cxn>
                      <a:cxn ang="0">
                        <a:pos x="67" y="67"/>
                      </a:cxn>
                      <a:cxn ang="0">
                        <a:pos x="73" y="53"/>
                      </a:cxn>
                      <a:cxn ang="0">
                        <a:pos x="76" y="39"/>
                      </a:cxn>
                      <a:cxn ang="0">
                        <a:pos x="77" y="25"/>
                      </a:cxn>
                    </a:cxnLst>
                    <a:rect l="0" t="0" r="r" b="b"/>
                    <a:pathLst>
                      <a:path w="77" h="104">
                        <a:moveTo>
                          <a:pt x="77" y="25"/>
                        </a:moveTo>
                        <a:lnTo>
                          <a:pt x="77" y="14"/>
                        </a:lnTo>
                        <a:lnTo>
                          <a:pt x="76" y="5"/>
                        </a:lnTo>
                        <a:lnTo>
                          <a:pt x="73" y="2"/>
                        </a:lnTo>
                        <a:lnTo>
                          <a:pt x="71" y="0"/>
                        </a:lnTo>
                        <a:lnTo>
                          <a:pt x="74" y="13"/>
                        </a:lnTo>
                        <a:lnTo>
                          <a:pt x="74" y="25"/>
                        </a:lnTo>
                        <a:lnTo>
                          <a:pt x="73" y="39"/>
                        </a:lnTo>
                        <a:lnTo>
                          <a:pt x="70" y="54"/>
                        </a:lnTo>
                        <a:lnTo>
                          <a:pt x="62" y="67"/>
                        </a:lnTo>
                        <a:lnTo>
                          <a:pt x="53" y="78"/>
                        </a:lnTo>
                        <a:lnTo>
                          <a:pt x="42" y="87"/>
                        </a:lnTo>
                        <a:lnTo>
                          <a:pt x="29" y="95"/>
                        </a:lnTo>
                        <a:lnTo>
                          <a:pt x="16" y="99"/>
                        </a:lnTo>
                        <a:lnTo>
                          <a:pt x="0" y="101"/>
                        </a:lnTo>
                        <a:lnTo>
                          <a:pt x="5" y="102"/>
                        </a:lnTo>
                        <a:lnTo>
                          <a:pt x="8" y="104"/>
                        </a:lnTo>
                        <a:lnTo>
                          <a:pt x="22" y="101"/>
                        </a:lnTo>
                        <a:lnTo>
                          <a:pt x="36" y="95"/>
                        </a:lnTo>
                        <a:lnTo>
                          <a:pt x="46" y="87"/>
                        </a:lnTo>
                        <a:lnTo>
                          <a:pt x="57" y="78"/>
                        </a:lnTo>
                        <a:lnTo>
                          <a:pt x="67" y="67"/>
                        </a:lnTo>
                        <a:lnTo>
                          <a:pt x="73" y="53"/>
                        </a:lnTo>
                        <a:lnTo>
                          <a:pt x="76" y="39"/>
                        </a:lnTo>
                        <a:lnTo>
                          <a:pt x="77" y="25"/>
                        </a:lnTo>
                        <a:close/>
                      </a:path>
                    </a:pathLst>
                  </a:custGeom>
                  <a:solidFill>
                    <a:srgbClr val="354A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95" name="Freeform 963"/>
                  <p:cNvSpPr>
                    <a:spLocks/>
                  </p:cNvSpPr>
                  <p:nvPr/>
                </p:nvSpPr>
                <p:spPr bwMode="auto">
                  <a:xfrm>
                    <a:off x="5556" y="1617"/>
                    <a:ext cx="79" cy="103"/>
                  </a:xfrm>
                  <a:custGeom>
                    <a:avLst/>
                    <a:gdLst/>
                    <a:ahLst/>
                    <a:cxnLst>
                      <a:cxn ang="0">
                        <a:pos x="79" y="26"/>
                      </a:cxn>
                      <a:cxn ang="0">
                        <a:pos x="79" y="14"/>
                      </a:cxn>
                      <a:cxn ang="0">
                        <a:pos x="76" y="3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6" y="12"/>
                      </a:cxn>
                      <a:cxn ang="0">
                        <a:pos x="76" y="26"/>
                      </a:cxn>
                      <a:cxn ang="0">
                        <a:pos x="74" y="40"/>
                      </a:cxn>
                      <a:cxn ang="0">
                        <a:pos x="70" y="55"/>
                      </a:cxn>
                      <a:cxn ang="0">
                        <a:pos x="63" y="68"/>
                      </a:cxn>
                      <a:cxn ang="0">
                        <a:pos x="54" y="79"/>
                      </a:cxn>
                      <a:cxn ang="0">
                        <a:pos x="43" y="88"/>
                      </a:cxn>
                      <a:cxn ang="0">
                        <a:pos x="29" y="96"/>
                      </a:cxn>
                      <a:cxn ang="0">
                        <a:pos x="15" y="99"/>
                      </a:cxn>
                      <a:cxn ang="0">
                        <a:pos x="0" y="100"/>
                      </a:cxn>
                      <a:cxn ang="0">
                        <a:pos x="0" y="100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8" y="103"/>
                      </a:cxn>
                      <a:cxn ang="0">
                        <a:pos x="22" y="102"/>
                      </a:cxn>
                      <a:cxn ang="0">
                        <a:pos x="36" y="96"/>
                      </a:cxn>
                      <a:cxn ang="0">
                        <a:pos x="48" y="88"/>
                      </a:cxn>
                      <a:cxn ang="0">
                        <a:pos x="59" y="79"/>
                      </a:cxn>
                      <a:cxn ang="0">
                        <a:pos x="66" y="68"/>
                      </a:cxn>
                      <a:cxn ang="0">
                        <a:pos x="74" y="54"/>
                      </a:cxn>
                      <a:cxn ang="0">
                        <a:pos x="77" y="40"/>
                      </a:cxn>
                      <a:cxn ang="0">
                        <a:pos x="79" y="26"/>
                      </a:cxn>
                    </a:cxnLst>
                    <a:rect l="0" t="0" r="r" b="b"/>
                    <a:pathLst>
                      <a:path w="79" h="103">
                        <a:moveTo>
                          <a:pt x="79" y="26"/>
                        </a:moveTo>
                        <a:lnTo>
                          <a:pt x="79" y="14"/>
                        </a:lnTo>
                        <a:lnTo>
                          <a:pt x="76" y="3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6" y="12"/>
                        </a:lnTo>
                        <a:lnTo>
                          <a:pt x="76" y="26"/>
                        </a:lnTo>
                        <a:lnTo>
                          <a:pt x="74" y="40"/>
                        </a:lnTo>
                        <a:lnTo>
                          <a:pt x="70" y="55"/>
                        </a:lnTo>
                        <a:lnTo>
                          <a:pt x="63" y="68"/>
                        </a:lnTo>
                        <a:lnTo>
                          <a:pt x="54" y="79"/>
                        </a:lnTo>
                        <a:lnTo>
                          <a:pt x="43" y="88"/>
                        </a:lnTo>
                        <a:lnTo>
                          <a:pt x="29" y="96"/>
                        </a:lnTo>
                        <a:lnTo>
                          <a:pt x="15" y="99"/>
                        </a:lnTo>
                        <a:lnTo>
                          <a:pt x="0" y="100"/>
                        </a:lnTo>
                        <a:lnTo>
                          <a:pt x="0" y="100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8" y="103"/>
                        </a:lnTo>
                        <a:lnTo>
                          <a:pt x="22" y="102"/>
                        </a:lnTo>
                        <a:lnTo>
                          <a:pt x="36" y="96"/>
                        </a:lnTo>
                        <a:lnTo>
                          <a:pt x="48" y="88"/>
                        </a:lnTo>
                        <a:lnTo>
                          <a:pt x="59" y="79"/>
                        </a:lnTo>
                        <a:lnTo>
                          <a:pt x="66" y="68"/>
                        </a:lnTo>
                        <a:lnTo>
                          <a:pt x="74" y="54"/>
                        </a:lnTo>
                        <a:lnTo>
                          <a:pt x="77" y="40"/>
                        </a:lnTo>
                        <a:lnTo>
                          <a:pt x="79" y="26"/>
                        </a:lnTo>
                        <a:close/>
                      </a:path>
                    </a:pathLst>
                  </a:custGeom>
                  <a:solidFill>
                    <a:srgbClr val="364B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96" name="Freeform 964"/>
                  <p:cNvSpPr>
                    <a:spLocks/>
                  </p:cNvSpPr>
                  <p:nvPr/>
                </p:nvSpPr>
                <p:spPr bwMode="auto">
                  <a:xfrm>
                    <a:off x="5553" y="1614"/>
                    <a:ext cx="80" cy="105"/>
                  </a:xfrm>
                  <a:custGeom>
                    <a:avLst/>
                    <a:gdLst/>
                    <a:ahLst/>
                    <a:cxnLst>
                      <a:cxn ang="0">
                        <a:pos x="80" y="29"/>
                      </a:cxn>
                      <a:cxn ang="0">
                        <a:pos x="80" y="17"/>
                      </a:cxn>
                      <a:cxn ang="0">
                        <a:pos x="77" y="4"/>
                      </a:cxn>
                      <a:cxn ang="0">
                        <a:pos x="74" y="3"/>
                      </a:cxn>
                      <a:cxn ang="0">
                        <a:pos x="73" y="0"/>
                      </a:cxn>
                      <a:cxn ang="0">
                        <a:pos x="76" y="14"/>
                      </a:cxn>
                      <a:cxn ang="0">
                        <a:pos x="77" y="29"/>
                      </a:cxn>
                      <a:cxn ang="0">
                        <a:pos x="76" y="43"/>
                      </a:cxn>
                      <a:cxn ang="0">
                        <a:pos x="73" y="57"/>
                      </a:cxn>
                      <a:cxn ang="0">
                        <a:pos x="65" y="69"/>
                      </a:cxn>
                      <a:cxn ang="0">
                        <a:pos x="56" y="80"/>
                      </a:cxn>
                      <a:cxn ang="0">
                        <a:pos x="45" y="89"/>
                      </a:cxn>
                      <a:cxn ang="0">
                        <a:pos x="32" y="97"/>
                      </a:cxn>
                      <a:cxn ang="0">
                        <a:pos x="18" y="102"/>
                      </a:cxn>
                      <a:cxn ang="0">
                        <a:pos x="3" y="102"/>
                      </a:cxn>
                      <a:cxn ang="0">
                        <a:pos x="1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22" y="103"/>
                      </a:cxn>
                      <a:cxn ang="0">
                        <a:pos x="35" y="99"/>
                      </a:cxn>
                      <a:cxn ang="0">
                        <a:pos x="48" y="91"/>
                      </a:cxn>
                      <a:cxn ang="0">
                        <a:pos x="59" y="82"/>
                      </a:cxn>
                      <a:cxn ang="0">
                        <a:pos x="68" y="71"/>
                      </a:cxn>
                      <a:cxn ang="0">
                        <a:pos x="76" y="58"/>
                      </a:cxn>
                      <a:cxn ang="0">
                        <a:pos x="79" y="43"/>
                      </a:cxn>
                      <a:cxn ang="0">
                        <a:pos x="80" y="29"/>
                      </a:cxn>
                    </a:cxnLst>
                    <a:rect l="0" t="0" r="r" b="b"/>
                    <a:pathLst>
                      <a:path w="80" h="105">
                        <a:moveTo>
                          <a:pt x="80" y="29"/>
                        </a:moveTo>
                        <a:lnTo>
                          <a:pt x="80" y="17"/>
                        </a:lnTo>
                        <a:lnTo>
                          <a:pt x="77" y="4"/>
                        </a:lnTo>
                        <a:lnTo>
                          <a:pt x="74" y="3"/>
                        </a:lnTo>
                        <a:lnTo>
                          <a:pt x="73" y="0"/>
                        </a:lnTo>
                        <a:lnTo>
                          <a:pt x="76" y="14"/>
                        </a:lnTo>
                        <a:lnTo>
                          <a:pt x="77" y="29"/>
                        </a:lnTo>
                        <a:lnTo>
                          <a:pt x="76" y="43"/>
                        </a:lnTo>
                        <a:lnTo>
                          <a:pt x="73" y="57"/>
                        </a:lnTo>
                        <a:lnTo>
                          <a:pt x="65" y="69"/>
                        </a:lnTo>
                        <a:lnTo>
                          <a:pt x="56" y="80"/>
                        </a:lnTo>
                        <a:lnTo>
                          <a:pt x="45" y="89"/>
                        </a:lnTo>
                        <a:lnTo>
                          <a:pt x="32" y="97"/>
                        </a:lnTo>
                        <a:lnTo>
                          <a:pt x="18" y="102"/>
                        </a:lnTo>
                        <a:lnTo>
                          <a:pt x="3" y="102"/>
                        </a:lnTo>
                        <a:lnTo>
                          <a:pt x="1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22" y="103"/>
                        </a:lnTo>
                        <a:lnTo>
                          <a:pt x="35" y="99"/>
                        </a:lnTo>
                        <a:lnTo>
                          <a:pt x="48" y="91"/>
                        </a:lnTo>
                        <a:lnTo>
                          <a:pt x="59" y="82"/>
                        </a:lnTo>
                        <a:lnTo>
                          <a:pt x="68" y="71"/>
                        </a:lnTo>
                        <a:lnTo>
                          <a:pt x="76" y="58"/>
                        </a:lnTo>
                        <a:lnTo>
                          <a:pt x="79" y="43"/>
                        </a:lnTo>
                        <a:lnTo>
                          <a:pt x="80" y="29"/>
                        </a:lnTo>
                        <a:close/>
                      </a:path>
                    </a:pathLst>
                  </a:custGeom>
                  <a:solidFill>
                    <a:srgbClr val="374C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97" name="Freeform 965"/>
                  <p:cNvSpPr>
                    <a:spLocks/>
                  </p:cNvSpPr>
                  <p:nvPr/>
                </p:nvSpPr>
                <p:spPr bwMode="auto">
                  <a:xfrm>
                    <a:off x="5551" y="1612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31"/>
                      </a:cxn>
                      <a:cxn ang="0">
                        <a:pos x="81" y="17"/>
                      </a:cxn>
                      <a:cxn ang="0">
                        <a:pos x="76" y="5"/>
                      </a:cxn>
                      <a:cxn ang="0">
                        <a:pos x="75" y="2"/>
                      </a:cxn>
                      <a:cxn ang="0">
                        <a:pos x="71" y="0"/>
                      </a:cxn>
                      <a:cxn ang="0">
                        <a:pos x="75" y="8"/>
                      </a:cxn>
                      <a:cxn ang="0">
                        <a:pos x="76" y="16"/>
                      </a:cxn>
                      <a:cxn ang="0">
                        <a:pos x="78" y="22"/>
                      </a:cxn>
                      <a:cxn ang="0">
                        <a:pos x="78" y="31"/>
                      </a:cxn>
                      <a:cxn ang="0">
                        <a:pos x="76" y="45"/>
                      </a:cxn>
                      <a:cxn ang="0">
                        <a:pos x="73" y="59"/>
                      </a:cxn>
                      <a:cxn ang="0">
                        <a:pos x="65" y="71"/>
                      </a:cxn>
                      <a:cxn ang="0">
                        <a:pos x="58" y="82"/>
                      </a:cxn>
                      <a:cxn ang="0">
                        <a:pos x="47" y="90"/>
                      </a:cxn>
                      <a:cxn ang="0">
                        <a:pos x="34" y="98"/>
                      </a:cxn>
                      <a:cxn ang="0">
                        <a:pos x="20" y="102"/>
                      </a:cxn>
                      <a:cxn ang="0">
                        <a:pos x="5" y="102"/>
                      </a:cxn>
                      <a:cxn ang="0">
                        <a:pos x="2" y="102"/>
                      </a:cxn>
                      <a:cxn ang="0">
                        <a:pos x="0" y="102"/>
                      </a:cxn>
                      <a:cxn ang="0">
                        <a:pos x="2" y="104"/>
                      </a:cxn>
                      <a:cxn ang="0">
                        <a:pos x="5" y="105"/>
                      </a:cxn>
                      <a:cxn ang="0">
                        <a:pos x="5" y="105"/>
                      </a:cxn>
                      <a:cxn ang="0">
                        <a:pos x="5" y="105"/>
                      </a:cxn>
                      <a:cxn ang="0">
                        <a:pos x="20" y="104"/>
                      </a:cxn>
                      <a:cxn ang="0">
                        <a:pos x="34" y="101"/>
                      </a:cxn>
                      <a:cxn ang="0">
                        <a:pos x="48" y="93"/>
                      </a:cxn>
                      <a:cxn ang="0">
                        <a:pos x="59" y="84"/>
                      </a:cxn>
                      <a:cxn ang="0">
                        <a:pos x="68" y="73"/>
                      </a:cxn>
                      <a:cxn ang="0">
                        <a:pos x="75" y="60"/>
                      </a:cxn>
                      <a:cxn ang="0">
                        <a:pos x="79" y="45"/>
                      </a:cxn>
                      <a:cxn ang="0">
                        <a:pos x="81" y="31"/>
                      </a:cxn>
                    </a:cxnLst>
                    <a:rect l="0" t="0" r="r" b="b"/>
                    <a:pathLst>
                      <a:path w="81" h="105">
                        <a:moveTo>
                          <a:pt x="81" y="31"/>
                        </a:moveTo>
                        <a:lnTo>
                          <a:pt x="81" y="17"/>
                        </a:lnTo>
                        <a:lnTo>
                          <a:pt x="76" y="5"/>
                        </a:lnTo>
                        <a:lnTo>
                          <a:pt x="75" y="2"/>
                        </a:lnTo>
                        <a:lnTo>
                          <a:pt x="71" y="0"/>
                        </a:lnTo>
                        <a:lnTo>
                          <a:pt x="75" y="8"/>
                        </a:lnTo>
                        <a:lnTo>
                          <a:pt x="76" y="16"/>
                        </a:lnTo>
                        <a:lnTo>
                          <a:pt x="78" y="22"/>
                        </a:lnTo>
                        <a:lnTo>
                          <a:pt x="78" y="31"/>
                        </a:lnTo>
                        <a:lnTo>
                          <a:pt x="76" y="45"/>
                        </a:lnTo>
                        <a:lnTo>
                          <a:pt x="73" y="59"/>
                        </a:lnTo>
                        <a:lnTo>
                          <a:pt x="65" y="71"/>
                        </a:lnTo>
                        <a:lnTo>
                          <a:pt x="58" y="82"/>
                        </a:lnTo>
                        <a:lnTo>
                          <a:pt x="47" y="90"/>
                        </a:lnTo>
                        <a:lnTo>
                          <a:pt x="34" y="98"/>
                        </a:lnTo>
                        <a:lnTo>
                          <a:pt x="20" y="102"/>
                        </a:lnTo>
                        <a:lnTo>
                          <a:pt x="5" y="102"/>
                        </a:lnTo>
                        <a:lnTo>
                          <a:pt x="2" y="102"/>
                        </a:lnTo>
                        <a:lnTo>
                          <a:pt x="0" y="102"/>
                        </a:lnTo>
                        <a:lnTo>
                          <a:pt x="2" y="104"/>
                        </a:lnTo>
                        <a:lnTo>
                          <a:pt x="5" y="105"/>
                        </a:lnTo>
                        <a:lnTo>
                          <a:pt x="5" y="105"/>
                        </a:lnTo>
                        <a:lnTo>
                          <a:pt x="5" y="105"/>
                        </a:lnTo>
                        <a:lnTo>
                          <a:pt x="20" y="104"/>
                        </a:lnTo>
                        <a:lnTo>
                          <a:pt x="34" y="101"/>
                        </a:lnTo>
                        <a:lnTo>
                          <a:pt x="48" y="93"/>
                        </a:lnTo>
                        <a:lnTo>
                          <a:pt x="59" y="84"/>
                        </a:lnTo>
                        <a:lnTo>
                          <a:pt x="68" y="73"/>
                        </a:lnTo>
                        <a:lnTo>
                          <a:pt x="75" y="60"/>
                        </a:lnTo>
                        <a:lnTo>
                          <a:pt x="79" y="45"/>
                        </a:lnTo>
                        <a:lnTo>
                          <a:pt x="81" y="31"/>
                        </a:lnTo>
                        <a:close/>
                      </a:path>
                    </a:pathLst>
                  </a:custGeom>
                  <a:solidFill>
                    <a:srgbClr val="384D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98" name="Freeform 966"/>
                  <p:cNvSpPr>
                    <a:spLocks/>
                  </p:cNvSpPr>
                  <p:nvPr/>
                </p:nvSpPr>
                <p:spPr bwMode="auto">
                  <a:xfrm>
                    <a:off x="5548" y="1611"/>
                    <a:ext cx="82" cy="105"/>
                  </a:xfrm>
                  <a:custGeom>
                    <a:avLst/>
                    <a:gdLst/>
                    <a:ahLst/>
                    <a:cxnLst>
                      <a:cxn ang="0">
                        <a:pos x="82" y="32"/>
                      </a:cxn>
                      <a:cxn ang="0">
                        <a:pos x="81" y="17"/>
                      </a:cxn>
                      <a:cxn ang="0">
                        <a:pos x="78" y="3"/>
                      </a:cxn>
                      <a:cxn ang="0">
                        <a:pos x="74" y="1"/>
                      </a:cxn>
                      <a:cxn ang="0">
                        <a:pos x="73" y="0"/>
                      </a:cxn>
                      <a:cxn ang="0">
                        <a:pos x="76" y="7"/>
                      </a:cxn>
                      <a:cxn ang="0">
                        <a:pos x="78" y="15"/>
                      </a:cxn>
                      <a:cxn ang="0">
                        <a:pos x="79" y="23"/>
                      </a:cxn>
                      <a:cxn ang="0">
                        <a:pos x="79" y="32"/>
                      </a:cxn>
                      <a:cxn ang="0">
                        <a:pos x="78" y="46"/>
                      </a:cxn>
                      <a:cxn ang="0">
                        <a:pos x="74" y="58"/>
                      </a:cxn>
                      <a:cxn ang="0">
                        <a:pos x="67" y="71"/>
                      </a:cxn>
                      <a:cxn ang="0">
                        <a:pos x="59" y="81"/>
                      </a:cxn>
                      <a:cxn ang="0">
                        <a:pos x="48" y="91"/>
                      </a:cxn>
                      <a:cxn ang="0">
                        <a:pos x="36" y="97"/>
                      </a:cxn>
                      <a:cxn ang="0">
                        <a:pos x="23" y="102"/>
                      </a:cxn>
                      <a:cxn ang="0">
                        <a:pos x="8" y="102"/>
                      </a:cxn>
                      <a:cxn ang="0">
                        <a:pos x="5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5" y="105"/>
                      </a:cxn>
                      <a:cxn ang="0">
                        <a:pos x="6" y="105"/>
                      </a:cxn>
                      <a:cxn ang="0">
                        <a:pos x="8" y="105"/>
                      </a:cxn>
                      <a:cxn ang="0">
                        <a:pos x="23" y="105"/>
                      </a:cxn>
                      <a:cxn ang="0">
                        <a:pos x="37" y="100"/>
                      </a:cxn>
                      <a:cxn ang="0">
                        <a:pos x="50" y="92"/>
                      </a:cxn>
                      <a:cxn ang="0">
                        <a:pos x="61" y="83"/>
                      </a:cxn>
                      <a:cxn ang="0">
                        <a:pos x="70" y="72"/>
                      </a:cxn>
                      <a:cxn ang="0">
                        <a:pos x="78" y="60"/>
                      </a:cxn>
                      <a:cxn ang="0">
                        <a:pos x="81" y="46"/>
                      </a:cxn>
                      <a:cxn ang="0">
                        <a:pos x="82" y="32"/>
                      </a:cxn>
                    </a:cxnLst>
                    <a:rect l="0" t="0" r="r" b="b"/>
                    <a:pathLst>
                      <a:path w="82" h="105">
                        <a:moveTo>
                          <a:pt x="82" y="32"/>
                        </a:moveTo>
                        <a:lnTo>
                          <a:pt x="81" y="17"/>
                        </a:lnTo>
                        <a:lnTo>
                          <a:pt x="78" y="3"/>
                        </a:lnTo>
                        <a:lnTo>
                          <a:pt x="74" y="1"/>
                        </a:lnTo>
                        <a:lnTo>
                          <a:pt x="73" y="0"/>
                        </a:lnTo>
                        <a:lnTo>
                          <a:pt x="76" y="7"/>
                        </a:lnTo>
                        <a:lnTo>
                          <a:pt x="78" y="15"/>
                        </a:lnTo>
                        <a:lnTo>
                          <a:pt x="79" y="23"/>
                        </a:lnTo>
                        <a:lnTo>
                          <a:pt x="79" y="32"/>
                        </a:lnTo>
                        <a:lnTo>
                          <a:pt x="78" y="46"/>
                        </a:lnTo>
                        <a:lnTo>
                          <a:pt x="74" y="58"/>
                        </a:lnTo>
                        <a:lnTo>
                          <a:pt x="67" y="71"/>
                        </a:lnTo>
                        <a:lnTo>
                          <a:pt x="59" y="81"/>
                        </a:lnTo>
                        <a:lnTo>
                          <a:pt x="48" y="91"/>
                        </a:lnTo>
                        <a:lnTo>
                          <a:pt x="36" y="97"/>
                        </a:lnTo>
                        <a:lnTo>
                          <a:pt x="23" y="102"/>
                        </a:lnTo>
                        <a:lnTo>
                          <a:pt x="8" y="102"/>
                        </a:lnTo>
                        <a:lnTo>
                          <a:pt x="5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5" y="105"/>
                        </a:lnTo>
                        <a:lnTo>
                          <a:pt x="6" y="105"/>
                        </a:lnTo>
                        <a:lnTo>
                          <a:pt x="8" y="105"/>
                        </a:lnTo>
                        <a:lnTo>
                          <a:pt x="23" y="105"/>
                        </a:lnTo>
                        <a:lnTo>
                          <a:pt x="37" y="100"/>
                        </a:lnTo>
                        <a:lnTo>
                          <a:pt x="50" y="92"/>
                        </a:lnTo>
                        <a:lnTo>
                          <a:pt x="61" y="83"/>
                        </a:lnTo>
                        <a:lnTo>
                          <a:pt x="70" y="72"/>
                        </a:lnTo>
                        <a:lnTo>
                          <a:pt x="78" y="60"/>
                        </a:lnTo>
                        <a:lnTo>
                          <a:pt x="81" y="46"/>
                        </a:lnTo>
                        <a:lnTo>
                          <a:pt x="82" y="32"/>
                        </a:lnTo>
                        <a:close/>
                      </a:path>
                    </a:pathLst>
                  </a:custGeom>
                  <a:solidFill>
                    <a:srgbClr val="3A4E9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99" name="Freeform 967"/>
                  <p:cNvSpPr>
                    <a:spLocks/>
                  </p:cNvSpPr>
                  <p:nvPr/>
                </p:nvSpPr>
                <p:spPr bwMode="auto">
                  <a:xfrm>
                    <a:off x="5545" y="1609"/>
                    <a:ext cx="84" cy="105"/>
                  </a:xfrm>
                  <a:custGeom>
                    <a:avLst/>
                    <a:gdLst/>
                    <a:ahLst/>
                    <a:cxnLst>
                      <a:cxn ang="0">
                        <a:pos x="84" y="34"/>
                      </a:cxn>
                      <a:cxn ang="0">
                        <a:pos x="84" y="25"/>
                      </a:cxn>
                      <a:cxn ang="0">
                        <a:pos x="82" y="19"/>
                      </a:cxn>
                      <a:cxn ang="0">
                        <a:pos x="81" y="11"/>
                      </a:cxn>
                      <a:cxn ang="0">
                        <a:pos x="77" y="3"/>
                      </a:cxn>
                      <a:cxn ang="0">
                        <a:pos x="76" y="2"/>
                      </a:cxn>
                      <a:cxn ang="0">
                        <a:pos x="73" y="0"/>
                      </a:cxn>
                      <a:cxn ang="0">
                        <a:pos x="76" y="8"/>
                      </a:cxn>
                      <a:cxn ang="0">
                        <a:pos x="79" y="15"/>
                      </a:cxn>
                      <a:cxn ang="0">
                        <a:pos x="81" y="25"/>
                      </a:cxn>
                      <a:cxn ang="0">
                        <a:pos x="81" y="34"/>
                      </a:cxn>
                      <a:cxn ang="0">
                        <a:pos x="79" y="48"/>
                      </a:cxn>
                      <a:cxn ang="0">
                        <a:pos x="76" y="60"/>
                      </a:cxn>
                      <a:cxn ang="0">
                        <a:pos x="70" y="73"/>
                      </a:cxn>
                      <a:cxn ang="0">
                        <a:pos x="60" y="82"/>
                      </a:cxn>
                      <a:cxn ang="0">
                        <a:pos x="50" y="91"/>
                      </a:cxn>
                      <a:cxn ang="0">
                        <a:pos x="39" y="97"/>
                      </a:cxn>
                      <a:cxn ang="0">
                        <a:pos x="25" y="102"/>
                      </a:cxn>
                      <a:cxn ang="0">
                        <a:pos x="11" y="102"/>
                      </a:cxn>
                      <a:cxn ang="0">
                        <a:pos x="6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8" y="105"/>
                      </a:cxn>
                      <a:cxn ang="0">
                        <a:pos x="11" y="105"/>
                      </a:cxn>
                      <a:cxn ang="0">
                        <a:pos x="26" y="105"/>
                      </a:cxn>
                      <a:cxn ang="0">
                        <a:pos x="40" y="101"/>
                      </a:cxn>
                      <a:cxn ang="0">
                        <a:pos x="53" y="93"/>
                      </a:cxn>
                      <a:cxn ang="0">
                        <a:pos x="64" y="85"/>
                      </a:cxn>
                      <a:cxn ang="0">
                        <a:pos x="71" y="74"/>
                      </a:cxn>
                      <a:cxn ang="0">
                        <a:pos x="79" y="62"/>
                      </a:cxn>
                      <a:cxn ang="0">
                        <a:pos x="82" y="48"/>
                      </a:cxn>
                      <a:cxn ang="0">
                        <a:pos x="84" y="34"/>
                      </a:cxn>
                    </a:cxnLst>
                    <a:rect l="0" t="0" r="r" b="b"/>
                    <a:pathLst>
                      <a:path w="84" h="105">
                        <a:moveTo>
                          <a:pt x="84" y="34"/>
                        </a:moveTo>
                        <a:lnTo>
                          <a:pt x="84" y="25"/>
                        </a:lnTo>
                        <a:lnTo>
                          <a:pt x="82" y="19"/>
                        </a:lnTo>
                        <a:lnTo>
                          <a:pt x="81" y="11"/>
                        </a:lnTo>
                        <a:lnTo>
                          <a:pt x="77" y="3"/>
                        </a:lnTo>
                        <a:lnTo>
                          <a:pt x="76" y="2"/>
                        </a:lnTo>
                        <a:lnTo>
                          <a:pt x="73" y="0"/>
                        </a:lnTo>
                        <a:lnTo>
                          <a:pt x="76" y="8"/>
                        </a:lnTo>
                        <a:lnTo>
                          <a:pt x="79" y="15"/>
                        </a:lnTo>
                        <a:lnTo>
                          <a:pt x="81" y="25"/>
                        </a:lnTo>
                        <a:lnTo>
                          <a:pt x="81" y="34"/>
                        </a:lnTo>
                        <a:lnTo>
                          <a:pt x="79" y="48"/>
                        </a:lnTo>
                        <a:lnTo>
                          <a:pt x="76" y="60"/>
                        </a:lnTo>
                        <a:lnTo>
                          <a:pt x="70" y="73"/>
                        </a:lnTo>
                        <a:lnTo>
                          <a:pt x="60" y="82"/>
                        </a:lnTo>
                        <a:lnTo>
                          <a:pt x="50" y="91"/>
                        </a:lnTo>
                        <a:lnTo>
                          <a:pt x="39" y="97"/>
                        </a:lnTo>
                        <a:lnTo>
                          <a:pt x="25" y="102"/>
                        </a:lnTo>
                        <a:lnTo>
                          <a:pt x="11" y="102"/>
                        </a:lnTo>
                        <a:lnTo>
                          <a:pt x="6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8" y="105"/>
                        </a:lnTo>
                        <a:lnTo>
                          <a:pt x="11" y="105"/>
                        </a:lnTo>
                        <a:lnTo>
                          <a:pt x="26" y="105"/>
                        </a:lnTo>
                        <a:lnTo>
                          <a:pt x="40" y="101"/>
                        </a:lnTo>
                        <a:lnTo>
                          <a:pt x="53" y="93"/>
                        </a:lnTo>
                        <a:lnTo>
                          <a:pt x="64" y="85"/>
                        </a:lnTo>
                        <a:lnTo>
                          <a:pt x="71" y="74"/>
                        </a:lnTo>
                        <a:lnTo>
                          <a:pt x="79" y="62"/>
                        </a:lnTo>
                        <a:lnTo>
                          <a:pt x="82" y="48"/>
                        </a:lnTo>
                        <a:lnTo>
                          <a:pt x="84" y="34"/>
                        </a:lnTo>
                        <a:close/>
                      </a:path>
                    </a:pathLst>
                  </a:custGeom>
                  <a:solidFill>
                    <a:srgbClr val="3B4F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00" name="Freeform 968"/>
                  <p:cNvSpPr>
                    <a:spLocks/>
                  </p:cNvSpPr>
                  <p:nvPr/>
                </p:nvSpPr>
                <p:spPr bwMode="auto">
                  <a:xfrm>
                    <a:off x="5544" y="1609"/>
                    <a:ext cx="83" cy="104"/>
                  </a:xfrm>
                  <a:custGeom>
                    <a:avLst/>
                    <a:gdLst/>
                    <a:ahLst/>
                    <a:cxnLst>
                      <a:cxn ang="0">
                        <a:pos x="83" y="34"/>
                      </a:cxn>
                      <a:cxn ang="0">
                        <a:pos x="83" y="25"/>
                      </a:cxn>
                      <a:cxn ang="0">
                        <a:pos x="82" y="17"/>
                      </a:cxn>
                      <a:cxn ang="0">
                        <a:pos x="80" y="9"/>
                      </a:cxn>
                      <a:cxn ang="0">
                        <a:pos x="77" y="2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5" y="8"/>
                      </a:cxn>
                      <a:cxn ang="0">
                        <a:pos x="78" y="15"/>
                      </a:cxn>
                      <a:cxn ang="0">
                        <a:pos x="80" y="25"/>
                      </a:cxn>
                      <a:cxn ang="0">
                        <a:pos x="80" y="34"/>
                      </a:cxn>
                      <a:cxn ang="0">
                        <a:pos x="78" y="46"/>
                      </a:cxn>
                      <a:cxn ang="0">
                        <a:pos x="75" y="60"/>
                      </a:cxn>
                      <a:cxn ang="0">
                        <a:pos x="69" y="71"/>
                      </a:cxn>
                      <a:cxn ang="0">
                        <a:pos x="60" y="82"/>
                      </a:cxn>
                      <a:cxn ang="0">
                        <a:pos x="51" y="90"/>
                      </a:cxn>
                      <a:cxn ang="0">
                        <a:pos x="38" y="96"/>
                      </a:cxn>
                      <a:cxn ang="0">
                        <a:pos x="26" y="101"/>
                      </a:cxn>
                      <a:cxn ang="0">
                        <a:pos x="12" y="101"/>
                      </a:cxn>
                      <a:cxn ang="0">
                        <a:pos x="6" y="101"/>
                      </a:cxn>
                      <a:cxn ang="0">
                        <a:pos x="0" y="101"/>
                      </a:cxn>
                      <a:cxn ang="0">
                        <a:pos x="1" y="102"/>
                      </a:cxn>
                      <a:cxn ang="0">
                        <a:pos x="4" y="104"/>
                      </a:cxn>
                      <a:cxn ang="0">
                        <a:pos x="9" y="104"/>
                      </a:cxn>
                      <a:cxn ang="0">
                        <a:pos x="12" y="104"/>
                      </a:cxn>
                      <a:cxn ang="0">
                        <a:pos x="27" y="104"/>
                      </a:cxn>
                      <a:cxn ang="0">
                        <a:pos x="40" y="99"/>
                      </a:cxn>
                      <a:cxn ang="0">
                        <a:pos x="52" y="93"/>
                      </a:cxn>
                      <a:cxn ang="0">
                        <a:pos x="63" y="83"/>
                      </a:cxn>
                      <a:cxn ang="0">
                        <a:pos x="71" y="73"/>
                      </a:cxn>
                      <a:cxn ang="0">
                        <a:pos x="78" y="60"/>
                      </a:cxn>
                      <a:cxn ang="0">
                        <a:pos x="82" y="48"/>
                      </a:cxn>
                      <a:cxn ang="0">
                        <a:pos x="83" y="34"/>
                      </a:cxn>
                    </a:cxnLst>
                    <a:rect l="0" t="0" r="r" b="b"/>
                    <a:pathLst>
                      <a:path w="83" h="104">
                        <a:moveTo>
                          <a:pt x="83" y="34"/>
                        </a:moveTo>
                        <a:lnTo>
                          <a:pt x="83" y="25"/>
                        </a:lnTo>
                        <a:lnTo>
                          <a:pt x="82" y="17"/>
                        </a:lnTo>
                        <a:lnTo>
                          <a:pt x="80" y="9"/>
                        </a:lnTo>
                        <a:lnTo>
                          <a:pt x="77" y="2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5" y="8"/>
                        </a:lnTo>
                        <a:lnTo>
                          <a:pt x="78" y="15"/>
                        </a:lnTo>
                        <a:lnTo>
                          <a:pt x="80" y="25"/>
                        </a:lnTo>
                        <a:lnTo>
                          <a:pt x="80" y="34"/>
                        </a:lnTo>
                        <a:lnTo>
                          <a:pt x="78" y="46"/>
                        </a:lnTo>
                        <a:lnTo>
                          <a:pt x="75" y="60"/>
                        </a:lnTo>
                        <a:lnTo>
                          <a:pt x="69" y="71"/>
                        </a:lnTo>
                        <a:lnTo>
                          <a:pt x="60" y="82"/>
                        </a:lnTo>
                        <a:lnTo>
                          <a:pt x="51" y="90"/>
                        </a:lnTo>
                        <a:lnTo>
                          <a:pt x="38" y="96"/>
                        </a:lnTo>
                        <a:lnTo>
                          <a:pt x="26" y="101"/>
                        </a:lnTo>
                        <a:lnTo>
                          <a:pt x="12" y="101"/>
                        </a:lnTo>
                        <a:lnTo>
                          <a:pt x="6" y="101"/>
                        </a:lnTo>
                        <a:lnTo>
                          <a:pt x="0" y="101"/>
                        </a:lnTo>
                        <a:lnTo>
                          <a:pt x="1" y="102"/>
                        </a:lnTo>
                        <a:lnTo>
                          <a:pt x="4" y="104"/>
                        </a:lnTo>
                        <a:lnTo>
                          <a:pt x="9" y="104"/>
                        </a:lnTo>
                        <a:lnTo>
                          <a:pt x="12" y="104"/>
                        </a:lnTo>
                        <a:lnTo>
                          <a:pt x="27" y="104"/>
                        </a:lnTo>
                        <a:lnTo>
                          <a:pt x="40" y="99"/>
                        </a:lnTo>
                        <a:lnTo>
                          <a:pt x="52" y="93"/>
                        </a:lnTo>
                        <a:lnTo>
                          <a:pt x="63" y="83"/>
                        </a:lnTo>
                        <a:lnTo>
                          <a:pt x="71" y="73"/>
                        </a:lnTo>
                        <a:lnTo>
                          <a:pt x="78" y="60"/>
                        </a:lnTo>
                        <a:lnTo>
                          <a:pt x="82" y="48"/>
                        </a:lnTo>
                        <a:lnTo>
                          <a:pt x="83" y="34"/>
                        </a:lnTo>
                        <a:close/>
                      </a:path>
                    </a:pathLst>
                  </a:custGeom>
                  <a:solidFill>
                    <a:srgbClr val="3D52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01" name="Freeform 969"/>
                  <p:cNvSpPr>
                    <a:spLocks/>
                  </p:cNvSpPr>
                  <p:nvPr/>
                </p:nvSpPr>
                <p:spPr bwMode="auto">
                  <a:xfrm>
                    <a:off x="5541" y="1607"/>
                    <a:ext cx="85" cy="104"/>
                  </a:xfrm>
                  <a:custGeom>
                    <a:avLst/>
                    <a:gdLst/>
                    <a:ahLst/>
                    <a:cxnLst>
                      <a:cxn ang="0">
                        <a:pos x="85" y="36"/>
                      </a:cxn>
                      <a:cxn ang="0">
                        <a:pos x="85" y="27"/>
                      </a:cxn>
                      <a:cxn ang="0">
                        <a:pos x="83" y="17"/>
                      </a:cxn>
                      <a:cxn ang="0">
                        <a:pos x="80" y="10"/>
                      </a:cxn>
                      <a:cxn ang="0">
                        <a:pos x="77" y="2"/>
                      </a:cxn>
                      <a:cxn ang="0">
                        <a:pos x="74" y="2"/>
                      </a:cxn>
                      <a:cxn ang="0">
                        <a:pos x="72" y="0"/>
                      </a:cxn>
                      <a:cxn ang="0">
                        <a:pos x="77" y="8"/>
                      </a:cxn>
                      <a:cxn ang="0">
                        <a:pos x="80" y="17"/>
                      </a:cxn>
                      <a:cxn ang="0">
                        <a:pos x="81" y="25"/>
                      </a:cxn>
                      <a:cxn ang="0">
                        <a:pos x="81" y="36"/>
                      </a:cxn>
                      <a:cxn ang="0">
                        <a:pos x="80" y="48"/>
                      </a:cxn>
                      <a:cxn ang="0">
                        <a:pos x="77" y="61"/>
                      </a:cxn>
                      <a:cxn ang="0">
                        <a:pos x="71" y="73"/>
                      </a:cxn>
                      <a:cxn ang="0">
                        <a:pos x="63" y="82"/>
                      </a:cxn>
                      <a:cxn ang="0">
                        <a:pos x="52" y="90"/>
                      </a:cxn>
                      <a:cxn ang="0">
                        <a:pos x="41" y="96"/>
                      </a:cxn>
                      <a:cxn ang="0">
                        <a:pos x="29" y="101"/>
                      </a:cxn>
                      <a:cxn ang="0">
                        <a:pos x="15" y="101"/>
                      </a:cxn>
                      <a:cxn ang="0">
                        <a:pos x="7" y="101"/>
                      </a:cxn>
                      <a:cxn ang="0">
                        <a:pos x="0" y="99"/>
                      </a:cxn>
                      <a:cxn ang="0">
                        <a:pos x="3" y="103"/>
                      </a:cxn>
                      <a:cxn ang="0">
                        <a:pos x="4" y="104"/>
                      </a:cxn>
                      <a:cxn ang="0">
                        <a:pos x="10" y="104"/>
                      </a:cxn>
                      <a:cxn ang="0">
                        <a:pos x="15" y="104"/>
                      </a:cxn>
                      <a:cxn ang="0">
                        <a:pos x="29" y="104"/>
                      </a:cxn>
                      <a:cxn ang="0">
                        <a:pos x="43" y="99"/>
                      </a:cxn>
                      <a:cxn ang="0">
                        <a:pos x="54" y="93"/>
                      </a:cxn>
                      <a:cxn ang="0">
                        <a:pos x="64" y="84"/>
                      </a:cxn>
                      <a:cxn ang="0">
                        <a:pos x="74" y="75"/>
                      </a:cxn>
                      <a:cxn ang="0">
                        <a:pos x="80" y="62"/>
                      </a:cxn>
                      <a:cxn ang="0">
                        <a:pos x="83" y="50"/>
                      </a:cxn>
                      <a:cxn ang="0">
                        <a:pos x="85" y="36"/>
                      </a:cxn>
                    </a:cxnLst>
                    <a:rect l="0" t="0" r="r" b="b"/>
                    <a:pathLst>
                      <a:path w="85" h="104">
                        <a:moveTo>
                          <a:pt x="85" y="36"/>
                        </a:moveTo>
                        <a:lnTo>
                          <a:pt x="85" y="27"/>
                        </a:lnTo>
                        <a:lnTo>
                          <a:pt x="83" y="17"/>
                        </a:lnTo>
                        <a:lnTo>
                          <a:pt x="80" y="10"/>
                        </a:lnTo>
                        <a:lnTo>
                          <a:pt x="77" y="2"/>
                        </a:lnTo>
                        <a:lnTo>
                          <a:pt x="74" y="2"/>
                        </a:lnTo>
                        <a:lnTo>
                          <a:pt x="72" y="0"/>
                        </a:lnTo>
                        <a:lnTo>
                          <a:pt x="77" y="8"/>
                        </a:lnTo>
                        <a:lnTo>
                          <a:pt x="80" y="17"/>
                        </a:lnTo>
                        <a:lnTo>
                          <a:pt x="81" y="25"/>
                        </a:lnTo>
                        <a:lnTo>
                          <a:pt x="81" y="36"/>
                        </a:lnTo>
                        <a:lnTo>
                          <a:pt x="80" y="48"/>
                        </a:lnTo>
                        <a:lnTo>
                          <a:pt x="77" y="61"/>
                        </a:lnTo>
                        <a:lnTo>
                          <a:pt x="71" y="73"/>
                        </a:lnTo>
                        <a:lnTo>
                          <a:pt x="63" y="82"/>
                        </a:lnTo>
                        <a:lnTo>
                          <a:pt x="52" y="90"/>
                        </a:lnTo>
                        <a:lnTo>
                          <a:pt x="41" y="96"/>
                        </a:lnTo>
                        <a:lnTo>
                          <a:pt x="29" y="101"/>
                        </a:lnTo>
                        <a:lnTo>
                          <a:pt x="15" y="101"/>
                        </a:lnTo>
                        <a:lnTo>
                          <a:pt x="7" y="101"/>
                        </a:lnTo>
                        <a:lnTo>
                          <a:pt x="0" y="99"/>
                        </a:lnTo>
                        <a:lnTo>
                          <a:pt x="3" y="103"/>
                        </a:lnTo>
                        <a:lnTo>
                          <a:pt x="4" y="104"/>
                        </a:lnTo>
                        <a:lnTo>
                          <a:pt x="10" y="104"/>
                        </a:lnTo>
                        <a:lnTo>
                          <a:pt x="15" y="104"/>
                        </a:lnTo>
                        <a:lnTo>
                          <a:pt x="29" y="104"/>
                        </a:lnTo>
                        <a:lnTo>
                          <a:pt x="43" y="99"/>
                        </a:lnTo>
                        <a:lnTo>
                          <a:pt x="54" y="93"/>
                        </a:lnTo>
                        <a:lnTo>
                          <a:pt x="64" y="84"/>
                        </a:lnTo>
                        <a:lnTo>
                          <a:pt x="74" y="75"/>
                        </a:lnTo>
                        <a:lnTo>
                          <a:pt x="80" y="62"/>
                        </a:lnTo>
                        <a:lnTo>
                          <a:pt x="83" y="50"/>
                        </a:lnTo>
                        <a:lnTo>
                          <a:pt x="85" y="36"/>
                        </a:lnTo>
                        <a:close/>
                      </a:path>
                    </a:pathLst>
                  </a:custGeom>
                  <a:solidFill>
                    <a:srgbClr val="3F539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02" name="Freeform 970"/>
                  <p:cNvSpPr>
                    <a:spLocks/>
                  </p:cNvSpPr>
                  <p:nvPr/>
                </p:nvSpPr>
                <p:spPr bwMode="auto">
                  <a:xfrm>
                    <a:off x="5539" y="1606"/>
                    <a:ext cx="85" cy="104"/>
                  </a:xfrm>
                  <a:custGeom>
                    <a:avLst/>
                    <a:gdLst/>
                    <a:ahLst/>
                    <a:cxnLst>
                      <a:cxn ang="0">
                        <a:pos x="85" y="37"/>
                      </a:cxn>
                      <a:cxn ang="0">
                        <a:pos x="85" y="28"/>
                      </a:cxn>
                      <a:cxn ang="0">
                        <a:pos x="83" y="18"/>
                      </a:cxn>
                      <a:cxn ang="0">
                        <a:pos x="80" y="11"/>
                      </a:cxn>
                      <a:cxn ang="0">
                        <a:pos x="76" y="3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6" y="8"/>
                      </a:cxn>
                      <a:cxn ang="0">
                        <a:pos x="79" y="17"/>
                      </a:cxn>
                      <a:cxn ang="0">
                        <a:pos x="82" y="26"/>
                      </a:cxn>
                      <a:cxn ang="0">
                        <a:pos x="82" y="37"/>
                      </a:cxn>
                      <a:cxn ang="0">
                        <a:pos x="80" y="49"/>
                      </a:cxn>
                      <a:cxn ang="0">
                        <a:pos x="77" y="62"/>
                      </a:cxn>
                      <a:cxn ang="0">
                        <a:pos x="71" y="73"/>
                      </a:cxn>
                      <a:cxn ang="0">
                        <a:pos x="63" y="82"/>
                      </a:cxn>
                      <a:cxn ang="0">
                        <a:pos x="54" y="90"/>
                      </a:cxn>
                      <a:cxn ang="0">
                        <a:pos x="43" y="96"/>
                      </a:cxn>
                      <a:cxn ang="0">
                        <a:pos x="31" y="100"/>
                      </a:cxn>
                      <a:cxn ang="0">
                        <a:pos x="17" y="100"/>
                      </a:cxn>
                      <a:cxn ang="0">
                        <a:pos x="8" y="100"/>
                      </a:cxn>
                      <a:cxn ang="0">
                        <a:pos x="0" y="99"/>
                      </a:cxn>
                      <a:cxn ang="0">
                        <a:pos x="2" y="100"/>
                      </a:cxn>
                      <a:cxn ang="0">
                        <a:pos x="5" y="104"/>
                      </a:cxn>
                      <a:cxn ang="0">
                        <a:pos x="11" y="104"/>
                      </a:cxn>
                      <a:cxn ang="0">
                        <a:pos x="17" y="104"/>
                      </a:cxn>
                      <a:cxn ang="0">
                        <a:pos x="31" y="104"/>
                      </a:cxn>
                      <a:cxn ang="0">
                        <a:pos x="43" y="99"/>
                      </a:cxn>
                      <a:cxn ang="0">
                        <a:pos x="56" y="93"/>
                      </a:cxn>
                      <a:cxn ang="0">
                        <a:pos x="65" y="85"/>
                      </a:cxn>
                      <a:cxn ang="0">
                        <a:pos x="74" y="74"/>
                      </a:cxn>
                      <a:cxn ang="0">
                        <a:pos x="80" y="63"/>
                      </a:cxn>
                      <a:cxn ang="0">
                        <a:pos x="83" y="49"/>
                      </a:cxn>
                      <a:cxn ang="0">
                        <a:pos x="85" y="37"/>
                      </a:cxn>
                    </a:cxnLst>
                    <a:rect l="0" t="0" r="r" b="b"/>
                    <a:pathLst>
                      <a:path w="85" h="104">
                        <a:moveTo>
                          <a:pt x="85" y="37"/>
                        </a:moveTo>
                        <a:lnTo>
                          <a:pt x="85" y="28"/>
                        </a:lnTo>
                        <a:lnTo>
                          <a:pt x="83" y="18"/>
                        </a:lnTo>
                        <a:lnTo>
                          <a:pt x="80" y="11"/>
                        </a:lnTo>
                        <a:lnTo>
                          <a:pt x="76" y="3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6" y="8"/>
                        </a:lnTo>
                        <a:lnTo>
                          <a:pt x="79" y="17"/>
                        </a:lnTo>
                        <a:lnTo>
                          <a:pt x="82" y="26"/>
                        </a:lnTo>
                        <a:lnTo>
                          <a:pt x="82" y="37"/>
                        </a:lnTo>
                        <a:lnTo>
                          <a:pt x="80" y="49"/>
                        </a:lnTo>
                        <a:lnTo>
                          <a:pt x="77" y="62"/>
                        </a:lnTo>
                        <a:lnTo>
                          <a:pt x="71" y="73"/>
                        </a:lnTo>
                        <a:lnTo>
                          <a:pt x="63" y="82"/>
                        </a:lnTo>
                        <a:lnTo>
                          <a:pt x="54" y="90"/>
                        </a:lnTo>
                        <a:lnTo>
                          <a:pt x="43" y="96"/>
                        </a:lnTo>
                        <a:lnTo>
                          <a:pt x="31" y="100"/>
                        </a:lnTo>
                        <a:lnTo>
                          <a:pt x="17" y="100"/>
                        </a:lnTo>
                        <a:lnTo>
                          <a:pt x="8" y="100"/>
                        </a:lnTo>
                        <a:lnTo>
                          <a:pt x="0" y="99"/>
                        </a:lnTo>
                        <a:lnTo>
                          <a:pt x="2" y="100"/>
                        </a:lnTo>
                        <a:lnTo>
                          <a:pt x="5" y="104"/>
                        </a:lnTo>
                        <a:lnTo>
                          <a:pt x="11" y="104"/>
                        </a:lnTo>
                        <a:lnTo>
                          <a:pt x="17" y="104"/>
                        </a:lnTo>
                        <a:lnTo>
                          <a:pt x="31" y="104"/>
                        </a:lnTo>
                        <a:lnTo>
                          <a:pt x="43" y="99"/>
                        </a:lnTo>
                        <a:lnTo>
                          <a:pt x="56" y="93"/>
                        </a:lnTo>
                        <a:lnTo>
                          <a:pt x="65" y="85"/>
                        </a:lnTo>
                        <a:lnTo>
                          <a:pt x="74" y="74"/>
                        </a:lnTo>
                        <a:lnTo>
                          <a:pt x="80" y="63"/>
                        </a:lnTo>
                        <a:lnTo>
                          <a:pt x="83" y="49"/>
                        </a:lnTo>
                        <a:lnTo>
                          <a:pt x="85" y="37"/>
                        </a:lnTo>
                        <a:close/>
                      </a:path>
                    </a:pathLst>
                  </a:custGeom>
                  <a:solidFill>
                    <a:srgbClr val="405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03" name="Freeform 971"/>
                  <p:cNvSpPr>
                    <a:spLocks/>
                  </p:cNvSpPr>
                  <p:nvPr/>
                </p:nvSpPr>
                <p:spPr bwMode="auto">
                  <a:xfrm>
                    <a:off x="5536" y="1606"/>
                    <a:ext cx="86" cy="102"/>
                  </a:xfrm>
                  <a:custGeom>
                    <a:avLst/>
                    <a:gdLst/>
                    <a:ahLst/>
                    <a:cxnLst>
                      <a:cxn ang="0">
                        <a:pos x="86" y="37"/>
                      </a:cxn>
                      <a:cxn ang="0">
                        <a:pos x="86" y="26"/>
                      </a:cxn>
                      <a:cxn ang="0">
                        <a:pos x="85" y="18"/>
                      </a:cxn>
                      <a:cxn ang="0">
                        <a:pos x="82" y="9"/>
                      </a:cxn>
                      <a:cxn ang="0">
                        <a:pos x="77" y="1"/>
                      </a:cxn>
                      <a:cxn ang="0">
                        <a:pos x="74" y="0"/>
                      </a:cxn>
                      <a:cxn ang="0">
                        <a:pos x="73" y="0"/>
                      </a:cxn>
                      <a:cxn ang="0">
                        <a:pos x="77" y="8"/>
                      </a:cxn>
                      <a:cxn ang="0">
                        <a:pos x="80" y="17"/>
                      </a:cxn>
                      <a:cxn ang="0">
                        <a:pos x="83" y="26"/>
                      </a:cxn>
                      <a:cxn ang="0">
                        <a:pos x="83" y="37"/>
                      </a:cxn>
                      <a:cxn ang="0">
                        <a:pos x="82" y="49"/>
                      </a:cxn>
                      <a:cxn ang="0">
                        <a:pos x="79" y="60"/>
                      </a:cxn>
                      <a:cxn ang="0">
                        <a:pos x="73" y="71"/>
                      </a:cxn>
                      <a:cxn ang="0">
                        <a:pos x="65" y="80"/>
                      </a:cxn>
                      <a:cxn ang="0">
                        <a:pos x="56" y="88"/>
                      </a:cxn>
                      <a:cxn ang="0">
                        <a:pos x="45" y="94"/>
                      </a:cxn>
                      <a:cxn ang="0">
                        <a:pos x="34" y="99"/>
                      </a:cxn>
                      <a:cxn ang="0">
                        <a:pos x="20" y="99"/>
                      </a:cxn>
                      <a:cxn ang="0">
                        <a:pos x="11" y="99"/>
                      </a:cxn>
                      <a:cxn ang="0">
                        <a:pos x="0" y="96"/>
                      </a:cxn>
                      <a:cxn ang="0">
                        <a:pos x="3" y="99"/>
                      </a:cxn>
                      <a:cxn ang="0">
                        <a:pos x="5" y="100"/>
                      </a:cxn>
                      <a:cxn ang="0">
                        <a:pos x="12" y="102"/>
                      </a:cxn>
                      <a:cxn ang="0">
                        <a:pos x="20" y="102"/>
                      </a:cxn>
                      <a:cxn ang="0">
                        <a:pos x="34" y="102"/>
                      </a:cxn>
                      <a:cxn ang="0">
                        <a:pos x="46" y="97"/>
                      </a:cxn>
                      <a:cxn ang="0">
                        <a:pos x="57" y="91"/>
                      </a:cxn>
                      <a:cxn ang="0">
                        <a:pos x="68" y="83"/>
                      </a:cxn>
                      <a:cxn ang="0">
                        <a:pos x="76" y="74"/>
                      </a:cxn>
                      <a:cxn ang="0">
                        <a:pos x="82" y="62"/>
                      </a:cxn>
                      <a:cxn ang="0">
                        <a:pos x="85" y="49"/>
                      </a:cxn>
                      <a:cxn ang="0">
                        <a:pos x="86" y="37"/>
                      </a:cxn>
                    </a:cxnLst>
                    <a:rect l="0" t="0" r="r" b="b"/>
                    <a:pathLst>
                      <a:path w="86" h="102">
                        <a:moveTo>
                          <a:pt x="86" y="37"/>
                        </a:moveTo>
                        <a:lnTo>
                          <a:pt x="86" y="26"/>
                        </a:lnTo>
                        <a:lnTo>
                          <a:pt x="85" y="18"/>
                        </a:lnTo>
                        <a:lnTo>
                          <a:pt x="82" y="9"/>
                        </a:lnTo>
                        <a:lnTo>
                          <a:pt x="77" y="1"/>
                        </a:lnTo>
                        <a:lnTo>
                          <a:pt x="74" y="0"/>
                        </a:lnTo>
                        <a:lnTo>
                          <a:pt x="73" y="0"/>
                        </a:lnTo>
                        <a:lnTo>
                          <a:pt x="77" y="8"/>
                        </a:lnTo>
                        <a:lnTo>
                          <a:pt x="80" y="17"/>
                        </a:lnTo>
                        <a:lnTo>
                          <a:pt x="83" y="26"/>
                        </a:lnTo>
                        <a:lnTo>
                          <a:pt x="83" y="37"/>
                        </a:lnTo>
                        <a:lnTo>
                          <a:pt x="82" y="49"/>
                        </a:lnTo>
                        <a:lnTo>
                          <a:pt x="79" y="60"/>
                        </a:lnTo>
                        <a:lnTo>
                          <a:pt x="73" y="71"/>
                        </a:lnTo>
                        <a:lnTo>
                          <a:pt x="65" y="80"/>
                        </a:lnTo>
                        <a:lnTo>
                          <a:pt x="56" y="88"/>
                        </a:lnTo>
                        <a:lnTo>
                          <a:pt x="45" y="94"/>
                        </a:lnTo>
                        <a:lnTo>
                          <a:pt x="34" y="99"/>
                        </a:lnTo>
                        <a:lnTo>
                          <a:pt x="20" y="99"/>
                        </a:lnTo>
                        <a:lnTo>
                          <a:pt x="11" y="99"/>
                        </a:lnTo>
                        <a:lnTo>
                          <a:pt x="0" y="96"/>
                        </a:lnTo>
                        <a:lnTo>
                          <a:pt x="3" y="99"/>
                        </a:lnTo>
                        <a:lnTo>
                          <a:pt x="5" y="100"/>
                        </a:lnTo>
                        <a:lnTo>
                          <a:pt x="12" y="102"/>
                        </a:lnTo>
                        <a:lnTo>
                          <a:pt x="20" y="102"/>
                        </a:lnTo>
                        <a:lnTo>
                          <a:pt x="34" y="102"/>
                        </a:lnTo>
                        <a:lnTo>
                          <a:pt x="46" y="97"/>
                        </a:lnTo>
                        <a:lnTo>
                          <a:pt x="57" y="91"/>
                        </a:lnTo>
                        <a:lnTo>
                          <a:pt x="68" y="83"/>
                        </a:lnTo>
                        <a:lnTo>
                          <a:pt x="76" y="74"/>
                        </a:lnTo>
                        <a:lnTo>
                          <a:pt x="82" y="62"/>
                        </a:lnTo>
                        <a:lnTo>
                          <a:pt x="85" y="49"/>
                        </a:lnTo>
                        <a:lnTo>
                          <a:pt x="86" y="37"/>
                        </a:lnTo>
                        <a:close/>
                      </a:path>
                    </a:pathLst>
                  </a:custGeom>
                  <a:solidFill>
                    <a:srgbClr val="42569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04" name="Freeform 972"/>
                  <p:cNvSpPr>
                    <a:spLocks/>
                  </p:cNvSpPr>
                  <p:nvPr/>
                </p:nvSpPr>
                <p:spPr bwMode="auto">
                  <a:xfrm>
                    <a:off x="5534" y="1604"/>
                    <a:ext cx="87" cy="102"/>
                  </a:xfrm>
                  <a:custGeom>
                    <a:avLst/>
                    <a:gdLst/>
                    <a:ahLst/>
                    <a:cxnLst>
                      <a:cxn ang="0">
                        <a:pos x="87" y="39"/>
                      </a:cxn>
                      <a:cxn ang="0">
                        <a:pos x="87" y="28"/>
                      </a:cxn>
                      <a:cxn ang="0">
                        <a:pos x="84" y="19"/>
                      </a:cxn>
                      <a:cxn ang="0">
                        <a:pos x="81" y="10"/>
                      </a:cxn>
                      <a:cxn ang="0">
                        <a:pos x="76" y="2"/>
                      </a:cxn>
                      <a:cxn ang="0">
                        <a:pos x="75" y="2"/>
                      </a:cxn>
                      <a:cxn ang="0">
                        <a:pos x="71" y="0"/>
                      </a:cxn>
                      <a:cxn ang="0">
                        <a:pos x="76" y="8"/>
                      </a:cxn>
                      <a:cxn ang="0">
                        <a:pos x="81" y="17"/>
                      </a:cxn>
                      <a:cxn ang="0">
                        <a:pos x="84" y="28"/>
                      </a:cxn>
                      <a:cxn ang="0">
                        <a:pos x="84" y="39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3" y="73"/>
                      </a:cxn>
                      <a:cxn ang="0">
                        <a:pos x="67" y="82"/>
                      </a:cxn>
                      <a:cxn ang="0">
                        <a:pos x="58" y="90"/>
                      </a:cxn>
                      <a:cxn ang="0">
                        <a:pos x="47" y="95"/>
                      </a:cxn>
                      <a:cxn ang="0">
                        <a:pos x="34" y="99"/>
                      </a:cxn>
                      <a:cxn ang="0">
                        <a:pos x="22" y="99"/>
                      </a:cxn>
                      <a:cxn ang="0">
                        <a:pos x="11" y="99"/>
                      </a:cxn>
                      <a:cxn ang="0">
                        <a:pos x="0" y="96"/>
                      </a:cxn>
                      <a:cxn ang="0">
                        <a:pos x="2" y="98"/>
                      </a:cxn>
                      <a:cxn ang="0">
                        <a:pos x="5" y="101"/>
                      </a:cxn>
                      <a:cxn ang="0">
                        <a:pos x="13" y="102"/>
                      </a:cxn>
                      <a:cxn ang="0">
                        <a:pos x="22" y="102"/>
                      </a:cxn>
                      <a:cxn ang="0">
                        <a:pos x="36" y="102"/>
                      </a:cxn>
                      <a:cxn ang="0">
                        <a:pos x="48" y="98"/>
                      </a:cxn>
                      <a:cxn ang="0">
                        <a:pos x="59" y="92"/>
                      </a:cxn>
                      <a:cxn ang="0">
                        <a:pos x="68" y="84"/>
                      </a:cxn>
                      <a:cxn ang="0">
                        <a:pos x="76" y="75"/>
                      </a:cxn>
                      <a:cxn ang="0">
                        <a:pos x="82" y="64"/>
                      </a:cxn>
                      <a:cxn ang="0">
                        <a:pos x="85" y="51"/>
                      </a:cxn>
                      <a:cxn ang="0">
                        <a:pos x="87" y="39"/>
                      </a:cxn>
                    </a:cxnLst>
                    <a:rect l="0" t="0" r="r" b="b"/>
                    <a:pathLst>
                      <a:path w="87" h="102">
                        <a:moveTo>
                          <a:pt x="87" y="39"/>
                        </a:moveTo>
                        <a:lnTo>
                          <a:pt x="87" y="28"/>
                        </a:lnTo>
                        <a:lnTo>
                          <a:pt x="84" y="19"/>
                        </a:lnTo>
                        <a:lnTo>
                          <a:pt x="81" y="10"/>
                        </a:lnTo>
                        <a:lnTo>
                          <a:pt x="76" y="2"/>
                        </a:lnTo>
                        <a:lnTo>
                          <a:pt x="75" y="2"/>
                        </a:lnTo>
                        <a:lnTo>
                          <a:pt x="71" y="0"/>
                        </a:lnTo>
                        <a:lnTo>
                          <a:pt x="76" y="8"/>
                        </a:lnTo>
                        <a:lnTo>
                          <a:pt x="81" y="17"/>
                        </a:lnTo>
                        <a:lnTo>
                          <a:pt x="84" y="28"/>
                        </a:lnTo>
                        <a:lnTo>
                          <a:pt x="84" y="39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3" y="73"/>
                        </a:lnTo>
                        <a:lnTo>
                          <a:pt x="67" y="82"/>
                        </a:lnTo>
                        <a:lnTo>
                          <a:pt x="58" y="90"/>
                        </a:lnTo>
                        <a:lnTo>
                          <a:pt x="47" y="95"/>
                        </a:lnTo>
                        <a:lnTo>
                          <a:pt x="34" y="99"/>
                        </a:lnTo>
                        <a:lnTo>
                          <a:pt x="22" y="99"/>
                        </a:lnTo>
                        <a:lnTo>
                          <a:pt x="11" y="99"/>
                        </a:lnTo>
                        <a:lnTo>
                          <a:pt x="0" y="96"/>
                        </a:lnTo>
                        <a:lnTo>
                          <a:pt x="2" y="98"/>
                        </a:lnTo>
                        <a:lnTo>
                          <a:pt x="5" y="101"/>
                        </a:lnTo>
                        <a:lnTo>
                          <a:pt x="13" y="102"/>
                        </a:lnTo>
                        <a:lnTo>
                          <a:pt x="22" y="102"/>
                        </a:lnTo>
                        <a:lnTo>
                          <a:pt x="36" y="102"/>
                        </a:lnTo>
                        <a:lnTo>
                          <a:pt x="48" y="98"/>
                        </a:lnTo>
                        <a:lnTo>
                          <a:pt x="59" y="92"/>
                        </a:lnTo>
                        <a:lnTo>
                          <a:pt x="68" y="84"/>
                        </a:lnTo>
                        <a:lnTo>
                          <a:pt x="76" y="75"/>
                        </a:lnTo>
                        <a:lnTo>
                          <a:pt x="82" y="64"/>
                        </a:lnTo>
                        <a:lnTo>
                          <a:pt x="85" y="51"/>
                        </a:lnTo>
                        <a:lnTo>
                          <a:pt x="87" y="39"/>
                        </a:lnTo>
                        <a:close/>
                      </a:path>
                    </a:pathLst>
                  </a:custGeom>
                  <a:solidFill>
                    <a:srgbClr val="465A9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05" name="Freeform 973"/>
                  <p:cNvSpPr>
                    <a:spLocks/>
                  </p:cNvSpPr>
                  <p:nvPr/>
                </p:nvSpPr>
                <p:spPr bwMode="auto">
                  <a:xfrm>
                    <a:off x="5533" y="1604"/>
                    <a:ext cx="86" cy="101"/>
                  </a:xfrm>
                  <a:custGeom>
                    <a:avLst/>
                    <a:gdLst/>
                    <a:ahLst/>
                    <a:cxnLst>
                      <a:cxn ang="0">
                        <a:pos x="86" y="39"/>
                      </a:cxn>
                      <a:cxn ang="0">
                        <a:pos x="86" y="28"/>
                      </a:cxn>
                      <a:cxn ang="0">
                        <a:pos x="83" y="19"/>
                      </a:cxn>
                      <a:cxn ang="0">
                        <a:pos x="80" y="10"/>
                      </a:cxn>
                      <a:cxn ang="0">
                        <a:pos x="76" y="2"/>
                      </a:cxn>
                      <a:cxn ang="0">
                        <a:pos x="72" y="0"/>
                      </a:cxn>
                      <a:cxn ang="0">
                        <a:pos x="69" y="0"/>
                      </a:cxn>
                      <a:cxn ang="0">
                        <a:pos x="76" y="8"/>
                      </a:cxn>
                      <a:cxn ang="0">
                        <a:pos x="80" y="17"/>
                      </a:cxn>
                      <a:cxn ang="0">
                        <a:pos x="83" y="28"/>
                      </a:cxn>
                      <a:cxn ang="0">
                        <a:pos x="83" y="39"/>
                      </a:cxn>
                      <a:cxn ang="0">
                        <a:pos x="82" y="50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6" y="81"/>
                      </a:cxn>
                      <a:cxn ang="0">
                        <a:pos x="57" y="88"/>
                      </a:cxn>
                      <a:cxn ang="0">
                        <a:pos x="46" y="93"/>
                      </a:cxn>
                      <a:cxn ang="0">
                        <a:pos x="35" y="98"/>
                      </a:cxn>
                      <a:cxn ang="0">
                        <a:pos x="23" y="98"/>
                      </a:cxn>
                      <a:cxn ang="0">
                        <a:pos x="11" y="98"/>
                      </a:cxn>
                      <a:cxn ang="0">
                        <a:pos x="0" y="93"/>
                      </a:cxn>
                      <a:cxn ang="0">
                        <a:pos x="1" y="96"/>
                      </a:cxn>
                      <a:cxn ang="0">
                        <a:pos x="3" y="98"/>
                      </a:cxn>
                      <a:cxn ang="0">
                        <a:pos x="14" y="101"/>
                      </a:cxn>
                      <a:cxn ang="0">
                        <a:pos x="23" y="101"/>
                      </a:cxn>
                      <a:cxn ang="0">
                        <a:pos x="37" y="101"/>
                      </a:cxn>
                      <a:cxn ang="0">
                        <a:pos x="48" y="96"/>
                      </a:cxn>
                      <a:cxn ang="0">
                        <a:pos x="59" y="90"/>
                      </a:cxn>
                      <a:cxn ang="0">
                        <a:pos x="68" y="82"/>
                      </a:cxn>
                      <a:cxn ang="0">
                        <a:pos x="76" y="73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6" y="39"/>
                      </a:cxn>
                    </a:cxnLst>
                    <a:rect l="0" t="0" r="r" b="b"/>
                    <a:pathLst>
                      <a:path w="86" h="101">
                        <a:moveTo>
                          <a:pt x="86" y="39"/>
                        </a:moveTo>
                        <a:lnTo>
                          <a:pt x="86" y="28"/>
                        </a:lnTo>
                        <a:lnTo>
                          <a:pt x="83" y="19"/>
                        </a:lnTo>
                        <a:lnTo>
                          <a:pt x="80" y="10"/>
                        </a:lnTo>
                        <a:lnTo>
                          <a:pt x="76" y="2"/>
                        </a:lnTo>
                        <a:lnTo>
                          <a:pt x="72" y="0"/>
                        </a:lnTo>
                        <a:lnTo>
                          <a:pt x="69" y="0"/>
                        </a:lnTo>
                        <a:lnTo>
                          <a:pt x="76" y="8"/>
                        </a:lnTo>
                        <a:lnTo>
                          <a:pt x="80" y="17"/>
                        </a:lnTo>
                        <a:lnTo>
                          <a:pt x="83" y="28"/>
                        </a:lnTo>
                        <a:lnTo>
                          <a:pt x="83" y="39"/>
                        </a:lnTo>
                        <a:lnTo>
                          <a:pt x="82" y="50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6" y="81"/>
                        </a:lnTo>
                        <a:lnTo>
                          <a:pt x="57" y="88"/>
                        </a:lnTo>
                        <a:lnTo>
                          <a:pt x="46" y="93"/>
                        </a:lnTo>
                        <a:lnTo>
                          <a:pt x="35" y="98"/>
                        </a:lnTo>
                        <a:lnTo>
                          <a:pt x="23" y="98"/>
                        </a:lnTo>
                        <a:lnTo>
                          <a:pt x="11" y="98"/>
                        </a:lnTo>
                        <a:lnTo>
                          <a:pt x="0" y="93"/>
                        </a:lnTo>
                        <a:lnTo>
                          <a:pt x="1" y="96"/>
                        </a:lnTo>
                        <a:lnTo>
                          <a:pt x="3" y="98"/>
                        </a:lnTo>
                        <a:lnTo>
                          <a:pt x="14" y="101"/>
                        </a:lnTo>
                        <a:lnTo>
                          <a:pt x="23" y="101"/>
                        </a:lnTo>
                        <a:lnTo>
                          <a:pt x="37" y="101"/>
                        </a:lnTo>
                        <a:lnTo>
                          <a:pt x="48" y="96"/>
                        </a:lnTo>
                        <a:lnTo>
                          <a:pt x="59" y="90"/>
                        </a:lnTo>
                        <a:lnTo>
                          <a:pt x="68" y="82"/>
                        </a:lnTo>
                        <a:lnTo>
                          <a:pt x="76" y="73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6" y="39"/>
                        </a:lnTo>
                        <a:close/>
                      </a:path>
                    </a:pathLst>
                  </a:custGeom>
                  <a:solidFill>
                    <a:srgbClr val="485D9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06" name="Freeform 974"/>
                  <p:cNvSpPr>
                    <a:spLocks/>
                  </p:cNvSpPr>
                  <p:nvPr/>
                </p:nvSpPr>
                <p:spPr bwMode="auto">
                  <a:xfrm>
                    <a:off x="5531" y="1603"/>
                    <a:ext cx="87" cy="100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7" y="29"/>
                      </a:cxn>
                      <a:cxn ang="0">
                        <a:pos x="84" y="18"/>
                      </a:cxn>
                      <a:cxn ang="0">
                        <a:pos x="79" y="9"/>
                      </a:cxn>
                      <a:cxn ang="0">
                        <a:pos x="74" y="1"/>
                      </a:cxn>
                      <a:cxn ang="0">
                        <a:pos x="71" y="1"/>
                      </a:cxn>
                      <a:cxn ang="0">
                        <a:pos x="70" y="0"/>
                      </a:cxn>
                      <a:cxn ang="0">
                        <a:pos x="76" y="9"/>
                      </a:cxn>
                      <a:cxn ang="0">
                        <a:pos x="81" y="18"/>
                      </a:cxn>
                      <a:cxn ang="0">
                        <a:pos x="84" y="28"/>
                      </a:cxn>
                      <a:cxn ang="0">
                        <a:pos x="84" y="40"/>
                      </a:cxn>
                      <a:cxn ang="0">
                        <a:pos x="84" y="51"/>
                      </a:cxn>
                      <a:cxn ang="0">
                        <a:pos x="79" y="62"/>
                      </a:cxn>
                      <a:cxn ang="0">
                        <a:pos x="74" y="72"/>
                      </a:cxn>
                      <a:cxn ang="0">
                        <a:pos x="67" y="80"/>
                      </a:cxn>
                      <a:cxn ang="0">
                        <a:pos x="59" y="88"/>
                      </a:cxn>
                      <a:cxn ang="0">
                        <a:pos x="48" y="94"/>
                      </a:cxn>
                      <a:cxn ang="0">
                        <a:pos x="37" y="97"/>
                      </a:cxn>
                      <a:cxn ang="0">
                        <a:pos x="25" y="97"/>
                      </a:cxn>
                      <a:cxn ang="0">
                        <a:pos x="13" y="97"/>
                      </a:cxn>
                      <a:cxn ang="0">
                        <a:pos x="0" y="93"/>
                      </a:cxn>
                      <a:cxn ang="0">
                        <a:pos x="2" y="94"/>
                      </a:cxn>
                      <a:cxn ang="0">
                        <a:pos x="3" y="97"/>
                      </a:cxn>
                      <a:cxn ang="0">
                        <a:pos x="14" y="100"/>
                      </a:cxn>
                      <a:cxn ang="0">
                        <a:pos x="25" y="100"/>
                      </a:cxn>
                      <a:cxn ang="0">
                        <a:pos x="37" y="100"/>
                      </a:cxn>
                      <a:cxn ang="0">
                        <a:pos x="50" y="96"/>
                      </a:cxn>
                      <a:cxn ang="0">
                        <a:pos x="61" y="91"/>
                      </a:cxn>
                      <a:cxn ang="0">
                        <a:pos x="70" y="83"/>
                      </a:cxn>
                      <a:cxn ang="0">
                        <a:pos x="76" y="74"/>
                      </a:cxn>
                      <a:cxn ang="0">
                        <a:pos x="82" y="63"/>
                      </a:cxn>
                      <a:cxn ang="0">
                        <a:pos x="85" y="52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100">
                        <a:moveTo>
                          <a:pt x="87" y="40"/>
                        </a:moveTo>
                        <a:lnTo>
                          <a:pt x="87" y="29"/>
                        </a:lnTo>
                        <a:lnTo>
                          <a:pt x="84" y="18"/>
                        </a:lnTo>
                        <a:lnTo>
                          <a:pt x="79" y="9"/>
                        </a:lnTo>
                        <a:lnTo>
                          <a:pt x="74" y="1"/>
                        </a:lnTo>
                        <a:lnTo>
                          <a:pt x="71" y="1"/>
                        </a:lnTo>
                        <a:lnTo>
                          <a:pt x="70" y="0"/>
                        </a:lnTo>
                        <a:lnTo>
                          <a:pt x="76" y="9"/>
                        </a:lnTo>
                        <a:lnTo>
                          <a:pt x="81" y="18"/>
                        </a:lnTo>
                        <a:lnTo>
                          <a:pt x="84" y="28"/>
                        </a:lnTo>
                        <a:lnTo>
                          <a:pt x="84" y="40"/>
                        </a:lnTo>
                        <a:lnTo>
                          <a:pt x="84" y="51"/>
                        </a:lnTo>
                        <a:lnTo>
                          <a:pt x="79" y="62"/>
                        </a:lnTo>
                        <a:lnTo>
                          <a:pt x="74" y="72"/>
                        </a:lnTo>
                        <a:lnTo>
                          <a:pt x="67" y="80"/>
                        </a:lnTo>
                        <a:lnTo>
                          <a:pt x="59" y="88"/>
                        </a:lnTo>
                        <a:lnTo>
                          <a:pt x="48" y="94"/>
                        </a:lnTo>
                        <a:lnTo>
                          <a:pt x="37" y="97"/>
                        </a:lnTo>
                        <a:lnTo>
                          <a:pt x="25" y="97"/>
                        </a:lnTo>
                        <a:lnTo>
                          <a:pt x="13" y="97"/>
                        </a:lnTo>
                        <a:lnTo>
                          <a:pt x="0" y="93"/>
                        </a:lnTo>
                        <a:lnTo>
                          <a:pt x="2" y="94"/>
                        </a:lnTo>
                        <a:lnTo>
                          <a:pt x="3" y="97"/>
                        </a:lnTo>
                        <a:lnTo>
                          <a:pt x="14" y="100"/>
                        </a:lnTo>
                        <a:lnTo>
                          <a:pt x="25" y="100"/>
                        </a:lnTo>
                        <a:lnTo>
                          <a:pt x="37" y="100"/>
                        </a:lnTo>
                        <a:lnTo>
                          <a:pt x="50" y="96"/>
                        </a:lnTo>
                        <a:lnTo>
                          <a:pt x="61" y="91"/>
                        </a:lnTo>
                        <a:lnTo>
                          <a:pt x="70" y="83"/>
                        </a:lnTo>
                        <a:lnTo>
                          <a:pt x="76" y="74"/>
                        </a:lnTo>
                        <a:lnTo>
                          <a:pt x="82" y="63"/>
                        </a:lnTo>
                        <a:lnTo>
                          <a:pt x="85" y="52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4A5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07" name="Freeform 975"/>
                  <p:cNvSpPr>
                    <a:spLocks/>
                  </p:cNvSpPr>
                  <p:nvPr/>
                </p:nvSpPr>
                <p:spPr bwMode="auto">
                  <a:xfrm>
                    <a:off x="5530" y="1603"/>
                    <a:ext cx="86" cy="99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6" y="29"/>
                      </a:cxn>
                      <a:cxn ang="0">
                        <a:pos x="83" y="18"/>
                      </a:cxn>
                      <a:cxn ang="0">
                        <a:pos x="79" y="9"/>
                      </a:cxn>
                      <a:cxn ang="0">
                        <a:pos x="72" y="1"/>
                      </a:cxn>
                      <a:cxn ang="0">
                        <a:pos x="71" y="0"/>
                      </a:cxn>
                      <a:cxn ang="0">
                        <a:pos x="68" y="0"/>
                      </a:cxn>
                      <a:cxn ang="0">
                        <a:pos x="74" y="8"/>
                      </a:cxn>
                      <a:cxn ang="0">
                        <a:pos x="80" y="17"/>
                      </a:cxn>
                      <a:cxn ang="0">
                        <a:pos x="83" y="28"/>
                      </a:cxn>
                      <a:cxn ang="0">
                        <a:pos x="83" y="40"/>
                      </a:cxn>
                      <a:cxn ang="0">
                        <a:pos x="83" y="51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6" y="80"/>
                      </a:cxn>
                      <a:cxn ang="0">
                        <a:pos x="58" y="86"/>
                      </a:cxn>
                      <a:cxn ang="0">
                        <a:pos x="49" y="93"/>
                      </a:cxn>
                      <a:cxn ang="0">
                        <a:pos x="38" y="96"/>
                      </a:cxn>
                      <a:cxn ang="0">
                        <a:pos x="26" y="96"/>
                      </a:cxn>
                      <a:cxn ang="0">
                        <a:pos x="20" y="96"/>
                      </a:cxn>
                      <a:cxn ang="0">
                        <a:pos x="12" y="94"/>
                      </a:cxn>
                      <a:cxn ang="0">
                        <a:pos x="6" y="93"/>
                      </a:cxn>
                      <a:cxn ang="0">
                        <a:pos x="0" y="89"/>
                      </a:cxn>
                      <a:cxn ang="0">
                        <a:pos x="1" y="93"/>
                      </a:cxn>
                      <a:cxn ang="0">
                        <a:pos x="3" y="94"/>
                      </a:cxn>
                      <a:cxn ang="0">
                        <a:pos x="14" y="99"/>
                      </a:cxn>
                      <a:cxn ang="0">
                        <a:pos x="26" y="99"/>
                      </a:cxn>
                      <a:cxn ang="0">
                        <a:pos x="38" y="99"/>
                      </a:cxn>
                      <a:cxn ang="0">
                        <a:pos x="49" y="94"/>
                      </a:cxn>
                      <a:cxn ang="0">
                        <a:pos x="60" y="89"/>
                      </a:cxn>
                      <a:cxn ang="0">
                        <a:pos x="69" y="82"/>
                      </a:cxn>
                      <a:cxn ang="0">
                        <a:pos x="77" y="72"/>
                      </a:cxn>
                      <a:cxn ang="0">
                        <a:pos x="82" y="63"/>
                      </a:cxn>
                      <a:cxn ang="0">
                        <a:pos x="85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9">
                        <a:moveTo>
                          <a:pt x="86" y="40"/>
                        </a:moveTo>
                        <a:lnTo>
                          <a:pt x="86" y="29"/>
                        </a:lnTo>
                        <a:lnTo>
                          <a:pt x="83" y="18"/>
                        </a:lnTo>
                        <a:lnTo>
                          <a:pt x="79" y="9"/>
                        </a:lnTo>
                        <a:lnTo>
                          <a:pt x="72" y="1"/>
                        </a:lnTo>
                        <a:lnTo>
                          <a:pt x="71" y="0"/>
                        </a:lnTo>
                        <a:lnTo>
                          <a:pt x="68" y="0"/>
                        </a:lnTo>
                        <a:lnTo>
                          <a:pt x="74" y="8"/>
                        </a:lnTo>
                        <a:lnTo>
                          <a:pt x="80" y="17"/>
                        </a:lnTo>
                        <a:lnTo>
                          <a:pt x="83" y="28"/>
                        </a:lnTo>
                        <a:lnTo>
                          <a:pt x="83" y="40"/>
                        </a:lnTo>
                        <a:lnTo>
                          <a:pt x="83" y="51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6" y="80"/>
                        </a:lnTo>
                        <a:lnTo>
                          <a:pt x="58" y="86"/>
                        </a:lnTo>
                        <a:lnTo>
                          <a:pt x="49" y="93"/>
                        </a:lnTo>
                        <a:lnTo>
                          <a:pt x="38" y="96"/>
                        </a:lnTo>
                        <a:lnTo>
                          <a:pt x="26" y="96"/>
                        </a:lnTo>
                        <a:lnTo>
                          <a:pt x="20" y="96"/>
                        </a:lnTo>
                        <a:lnTo>
                          <a:pt x="12" y="94"/>
                        </a:lnTo>
                        <a:lnTo>
                          <a:pt x="6" y="93"/>
                        </a:lnTo>
                        <a:lnTo>
                          <a:pt x="0" y="89"/>
                        </a:lnTo>
                        <a:lnTo>
                          <a:pt x="1" y="93"/>
                        </a:lnTo>
                        <a:lnTo>
                          <a:pt x="3" y="94"/>
                        </a:lnTo>
                        <a:lnTo>
                          <a:pt x="14" y="99"/>
                        </a:lnTo>
                        <a:lnTo>
                          <a:pt x="26" y="99"/>
                        </a:lnTo>
                        <a:lnTo>
                          <a:pt x="38" y="99"/>
                        </a:lnTo>
                        <a:lnTo>
                          <a:pt x="49" y="94"/>
                        </a:lnTo>
                        <a:lnTo>
                          <a:pt x="60" y="89"/>
                        </a:lnTo>
                        <a:lnTo>
                          <a:pt x="69" y="82"/>
                        </a:lnTo>
                        <a:lnTo>
                          <a:pt x="77" y="72"/>
                        </a:lnTo>
                        <a:lnTo>
                          <a:pt x="82" y="63"/>
                        </a:lnTo>
                        <a:lnTo>
                          <a:pt x="85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4D61A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08" name="Freeform 976"/>
                  <p:cNvSpPr>
                    <a:spLocks/>
                  </p:cNvSpPr>
                  <p:nvPr/>
                </p:nvSpPr>
                <p:spPr bwMode="auto">
                  <a:xfrm>
                    <a:off x="5528" y="1603"/>
                    <a:ext cx="87" cy="97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7" y="28"/>
                      </a:cxn>
                      <a:cxn ang="0">
                        <a:pos x="84" y="18"/>
                      </a:cxn>
                      <a:cxn ang="0">
                        <a:pos x="79" y="9"/>
                      </a:cxn>
                      <a:cxn ang="0">
                        <a:pos x="73" y="0"/>
                      </a:cxn>
                      <a:cxn ang="0">
                        <a:pos x="70" y="0"/>
                      </a:cxn>
                      <a:cxn ang="0">
                        <a:pos x="67" y="0"/>
                      </a:cxn>
                      <a:cxn ang="0">
                        <a:pos x="74" y="8"/>
                      </a:cxn>
                      <a:cxn ang="0">
                        <a:pos x="79" y="17"/>
                      </a:cxn>
                      <a:cxn ang="0">
                        <a:pos x="84" y="28"/>
                      </a:cxn>
                      <a:cxn ang="0">
                        <a:pos x="84" y="40"/>
                      </a:cxn>
                      <a:cxn ang="0">
                        <a:pos x="84" y="51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59" y="85"/>
                      </a:cxn>
                      <a:cxn ang="0">
                        <a:pos x="50" y="91"/>
                      </a:cxn>
                      <a:cxn ang="0">
                        <a:pos x="40" y="94"/>
                      </a:cxn>
                      <a:cxn ang="0">
                        <a:pos x="28" y="94"/>
                      </a:cxn>
                      <a:cxn ang="0">
                        <a:pos x="20" y="94"/>
                      </a:cxn>
                      <a:cxn ang="0">
                        <a:pos x="14" y="93"/>
                      </a:cxn>
                      <a:cxn ang="0">
                        <a:pos x="6" y="91"/>
                      </a:cxn>
                      <a:cxn ang="0">
                        <a:pos x="0" y="88"/>
                      </a:cxn>
                      <a:cxn ang="0">
                        <a:pos x="2" y="89"/>
                      </a:cxn>
                      <a:cxn ang="0">
                        <a:pos x="3" y="93"/>
                      </a:cxn>
                      <a:cxn ang="0">
                        <a:pos x="16" y="97"/>
                      </a:cxn>
                      <a:cxn ang="0">
                        <a:pos x="28" y="97"/>
                      </a:cxn>
                      <a:cxn ang="0">
                        <a:pos x="40" y="97"/>
                      </a:cxn>
                      <a:cxn ang="0">
                        <a:pos x="51" y="94"/>
                      </a:cxn>
                      <a:cxn ang="0">
                        <a:pos x="62" y="88"/>
                      </a:cxn>
                      <a:cxn ang="0">
                        <a:pos x="70" y="80"/>
                      </a:cxn>
                      <a:cxn ang="0">
                        <a:pos x="77" y="72"/>
                      </a:cxn>
                      <a:cxn ang="0">
                        <a:pos x="82" y="62"/>
                      </a:cxn>
                      <a:cxn ang="0">
                        <a:pos x="87" y="51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7">
                        <a:moveTo>
                          <a:pt x="87" y="40"/>
                        </a:moveTo>
                        <a:lnTo>
                          <a:pt x="87" y="28"/>
                        </a:lnTo>
                        <a:lnTo>
                          <a:pt x="84" y="18"/>
                        </a:lnTo>
                        <a:lnTo>
                          <a:pt x="79" y="9"/>
                        </a:lnTo>
                        <a:lnTo>
                          <a:pt x="73" y="0"/>
                        </a:lnTo>
                        <a:lnTo>
                          <a:pt x="70" y="0"/>
                        </a:lnTo>
                        <a:lnTo>
                          <a:pt x="67" y="0"/>
                        </a:lnTo>
                        <a:lnTo>
                          <a:pt x="74" y="8"/>
                        </a:lnTo>
                        <a:lnTo>
                          <a:pt x="79" y="17"/>
                        </a:lnTo>
                        <a:lnTo>
                          <a:pt x="84" y="28"/>
                        </a:lnTo>
                        <a:lnTo>
                          <a:pt x="84" y="40"/>
                        </a:lnTo>
                        <a:lnTo>
                          <a:pt x="84" y="51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59" y="85"/>
                        </a:lnTo>
                        <a:lnTo>
                          <a:pt x="50" y="91"/>
                        </a:lnTo>
                        <a:lnTo>
                          <a:pt x="40" y="94"/>
                        </a:lnTo>
                        <a:lnTo>
                          <a:pt x="28" y="94"/>
                        </a:lnTo>
                        <a:lnTo>
                          <a:pt x="20" y="94"/>
                        </a:lnTo>
                        <a:lnTo>
                          <a:pt x="14" y="93"/>
                        </a:lnTo>
                        <a:lnTo>
                          <a:pt x="6" y="91"/>
                        </a:lnTo>
                        <a:lnTo>
                          <a:pt x="0" y="88"/>
                        </a:lnTo>
                        <a:lnTo>
                          <a:pt x="2" y="89"/>
                        </a:lnTo>
                        <a:lnTo>
                          <a:pt x="3" y="93"/>
                        </a:lnTo>
                        <a:lnTo>
                          <a:pt x="16" y="97"/>
                        </a:lnTo>
                        <a:lnTo>
                          <a:pt x="28" y="97"/>
                        </a:lnTo>
                        <a:lnTo>
                          <a:pt x="40" y="97"/>
                        </a:lnTo>
                        <a:lnTo>
                          <a:pt x="51" y="94"/>
                        </a:lnTo>
                        <a:lnTo>
                          <a:pt x="62" y="88"/>
                        </a:lnTo>
                        <a:lnTo>
                          <a:pt x="70" y="80"/>
                        </a:lnTo>
                        <a:lnTo>
                          <a:pt x="77" y="72"/>
                        </a:lnTo>
                        <a:lnTo>
                          <a:pt x="82" y="62"/>
                        </a:lnTo>
                        <a:lnTo>
                          <a:pt x="87" y="51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5265A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09" name="Freeform 977"/>
                  <p:cNvSpPr>
                    <a:spLocks/>
                  </p:cNvSpPr>
                  <p:nvPr/>
                </p:nvSpPr>
                <p:spPr bwMode="auto">
                  <a:xfrm>
                    <a:off x="5527" y="1601"/>
                    <a:ext cx="86" cy="98"/>
                  </a:xfrm>
                  <a:custGeom>
                    <a:avLst/>
                    <a:gdLst/>
                    <a:ahLst/>
                    <a:cxnLst>
                      <a:cxn ang="0">
                        <a:pos x="86" y="42"/>
                      </a:cxn>
                      <a:cxn ang="0">
                        <a:pos x="86" y="30"/>
                      </a:cxn>
                      <a:cxn ang="0">
                        <a:pos x="83" y="19"/>
                      </a:cxn>
                      <a:cxn ang="0">
                        <a:pos x="77" y="10"/>
                      </a:cxn>
                      <a:cxn ang="0">
                        <a:pos x="71" y="2"/>
                      </a:cxn>
                      <a:cxn ang="0">
                        <a:pos x="68" y="2"/>
                      </a:cxn>
                      <a:cxn ang="0">
                        <a:pos x="66" y="0"/>
                      </a:cxn>
                      <a:cxn ang="0">
                        <a:pos x="72" y="10"/>
                      </a:cxn>
                      <a:cxn ang="0">
                        <a:pos x="78" y="19"/>
                      </a:cxn>
                      <a:cxn ang="0">
                        <a:pos x="82" y="30"/>
                      </a:cxn>
                      <a:cxn ang="0">
                        <a:pos x="83" y="42"/>
                      </a:cxn>
                      <a:cxn ang="0">
                        <a:pos x="83" y="53"/>
                      </a:cxn>
                      <a:cxn ang="0">
                        <a:pos x="80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60" y="87"/>
                      </a:cxn>
                      <a:cxn ang="0">
                        <a:pos x="51" y="91"/>
                      </a:cxn>
                      <a:cxn ang="0">
                        <a:pos x="40" y="95"/>
                      </a:cxn>
                      <a:cxn ang="0">
                        <a:pos x="29" y="95"/>
                      </a:cxn>
                      <a:cxn ang="0">
                        <a:pos x="21" y="95"/>
                      </a:cxn>
                      <a:cxn ang="0">
                        <a:pos x="14" y="93"/>
                      </a:cxn>
                      <a:cxn ang="0">
                        <a:pos x="7" y="90"/>
                      </a:cxn>
                      <a:cxn ang="0">
                        <a:pos x="0" y="87"/>
                      </a:cxn>
                      <a:cxn ang="0">
                        <a:pos x="1" y="90"/>
                      </a:cxn>
                      <a:cxn ang="0">
                        <a:pos x="3" y="91"/>
                      </a:cxn>
                      <a:cxn ang="0">
                        <a:pos x="9" y="95"/>
                      </a:cxn>
                      <a:cxn ang="0">
                        <a:pos x="15" y="96"/>
                      </a:cxn>
                      <a:cxn ang="0">
                        <a:pos x="23" y="98"/>
                      </a:cxn>
                      <a:cxn ang="0">
                        <a:pos x="29" y="98"/>
                      </a:cxn>
                      <a:cxn ang="0">
                        <a:pos x="41" y="98"/>
                      </a:cxn>
                      <a:cxn ang="0">
                        <a:pos x="52" y="95"/>
                      </a:cxn>
                      <a:cxn ang="0">
                        <a:pos x="61" y="88"/>
                      </a:cxn>
                      <a:cxn ang="0">
                        <a:pos x="69" y="82"/>
                      </a:cxn>
                      <a:cxn ang="0">
                        <a:pos x="77" y="73"/>
                      </a:cxn>
                      <a:cxn ang="0">
                        <a:pos x="82" y="64"/>
                      </a:cxn>
                      <a:cxn ang="0">
                        <a:pos x="86" y="53"/>
                      </a:cxn>
                      <a:cxn ang="0">
                        <a:pos x="86" y="42"/>
                      </a:cxn>
                    </a:cxnLst>
                    <a:rect l="0" t="0" r="r" b="b"/>
                    <a:pathLst>
                      <a:path w="86" h="98">
                        <a:moveTo>
                          <a:pt x="86" y="42"/>
                        </a:moveTo>
                        <a:lnTo>
                          <a:pt x="86" y="30"/>
                        </a:lnTo>
                        <a:lnTo>
                          <a:pt x="83" y="19"/>
                        </a:lnTo>
                        <a:lnTo>
                          <a:pt x="77" y="10"/>
                        </a:lnTo>
                        <a:lnTo>
                          <a:pt x="71" y="2"/>
                        </a:lnTo>
                        <a:lnTo>
                          <a:pt x="68" y="2"/>
                        </a:lnTo>
                        <a:lnTo>
                          <a:pt x="66" y="0"/>
                        </a:lnTo>
                        <a:lnTo>
                          <a:pt x="72" y="10"/>
                        </a:lnTo>
                        <a:lnTo>
                          <a:pt x="78" y="19"/>
                        </a:lnTo>
                        <a:lnTo>
                          <a:pt x="82" y="30"/>
                        </a:lnTo>
                        <a:lnTo>
                          <a:pt x="83" y="42"/>
                        </a:lnTo>
                        <a:lnTo>
                          <a:pt x="83" y="53"/>
                        </a:lnTo>
                        <a:lnTo>
                          <a:pt x="80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60" y="87"/>
                        </a:lnTo>
                        <a:lnTo>
                          <a:pt x="51" y="91"/>
                        </a:lnTo>
                        <a:lnTo>
                          <a:pt x="40" y="95"/>
                        </a:lnTo>
                        <a:lnTo>
                          <a:pt x="29" y="95"/>
                        </a:lnTo>
                        <a:lnTo>
                          <a:pt x="21" y="95"/>
                        </a:lnTo>
                        <a:lnTo>
                          <a:pt x="14" y="93"/>
                        </a:lnTo>
                        <a:lnTo>
                          <a:pt x="7" y="90"/>
                        </a:lnTo>
                        <a:lnTo>
                          <a:pt x="0" y="87"/>
                        </a:lnTo>
                        <a:lnTo>
                          <a:pt x="1" y="90"/>
                        </a:lnTo>
                        <a:lnTo>
                          <a:pt x="3" y="91"/>
                        </a:lnTo>
                        <a:lnTo>
                          <a:pt x="9" y="95"/>
                        </a:lnTo>
                        <a:lnTo>
                          <a:pt x="15" y="96"/>
                        </a:lnTo>
                        <a:lnTo>
                          <a:pt x="23" y="98"/>
                        </a:lnTo>
                        <a:lnTo>
                          <a:pt x="29" y="98"/>
                        </a:lnTo>
                        <a:lnTo>
                          <a:pt x="41" y="98"/>
                        </a:lnTo>
                        <a:lnTo>
                          <a:pt x="52" y="95"/>
                        </a:lnTo>
                        <a:lnTo>
                          <a:pt x="61" y="88"/>
                        </a:lnTo>
                        <a:lnTo>
                          <a:pt x="69" y="82"/>
                        </a:lnTo>
                        <a:lnTo>
                          <a:pt x="77" y="73"/>
                        </a:lnTo>
                        <a:lnTo>
                          <a:pt x="82" y="64"/>
                        </a:lnTo>
                        <a:lnTo>
                          <a:pt x="86" y="53"/>
                        </a:lnTo>
                        <a:lnTo>
                          <a:pt x="86" y="42"/>
                        </a:lnTo>
                        <a:close/>
                      </a:path>
                    </a:pathLst>
                  </a:custGeom>
                  <a:solidFill>
                    <a:srgbClr val="5567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10" name="Freeform 978"/>
                  <p:cNvSpPr>
                    <a:spLocks/>
                  </p:cNvSpPr>
                  <p:nvPr/>
                </p:nvSpPr>
                <p:spPr bwMode="auto">
                  <a:xfrm>
                    <a:off x="5527" y="1601"/>
                    <a:ext cx="85" cy="96"/>
                  </a:xfrm>
                  <a:custGeom>
                    <a:avLst/>
                    <a:gdLst/>
                    <a:ahLst/>
                    <a:cxnLst>
                      <a:cxn ang="0">
                        <a:pos x="85" y="42"/>
                      </a:cxn>
                      <a:cxn ang="0">
                        <a:pos x="85" y="30"/>
                      </a:cxn>
                      <a:cxn ang="0">
                        <a:pos x="80" y="19"/>
                      </a:cxn>
                      <a:cxn ang="0">
                        <a:pos x="75" y="10"/>
                      </a:cxn>
                      <a:cxn ang="0">
                        <a:pos x="68" y="2"/>
                      </a:cxn>
                      <a:cxn ang="0">
                        <a:pos x="66" y="0"/>
                      </a:cxn>
                      <a:cxn ang="0">
                        <a:pos x="63" y="0"/>
                      </a:cxn>
                      <a:cxn ang="0">
                        <a:pos x="71" y="10"/>
                      </a:cxn>
                      <a:cxn ang="0">
                        <a:pos x="77" y="19"/>
                      </a:cxn>
                      <a:cxn ang="0">
                        <a:pos x="80" y="30"/>
                      </a:cxn>
                      <a:cxn ang="0">
                        <a:pos x="82" y="42"/>
                      </a:cxn>
                      <a:cxn ang="0">
                        <a:pos x="82" y="51"/>
                      </a:cxn>
                      <a:cxn ang="0">
                        <a:pos x="78" y="62"/>
                      </a:cxn>
                      <a:cxn ang="0">
                        <a:pos x="72" y="71"/>
                      </a:cxn>
                      <a:cxn ang="0">
                        <a:pos x="66" y="79"/>
                      </a:cxn>
                      <a:cxn ang="0">
                        <a:pos x="58" y="85"/>
                      </a:cxn>
                      <a:cxn ang="0">
                        <a:pos x="51" y="90"/>
                      </a:cxn>
                      <a:cxn ang="0">
                        <a:pos x="40" y="93"/>
                      </a:cxn>
                      <a:cxn ang="0">
                        <a:pos x="29" y="93"/>
                      </a:cxn>
                      <a:cxn ang="0">
                        <a:pos x="21" y="93"/>
                      </a:cxn>
                      <a:cxn ang="0">
                        <a:pos x="14" y="91"/>
                      </a:cxn>
                      <a:cxn ang="0">
                        <a:pos x="6" y="88"/>
                      </a:cxn>
                      <a:cxn ang="0">
                        <a:pos x="0" y="84"/>
                      </a:cxn>
                      <a:cxn ang="0">
                        <a:pos x="0" y="87"/>
                      </a:cxn>
                      <a:cxn ang="0">
                        <a:pos x="1" y="90"/>
                      </a:cxn>
                      <a:cxn ang="0">
                        <a:pos x="7" y="93"/>
                      </a:cxn>
                      <a:cxn ang="0">
                        <a:pos x="15" y="95"/>
                      </a:cxn>
                      <a:cxn ang="0">
                        <a:pos x="21" y="96"/>
                      </a:cxn>
                      <a:cxn ang="0">
                        <a:pos x="29" y="96"/>
                      </a:cxn>
                      <a:cxn ang="0">
                        <a:pos x="41" y="96"/>
                      </a:cxn>
                      <a:cxn ang="0">
                        <a:pos x="51" y="93"/>
                      </a:cxn>
                      <a:cxn ang="0">
                        <a:pos x="60" y="87"/>
                      </a:cxn>
                      <a:cxn ang="0">
                        <a:pos x="69" y="81"/>
                      </a:cxn>
                      <a:cxn ang="0">
                        <a:pos x="75" y="73"/>
                      </a:cxn>
                      <a:cxn ang="0">
                        <a:pos x="80" y="64"/>
                      </a:cxn>
                      <a:cxn ang="0">
                        <a:pos x="85" y="53"/>
                      </a:cxn>
                      <a:cxn ang="0">
                        <a:pos x="85" y="42"/>
                      </a:cxn>
                    </a:cxnLst>
                    <a:rect l="0" t="0" r="r" b="b"/>
                    <a:pathLst>
                      <a:path w="85" h="96">
                        <a:moveTo>
                          <a:pt x="85" y="42"/>
                        </a:moveTo>
                        <a:lnTo>
                          <a:pt x="85" y="30"/>
                        </a:lnTo>
                        <a:lnTo>
                          <a:pt x="80" y="19"/>
                        </a:lnTo>
                        <a:lnTo>
                          <a:pt x="75" y="10"/>
                        </a:lnTo>
                        <a:lnTo>
                          <a:pt x="68" y="2"/>
                        </a:lnTo>
                        <a:lnTo>
                          <a:pt x="66" y="0"/>
                        </a:lnTo>
                        <a:lnTo>
                          <a:pt x="63" y="0"/>
                        </a:lnTo>
                        <a:lnTo>
                          <a:pt x="71" y="10"/>
                        </a:lnTo>
                        <a:lnTo>
                          <a:pt x="77" y="19"/>
                        </a:lnTo>
                        <a:lnTo>
                          <a:pt x="80" y="30"/>
                        </a:lnTo>
                        <a:lnTo>
                          <a:pt x="82" y="42"/>
                        </a:lnTo>
                        <a:lnTo>
                          <a:pt x="82" y="51"/>
                        </a:lnTo>
                        <a:lnTo>
                          <a:pt x="78" y="62"/>
                        </a:lnTo>
                        <a:lnTo>
                          <a:pt x="72" y="71"/>
                        </a:lnTo>
                        <a:lnTo>
                          <a:pt x="66" y="79"/>
                        </a:lnTo>
                        <a:lnTo>
                          <a:pt x="58" y="85"/>
                        </a:lnTo>
                        <a:lnTo>
                          <a:pt x="51" y="90"/>
                        </a:lnTo>
                        <a:lnTo>
                          <a:pt x="40" y="93"/>
                        </a:lnTo>
                        <a:lnTo>
                          <a:pt x="29" y="93"/>
                        </a:lnTo>
                        <a:lnTo>
                          <a:pt x="21" y="93"/>
                        </a:lnTo>
                        <a:lnTo>
                          <a:pt x="14" y="91"/>
                        </a:lnTo>
                        <a:lnTo>
                          <a:pt x="6" y="88"/>
                        </a:lnTo>
                        <a:lnTo>
                          <a:pt x="0" y="84"/>
                        </a:lnTo>
                        <a:lnTo>
                          <a:pt x="0" y="87"/>
                        </a:lnTo>
                        <a:lnTo>
                          <a:pt x="1" y="90"/>
                        </a:lnTo>
                        <a:lnTo>
                          <a:pt x="7" y="93"/>
                        </a:lnTo>
                        <a:lnTo>
                          <a:pt x="15" y="95"/>
                        </a:lnTo>
                        <a:lnTo>
                          <a:pt x="21" y="96"/>
                        </a:lnTo>
                        <a:lnTo>
                          <a:pt x="29" y="96"/>
                        </a:lnTo>
                        <a:lnTo>
                          <a:pt x="41" y="96"/>
                        </a:lnTo>
                        <a:lnTo>
                          <a:pt x="51" y="93"/>
                        </a:lnTo>
                        <a:lnTo>
                          <a:pt x="60" y="87"/>
                        </a:lnTo>
                        <a:lnTo>
                          <a:pt x="69" y="81"/>
                        </a:lnTo>
                        <a:lnTo>
                          <a:pt x="75" y="73"/>
                        </a:lnTo>
                        <a:lnTo>
                          <a:pt x="80" y="64"/>
                        </a:lnTo>
                        <a:lnTo>
                          <a:pt x="85" y="53"/>
                        </a:lnTo>
                        <a:lnTo>
                          <a:pt x="85" y="42"/>
                        </a:lnTo>
                        <a:close/>
                      </a:path>
                    </a:pathLst>
                  </a:custGeom>
                  <a:solidFill>
                    <a:srgbClr val="586AA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11" name="Freeform 979"/>
                  <p:cNvSpPr>
                    <a:spLocks/>
                  </p:cNvSpPr>
                  <p:nvPr/>
                </p:nvSpPr>
                <p:spPr bwMode="auto">
                  <a:xfrm>
                    <a:off x="5525" y="1601"/>
                    <a:ext cx="85" cy="95"/>
                  </a:xfrm>
                  <a:custGeom>
                    <a:avLst/>
                    <a:gdLst/>
                    <a:ahLst/>
                    <a:cxnLst>
                      <a:cxn ang="0">
                        <a:pos x="85" y="42"/>
                      </a:cxn>
                      <a:cxn ang="0">
                        <a:pos x="84" y="30"/>
                      </a:cxn>
                      <a:cxn ang="0">
                        <a:pos x="80" y="19"/>
                      </a:cxn>
                      <a:cxn ang="0">
                        <a:pos x="74" y="10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62" y="0"/>
                      </a:cxn>
                      <a:cxn ang="0">
                        <a:pos x="71" y="8"/>
                      </a:cxn>
                      <a:cxn ang="0">
                        <a:pos x="77" y="19"/>
                      </a:cxn>
                      <a:cxn ang="0">
                        <a:pos x="80" y="30"/>
                      </a:cxn>
                      <a:cxn ang="0">
                        <a:pos x="82" y="42"/>
                      </a:cxn>
                      <a:cxn ang="0">
                        <a:pos x="82" y="51"/>
                      </a:cxn>
                      <a:cxn ang="0">
                        <a:pos x="79" y="61"/>
                      </a:cxn>
                      <a:cxn ang="0">
                        <a:pos x="74" y="70"/>
                      </a:cxn>
                      <a:cxn ang="0">
                        <a:pos x="68" y="78"/>
                      </a:cxn>
                      <a:cxn ang="0">
                        <a:pos x="60" y="84"/>
                      </a:cxn>
                      <a:cxn ang="0">
                        <a:pos x="51" y="88"/>
                      </a:cxn>
                      <a:cxn ang="0">
                        <a:pos x="42" y="91"/>
                      </a:cxn>
                      <a:cxn ang="0">
                        <a:pos x="31" y="93"/>
                      </a:cxn>
                      <a:cxn ang="0">
                        <a:pos x="23" y="91"/>
                      </a:cxn>
                      <a:cxn ang="0">
                        <a:pos x="14" y="90"/>
                      </a:cxn>
                      <a:cxn ang="0">
                        <a:pos x="6" y="85"/>
                      </a:cxn>
                      <a:cxn ang="0">
                        <a:pos x="0" y="81"/>
                      </a:cxn>
                      <a:cxn ang="0">
                        <a:pos x="2" y="84"/>
                      </a:cxn>
                      <a:cxn ang="0">
                        <a:pos x="2" y="87"/>
                      </a:cxn>
                      <a:cxn ang="0">
                        <a:pos x="9" y="90"/>
                      </a:cxn>
                      <a:cxn ang="0">
                        <a:pos x="16" y="93"/>
                      </a:cxn>
                      <a:cxn ang="0">
                        <a:pos x="23" y="95"/>
                      </a:cxn>
                      <a:cxn ang="0">
                        <a:pos x="31" y="95"/>
                      </a:cxn>
                      <a:cxn ang="0">
                        <a:pos x="42" y="95"/>
                      </a:cxn>
                      <a:cxn ang="0">
                        <a:pos x="53" y="91"/>
                      </a:cxn>
                      <a:cxn ang="0">
                        <a:pos x="62" y="87"/>
                      </a:cxn>
                      <a:cxn ang="0">
                        <a:pos x="70" y="79"/>
                      </a:cxn>
                      <a:cxn ang="0">
                        <a:pos x="76" y="71"/>
                      </a:cxn>
                      <a:cxn ang="0">
                        <a:pos x="82" y="62"/>
                      </a:cxn>
                      <a:cxn ang="0">
                        <a:pos x="85" y="53"/>
                      </a:cxn>
                      <a:cxn ang="0">
                        <a:pos x="85" y="42"/>
                      </a:cxn>
                    </a:cxnLst>
                    <a:rect l="0" t="0" r="r" b="b"/>
                    <a:pathLst>
                      <a:path w="85" h="95">
                        <a:moveTo>
                          <a:pt x="85" y="42"/>
                        </a:moveTo>
                        <a:lnTo>
                          <a:pt x="84" y="30"/>
                        </a:lnTo>
                        <a:lnTo>
                          <a:pt x="80" y="19"/>
                        </a:lnTo>
                        <a:lnTo>
                          <a:pt x="74" y="10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62" y="0"/>
                        </a:lnTo>
                        <a:lnTo>
                          <a:pt x="71" y="8"/>
                        </a:lnTo>
                        <a:lnTo>
                          <a:pt x="77" y="19"/>
                        </a:lnTo>
                        <a:lnTo>
                          <a:pt x="80" y="30"/>
                        </a:lnTo>
                        <a:lnTo>
                          <a:pt x="82" y="42"/>
                        </a:lnTo>
                        <a:lnTo>
                          <a:pt x="82" y="51"/>
                        </a:lnTo>
                        <a:lnTo>
                          <a:pt x="79" y="61"/>
                        </a:lnTo>
                        <a:lnTo>
                          <a:pt x="74" y="70"/>
                        </a:lnTo>
                        <a:lnTo>
                          <a:pt x="68" y="78"/>
                        </a:lnTo>
                        <a:lnTo>
                          <a:pt x="60" y="84"/>
                        </a:lnTo>
                        <a:lnTo>
                          <a:pt x="51" y="88"/>
                        </a:lnTo>
                        <a:lnTo>
                          <a:pt x="42" y="91"/>
                        </a:lnTo>
                        <a:lnTo>
                          <a:pt x="31" y="93"/>
                        </a:lnTo>
                        <a:lnTo>
                          <a:pt x="23" y="91"/>
                        </a:lnTo>
                        <a:lnTo>
                          <a:pt x="14" y="90"/>
                        </a:lnTo>
                        <a:lnTo>
                          <a:pt x="6" y="85"/>
                        </a:lnTo>
                        <a:lnTo>
                          <a:pt x="0" y="81"/>
                        </a:lnTo>
                        <a:lnTo>
                          <a:pt x="2" y="84"/>
                        </a:lnTo>
                        <a:lnTo>
                          <a:pt x="2" y="87"/>
                        </a:lnTo>
                        <a:lnTo>
                          <a:pt x="9" y="90"/>
                        </a:lnTo>
                        <a:lnTo>
                          <a:pt x="16" y="93"/>
                        </a:lnTo>
                        <a:lnTo>
                          <a:pt x="23" y="95"/>
                        </a:lnTo>
                        <a:lnTo>
                          <a:pt x="31" y="95"/>
                        </a:lnTo>
                        <a:lnTo>
                          <a:pt x="42" y="95"/>
                        </a:lnTo>
                        <a:lnTo>
                          <a:pt x="53" y="91"/>
                        </a:lnTo>
                        <a:lnTo>
                          <a:pt x="62" y="87"/>
                        </a:lnTo>
                        <a:lnTo>
                          <a:pt x="70" y="79"/>
                        </a:lnTo>
                        <a:lnTo>
                          <a:pt x="76" y="71"/>
                        </a:lnTo>
                        <a:lnTo>
                          <a:pt x="82" y="62"/>
                        </a:lnTo>
                        <a:lnTo>
                          <a:pt x="85" y="53"/>
                        </a:lnTo>
                        <a:lnTo>
                          <a:pt x="85" y="42"/>
                        </a:lnTo>
                        <a:close/>
                      </a:path>
                    </a:pathLst>
                  </a:custGeom>
                  <a:solidFill>
                    <a:srgbClr val="5A6C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12" name="Freeform 980"/>
                  <p:cNvSpPr>
                    <a:spLocks/>
                  </p:cNvSpPr>
                  <p:nvPr/>
                </p:nvSpPr>
                <p:spPr bwMode="auto">
                  <a:xfrm>
                    <a:off x="5524" y="1601"/>
                    <a:ext cx="85" cy="95"/>
                  </a:xfrm>
                  <a:custGeom>
                    <a:avLst/>
                    <a:gdLst/>
                    <a:ahLst/>
                    <a:cxnLst>
                      <a:cxn ang="0">
                        <a:pos x="85" y="42"/>
                      </a:cxn>
                      <a:cxn ang="0">
                        <a:pos x="83" y="30"/>
                      </a:cxn>
                      <a:cxn ang="0">
                        <a:pos x="80" y="19"/>
                      </a:cxn>
                      <a:cxn ang="0">
                        <a:pos x="74" y="10"/>
                      </a:cxn>
                      <a:cxn ang="0">
                        <a:pos x="66" y="0"/>
                      </a:cxn>
                      <a:cxn ang="0">
                        <a:pos x="64" y="0"/>
                      </a:cxn>
                      <a:cxn ang="0">
                        <a:pos x="61" y="0"/>
                      </a:cxn>
                      <a:cxn ang="0">
                        <a:pos x="61" y="0"/>
                      </a:cxn>
                      <a:cxn ang="0">
                        <a:pos x="60" y="0"/>
                      </a:cxn>
                      <a:cxn ang="0">
                        <a:pos x="69" y="8"/>
                      </a:cxn>
                      <a:cxn ang="0">
                        <a:pos x="77" y="17"/>
                      </a:cxn>
                      <a:cxn ang="0">
                        <a:pos x="80" y="30"/>
                      </a:cxn>
                      <a:cxn ang="0">
                        <a:pos x="81" y="42"/>
                      </a:cxn>
                      <a:cxn ang="0">
                        <a:pos x="81" y="51"/>
                      </a:cxn>
                      <a:cxn ang="0">
                        <a:pos x="78" y="61"/>
                      </a:cxn>
                      <a:cxn ang="0">
                        <a:pos x="74" y="68"/>
                      </a:cxn>
                      <a:cxn ang="0">
                        <a:pos x="68" y="76"/>
                      </a:cxn>
                      <a:cxn ang="0">
                        <a:pos x="60" y="82"/>
                      </a:cxn>
                      <a:cxn ang="0">
                        <a:pos x="52" y="87"/>
                      </a:cxn>
                      <a:cxn ang="0">
                        <a:pos x="43" y="90"/>
                      </a:cxn>
                      <a:cxn ang="0">
                        <a:pos x="32" y="91"/>
                      </a:cxn>
                      <a:cxn ang="0">
                        <a:pos x="23" y="90"/>
                      </a:cxn>
                      <a:cxn ang="0">
                        <a:pos x="15" y="87"/>
                      </a:cxn>
                      <a:cxn ang="0">
                        <a:pos x="7" y="84"/>
                      </a:cxn>
                      <a:cxn ang="0">
                        <a:pos x="0" y="79"/>
                      </a:cxn>
                      <a:cxn ang="0">
                        <a:pos x="1" y="81"/>
                      </a:cxn>
                      <a:cxn ang="0">
                        <a:pos x="3" y="84"/>
                      </a:cxn>
                      <a:cxn ang="0">
                        <a:pos x="9" y="88"/>
                      </a:cxn>
                      <a:cxn ang="0">
                        <a:pos x="17" y="91"/>
                      </a:cxn>
                      <a:cxn ang="0">
                        <a:pos x="24" y="93"/>
                      </a:cxn>
                      <a:cxn ang="0">
                        <a:pos x="32" y="95"/>
                      </a:cxn>
                      <a:cxn ang="0">
                        <a:pos x="43" y="93"/>
                      </a:cxn>
                      <a:cxn ang="0">
                        <a:pos x="54" y="90"/>
                      </a:cxn>
                      <a:cxn ang="0">
                        <a:pos x="61" y="85"/>
                      </a:cxn>
                      <a:cxn ang="0">
                        <a:pos x="69" y="79"/>
                      </a:cxn>
                      <a:cxn ang="0">
                        <a:pos x="75" y="71"/>
                      </a:cxn>
                      <a:cxn ang="0">
                        <a:pos x="81" y="62"/>
                      </a:cxn>
                      <a:cxn ang="0">
                        <a:pos x="85" y="51"/>
                      </a:cxn>
                      <a:cxn ang="0">
                        <a:pos x="85" y="42"/>
                      </a:cxn>
                    </a:cxnLst>
                    <a:rect l="0" t="0" r="r" b="b"/>
                    <a:pathLst>
                      <a:path w="85" h="95">
                        <a:moveTo>
                          <a:pt x="85" y="42"/>
                        </a:moveTo>
                        <a:lnTo>
                          <a:pt x="83" y="30"/>
                        </a:lnTo>
                        <a:lnTo>
                          <a:pt x="80" y="19"/>
                        </a:lnTo>
                        <a:lnTo>
                          <a:pt x="74" y="10"/>
                        </a:lnTo>
                        <a:lnTo>
                          <a:pt x="66" y="0"/>
                        </a:lnTo>
                        <a:lnTo>
                          <a:pt x="64" y="0"/>
                        </a:lnTo>
                        <a:lnTo>
                          <a:pt x="61" y="0"/>
                        </a:lnTo>
                        <a:lnTo>
                          <a:pt x="61" y="0"/>
                        </a:lnTo>
                        <a:lnTo>
                          <a:pt x="60" y="0"/>
                        </a:lnTo>
                        <a:lnTo>
                          <a:pt x="69" y="8"/>
                        </a:lnTo>
                        <a:lnTo>
                          <a:pt x="77" y="17"/>
                        </a:lnTo>
                        <a:lnTo>
                          <a:pt x="80" y="30"/>
                        </a:lnTo>
                        <a:lnTo>
                          <a:pt x="81" y="42"/>
                        </a:lnTo>
                        <a:lnTo>
                          <a:pt x="81" y="51"/>
                        </a:lnTo>
                        <a:lnTo>
                          <a:pt x="78" y="61"/>
                        </a:lnTo>
                        <a:lnTo>
                          <a:pt x="74" y="68"/>
                        </a:lnTo>
                        <a:lnTo>
                          <a:pt x="68" y="76"/>
                        </a:lnTo>
                        <a:lnTo>
                          <a:pt x="60" y="82"/>
                        </a:lnTo>
                        <a:lnTo>
                          <a:pt x="52" y="87"/>
                        </a:lnTo>
                        <a:lnTo>
                          <a:pt x="43" y="90"/>
                        </a:lnTo>
                        <a:lnTo>
                          <a:pt x="32" y="91"/>
                        </a:lnTo>
                        <a:lnTo>
                          <a:pt x="23" y="90"/>
                        </a:lnTo>
                        <a:lnTo>
                          <a:pt x="15" y="87"/>
                        </a:lnTo>
                        <a:lnTo>
                          <a:pt x="7" y="84"/>
                        </a:lnTo>
                        <a:lnTo>
                          <a:pt x="0" y="79"/>
                        </a:lnTo>
                        <a:lnTo>
                          <a:pt x="1" y="81"/>
                        </a:lnTo>
                        <a:lnTo>
                          <a:pt x="3" y="84"/>
                        </a:lnTo>
                        <a:lnTo>
                          <a:pt x="9" y="88"/>
                        </a:lnTo>
                        <a:lnTo>
                          <a:pt x="17" y="91"/>
                        </a:lnTo>
                        <a:lnTo>
                          <a:pt x="24" y="93"/>
                        </a:lnTo>
                        <a:lnTo>
                          <a:pt x="32" y="95"/>
                        </a:lnTo>
                        <a:lnTo>
                          <a:pt x="43" y="93"/>
                        </a:lnTo>
                        <a:lnTo>
                          <a:pt x="54" y="90"/>
                        </a:lnTo>
                        <a:lnTo>
                          <a:pt x="61" y="85"/>
                        </a:lnTo>
                        <a:lnTo>
                          <a:pt x="69" y="79"/>
                        </a:lnTo>
                        <a:lnTo>
                          <a:pt x="75" y="71"/>
                        </a:lnTo>
                        <a:lnTo>
                          <a:pt x="81" y="62"/>
                        </a:lnTo>
                        <a:lnTo>
                          <a:pt x="85" y="51"/>
                        </a:lnTo>
                        <a:lnTo>
                          <a:pt x="85" y="42"/>
                        </a:lnTo>
                        <a:close/>
                      </a:path>
                    </a:pathLst>
                  </a:custGeom>
                  <a:solidFill>
                    <a:srgbClr val="5F70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13" name="Freeform 981"/>
                  <p:cNvSpPr>
                    <a:spLocks/>
                  </p:cNvSpPr>
                  <p:nvPr/>
                </p:nvSpPr>
                <p:spPr bwMode="auto">
                  <a:xfrm>
                    <a:off x="5524" y="1601"/>
                    <a:ext cx="83" cy="93"/>
                  </a:xfrm>
                  <a:custGeom>
                    <a:avLst/>
                    <a:gdLst/>
                    <a:ahLst/>
                    <a:cxnLst>
                      <a:cxn ang="0">
                        <a:pos x="83" y="42"/>
                      </a:cxn>
                      <a:cxn ang="0">
                        <a:pos x="81" y="30"/>
                      </a:cxn>
                      <a:cxn ang="0">
                        <a:pos x="78" y="19"/>
                      </a:cxn>
                      <a:cxn ang="0">
                        <a:pos x="72" y="8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1" y="0"/>
                      </a:cxn>
                      <a:cxn ang="0">
                        <a:pos x="60" y="0"/>
                      </a:cxn>
                      <a:cxn ang="0">
                        <a:pos x="58" y="0"/>
                      </a:cxn>
                      <a:cxn ang="0">
                        <a:pos x="68" y="8"/>
                      </a:cxn>
                      <a:cxn ang="0">
                        <a:pos x="74" y="17"/>
                      </a:cxn>
                      <a:cxn ang="0">
                        <a:pos x="77" y="23"/>
                      </a:cxn>
                      <a:cxn ang="0">
                        <a:pos x="78" y="30"/>
                      </a:cxn>
                      <a:cxn ang="0">
                        <a:pos x="80" y="34"/>
                      </a:cxn>
                      <a:cxn ang="0">
                        <a:pos x="80" y="42"/>
                      </a:cxn>
                      <a:cxn ang="0">
                        <a:pos x="80" y="51"/>
                      </a:cxn>
                      <a:cxn ang="0">
                        <a:pos x="77" y="61"/>
                      </a:cxn>
                      <a:cxn ang="0">
                        <a:pos x="72" y="68"/>
                      </a:cxn>
                      <a:cxn ang="0">
                        <a:pos x="66" y="74"/>
                      </a:cxn>
                      <a:cxn ang="0">
                        <a:pos x="60" y="81"/>
                      </a:cxn>
                      <a:cxn ang="0">
                        <a:pos x="51" y="85"/>
                      </a:cxn>
                      <a:cxn ang="0">
                        <a:pos x="43" y="88"/>
                      </a:cxn>
                      <a:cxn ang="0">
                        <a:pos x="32" y="90"/>
                      </a:cxn>
                      <a:cxn ang="0">
                        <a:pos x="23" y="88"/>
                      </a:cxn>
                      <a:cxn ang="0">
                        <a:pos x="15" y="85"/>
                      </a:cxn>
                      <a:cxn ang="0">
                        <a:pos x="6" y="81"/>
                      </a:cxn>
                      <a:cxn ang="0">
                        <a:pos x="0" y="76"/>
                      </a:cxn>
                      <a:cxn ang="0">
                        <a:pos x="0" y="79"/>
                      </a:cxn>
                      <a:cxn ang="0">
                        <a:pos x="1" y="81"/>
                      </a:cxn>
                      <a:cxn ang="0">
                        <a:pos x="7" y="85"/>
                      </a:cxn>
                      <a:cxn ang="0">
                        <a:pos x="15" y="90"/>
                      </a:cxn>
                      <a:cxn ang="0">
                        <a:pos x="24" y="91"/>
                      </a:cxn>
                      <a:cxn ang="0">
                        <a:pos x="32" y="93"/>
                      </a:cxn>
                      <a:cxn ang="0">
                        <a:pos x="43" y="91"/>
                      </a:cxn>
                      <a:cxn ang="0">
                        <a:pos x="52" y="88"/>
                      </a:cxn>
                      <a:cxn ang="0">
                        <a:pos x="61" y="84"/>
                      </a:cxn>
                      <a:cxn ang="0">
                        <a:pos x="69" y="78"/>
                      </a:cxn>
                      <a:cxn ang="0">
                        <a:pos x="75" y="70"/>
                      </a:cxn>
                      <a:cxn ang="0">
                        <a:pos x="80" y="61"/>
                      </a:cxn>
                      <a:cxn ang="0">
                        <a:pos x="83" y="51"/>
                      </a:cxn>
                      <a:cxn ang="0">
                        <a:pos x="83" y="42"/>
                      </a:cxn>
                    </a:cxnLst>
                    <a:rect l="0" t="0" r="r" b="b"/>
                    <a:pathLst>
                      <a:path w="83" h="93">
                        <a:moveTo>
                          <a:pt x="83" y="42"/>
                        </a:moveTo>
                        <a:lnTo>
                          <a:pt x="81" y="30"/>
                        </a:lnTo>
                        <a:lnTo>
                          <a:pt x="78" y="19"/>
                        </a:lnTo>
                        <a:lnTo>
                          <a:pt x="72" y="8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1" y="0"/>
                        </a:lnTo>
                        <a:lnTo>
                          <a:pt x="60" y="0"/>
                        </a:lnTo>
                        <a:lnTo>
                          <a:pt x="58" y="0"/>
                        </a:lnTo>
                        <a:lnTo>
                          <a:pt x="68" y="8"/>
                        </a:lnTo>
                        <a:lnTo>
                          <a:pt x="74" y="17"/>
                        </a:lnTo>
                        <a:lnTo>
                          <a:pt x="77" y="23"/>
                        </a:lnTo>
                        <a:lnTo>
                          <a:pt x="78" y="30"/>
                        </a:lnTo>
                        <a:lnTo>
                          <a:pt x="80" y="34"/>
                        </a:lnTo>
                        <a:lnTo>
                          <a:pt x="80" y="42"/>
                        </a:lnTo>
                        <a:lnTo>
                          <a:pt x="80" y="51"/>
                        </a:lnTo>
                        <a:lnTo>
                          <a:pt x="77" y="61"/>
                        </a:lnTo>
                        <a:lnTo>
                          <a:pt x="72" y="68"/>
                        </a:lnTo>
                        <a:lnTo>
                          <a:pt x="66" y="74"/>
                        </a:lnTo>
                        <a:lnTo>
                          <a:pt x="60" y="81"/>
                        </a:lnTo>
                        <a:lnTo>
                          <a:pt x="51" y="85"/>
                        </a:lnTo>
                        <a:lnTo>
                          <a:pt x="43" y="88"/>
                        </a:lnTo>
                        <a:lnTo>
                          <a:pt x="32" y="90"/>
                        </a:lnTo>
                        <a:lnTo>
                          <a:pt x="23" y="88"/>
                        </a:lnTo>
                        <a:lnTo>
                          <a:pt x="15" y="85"/>
                        </a:lnTo>
                        <a:lnTo>
                          <a:pt x="6" y="81"/>
                        </a:lnTo>
                        <a:lnTo>
                          <a:pt x="0" y="76"/>
                        </a:lnTo>
                        <a:lnTo>
                          <a:pt x="0" y="79"/>
                        </a:lnTo>
                        <a:lnTo>
                          <a:pt x="1" y="81"/>
                        </a:lnTo>
                        <a:lnTo>
                          <a:pt x="7" y="85"/>
                        </a:lnTo>
                        <a:lnTo>
                          <a:pt x="15" y="90"/>
                        </a:lnTo>
                        <a:lnTo>
                          <a:pt x="24" y="91"/>
                        </a:lnTo>
                        <a:lnTo>
                          <a:pt x="32" y="93"/>
                        </a:lnTo>
                        <a:lnTo>
                          <a:pt x="43" y="91"/>
                        </a:lnTo>
                        <a:lnTo>
                          <a:pt x="52" y="88"/>
                        </a:lnTo>
                        <a:lnTo>
                          <a:pt x="61" y="84"/>
                        </a:lnTo>
                        <a:lnTo>
                          <a:pt x="69" y="78"/>
                        </a:lnTo>
                        <a:lnTo>
                          <a:pt x="75" y="70"/>
                        </a:lnTo>
                        <a:lnTo>
                          <a:pt x="80" y="61"/>
                        </a:lnTo>
                        <a:lnTo>
                          <a:pt x="83" y="51"/>
                        </a:lnTo>
                        <a:lnTo>
                          <a:pt x="83" y="42"/>
                        </a:lnTo>
                        <a:close/>
                      </a:path>
                    </a:pathLst>
                  </a:custGeom>
                  <a:solidFill>
                    <a:srgbClr val="6272A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14" name="Freeform 982"/>
                  <p:cNvSpPr>
                    <a:spLocks/>
                  </p:cNvSpPr>
                  <p:nvPr/>
                </p:nvSpPr>
                <p:spPr bwMode="auto">
                  <a:xfrm>
                    <a:off x="5522" y="1601"/>
                    <a:ext cx="83" cy="91"/>
                  </a:xfrm>
                  <a:custGeom>
                    <a:avLst/>
                    <a:gdLst/>
                    <a:ahLst/>
                    <a:cxnLst>
                      <a:cxn ang="0">
                        <a:pos x="83" y="42"/>
                      </a:cxn>
                      <a:cxn ang="0">
                        <a:pos x="82" y="30"/>
                      </a:cxn>
                      <a:cxn ang="0">
                        <a:pos x="79" y="17"/>
                      </a:cxn>
                      <a:cxn ang="0">
                        <a:pos x="71" y="8"/>
                      </a:cxn>
                      <a:cxn ang="0">
                        <a:pos x="62" y="0"/>
                      </a:cxn>
                      <a:cxn ang="0">
                        <a:pos x="60" y="0"/>
                      </a:cxn>
                      <a:cxn ang="0">
                        <a:pos x="57" y="0"/>
                      </a:cxn>
                      <a:cxn ang="0">
                        <a:pos x="62" y="5"/>
                      </a:cxn>
                      <a:cxn ang="0">
                        <a:pos x="66" y="8"/>
                      </a:cxn>
                      <a:cxn ang="0">
                        <a:pos x="71" y="13"/>
                      </a:cxn>
                      <a:cxn ang="0">
                        <a:pos x="74" y="17"/>
                      </a:cxn>
                      <a:cxn ang="0">
                        <a:pos x="77" y="23"/>
                      </a:cxn>
                      <a:cxn ang="0">
                        <a:pos x="79" y="28"/>
                      </a:cxn>
                      <a:cxn ang="0">
                        <a:pos x="80" y="34"/>
                      </a:cxn>
                      <a:cxn ang="0">
                        <a:pos x="80" y="42"/>
                      </a:cxn>
                      <a:cxn ang="0">
                        <a:pos x="80" y="51"/>
                      </a:cxn>
                      <a:cxn ang="0">
                        <a:pos x="77" y="59"/>
                      </a:cxn>
                      <a:cxn ang="0">
                        <a:pos x="73" y="67"/>
                      </a:cxn>
                      <a:cxn ang="0">
                        <a:pos x="68" y="74"/>
                      </a:cxn>
                      <a:cxn ang="0">
                        <a:pos x="60" y="79"/>
                      </a:cxn>
                      <a:cxn ang="0">
                        <a:pos x="53" y="84"/>
                      </a:cxn>
                      <a:cxn ang="0">
                        <a:pos x="43" y="87"/>
                      </a:cxn>
                      <a:cxn ang="0">
                        <a:pos x="34" y="88"/>
                      </a:cxn>
                      <a:cxn ang="0">
                        <a:pos x="25" y="87"/>
                      </a:cxn>
                      <a:cxn ang="0">
                        <a:pos x="16" y="84"/>
                      </a:cxn>
                      <a:cxn ang="0">
                        <a:pos x="8" y="79"/>
                      </a:cxn>
                      <a:cxn ang="0">
                        <a:pos x="0" y="73"/>
                      </a:cxn>
                      <a:cxn ang="0">
                        <a:pos x="2" y="76"/>
                      </a:cxn>
                      <a:cxn ang="0">
                        <a:pos x="2" y="79"/>
                      </a:cxn>
                      <a:cxn ang="0">
                        <a:pos x="9" y="84"/>
                      </a:cxn>
                      <a:cxn ang="0">
                        <a:pos x="17" y="87"/>
                      </a:cxn>
                      <a:cxn ang="0">
                        <a:pos x="25" y="90"/>
                      </a:cxn>
                      <a:cxn ang="0">
                        <a:pos x="34" y="91"/>
                      </a:cxn>
                      <a:cxn ang="0">
                        <a:pos x="45" y="90"/>
                      </a:cxn>
                      <a:cxn ang="0">
                        <a:pos x="54" y="87"/>
                      </a:cxn>
                      <a:cxn ang="0">
                        <a:pos x="62" y="82"/>
                      </a:cxn>
                      <a:cxn ang="0">
                        <a:pos x="70" y="76"/>
                      </a:cxn>
                      <a:cxn ang="0">
                        <a:pos x="76" y="68"/>
                      </a:cxn>
                      <a:cxn ang="0">
                        <a:pos x="80" y="61"/>
                      </a:cxn>
                      <a:cxn ang="0">
                        <a:pos x="83" y="51"/>
                      </a:cxn>
                      <a:cxn ang="0">
                        <a:pos x="83" y="42"/>
                      </a:cxn>
                    </a:cxnLst>
                    <a:rect l="0" t="0" r="r" b="b"/>
                    <a:pathLst>
                      <a:path w="83" h="91">
                        <a:moveTo>
                          <a:pt x="83" y="42"/>
                        </a:moveTo>
                        <a:lnTo>
                          <a:pt x="82" y="30"/>
                        </a:lnTo>
                        <a:lnTo>
                          <a:pt x="79" y="17"/>
                        </a:lnTo>
                        <a:lnTo>
                          <a:pt x="71" y="8"/>
                        </a:lnTo>
                        <a:lnTo>
                          <a:pt x="62" y="0"/>
                        </a:lnTo>
                        <a:lnTo>
                          <a:pt x="60" y="0"/>
                        </a:lnTo>
                        <a:lnTo>
                          <a:pt x="57" y="0"/>
                        </a:lnTo>
                        <a:lnTo>
                          <a:pt x="62" y="5"/>
                        </a:lnTo>
                        <a:lnTo>
                          <a:pt x="66" y="8"/>
                        </a:lnTo>
                        <a:lnTo>
                          <a:pt x="71" y="13"/>
                        </a:lnTo>
                        <a:lnTo>
                          <a:pt x="74" y="17"/>
                        </a:lnTo>
                        <a:lnTo>
                          <a:pt x="77" y="23"/>
                        </a:lnTo>
                        <a:lnTo>
                          <a:pt x="79" y="28"/>
                        </a:lnTo>
                        <a:lnTo>
                          <a:pt x="80" y="34"/>
                        </a:lnTo>
                        <a:lnTo>
                          <a:pt x="80" y="42"/>
                        </a:lnTo>
                        <a:lnTo>
                          <a:pt x="80" y="51"/>
                        </a:lnTo>
                        <a:lnTo>
                          <a:pt x="77" y="59"/>
                        </a:lnTo>
                        <a:lnTo>
                          <a:pt x="73" y="67"/>
                        </a:lnTo>
                        <a:lnTo>
                          <a:pt x="68" y="74"/>
                        </a:lnTo>
                        <a:lnTo>
                          <a:pt x="60" y="79"/>
                        </a:lnTo>
                        <a:lnTo>
                          <a:pt x="53" y="84"/>
                        </a:lnTo>
                        <a:lnTo>
                          <a:pt x="43" y="87"/>
                        </a:lnTo>
                        <a:lnTo>
                          <a:pt x="34" y="88"/>
                        </a:lnTo>
                        <a:lnTo>
                          <a:pt x="25" y="87"/>
                        </a:lnTo>
                        <a:lnTo>
                          <a:pt x="16" y="84"/>
                        </a:lnTo>
                        <a:lnTo>
                          <a:pt x="8" y="79"/>
                        </a:lnTo>
                        <a:lnTo>
                          <a:pt x="0" y="73"/>
                        </a:lnTo>
                        <a:lnTo>
                          <a:pt x="2" y="76"/>
                        </a:lnTo>
                        <a:lnTo>
                          <a:pt x="2" y="79"/>
                        </a:lnTo>
                        <a:lnTo>
                          <a:pt x="9" y="84"/>
                        </a:lnTo>
                        <a:lnTo>
                          <a:pt x="17" y="87"/>
                        </a:lnTo>
                        <a:lnTo>
                          <a:pt x="25" y="90"/>
                        </a:lnTo>
                        <a:lnTo>
                          <a:pt x="34" y="91"/>
                        </a:lnTo>
                        <a:lnTo>
                          <a:pt x="45" y="90"/>
                        </a:lnTo>
                        <a:lnTo>
                          <a:pt x="54" y="87"/>
                        </a:lnTo>
                        <a:lnTo>
                          <a:pt x="62" y="82"/>
                        </a:lnTo>
                        <a:lnTo>
                          <a:pt x="70" y="76"/>
                        </a:lnTo>
                        <a:lnTo>
                          <a:pt x="76" y="68"/>
                        </a:lnTo>
                        <a:lnTo>
                          <a:pt x="80" y="61"/>
                        </a:lnTo>
                        <a:lnTo>
                          <a:pt x="83" y="51"/>
                        </a:lnTo>
                        <a:lnTo>
                          <a:pt x="83" y="42"/>
                        </a:lnTo>
                        <a:close/>
                      </a:path>
                    </a:pathLst>
                  </a:custGeom>
                  <a:solidFill>
                    <a:srgbClr val="6574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15" name="Freeform 983"/>
                  <p:cNvSpPr>
                    <a:spLocks/>
                  </p:cNvSpPr>
                  <p:nvPr/>
                </p:nvSpPr>
                <p:spPr bwMode="auto">
                  <a:xfrm>
                    <a:off x="5522" y="1601"/>
                    <a:ext cx="82" cy="90"/>
                  </a:xfrm>
                  <a:custGeom>
                    <a:avLst/>
                    <a:gdLst/>
                    <a:ahLst/>
                    <a:cxnLst>
                      <a:cxn ang="0">
                        <a:pos x="82" y="42"/>
                      </a:cxn>
                      <a:cxn ang="0">
                        <a:pos x="82" y="34"/>
                      </a:cxn>
                      <a:cxn ang="0">
                        <a:pos x="80" y="30"/>
                      </a:cxn>
                      <a:cxn ang="0">
                        <a:pos x="79" y="23"/>
                      </a:cxn>
                      <a:cxn ang="0">
                        <a:pos x="76" y="17"/>
                      </a:cxn>
                      <a:cxn ang="0">
                        <a:pos x="70" y="8"/>
                      </a:cxn>
                      <a:cxn ang="0">
                        <a:pos x="60" y="0"/>
                      </a:cxn>
                      <a:cxn ang="0">
                        <a:pos x="57" y="0"/>
                      </a:cxn>
                      <a:cxn ang="0">
                        <a:pos x="54" y="2"/>
                      </a:cxn>
                      <a:cxn ang="0">
                        <a:pos x="60" y="5"/>
                      </a:cxn>
                      <a:cxn ang="0">
                        <a:pos x="65" y="8"/>
                      </a:cxn>
                      <a:cxn ang="0">
                        <a:pos x="70" y="13"/>
                      </a:cxn>
                      <a:cxn ang="0">
                        <a:pos x="73" y="17"/>
                      </a:cxn>
                      <a:cxn ang="0">
                        <a:pos x="76" y="23"/>
                      </a:cxn>
                      <a:cxn ang="0">
                        <a:pos x="77" y="28"/>
                      </a:cxn>
                      <a:cxn ang="0">
                        <a:pos x="79" y="34"/>
                      </a:cxn>
                      <a:cxn ang="0">
                        <a:pos x="79" y="42"/>
                      </a:cxn>
                      <a:cxn ang="0">
                        <a:pos x="79" y="50"/>
                      </a:cxn>
                      <a:cxn ang="0">
                        <a:pos x="76" y="59"/>
                      </a:cxn>
                      <a:cxn ang="0">
                        <a:pos x="71" y="67"/>
                      </a:cxn>
                      <a:cxn ang="0">
                        <a:pos x="66" y="73"/>
                      </a:cxn>
                      <a:cxn ang="0">
                        <a:pos x="60" y="79"/>
                      </a:cxn>
                      <a:cxn ang="0">
                        <a:pos x="53" y="82"/>
                      </a:cxn>
                      <a:cxn ang="0">
                        <a:pos x="43" y="85"/>
                      </a:cxn>
                      <a:cxn ang="0">
                        <a:pos x="34" y="87"/>
                      </a:cxn>
                      <a:cxn ang="0">
                        <a:pos x="25" y="85"/>
                      </a:cxn>
                      <a:cxn ang="0">
                        <a:pos x="16" y="82"/>
                      </a:cxn>
                      <a:cxn ang="0">
                        <a:pos x="8" y="76"/>
                      </a:cxn>
                      <a:cxn ang="0">
                        <a:pos x="0" y="70"/>
                      </a:cxn>
                      <a:cxn ang="0">
                        <a:pos x="0" y="73"/>
                      </a:cxn>
                      <a:cxn ang="0">
                        <a:pos x="2" y="76"/>
                      </a:cxn>
                      <a:cxn ang="0">
                        <a:pos x="8" y="81"/>
                      </a:cxn>
                      <a:cxn ang="0">
                        <a:pos x="17" y="85"/>
                      </a:cxn>
                      <a:cxn ang="0">
                        <a:pos x="25" y="88"/>
                      </a:cxn>
                      <a:cxn ang="0">
                        <a:pos x="34" y="90"/>
                      </a:cxn>
                      <a:cxn ang="0">
                        <a:pos x="45" y="88"/>
                      </a:cxn>
                      <a:cxn ang="0">
                        <a:pos x="53" y="85"/>
                      </a:cxn>
                      <a:cxn ang="0">
                        <a:pos x="62" y="81"/>
                      </a:cxn>
                      <a:cxn ang="0">
                        <a:pos x="68" y="74"/>
                      </a:cxn>
                      <a:cxn ang="0">
                        <a:pos x="74" y="68"/>
                      </a:cxn>
                      <a:cxn ang="0">
                        <a:pos x="79" y="61"/>
                      </a:cxn>
                      <a:cxn ang="0">
                        <a:pos x="82" y="51"/>
                      </a:cxn>
                      <a:cxn ang="0">
                        <a:pos x="82" y="42"/>
                      </a:cxn>
                    </a:cxnLst>
                    <a:rect l="0" t="0" r="r" b="b"/>
                    <a:pathLst>
                      <a:path w="82" h="90">
                        <a:moveTo>
                          <a:pt x="82" y="42"/>
                        </a:moveTo>
                        <a:lnTo>
                          <a:pt x="82" y="34"/>
                        </a:lnTo>
                        <a:lnTo>
                          <a:pt x="80" y="30"/>
                        </a:lnTo>
                        <a:lnTo>
                          <a:pt x="79" y="23"/>
                        </a:lnTo>
                        <a:lnTo>
                          <a:pt x="76" y="17"/>
                        </a:lnTo>
                        <a:lnTo>
                          <a:pt x="70" y="8"/>
                        </a:lnTo>
                        <a:lnTo>
                          <a:pt x="60" y="0"/>
                        </a:lnTo>
                        <a:lnTo>
                          <a:pt x="57" y="0"/>
                        </a:lnTo>
                        <a:lnTo>
                          <a:pt x="54" y="2"/>
                        </a:lnTo>
                        <a:lnTo>
                          <a:pt x="60" y="5"/>
                        </a:lnTo>
                        <a:lnTo>
                          <a:pt x="65" y="8"/>
                        </a:lnTo>
                        <a:lnTo>
                          <a:pt x="70" y="13"/>
                        </a:lnTo>
                        <a:lnTo>
                          <a:pt x="73" y="17"/>
                        </a:lnTo>
                        <a:lnTo>
                          <a:pt x="76" y="23"/>
                        </a:lnTo>
                        <a:lnTo>
                          <a:pt x="77" y="28"/>
                        </a:lnTo>
                        <a:lnTo>
                          <a:pt x="79" y="34"/>
                        </a:lnTo>
                        <a:lnTo>
                          <a:pt x="79" y="42"/>
                        </a:lnTo>
                        <a:lnTo>
                          <a:pt x="79" y="50"/>
                        </a:lnTo>
                        <a:lnTo>
                          <a:pt x="76" y="59"/>
                        </a:lnTo>
                        <a:lnTo>
                          <a:pt x="71" y="67"/>
                        </a:lnTo>
                        <a:lnTo>
                          <a:pt x="66" y="73"/>
                        </a:lnTo>
                        <a:lnTo>
                          <a:pt x="60" y="79"/>
                        </a:lnTo>
                        <a:lnTo>
                          <a:pt x="53" y="82"/>
                        </a:lnTo>
                        <a:lnTo>
                          <a:pt x="43" y="85"/>
                        </a:lnTo>
                        <a:lnTo>
                          <a:pt x="34" y="87"/>
                        </a:lnTo>
                        <a:lnTo>
                          <a:pt x="25" y="85"/>
                        </a:lnTo>
                        <a:lnTo>
                          <a:pt x="16" y="82"/>
                        </a:lnTo>
                        <a:lnTo>
                          <a:pt x="8" y="76"/>
                        </a:lnTo>
                        <a:lnTo>
                          <a:pt x="0" y="70"/>
                        </a:lnTo>
                        <a:lnTo>
                          <a:pt x="0" y="73"/>
                        </a:lnTo>
                        <a:lnTo>
                          <a:pt x="2" y="76"/>
                        </a:lnTo>
                        <a:lnTo>
                          <a:pt x="8" y="81"/>
                        </a:lnTo>
                        <a:lnTo>
                          <a:pt x="17" y="85"/>
                        </a:lnTo>
                        <a:lnTo>
                          <a:pt x="25" y="88"/>
                        </a:lnTo>
                        <a:lnTo>
                          <a:pt x="34" y="90"/>
                        </a:lnTo>
                        <a:lnTo>
                          <a:pt x="45" y="88"/>
                        </a:lnTo>
                        <a:lnTo>
                          <a:pt x="53" y="85"/>
                        </a:lnTo>
                        <a:lnTo>
                          <a:pt x="62" y="81"/>
                        </a:lnTo>
                        <a:lnTo>
                          <a:pt x="68" y="74"/>
                        </a:lnTo>
                        <a:lnTo>
                          <a:pt x="74" y="68"/>
                        </a:lnTo>
                        <a:lnTo>
                          <a:pt x="79" y="61"/>
                        </a:lnTo>
                        <a:lnTo>
                          <a:pt x="82" y="51"/>
                        </a:lnTo>
                        <a:lnTo>
                          <a:pt x="82" y="42"/>
                        </a:lnTo>
                        <a:close/>
                      </a:path>
                    </a:pathLst>
                  </a:custGeom>
                  <a:solidFill>
                    <a:srgbClr val="6776B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16" name="Freeform 984"/>
                  <p:cNvSpPr>
                    <a:spLocks/>
                  </p:cNvSpPr>
                  <p:nvPr/>
                </p:nvSpPr>
                <p:spPr bwMode="auto">
                  <a:xfrm>
                    <a:off x="5522" y="1601"/>
                    <a:ext cx="80" cy="88"/>
                  </a:xfrm>
                  <a:custGeom>
                    <a:avLst/>
                    <a:gdLst/>
                    <a:ahLst/>
                    <a:cxnLst>
                      <a:cxn ang="0">
                        <a:pos x="80" y="42"/>
                      </a:cxn>
                      <a:cxn ang="0">
                        <a:pos x="80" y="34"/>
                      </a:cxn>
                      <a:cxn ang="0">
                        <a:pos x="79" y="28"/>
                      </a:cxn>
                      <a:cxn ang="0">
                        <a:pos x="77" y="23"/>
                      </a:cxn>
                      <a:cxn ang="0">
                        <a:pos x="74" y="17"/>
                      </a:cxn>
                      <a:cxn ang="0">
                        <a:pos x="71" y="13"/>
                      </a:cxn>
                      <a:cxn ang="0">
                        <a:pos x="66" y="8"/>
                      </a:cxn>
                      <a:cxn ang="0">
                        <a:pos x="62" y="5"/>
                      </a:cxn>
                      <a:cxn ang="0">
                        <a:pos x="57" y="0"/>
                      </a:cxn>
                      <a:cxn ang="0">
                        <a:pos x="54" y="2"/>
                      </a:cxn>
                      <a:cxn ang="0">
                        <a:pos x="53" y="2"/>
                      </a:cxn>
                      <a:cxn ang="0">
                        <a:pos x="57" y="5"/>
                      </a:cxn>
                      <a:cxn ang="0">
                        <a:pos x="62" y="8"/>
                      </a:cxn>
                      <a:cxn ang="0">
                        <a:pos x="66" y="13"/>
                      </a:cxn>
                      <a:cxn ang="0">
                        <a:pos x="71" y="17"/>
                      </a:cxn>
                      <a:cxn ang="0">
                        <a:pos x="74" y="23"/>
                      </a:cxn>
                      <a:cxn ang="0">
                        <a:pos x="76" y="28"/>
                      </a:cxn>
                      <a:cxn ang="0">
                        <a:pos x="77" y="34"/>
                      </a:cxn>
                      <a:cxn ang="0">
                        <a:pos x="77" y="42"/>
                      </a:cxn>
                      <a:cxn ang="0">
                        <a:pos x="77" y="50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1"/>
                      </a:cxn>
                      <a:cxn ang="0">
                        <a:pos x="59" y="78"/>
                      </a:cxn>
                      <a:cxn ang="0">
                        <a:pos x="51" y="81"/>
                      </a:cxn>
                      <a:cxn ang="0">
                        <a:pos x="43" y="84"/>
                      </a:cxn>
                      <a:cxn ang="0">
                        <a:pos x="34" y="85"/>
                      </a:cxn>
                      <a:cxn ang="0">
                        <a:pos x="25" y="84"/>
                      </a:cxn>
                      <a:cxn ang="0">
                        <a:pos x="16" y="79"/>
                      </a:cxn>
                      <a:cxn ang="0">
                        <a:pos x="6" y="74"/>
                      </a:cxn>
                      <a:cxn ang="0">
                        <a:pos x="0" y="67"/>
                      </a:cxn>
                      <a:cxn ang="0">
                        <a:pos x="0" y="70"/>
                      </a:cxn>
                      <a:cxn ang="0">
                        <a:pos x="0" y="73"/>
                      </a:cxn>
                      <a:cxn ang="0">
                        <a:pos x="8" y="79"/>
                      </a:cxn>
                      <a:cxn ang="0">
                        <a:pos x="16" y="84"/>
                      </a:cxn>
                      <a:cxn ang="0">
                        <a:pos x="25" y="87"/>
                      </a:cxn>
                      <a:cxn ang="0">
                        <a:pos x="34" y="88"/>
                      </a:cxn>
                      <a:cxn ang="0">
                        <a:pos x="43" y="87"/>
                      </a:cxn>
                      <a:cxn ang="0">
                        <a:pos x="53" y="84"/>
                      </a:cxn>
                      <a:cxn ang="0">
                        <a:pos x="60" y="79"/>
                      </a:cxn>
                      <a:cxn ang="0">
                        <a:pos x="68" y="74"/>
                      </a:cxn>
                      <a:cxn ang="0">
                        <a:pos x="73" y="67"/>
                      </a:cxn>
                      <a:cxn ang="0">
                        <a:pos x="77" y="59"/>
                      </a:cxn>
                      <a:cxn ang="0">
                        <a:pos x="80" y="51"/>
                      </a:cxn>
                      <a:cxn ang="0">
                        <a:pos x="80" y="42"/>
                      </a:cxn>
                    </a:cxnLst>
                    <a:rect l="0" t="0" r="r" b="b"/>
                    <a:pathLst>
                      <a:path w="80" h="88">
                        <a:moveTo>
                          <a:pt x="80" y="42"/>
                        </a:moveTo>
                        <a:lnTo>
                          <a:pt x="80" y="34"/>
                        </a:lnTo>
                        <a:lnTo>
                          <a:pt x="79" y="28"/>
                        </a:lnTo>
                        <a:lnTo>
                          <a:pt x="77" y="23"/>
                        </a:lnTo>
                        <a:lnTo>
                          <a:pt x="74" y="17"/>
                        </a:lnTo>
                        <a:lnTo>
                          <a:pt x="71" y="13"/>
                        </a:lnTo>
                        <a:lnTo>
                          <a:pt x="66" y="8"/>
                        </a:lnTo>
                        <a:lnTo>
                          <a:pt x="62" y="5"/>
                        </a:lnTo>
                        <a:lnTo>
                          <a:pt x="57" y="0"/>
                        </a:lnTo>
                        <a:lnTo>
                          <a:pt x="54" y="2"/>
                        </a:lnTo>
                        <a:lnTo>
                          <a:pt x="53" y="2"/>
                        </a:lnTo>
                        <a:lnTo>
                          <a:pt x="57" y="5"/>
                        </a:lnTo>
                        <a:lnTo>
                          <a:pt x="62" y="8"/>
                        </a:lnTo>
                        <a:lnTo>
                          <a:pt x="66" y="13"/>
                        </a:lnTo>
                        <a:lnTo>
                          <a:pt x="71" y="17"/>
                        </a:lnTo>
                        <a:lnTo>
                          <a:pt x="74" y="23"/>
                        </a:lnTo>
                        <a:lnTo>
                          <a:pt x="76" y="28"/>
                        </a:lnTo>
                        <a:lnTo>
                          <a:pt x="77" y="34"/>
                        </a:lnTo>
                        <a:lnTo>
                          <a:pt x="77" y="42"/>
                        </a:lnTo>
                        <a:lnTo>
                          <a:pt x="77" y="50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1"/>
                        </a:lnTo>
                        <a:lnTo>
                          <a:pt x="59" y="78"/>
                        </a:lnTo>
                        <a:lnTo>
                          <a:pt x="51" y="81"/>
                        </a:lnTo>
                        <a:lnTo>
                          <a:pt x="43" y="84"/>
                        </a:lnTo>
                        <a:lnTo>
                          <a:pt x="34" y="85"/>
                        </a:lnTo>
                        <a:lnTo>
                          <a:pt x="25" y="84"/>
                        </a:lnTo>
                        <a:lnTo>
                          <a:pt x="16" y="79"/>
                        </a:lnTo>
                        <a:lnTo>
                          <a:pt x="6" y="74"/>
                        </a:lnTo>
                        <a:lnTo>
                          <a:pt x="0" y="67"/>
                        </a:lnTo>
                        <a:lnTo>
                          <a:pt x="0" y="70"/>
                        </a:lnTo>
                        <a:lnTo>
                          <a:pt x="0" y="73"/>
                        </a:lnTo>
                        <a:lnTo>
                          <a:pt x="8" y="79"/>
                        </a:lnTo>
                        <a:lnTo>
                          <a:pt x="16" y="84"/>
                        </a:lnTo>
                        <a:lnTo>
                          <a:pt x="25" y="87"/>
                        </a:lnTo>
                        <a:lnTo>
                          <a:pt x="34" y="88"/>
                        </a:lnTo>
                        <a:lnTo>
                          <a:pt x="43" y="87"/>
                        </a:lnTo>
                        <a:lnTo>
                          <a:pt x="53" y="84"/>
                        </a:lnTo>
                        <a:lnTo>
                          <a:pt x="60" y="79"/>
                        </a:lnTo>
                        <a:lnTo>
                          <a:pt x="68" y="74"/>
                        </a:lnTo>
                        <a:lnTo>
                          <a:pt x="73" y="67"/>
                        </a:lnTo>
                        <a:lnTo>
                          <a:pt x="77" y="59"/>
                        </a:lnTo>
                        <a:lnTo>
                          <a:pt x="80" y="51"/>
                        </a:lnTo>
                        <a:lnTo>
                          <a:pt x="80" y="42"/>
                        </a:lnTo>
                        <a:close/>
                      </a:path>
                    </a:pathLst>
                  </a:custGeom>
                  <a:solidFill>
                    <a:srgbClr val="6A79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17" name="Freeform 985"/>
                  <p:cNvSpPr>
                    <a:spLocks/>
                  </p:cNvSpPr>
                  <p:nvPr/>
                </p:nvSpPr>
                <p:spPr bwMode="auto">
                  <a:xfrm>
                    <a:off x="5522" y="1603"/>
                    <a:ext cx="79" cy="85"/>
                  </a:xfrm>
                  <a:custGeom>
                    <a:avLst/>
                    <a:gdLst/>
                    <a:ahLst/>
                    <a:cxnLst>
                      <a:cxn ang="0">
                        <a:pos x="79" y="40"/>
                      </a:cxn>
                      <a:cxn ang="0">
                        <a:pos x="79" y="32"/>
                      </a:cxn>
                      <a:cxn ang="0">
                        <a:pos x="77" y="26"/>
                      </a:cxn>
                      <a:cxn ang="0">
                        <a:pos x="76" y="21"/>
                      </a:cxn>
                      <a:cxn ang="0">
                        <a:pos x="73" y="15"/>
                      </a:cxn>
                      <a:cxn ang="0">
                        <a:pos x="70" y="11"/>
                      </a:cxn>
                      <a:cxn ang="0">
                        <a:pos x="65" y="6"/>
                      </a:cxn>
                      <a:cxn ang="0">
                        <a:pos x="60" y="3"/>
                      </a:cxn>
                      <a:cxn ang="0">
                        <a:pos x="54" y="0"/>
                      </a:cxn>
                      <a:cxn ang="0">
                        <a:pos x="53" y="0"/>
                      </a:cxn>
                      <a:cxn ang="0">
                        <a:pos x="49" y="0"/>
                      </a:cxn>
                      <a:cxn ang="0">
                        <a:pos x="56" y="3"/>
                      </a:cxn>
                      <a:cxn ang="0">
                        <a:pos x="60" y="6"/>
                      </a:cxn>
                      <a:cxn ang="0">
                        <a:pos x="65" y="11"/>
                      </a:cxn>
                      <a:cxn ang="0">
                        <a:pos x="68" y="15"/>
                      </a:cxn>
                      <a:cxn ang="0">
                        <a:pos x="71" y="21"/>
                      </a:cxn>
                      <a:cxn ang="0">
                        <a:pos x="74" y="26"/>
                      </a:cxn>
                      <a:cxn ang="0">
                        <a:pos x="76" y="32"/>
                      </a:cxn>
                      <a:cxn ang="0">
                        <a:pos x="76" y="40"/>
                      </a:cxn>
                      <a:cxn ang="0">
                        <a:pos x="76" y="48"/>
                      </a:cxn>
                      <a:cxn ang="0">
                        <a:pos x="73" y="55"/>
                      </a:cxn>
                      <a:cxn ang="0">
                        <a:pos x="70" y="63"/>
                      </a:cxn>
                      <a:cxn ang="0">
                        <a:pos x="63" y="69"/>
                      </a:cxn>
                      <a:cxn ang="0">
                        <a:pos x="57" y="74"/>
                      </a:cxn>
                      <a:cxn ang="0">
                        <a:pos x="51" y="77"/>
                      </a:cxn>
                      <a:cxn ang="0">
                        <a:pos x="43" y="80"/>
                      </a:cxn>
                      <a:cxn ang="0">
                        <a:pos x="34" y="82"/>
                      </a:cxn>
                      <a:cxn ang="0">
                        <a:pos x="25" y="80"/>
                      </a:cxn>
                      <a:cxn ang="0">
                        <a:pos x="14" y="76"/>
                      </a:cxn>
                      <a:cxn ang="0">
                        <a:pos x="6" y="69"/>
                      </a:cxn>
                      <a:cxn ang="0">
                        <a:pos x="0" y="62"/>
                      </a:cxn>
                      <a:cxn ang="0">
                        <a:pos x="0" y="65"/>
                      </a:cxn>
                      <a:cxn ang="0">
                        <a:pos x="0" y="68"/>
                      </a:cxn>
                      <a:cxn ang="0">
                        <a:pos x="8" y="74"/>
                      </a:cxn>
                      <a:cxn ang="0">
                        <a:pos x="16" y="80"/>
                      </a:cxn>
                      <a:cxn ang="0">
                        <a:pos x="25" y="83"/>
                      </a:cxn>
                      <a:cxn ang="0">
                        <a:pos x="34" y="85"/>
                      </a:cxn>
                      <a:cxn ang="0">
                        <a:pos x="43" y="83"/>
                      </a:cxn>
                      <a:cxn ang="0">
                        <a:pos x="53" y="80"/>
                      </a:cxn>
                      <a:cxn ang="0">
                        <a:pos x="60" y="77"/>
                      </a:cxn>
                      <a:cxn ang="0">
                        <a:pos x="66" y="71"/>
                      </a:cxn>
                      <a:cxn ang="0">
                        <a:pos x="71" y="65"/>
                      </a:cxn>
                      <a:cxn ang="0">
                        <a:pos x="76" y="57"/>
                      </a:cxn>
                      <a:cxn ang="0">
                        <a:pos x="79" y="48"/>
                      </a:cxn>
                      <a:cxn ang="0">
                        <a:pos x="79" y="40"/>
                      </a:cxn>
                    </a:cxnLst>
                    <a:rect l="0" t="0" r="r" b="b"/>
                    <a:pathLst>
                      <a:path w="79" h="85">
                        <a:moveTo>
                          <a:pt x="79" y="40"/>
                        </a:moveTo>
                        <a:lnTo>
                          <a:pt x="79" y="32"/>
                        </a:lnTo>
                        <a:lnTo>
                          <a:pt x="77" y="26"/>
                        </a:lnTo>
                        <a:lnTo>
                          <a:pt x="76" y="21"/>
                        </a:lnTo>
                        <a:lnTo>
                          <a:pt x="73" y="15"/>
                        </a:lnTo>
                        <a:lnTo>
                          <a:pt x="70" y="11"/>
                        </a:lnTo>
                        <a:lnTo>
                          <a:pt x="65" y="6"/>
                        </a:lnTo>
                        <a:lnTo>
                          <a:pt x="60" y="3"/>
                        </a:lnTo>
                        <a:lnTo>
                          <a:pt x="54" y="0"/>
                        </a:lnTo>
                        <a:lnTo>
                          <a:pt x="53" y="0"/>
                        </a:lnTo>
                        <a:lnTo>
                          <a:pt x="49" y="0"/>
                        </a:lnTo>
                        <a:lnTo>
                          <a:pt x="56" y="3"/>
                        </a:lnTo>
                        <a:lnTo>
                          <a:pt x="60" y="6"/>
                        </a:lnTo>
                        <a:lnTo>
                          <a:pt x="65" y="11"/>
                        </a:lnTo>
                        <a:lnTo>
                          <a:pt x="68" y="15"/>
                        </a:lnTo>
                        <a:lnTo>
                          <a:pt x="71" y="21"/>
                        </a:lnTo>
                        <a:lnTo>
                          <a:pt x="74" y="26"/>
                        </a:lnTo>
                        <a:lnTo>
                          <a:pt x="76" y="32"/>
                        </a:lnTo>
                        <a:lnTo>
                          <a:pt x="76" y="40"/>
                        </a:lnTo>
                        <a:lnTo>
                          <a:pt x="76" y="48"/>
                        </a:lnTo>
                        <a:lnTo>
                          <a:pt x="73" y="55"/>
                        </a:lnTo>
                        <a:lnTo>
                          <a:pt x="70" y="63"/>
                        </a:lnTo>
                        <a:lnTo>
                          <a:pt x="63" y="69"/>
                        </a:lnTo>
                        <a:lnTo>
                          <a:pt x="57" y="74"/>
                        </a:lnTo>
                        <a:lnTo>
                          <a:pt x="51" y="77"/>
                        </a:lnTo>
                        <a:lnTo>
                          <a:pt x="43" y="80"/>
                        </a:lnTo>
                        <a:lnTo>
                          <a:pt x="34" y="82"/>
                        </a:lnTo>
                        <a:lnTo>
                          <a:pt x="25" y="80"/>
                        </a:lnTo>
                        <a:lnTo>
                          <a:pt x="14" y="76"/>
                        </a:lnTo>
                        <a:lnTo>
                          <a:pt x="6" y="69"/>
                        </a:lnTo>
                        <a:lnTo>
                          <a:pt x="0" y="62"/>
                        </a:lnTo>
                        <a:lnTo>
                          <a:pt x="0" y="65"/>
                        </a:lnTo>
                        <a:lnTo>
                          <a:pt x="0" y="68"/>
                        </a:lnTo>
                        <a:lnTo>
                          <a:pt x="8" y="74"/>
                        </a:lnTo>
                        <a:lnTo>
                          <a:pt x="16" y="80"/>
                        </a:lnTo>
                        <a:lnTo>
                          <a:pt x="25" y="83"/>
                        </a:lnTo>
                        <a:lnTo>
                          <a:pt x="34" y="85"/>
                        </a:lnTo>
                        <a:lnTo>
                          <a:pt x="43" y="83"/>
                        </a:lnTo>
                        <a:lnTo>
                          <a:pt x="53" y="80"/>
                        </a:lnTo>
                        <a:lnTo>
                          <a:pt x="60" y="77"/>
                        </a:lnTo>
                        <a:lnTo>
                          <a:pt x="66" y="71"/>
                        </a:lnTo>
                        <a:lnTo>
                          <a:pt x="71" y="65"/>
                        </a:lnTo>
                        <a:lnTo>
                          <a:pt x="76" y="57"/>
                        </a:lnTo>
                        <a:lnTo>
                          <a:pt x="79" y="48"/>
                        </a:lnTo>
                        <a:lnTo>
                          <a:pt x="79" y="40"/>
                        </a:lnTo>
                        <a:close/>
                      </a:path>
                    </a:pathLst>
                  </a:custGeom>
                  <a:solidFill>
                    <a:srgbClr val="717F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18" name="Freeform 986"/>
                  <p:cNvSpPr>
                    <a:spLocks/>
                  </p:cNvSpPr>
                  <p:nvPr/>
                </p:nvSpPr>
                <p:spPr bwMode="auto">
                  <a:xfrm>
                    <a:off x="5522" y="1603"/>
                    <a:ext cx="77" cy="83"/>
                  </a:xfrm>
                  <a:custGeom>
                    <a:avLst/>
                    <a:gdLst/>
                    <a:ahLst/>
                    <a:cxnLst>
                      <a:cxn ang="0">
                        <a:pos x="77" y="40"/>
                      </a:cxn>
                      <a:cxn ang="0">
                        <a:pos x="77" y="32"/>
                      </a:cxn>
                      <a:cxn ang="0">
                        <a:pos x="76" y="26"/>
                      </a:cxn>
                      <a:cxn ang="0">
                        <a:pos x="74" y="21"/>
                      </a:cxn>
                      <a:cxn ang="0">
                        <a:pos x="71" y="15"/>
                      </a:cxn>
                      <a:cxn ang="0">
                        <a:pos x="66" y="11"/>
                      </a:cxn>
                      <a:cxn ang="0">
                        <a:pos x="62" y="6"/>
                      </a:cxn>
                      <a:cxn ang="0">
                        <a:pos x="57" y="3"/>
                      </a:cxn>
                      <a:cxn ang="0">
                        <a:pos x="53" y="0"/>
                      </a:cxn>
                      <a:cxn ang="0">
                        <a:pos x="49" y="0"/>
                      </a:cxn>
                      <a:cxn ang="0">
                        <a:pos x="46" y="1"/>
                      </a:cxn>
                      <a:cxn ang="0">
                        <a:pos x="53" y="3"/>
                      </a:cxn>
                      <a:cxn ang="0">
                        <a:pos x="57" y="6"/>
                      </a:cxn>
                      <a:cxn ang="0">
                        <a:pos x="62" y="11"/>
                      </a:cxn>
                      <a:cxn ang="0">
                        <a:pos x="66" y="15"/>
                      </a:cxn>
                      <a:cxn ang="0">
                        <a:pos x="70" y="20"/>
                      </a:cxn>
                      <a:cxn ang="0">
                        <a:pos x="73" y="26"/>
                      </a:cxn>
                      <a:cxn ang="0">
                        <a:pos x="74" y="32"/>
                      </a:cxn>
                      <a:cxn ang="0">
                        <a:pos x="74" y="40"/>
                      </a:cxn>
                      <a:cxn ang="0">
                        <a:pos x="74" y="48"/>
                      </a:cxn>
                      <a:cxn ang="0">
                        <a:pos x="71" y="55"/>
                      </a:cxn>
                      <a:cxn ang="0">
                        <a:pos x="68" y="62"/>
                      </a:cxn>
                      <a:cxn ang="0">
                        <a:pos x="63" y="68"/>
                      </a:cxn>
                      <a:cxn ang="0">
                        <a:pos x="57" y="72"/>
                      </a:cxn>
                      <a:cxn ang="0">
                        <a:pos x="49" y="76"/>
                      </a:cxn>
                      <a:cxn ang="0">
                        <a:pos x="43" y="79"/>
                      </a:cxn>
                      <a:cxn ang="0">
                        <a:pos x="34" y="80"/>
                      </a:cxn>
                      <a:cxn ang="0">
                        <a:pos x="23" y="79"/>
                      </a:cxn>
                      <a:cxn ang="0">
                        <a:pos x="14" y="74"/>
                      </a:cxn>
                      <a:cxn ang="0">
                        <a:pos x="6" y="68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3"/>
                      </a:cxn>
                      <a:cxn ang="0">
                        <a:pos x="0" y="65"/>
                      </a:cxn>
                      <a:cxn ang="0">
                        <a:pos x="6" y="72"/>
                      </a:cxn>
                      <a:cxn ang="0">
                        <a:pos x="16" y="77"/>
                      </a:cxn>
                      <a:cxn ang="0">
                        <a:pos x="25" y="82"/>
                      </a:cxn>
                      <a:cxn ang="0">
                        <a:pos x="34" y="83"/>
                      </a:cxn>
                      <a:cxn ang="0">
                        <a:pos x="43" y="82"/>
                      </a:cxn>
                      <a:cxn ang="0">
                        <a:pos x="51" y="79"/>
                      </a:cxn>
                      <a:cxn ang="0">
                        <a:pos x="59" y="76"/>
                      </a:cxn>
                      <a:cxn ang="0">
                        <a:pos x="65" y="69"/>
                      </a:cxn>
                      <a:cxn ang="0">
                        <a:pos x="71" y="63"/>
                      </a:cxn>
                      <a:cxn ang="0">
                        <a:pos x="74" y="55"/>
                      </a:cxn>
                      <a:cxn ang="0">
                        <a:pos x="77" y="48"/>
                      </a:cxn>
                      <a:cxn ang="0">
                        <a:pos x="77" y="40"/>
                      </a:cxn>
                    </a:cxnLst>
                    <a:rect l="0" t="0" r="r" b="b"/>
                    <a:pathLst>
                      <a:path w="77" h="83">
                        <a:moveTo>
                          <a:pt x="77" y="40"/>
                        </a:moveTo>
                        <a:lnTo>
                          <a:pt x="77" y="32"/>
                        </a:lnTo>
                        <a:lnTo>
                          <a:pt x="76" y="26"/>
                        </a:lnTo>
                        <a:lnTo>
                          <a:pt x="74" y="21"/>
                        </a:lnTo>
                        <a:lnTo>
                          <a:pt x="71" y="15"/>
                        </a:lnTo>
                        <a:lnTo>
                          <a:pt x="66" y="11"/>
                        </a:lnTo>
                        <a:lnTo>
                          <a:pt x="62" y="6"/>
                        </a:lnTo>
                        <a:lnTo>
                          <a:pt x="57" y="3"/>
                        </a:lnTo>
                        <a:lnTo>
                          <a:pt x="53" y="0"/>
                        </a:lnTo>
                        <a:lnTo>
                          <a:pt x="49" y="0"/>
                        </a:lnTo>
                        <a:lnTo>
                          <a:pt x="46" y="1"/>
                        </a:lnTo>
                        <a:lnTo>
                          <a:pt x="53" y="3"/>
                        </a:lnTo>
                        <a:lnTo>
                          <a:pt x="57" y="6"/>
                        </a:lnTo>
                        <a:lnTo>
                          <a:pt x="62" y="11"/>
                        </a:lnTo>
                        <a:lnTo>
                          <a:pt x="66" y="15"/>
                        </a:lnTo>
                        <a:lnTo>
                          <a:pt x="70" y="20"/>
                        </a:lnTo>
                        <a:lnTo>
                          <a:pt x="73" y="26"/>
                        </a:lnTo>
                        <a:lnTo>
                          <a:pt x="74" y="32"/>
                        </a:lnTo>
                        <a:lnTo>
                          <a:pt x="74" y="40"/>
                        </a:lnTo>
                        <a:lnTo>
                          <a:pt x="74" y="48"/>
                        </a:lnTo>
                        <a:lnTo>
                          <a:pt x="71" y="55"/>
                        </a:lnTo>
                        <a:lnTo>
                          <a:pt x="68" y="62"/>
                        </a:lnTo>
                        <a:lnTo>
                          <a:pt x="63" y="68"/>
                        </a:lnTo>
                        <a:lnTo>
                          <a:pt x="57" y="72"/>
                        </a:lnTo>
                        <a:lnTo>
                          <a:pt x="49" y="76"/>
                        </a:lnTo>
                        <a:lnTo>
                          <a:pt x="43" y="79"/>
                        </a:lnTo>
                        <a:lnTo>
                          <a:pt x="34" y="80"/>
                        </a:lnTo>
                        <a:lnTo>
                          <a:pt x="23" y="79"/>
                        </a:lnTo>
                        <a:lnTo>
                          <a:pt x="14" y="74"/>
                        </a:lnTo>
                        <a:lnTo>
                          <a:pt x="6" y="68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3"/>
                        </a:lnTo>
                        <a:lnTo>
                          <a:pt x="0" y="65"/>
                        </a:lnTo>
                        <a:lnTo>
                          <a:pt x="6" y="72"/>
                        </a:lnTo>
                        <a:lnTo>
                          <a:pt x="16" y="77"/>
                        </a:lnTo>
                        <a:lnTo>
                          <a:pt x="25" y="82"/>
                        </a:lnTo>
                        <a:lnTo>
                          <a:pt x="34" y="83"/>
                        </a:lnTo>
                        <a:lnTo>
                          <a:pt x="43" y="82"/>
                        </a:lnTo>
                        <a:lnTo>
                          <a:pt x="51" y="79"/>
                        </a:lnTo>
                        <a:lnTo>
                          <a:pt x="59" y="76"/>
                        </a:lnTo>
                        <a:lnTo>
                          <a:pt x="65" y="69"/>
                        </a:lnTo>
                        <a:lnTo>
                          <a:pt x="71" y="63"/>
                        </a:lnTo>
                        <a:lnTo>
                          <a:pt x="74" y="55"/>
                        </a:lnTo>
                        <a:lnTo>
                          <a:pt x="77" y="48"/>
                        </a:lnTo>
                        <a:lnTo>
                          <a:pt x="77" y="40"/>
                        </a:lnTo>
                        <a:close/>
                      </a:path>
                    </a:pathLst>
                  </a:custGeom>
                  <a:solidFill>
                    <a:srgbClr val="7582B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19" name="Freeform 987"/>
                  <p:cNvSpPr>
                    <a:spLocks/>
                  </p:cNvSpPr>
                  <p:nvPr/>
                </p:nvSpPr>
                <p:spPr bwMode="auto">
                  <a:xfrm>
                    <a:off x="5522" y="1603"/>
                    <a:ext cx="76" cy="82"/>
                  </a:xfrm>
                  <a:custGeom>
                    <a:avLst/>
                    <a:gdLst/>
                    <a:ahLst/>
                    <a:cxnLst>
                      <a:cxn ang="0">
                        <a:pos x="76" y="40"/>
                      </a:cxn>
                      <a:cxn ang="0">
                        <a:pos x="76" y="32"/>
                      </a:cxn>
                      <a:cxn ang="0">
                        <a:pos x="74" y="26"/>
                      </a:cxn>
                      <a:cxn ang="0">
                        <a:pos x="71" y="21"/>
                      </a:cxn>
                      <a:cxn ang="0">
                        <a:pos x="68" y="15"/>
                      </a:cxn>
                      <a:cxn ang="0">
                        <a:pos x="65" y="11"/>
                      </a:cxn>
                      <a:cxn ang="0">
                        <a:pos x="60" y="6"/>
                      </a:cxn>
                      <a:cxn ang="0">
                        <a:pos x="56" y="3"/>
                      </a:cxn>
                      <a:cxn ang="0">
                        <a:pos x="49" y="0"/>
                      </a:cxn>
                      <a:cxn ang="0">
                        <a:pos x="46" y="1"/>
                      </a:cxn>
                      <a:cxn ang="0">
                        <a:pos x="43" y="1"/>
                      </a:cxn>
                      <a:cxn ang="0">
                        <a:pos x="49" y="4"/>
                      </a:cxn>
                      <a:cxn ang="0">
                        <a:pos x="56" y="8"/>
                      </a:cxn>
                      <a:cxn ang="0">
                        <a:pos x="60" y="11"/>
                      </a:cxn>
                      <a:cxn ang="0">
                        <a:pos x="65" y="15"/>
                      </a:cxn>
                      <a:cxn ang="0">
                        <a:pos x="68" y="20"/>
                      </a:cxn>
                      <a:cxn ang="0">
                        <a:pos x="71" y="26"/>
                      </a:cxn>
                      <a:cxn ang="0">
                        <a:pos x="73" y="32"/>
                      </a:cxn>
                      <a:cxn ang="0">
                        <a:pos x="73" y="40"/>
                      </a:cxn>
                      <a:cxn ang="0">
                        <a:pos x="73" y="48"/>
                      </a:cxn>
                      <a:cxn ang="0">
                        <a:pos x="70" y="54"/>
                      </a:cxn>
                      <a:cxn ang="0">
                        <a:pos x="66" y="62"/>
                      </a:cxn>
                      <a:cxn ang="0">
                        <a:pos x="62" y="66"/>
                      </a:cxn>
                      <a:cxn ang="0">
                        <a:pos x="56" y="71"/>
                      </a:cxn>
                      <a:cxn ang="0">
                        <a:pos x="49" y="76"/>
                      </a:cxn>
                      <a:cxn ang="0">
                        <a:pos x="42" y="77"/>
                      </a:cxn>
                      <a:cxn ang="0">
                        <a:pos x="34" y="79"/>
                      </a:cxn>
                      <a:cxn ang="0">
                        <a:pos x="23" y="76"/>
                      </a:cxn>
                      <a:cxn ang="0">
                        <a:pos x="14" y="72"/>
                      </a:cxn>
                      <a:cxn ang="0">
                        <a:pos x="6" y="65"/>
                      </a:cxn>
                      <a:cxn ang="0">
                        <a:pos x="0" y="57"/>
                      </a:cxn>
                      <a:cxn ang="0">
                        <a:pos x="0" y="59"/>
                      </a:cxn>
                      <a:cxn ang="0">
                        <a:pos x="0" y="60"/>
                      </a:cxn>
                      <a:cxn ang="0">
                        <a:pos x="0" y="62"/>
                      </a:cxn>
                      <a:cxn ang="0">
                        <a:pos x="0" y="62"/>
                      </a:cxn>
                      <a:cxn ang="0">
                        <a:pos x="6" y="69"/>
                      </a:cxn>
                      <a:cxn ang="0">
                        <a:pos x="14" y="76"/>
                      </a:cxn>
                      <a:cxn ang="0">
                        <a:pos x="25" y="80"/>
                      </a:cxn>
                      <a:cxn ang="0">
                        <a:pos x="34" y="82"/>
                      </a:cxn>
                      <a:cxn ang="0">
                        <a:pos x="43" y="80"/>
                      </a:cxn>
                      <a:cxn ang="0">
                        <a:pos x="51" y="77"/>
                      </a:cxn>
                      <a:cxn ang="0">
                        <a:pos x="57" y="74"/>
                      </a:cxn>
                      <a:cxn ang="0">
                        <a:pos x="63" y="69"/>
                      </a:cxn>
                      <a:cxn ang="0">
                        <a:pos x="70" y="63"/>
                      </a:cxn>
                      <a:cxn ang="0">
                        <a:pos x="73" y="55"/>
                      </a:cxn>
                      <a:cxn ang="0">
                        <a:pos x="76" y="48"/>
                      </a:cxn>
                      <a:cxn ang="0">
                        <a:pos x="76" y="40"/>
                      </a:cxn>
                    </a:cxnLst>
                    <a:rect l="0" t="0" r="r" b="b"/>
                    <a:pathLst>
                      <a:path w="76" h="82">
                        <a:moveTo>
                          <a:pt x="76" y="40"/>
                        </a:moveTo>
                        <a:lnTo>
                          <a:pt x="76" y="32"/>
                        </a:lnTo>
                        <a:lnTo>
                          <a:pt x="74" y="26"/>
                        </a:lnTo>
                        <a:lnTo>
                          <a:pt x="71" y="21"/>
                        </a:lnTo>
                        <a:lnTo>
                          <a:pt x="68" y="15"/>
                        </a:lnTo>
                        <a:lnTo>
                          <a:pt x="65" y="11"/>
                        </a:lnTo>
                        <a:lnTo>
                          <a:pt x="60" y="6"/>
                        </a:lnTo>
                        <a:lnTo>
                          <a:pt x="56" y="3"/>
                        </a:lnTo>
                        <a:lnTo>
                          <a:pt x="49" y="0"/>
                        </a:lnTo>
                        <a:lnTo>
                          <a:pt x="46" y="1"/>
                        </a:lnTo>
                        <a:lnTo>
                          <a:pt x="43" y="1"/>
                        </a:lnTo>
                        <a:lnTo>
                          <a:pt x="49" y="4"/>
                        </a:lnTo>
                        <a:lnTo>
                          <a:pt x="56" y="8"/>
                        </a:lnTo>
                        <a:lnTo>
                          <a:pt x="60" y="11"/>
                        </a:lnTo>
                        <a:lnTo>
                          <a:pt x="65" y="15"/>
                        </a:lnTo>
                        <a:lnTo>
                          <a:pt x="68" y="20"/>
                        </a:lnTo>
                        <a:lnTo>
                          <a:pt x="71" y="26"/>
                        </a:lnTo>
                        <a:lnTo>
                          <a:pt x="73" y="32"/>
                        </a:lnTo>
                        <a:lnTo>
                          <a:pt x="73" y="40"/>
                        </a:lnTo>
                        <a:lnTo>
                          <a:pt x="73" y="48"/>
                        </a:lnTo>
                        <a:lnTo>
                          <a:pt x="70" y="54"/>
                        </a:lnTo>
                        <a:lnTo>
                          <a:pt x="66" y="62"/>
                        </a:lnTo>
                        <a:lnTo>
                          <a:pt x="62" y="66"/>
                        </a:lnTo>
                        <a:lnTo>
                          <a:pt x="56" y="71"/>
                        </a:lnTo>
                        <a:lnTo>
                          <a:pt x="49" y="76"/>
                        </a:lnTo>
                        <a:lnTo>
                          <a:pt x="42" y="77"/>
                        </a:lnTo>
                        <a:lnTo>
                          <a:pt x="34" y="79"/>
                        </a:lnTo>
                        <a:lnTo>
                          <a:pt x="23" y="76"/>
                        </a:lnTo>
                        <a:lnTo>
                          <a:pt x="14" y="72"/>
                        </a:lnTo>
                        <a:lnTo>
                          <a:pt x="6" y="65"/>
                        </a:lnTo>
                        <a:lnTo>
                          <a:pt x="0" y="57"/>
                        </a:lnTo>
                        <a:lnTo>
                          <a:pt x="0" y="59"/>
                        </a:lnTo>
                        <a:lnTo>
                          <a:pt x="0" y="60"/>
                        </a:lnTo>
                        <a:lnTo>
                          <a:pt x="0" y="62"/>
                        </a:lnTo>
                        <a:lnTo>
                          <a:pt x="0" y="62"/>
                        </a:lnTo>
                        <a:lnTo>
                          <a:pt x="6" y="69"/>
                        </a:lnTo>
                        <a:lnTo>
                          <a:pt x="14" y="76"/>
                        </a:lnTo>
                        <a:lnTo>
                          <a:pt x="25" y="80"/>
                        </a:lnTo>
                        <a:lnTo>
                          <a:pt x="34" y="82"/>
                        </a:lnTo>
                        <a:lnTo>
                          <a:pt x="43" y="80"/>
                        </a:lnTo>
                        <a:lnTo>
                          <a:pt x="51" y="77"/>
                        </a:lnTo>
                        <a:lnTo>
                          <a:pt x="57" y="74"/>
                        </a:lnTo>
                        <a:lnTo>
                          <a:pt x="63" y="69"/>
                        </a:lnTo>
                        <a:lnTo>
                          <a:pt x="70" y="63"/>
                        </a:lnTo>
                        <a:lnTo>
                          <a:pt x="73" y="55"/>
                        </a:lnTo>
                        <a:lnTo>
                          <a:pt x="76" y="48"/>
                        </a:lnTo>
                        <a:lnTo>
                          <a:pt x="76" y="40"/>
                        </a:lnTo>
                        <a:close/>
                      </a:path>
                    </a:pathLst>
                  </a:custGeom>
                  <a:solidFill>
                    <a:srgbClr val="7986B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20" name="Freeform 988"/>
                  <p:cNvSpPr>
                    <a:spLocks/>
                  </p:cNvSpPr>
                  <p:nvPr/>
                </p:nvSpPr>
                <p:spPr bwMode="auto">
                  <a:xfrm>
                    <a:off x="5522" y="1604"/>
                    <a:ext cx="74" cy="79"/>
                  </a:xfrm>
                  <a:custGeom>
                    <a:avLst/>
                    <a:gdLst/>
                    <a:ahLst/>
                    <a:cxnLst>
                      <a:cxn ang="0">
                        <a:pos x="74" y="39"/>
                      </a:cxn>
                      <a:cxn ang="0">
                        <a:pos x="74" y="31"/>
                      </a:cxn>
                      <a:cxn ang="0">
                        <a:pos x="73" y="25"/>
                      </a:cxn>
                      <a:cxn ang="0">
                        <a:pos x="70" y="19"/>
                      </a:cxn>
                      <a:cxn ang="0">
                        <a:pos x="66" y="14"/>
                      </a:cxn>
                      <a:cxn ang="0">
                        <a:pos x="62" y="10"/>
                      </a:cxn>
                      <a:cxn ang="0">
                        <a:pos x="57" y="5"/>
                      </a:cxn>
                      <a:cxn ang="0">
                        <a:pos x="53" y="2"/>
                      </a:cxn>
                      <a:cxn ang="0">
                        <a:pos x="46" y="0"/>
                      </a:cxn>
                      <a:cxn ang="0">
                        <a:pos x="43" y="0"/>
                      </a:cxn>
                      <a:cxn ang="0">
                        <a:pos x="40" y="2"/>
                      </a:cxn>
                      <a:cxn ang="0">
                        <a:pos x="48" y="3"/>
                      </a:cxn>
                      <a:cxn ang="0">
                        <a:pos x="53" y="7"/>
                      </a:cxn>
                      <a:cxn ang="0">
                        <a:pos x="59" y="10"/>
                      </a:cxn>
                      <a:cxn ang="0">
                        <a:pos x="63" y="14"/>
                      </a:cxn>
                      <a:cxn ang="0">
                        <a:pos x="66" y="19"/>
                      </a:cxn>
                      <a:cxn ang="0">
                        <a:pos x="70" y="25"/>
                      </a:cxn>
                      <a:cxn ang="0">
                        <a:pos x="71" y="31"/>
                      </a:cxn>
                      <a:cxn ang="0">
                        <a:pos x="71" y="39"/>
                      </a:cxn>
                      <a:cxn ang="0">
                        <a:pos x="71" y="45"/>
                      </a:cxn>
                      <a:cxn ang="0">
                        <a:pos x="68" y="53"/>
                      </a:cxn>
                      <a:cxn ang="0">
                        <a:pos x="65" y="59"/>
                      </a:cxn>
                      <a:cxn ang="0">
                        <a:pos x="60" y="64"/>
                      </a:cxn>
                      <a:cxn ang="0">
                        <a:pos x="56" y="68"/>
                      </a:cxn>
                      <a:cxn ang="0">
                        <a:pos x="49" y="73"/>
                      </a:cxn>
                      <a:cxn ang="0">
                        <a:pos x="42" y="75"/>
                      </a:cxn>
                      <a:cxn ang="0">
                        <a:pos x="34" y="76"/>
                      </a:cxn>
                      <a:cxn ang="0">
                        <a:pos x="29" y="75"/>
                      </a:cxn>
                      <a:cxn ang="0">
                        <a:pos x="23" y="73"/>
                      </a:cxn>
                      <a:cxn ang="0">
                        <a:pos x="19" y="71"/>
                      </a:cxn>
                      <a:cxn ang="0">
                        <a:pos x="14" y="68"/>
                      </a:cxn>
                      <a:cxn ang="0">
                        <a:pos x="9" y="65"/>
                      </a:cxn>
                      <a:cxn ang="0">
                        <a:pos x="6" y="62"/>
                      </a:cxn>
                      <a:cxn ang="0">
                        <a:pos x="3" y="58"/>
                      </a:cxn>
                      <a:cxn ang="0">
                        <a:pos x="0" y="53"/>
                      </a:cxn>
                      <a:cxn ang="0">
                        <a:pos x="0" y="56"/>
                      </a:cxn>
                      <a:cxn ang="0">
                        <a:pos x="0" y="59"/>
                      </a:cxn>
                      <a:cxn ang="0">
                        <a:pos x="6" y="67"/>
                      </a:cxn>
                      <a:cxn ang="0">
                        <a:pos x="14" y="73"/>
                      </a:cxn>
                      <a:cxn ang="0">
                        <a:pos x="23" y="78"/>
                      </a:cxn>
                      <a:cxn ang="0">
                        <a:pos x="34" y="79"/>
                      </a:cxn>
                      <a:cxn ang="0">
                        <a:pos x="43" y="78"/>
                      </a:cxn>
                      <a:cxn ang="0">
                        <a:pos x="49" y="75"/>
                      </a:cxn>
                      <a:cxn ang="0">
                        <a:pos x="57" y="71"/>
                      </a:cxn>
                      <a:cxn ang="0">
                        <a:pos x="63" y="67"/>
                      </a:cxn>
                      <a:cxn ang="0">
                        <a:pos x="68" y="61"/>
                      </a:cxn>
                      <a:cxn ang="0">
                        <a:pos x="71" y="54"/>
                      </a:cxn>
                      <a:cxn ang="0">
                        <a:pos x="74" y="47"/>
                      </a:cxn>
                      <a:cxn ang="0">
                        <a:pos x="74" y="39"/>
                      </a:cxn>
                    </a:cxnLst>
                    <a:rect l="0" t="0" r="r" b="b"/>
                    <a:pathLst>
                      <a:path w="74" h="79">
                        <a:moveTo>
                          <a:pt x="74" y="39"/>
                        </a:moveTo>
                        <a:lnTo>
                          <a:pt x="74" y="31"/>
                        </a:lnTo>
                        <a:lnTo>
                          <a:pt x="73" y="25"/>
                        </a:lnTo>
                        <a:lnTo>
                          <a:pt x="70" y="19"/>
                        </a:lnTo>
                        <a:lnTo>
                          <a:pt x="66" y="14"/>
                        </a:lnTo>
                        <a:lnTo>
                          <a:pt x="62" y="10"/>
                        </a:lnTo>
                        <a:lnTo>
                          <a:pt x="57" y="5"/>
                        </a:lnTo>
                        <a:lnTo>
                          <a:pt x="53" y="2"/>
                        </a:lnTo>
                        <a:lnTo>
                          <a:pt x="46" y="0"/>
                        </a:lnTo>
                        <a:lnTo>
                          <a:pt x="43" y="0"/>
                        </a:lnTo>
                        <a:lnTo>
                          <a:pt x="40" y="2"/>
                        </a:lnTo>
                        <a:lnTo>
                          <a:pt x="48" y="3"/>
                        </a:lnTo>
                        <a:lnTo>
                          <a:pt x="53" y="7"/>
                        </a:lnTo>
                        <a:lnTo>
                          <a:pt x="59" y="10"/>
                        </a:lnTo>
                        <a:lnTo>
                          <a:pt x="63" y="14"/>
                        </a:lnTo>
                        <a:lnTo>
                          <a:pt x="66" y="19"/>
                        </a:lnTo>
                        <a:lnTo>
                          <a:pt x="70" y="25"/>
                        </a:lnTo>
                        <a:lnTo>
                          <a:pt x="71" y="31"/>
                        </a:lnTo>
                        <a:lnTo>
                          <a:pt x="71" y="39"/>
                        </a:lnTo>
                        <a:lnTo>
                          <a:pt x="71" y="45"/>
                        </a:lnTo>
                        <a:lnTo>
                          <a:pt x="68" y="53"/>
                        </a:lnTo>
                        <a:lnTo>
                          <a:pt x="65" y="59"/>
                        </a:lnTo>
                        <a:lnTo>
                          <a:pt x="60" y="64"/>
                        </a:lnTo>
                        <a:lnTo>
                          <a:pt x="56" y="68"/>
                        </a:lnTo>
                        <a:lnTo>
                          <a:pt x="49" y="73"/>
                        </a:lnTo>
                        <a:lnTo>
                          <a:pt x="42" y="75"/>
                        </a:lnTo>
                        <a:lnTo>
                          <a:pt x="34" y="76"/>
                        </a:lnTo>
                        <a:lnTo>
                          <a:pt x="29" y="75"/>
                        </a:lnTo>
                        <a:lnTo>
                          <a:pt x="23" y="73"/>
                        </a:lnTo>
                        <a:lnTo>
                          <a:pt x="19" y="71"/>
                        </a:lnTo>
                        <a:lnTo>
                          <a:pt x="14" y="68"/>
                        </a:lnTo>
                        <a:lnTo>
                          <a:pt x="9" y="65"/>
                        </a:lnTo>
                        <a:lnTo>
                          <a:pt x="6" y="62"/>
                        </a:lnTo>
                        <a:lnTo>
                          <a:pt x="3" y="58"/>
                        </a:lnTo>
                        <a:lnTo>
                          <a:pt x="0" y="53"/>
                        </a:lnTo>
                        <a:lnTo>
                          <a:pt x="0" y="56"/>
                        </a:lnTo>
                        <a:lnTo>
                          <a:pt x="0" y="59"/>
                        </a:lnTo>
                        <a:lnTo>
                          <a:pt x="6" y="67"/>
                        </a:lnTo>
                        <a:lnTo>
                          <a:pt x="14" y="73"/>
                        </a:lnTo>
                        <a:lnTo>
                          <a:pt x="23" y="78"/>
                        </a:lnTo>
                        <a:lnTo>
                          <a:pt x="34" y="79"/>
                        </a:lnTo>
                        <a:lnTo>
                          <a:pt x="43" y="78"/>
                        </a:lnTo>
                        <a:lnTo>
                          <a:pt x="49" y="75"/>
                        </a:lnTo>
                        <a:lnTo>
                          <a:pt x="57" y="71"/>
                        </a:lnTo>
                        <a:lnTo>
                          <a:pt x="63" y="67"/>
                        </a:lnTo>
                        <a:lnTo>
                          <a:pt x="68" y="61"/>
                        </a:lnTo>
                        <a:lnTo>
                          <a:pt x="71" y="54"/>
                        </a:lnTo>
                        <a:lnTo>
                          <a:pt x="74" y="47"/>
                        </a:lnTo>
                        <a:lnTo>
                          <a:pt x="74" y="39"/>
                        </a:lnTo>
                        <a:close/>
                      </a:path>
                    </a:pathLst>
                  </a:custGeom>
                  <a:solidFill>
                    <a:srgbClr val="7D89B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21" name="Freeform 989"/>
                  <p:cNvSpPr>
                    <a:spLocks/>
                  </p:cNvSpPr>
                  <p:nvPr/>
                </p:nvSpPr>
                <p:spPr bwMode="auto">
                  <a:xfrm>
                    <a:off x="5522" y="1604"/>
                    <a:ext cx="73" cy="78"/>
                  </a:xfrm>
                  <a:custGeom>
                    <a:avLst/>
                    <a:gdLst/>
                    <a:ahLst/>
                    <a:cxnLst>
                      <a:cxn ang="0">
                        <a:pos x="73" y="39"/>
                      </a:cxn>
                      <a:cxn ang="0">
                        <a:pos x="73" y="31"/>
                      </a:cxn>
                      <a:cxn ang="0">
                        <a:pos x="71" y="25"/>
                      </a:cxn>
                      <a:cxn ang="0">
                        <a:pos x="68" y="19"/>
                      </a:cxn>
                      <a:cxn ang="0">
                        <a:pos x="65" y="14"/>
                      </a:cxn>
                      <a:cxn ang="0">
                        <a:pos x="60" y="10"/>
                      </a:cxn>
                      <a:cxn ang="0">
                        <a:pos x="56" y="7"/>
                      </a:cxn>
                      <a:cxn ang="0">
                        <a:pos x="49" y="3"/>
                      </a:cxn>
                      <a:cxn ang="0">
                        <a:pos x="43" y="0"/>
                      </a:cxn>
                      <a:cxn ang="0">
                        <a:pos x="40" y="2"/>
                      </a:cxn>
                      <a:cxn ang="0">
                        <a:pos x="39" y="3"/>
                      </a:cxn>
                      <a:cxn ang="0">
                        <a:pos x="45" y="3"/>
                      </a:cxn>
                      <a:cxn ang="0">
                        <a:pos x="51" y="7"/>
                      </a:cxn>
                      <a:cxn ang="0">
                        <a:pos x="56" y="10"/>
                      </a:cxn>
                      <a:cxn ang="0">
                        <a:pos x="60" y="14"/>
                      </a:cxn>
                      <a:cxn ang="0">
                        <a:pos x="65" y="19"/>
                      </a:cxn>
                      <a:cxn ang="0">
                        <a:pos x="68" y="25"/>
                      </a:cxn>
                      <a:cxn ang="0">
                        <a:pos x="70" y="31"/>
                      </a:cxn>
                      <a:cxn ang="0">
                        <a:pos x="70" y="39"/>
                      </a:cxn>
                      <a:cxn ang="0">
                        <a:pos x="70" y="45"/>
                      </a:cxn>
                      <a:cxn ang="0">
                        <a:pos x="66" y="51"/>
                      </a:cxn>
                      <a:cxn ang="0">
                        <a:pos x="63" y="58"/>
                      </a:cxn>
                      <a:cxn ang="0">
                        <a:pos x="60" y="64"/>
                      </a:cxn>
                      <a:cxn ang="0">
                        <a:pos x="54" y="68"/>
                      </a:cxn>
                      <a:cxn ang="0">
                        <a:pos x="48" y="71"/>
                      </a:cxn>
                      <a:cxn ang="0">
                        <a:pos x="42" y="73"/>
                      </a:cxn>
                      <a:cxn ang="0">
                        <a:pos x="34" y="75"/>
                      </a:cxn>
                      <a:cxn ang="0">
                        <a:pos x="29" y="73"/>
                      </a:cxn>
                      <a:cxn ang="0">
                        <a:pos x="23" y="71"/>
                      </a:cxn>
                      <a:cxn ang="0">
                        <a:pos x="19" y="70"/>
                      </a:cxn>
                      <a:cxn ang="0">
                        <a:pos x="14" y="67"/>
                      </a:cxn>
                      <a:cxn ang="0">
                        <a:pos x="9" y="64"/>
                      </a:cxn>
                      <a:cxn ang="0">
                        <a:pos x="6" y="59"/>
                      </a:cxn>
                      <a:cxn ang="0">
                        <a:pos x="3" y="54"/>
                      </a:cxn>
                      <a:cxn ang="0">
                        <a:pos x="0" y="50"/>
                      </a:cxn>
                      <a:cxn ang="0">
                        <a:pos x="0" y="53"/>
                      </a:cxn>
                      <a:cxn ang="0">
                        <a:pos x="0" y="56"/>
                      </a:cxn>
                      <a:cxn ang="0">
                        <a:pos x="6" y="64"/>
                      </a:cxn>
                      <a:cxn ang="0">
                        <a:pos x="14" y="71"/>
                      </a:cxn>
                      <a:cxn ang="0">
                        <a:pos x="23" y="75"/>
                      </a:cxn>
                      <a:cxn ang="0">
                        <a:pos x="34" y="78"/>
                      </a:cxn>
                      <a:cxn ang="0">
                        <a:pos x="42" y="76"/>
                      </a:cxn>
                      <a:cxn ang="0">
                        <a:pos x="49" y="75"/>
                      </a:cxn>
                      <a:cxn ang="0">
                        <a:pos x="56" y="70"/>
                      </a:cxn>
                      <a:cxn ang="0">
                        <a:pos x="62" y="65"/>
                      </a:cxn>
                      <a:cxn ang="0">
                        <a:pos x="66" y="61"/>
                      </a:cxn>
                      <a:cxn ang="0">
                        <a:pos x="70" y="53"/>
                      </a:cxn>
                      <a:cxn ang="0">
                        <a:pos x="73" y="47"/>
                      </a:cxn>
                      <a:cxn ang="0">
                        <a:pos x="73" y="39"/>
                      </a:cxn>
                    </a:cxnLst>
                    <a:rect l="0" t="0" r="r" b="b"/>
                    <a:pathLst>
                      <a:path w="73" h="78">
                        <a:moveTo>
                          <a:pt x="73" y="39"/>
                        </a:moveTo>
                        <a:lnTo>
                          <a:pt x="73" y="31"/>
                        </a:lnTo>
                        <a:lnTo>
                          <a:pt x="71" y="25"/>
                        </a:lnTo>
                        <a:lnTo>
                          <a:pt x="68" y="19"/>
                        </a:lnTo>
                        <a:lnTo>
                          <a:pt x="65" y="14"/>
                        </a:lnTo>
                        <a:lnTo>
                          <a:pt x="60" y="10"/>
                        </a:lnTo>
                        <a:lnTo>
                          <a:pt x="56" y="7"/>
                        </a:lnTo>
                        <a:lnTo>
                          <a:pt x="49" y="3"/>
                        </a:lnTo>
                        <a:lnTo>
                          <a:pt x="43" y="0"/>
                        </a:lnTo>
                        <a:lnTo>
                          <a:pt x="40" y="2"/>
                        </a:lnTo>
                        <a:lnTo>
                          <a:pt x="39" y="3"/>
                        </a:lnTo>
                        <a:lnTo>
                          <a:pt x="45" y="3"/>
                        </a:lnTo>
                        <a:lnTo>
                          <a:pt x="51" y="7"/>
                        </a:lnTo>
                        <a:lnTo>
                          <a:pt x="56" y="10"/>
                        </a:lnTo>
                        <a:lnTo>
                          <a:pt x="60" y="14"/>
                        </a:lnTo>
                        <a:lnTo>
                          <a:pt x="65" y="19"/>
                        </a:lnTo>
                        <a:lnTo>
                          <a:pt x="68" y="25"/>
                        </a:lnTo>
                        <a:lnTo>
                          <a:pt x="70" y="31"/>
                        </a:lnTo>
                        <a:lnTo>
                          <a:pt x="70" y="39"/>
                        </a:lnTo>
                        <a:lnTo>
                          <a:pt x="70" y="45"/>
                        </a:lnTo>
                        <a:lnTo>
                          <a:pt x="66" y="51"/>
                        </a:lnTo>
                        <a:lnTo>
                          <a:pt x="63" y="58"/>
                        </a:lnTo>
                        <a:lnTo>
                          <a:pt x="60" y="64"/>
                        </a:lnTo>
                        <a:lnTo>
                          <a:pt x="54" y="68"/>
                        </a:lnTo>
                        <a:lnTo>
                          <a:pt x="48" y="71"/>
                        </a:lnTo>
                        <a:lnTo>
                          <a:pt x="42" y="73"/>
                        </a:lnTo>
                        <a:lnTo>
                          <a:pt x="34" y="75"/>
                        </a:lnTo>
                        <a:lnTo>
                          <a:pt x="29" y="73"/>
                        </a:lnTo>
                        <a:lnTo>
                          <a:pt x="23" y="71"/>
                        </a:lnTo>
                        <a:lnTo>
                          <a:pt x="19" y="70"/>
                        </a:lnTo>
                        <a:lnTo>
                          <a:pt x="14" y="67"/>
                        </a:lnTo>
                        <a:lnTo>
                          <a:pt x="9" y="64"/>
                        </a:lnTo>
                        <a:lnTo>
                          <a:pt x="6" y="59"/>
                        </a:lnTo>
                        <a:lnTo>
                          <a:pt x="3" y="54"/>
                        </a:lnTo>
                        <a:lnTo>
                          <a:pt x="0" y="50"/>
                        </a:lnTo>
                        <a:lnTo>
                          <a:pt x="0" y="53"/>
                        </a:lnTo>
                        <a:lnTo>
                          <a:pt x="0" y="56"/>
                        </a:lnTo>
                        <a:lnTo>
                          <a:pt x="6" y="64"/>
                        </a:lnTo>
                        <a:lnTo>
                          <a:pt x="14" y="71"/>
                        </a:lnTo>
                        <a:lnTo>
                          <a:pt x="23" y="75"/>
                        </a:lnTo>
                        <a:lnTo>
                          <a:pt x="34" y="78"/>
                        </a:lnTo>
                        <a:lnTo>
                          <a:pt x="42" y="76"/>
                        </a:lnTo>
                        <a:lnTo>
                          <a:pt x="49" y="75"/>
                        </a:lnTo>
                        <a:lnTo>
                          <a:pt x="56" y="70"/>
                        </a:lnTo>
                        <a:lnTo>
                          <a:pt x="62" y="65"/>
                        </a:lnTo>
                        <a:lnTo>
                          <a:pt x="66" y="61"/>
                        </a:lnTo>
                        <a:lnTo>
                          <a:pt x="70" y="53"/>
                        </a:lnTo>
                        <a:lnTo>
                          <a:pt x="73" y="47"/>
                        </a:lnTo>
                        <a:lnTo>
                          <a:pt x="73" y="39"/>
                        </a:lnTo>
                        <a:close/>
                      </a:path>
                    </a:pathLst>
                  </a:custGeom>
                  <a:solidFill>
                    <a:srgbClr val="8490C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22" name="Freeform 990"/>
                  <p:cNvSpPr>
                    <a:spLocks/>
                  </p:cNvSpPr>
                  <p:nvPr/>
                </p:nvSpPr>
                <p:spPr bwMode="auto">
                  <a:xfrm>
                    <a:off x="5522" y="1606"/>
                    <a:ext cx="71" cy="74"/>
                  </a:xfrm>
                  <a:custGeom>
                    <a:avLst/>
                    <a:gdLst/>
                    <a:ahLst/>
                    <a:cxnLst>
                      <a:cxn ang="0">
                        <a:pos x="71" y="37"/>
                      </a:cxn>
                      <a:cxn ang="0">
                        <a:pos x="71" y="29"/>
                      </a:cxn>
                      <a:cxn ang="0">
                        <a:pos x="70" y="23"/>
                      </a:cxn>
                      <a:cxn ang="0">
                        <a:pos x="66" y="17"/>
                      </a:cxn>
                      <a:cxn ang="0">
                        <a:pos x="63" y="12"/>
                      </a:cxn>
                      <a:cxn ang="0">
                        <a:pos x="59" y="8"/>
                      </a:cxn>
                      <a:cxn ang="0">
                        <a:pos x="53" y="5"/>
                      </a:cxn>
                      <a:cxn ang="0">
                        <a:pos x="48" y="1"/>
                      </a:cxn>
                      <a:cxn ang="0">
                        <a:pos x="40" y="0"/>
                      </a:cxn>
                      <a:cxn ang="0">
                        <a:pos x="37" y="1"/>
                      </a:cxn>
                      <a:cxn ang="0">
                        <a:pos x="36" y="3"/>
                      </a:cxn>
                      <a:cxn ang="0">
                        <a:pos x="42" y="3"/>
                      </a:cxn>
                      <a:cxn ang="0">
                        <a:pos x="48" y="5"/>
                      </a:cxn>
                      <a:cxn ang="0">
                        <a:pos x="54" y="8"/>
                      </a:cxn>
                      <a:cxn ang="0">
                        <a:pos x="59" y="12"/>
                      </a:cxn>
                      <a:cxn ang="0">
                        <a:pos x="63" y="17"/>
                      </a:cxn>
                      <a:cxn ang="0">
                        <a:pos x="66" y="23"/>
                      </a:cxn>
                      <a:cxn ang="0">
                        <a:pos x="68" y="29"/>
                      </a:cxn>
                      <a:cxn ang="0">
                        <a:pos x="68" y="37"/>
                      </a:cxn>
                      <a:cxn ang="0">
                        <a:pos x="68" y="43"/>
                      </a:cxn>
                      <a:cxn ang="0">
                        <a:pos x="66" y="49"/>
                      </a:cxn>
                      <a:cxn ang="0">
                        <a:pos x="63" y="56"/>
                      </a:cxn>
                      <a:cxn ang="0">
                        <a:pos x="59" y="60"/>
                      </a:cxn>
                      <a:cxn ang="0">
                        <a:pos x="54" y="65"/>
                      </a:cxn>
                      <a:cxn ang="0">
                        <a:pos x="48" y="68"/>
                      </a:cxn>
                      <a:cxn ang="0">
                        <a:pos x="42" y="69"/>
                      </a:cxn>
                      <a:cxn ang="0">
                        <a:pos x="34" y="71"/>
                      </a:cxn>
                      <a:cxn ang="0">
                        <a:pos x="28" y="69"/>
                      </a:cxn>
                      <a:cxn ang="0">
                        <a:pos x="23" y="68"/>
                      </a:cxn>
                      <a:cxn ang="0">
                        <a:pos x="17" y="66"/>
                      </a:cxn>
                      <a:cxn ang="0">
                        <a:pos x="12" y="63"/>
                      </a:cxn>
                      <a:cxn ang="0">
                        <a:pos x="9" y="59"/>
                      </a:cxn>
                      <a:cxn ang="0">
                        <a:pos x="6" y="54"/>
                      </a:cxn>
                      <a:cxn ang="0">
                        <a:pos x="3" y="49"/>
                      </a:cxn>
                      <a:cxn ang="0">
                        <a:pos x="2" y="43"/>
                      </a:cxn>
                      <a:cxn ang="0">
                        <a:pos x="0" y="46"/>
                      </a:cxn>
                      <a:cxn ang="0">
                        <a:pos x="0" y="51"/>
                      </a:cxn>
                      <a:cxn ang="0">
                        <a:pos x="3" y="56"/>
                      </a:cxn>
                      <a:cxn ang="0">
                        <a:pos x="6" y="60"/>
                      </a:cxn>
                      <a:cxn ang="0">
                        <a:pos x="9" y="63"/>
                      </a:cxn>
                      <a:cxn ang="0">
                        <a:pos x="14" y="66"/>
                      </a:cxn>
                      <a:cxn ang="0">
                        <a:pos x="19" y="69"/>
                      </a:cxn>
                      <a:cxn ang="0">
                        <a:pos x="23" y="71"/>
                      </a:cxn>
                      <a:cxn ang="0">
                        <a:pos x="29" y="73"/>
                      </a:cxn>
                      <a:cxn ang="0">
                        <a:pos x="34" y="74"/>
                      </a:cxn>
                      <a:cxn ang="0">
                        <a:pos x="42" y="73"/>
                      </a:cxn>
                      <a:cxn ang="0">
                        <a:pos x="49" y="71"/>
                      </a:cxn>
                      <a:cxn ang="0">
                        <a:pos x="56" y="66"/>
                      </a:cxn>
                      <a:cxn ang="0">
                        <a:pos x="60" y="62"/>
                      </a:cxn>
                      <a:cxn ang="0">
                        <a:pos x="65" y="57"/>
                      </a:cxn>
                      <a:cxn ang="0">
                        <a:pos x="68" y="51"/>
                      </a:cxn>
                      <a:cxn ang="0">
                        <a:pos x="71" y="43"/>
                      </a:cxn>
                      <a:cxn ang="0">
                        <a:pos x="71" y="37"/>
                      </a:cxn>
                    </a:cxnLst>
                    <a:rect l="0" t="0" r="r" b="b"/>
                    <a:pathLst>
                      <a:path w="71" h="74">
                        <a:moveTo>
                          <a:pt x="71" y="37"/>
                        </a:moveTo>
                        <a:lnTo>
                          <a:pt x="71" y="29"/>
                        </a:lnTo>
                        <a:lnTo>
                          <a:pt x="70" y="23"/>
                        </a:lnTo>
                        <a:lnTo>
                          <a:pt x="66" y="17"/>
                        </a:lnTo>
                        <a:lnTo>
                          <a:pt x="63" y="12"/>
                        </a:lnTo>
                        <a:lnTo>
                          <a:pt x="59" y="8"/>
                        </a:lnTo>
                        <a:lnTo>
                          <a:pt x="53" y="5"/>
                        </a:lnTo>
                        <a:lnTo>
                          <a:pt x="48" y="1"/>
                        </a:lnTo>
                        <a:lnTo>
                          <a:pt x="40" y="0"/>
                        </a:lnTo>
                        <a:lnTo>
                          <a:pt x="37" y="1"/>
                        </a:lnTo>
                        <a:lnTo>
                          <a:pt x="36" y="3"/>
                        </a:lnTo>
                        <a:lnTo>
                          <a:pt x="42" y="3"/>
                        </a:lnTo>
                        <a:lnTo>
                          <a:pt x="48" y="5"/>
                        </a:lnTo>
                        <a:lnTo>
                          <a:pt x="54" y="8"/>
                        </a:lnTo>
                        <a:lnTo>
                          <a:pt x="59" y="12"/>
                        </a:lnTo>
                        <a:lnTo>
                          <a:pt x="63" y="17"/>
                        </a:lnTo>
                        <a:lnTo>
                          <a:pt x="66" y="23"/>
                        </a:lnTo>
                        <a:lnTo>
                          <a:pt x="68" y="29"/>
                        </a:lnTo>
                        <a:lnTo>
                          <a:pt x="68" y="37"/>
                        </a:lnTo>
                        <a:lnTo>
                          <a:pt x="68" y="43"/>
                        </a:lnTo>
                        <a:lnTo>
                          <a:pt x="66" y="49"/>
                        </a:lnTo>
                        <a:lnTo>
                          <a:pt x="63" y="56"/>
                        </a:lnTo>
                        <a:lnTo>
                          <a:pt x="59" y="60"/>
                        </a:lnTo>
                        <a:lnTo>
                          <a:pt x="54" y="65"/>
                        </a:lnTo>
                        <a:lnTo>
                          <a:pt x="48" y="68"/>
                        </a:lnTo>
                        <a:lnTo>
                          <a:pt x="42" y="69"/>
                        </a:lnTo>
                        <a:lnTo>
                          <a:pt x="34" y="71"/>
                        </a:lnTo>
                        <a:lnTo>
                          <a:pt x="28" y="69"/>
                        </a:lnTo>
                        <a:lnTo>
                          <a:pt x="23" y="68"/>
                        </a:lnTo>
                        <a:lnTo>
                          <a:pt x="17" y="66"/>
                        </a:lnTo>
                        <a:lnTo>
                          <a:pt x="12" y="63"/>
                        </a:lnTo>
                        <a:lnTo>
                          <a:pt x="9" y="59"/>
                        </a:lnTo>
                        <a:lnTo>
                          <a:pt x="6" y="54"/>
                        </a:lnTo>
                        <a:lnTo>
                          <a:pt x="3" y="49"/>
                        </a:lnTo>
                        <a:lnTo>
                          <a:pt x="2" y="43"/>
                        </a:lnTo>
                        <a:lnTo>
                          <a:pt x="0" y="46"/>
                        </a:lnTo>
                        <a:lnTo>
                          <a:pt x="0" y="51"/>
                        </a:lnTo>
                        <a:lnTo>
                          <a:pt x="3" y="56"/>
                        </a:lnTo>
                        <a:lnTo>
                          <a:pt x="6" y="60"/>
                        </a:lnTo>
                        <a:lnTo>
                          <a:pt x="9" y="63"/>
                        </a:lnTo>
                        <a:lnTo>
                          <a:pt x="14" y="66"/>
                        </a:lnTo>
                        <a:lnTo>
                          <a:pt x="19" y="69"/>
                        </a:lnTo>
                        <a:lnTo>
                          <a:pt x="23" y="71"/>
                        </a:lnTo>
                        <a:lnTo>
                          <a:pt x="29" y="73"/>
                        </a:lnTo>
                        <a:lnTo>
                          <a:pt x="34" y="74"/>
                        </a:lnTo>
                        <a:lnTo>
                          <a:pt x="42" y="73"/>
                        </a:lnTo>
                        <a:lnTo>
                          <a:pt x="49" y="71"/>
                        </a:lnTo>
                        <a:lnTo>
                          <a:pt x="56" y="66"/>
                        </a:lnTo>
                        <a:lnTo>
                          <a:pt x="60" y="62"/>
                        </a:lnTo>
                        <a:lnTo>
                          <a:pt x="65" y="57"/>
                        </a:lnTo>
                        <a:lnTo>
                          <a:pt x="68" y="51"/>
                        </a:lnTo>
                        <a:lnTo>
                          <a:pt x="71" y="43"/>
                        </a:lnTo>
                        <a:lnTo>
                          <a:pt x="71" y="37"/>
                        </a:lnTo>
                        <a:close/>
                      </a:path>
                    </a:pathLst>
                  </a:custGeom>
                  <a:solidFill>
                    <a:srgbClr val="8894C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23" name="Freeform 991"/>
                  <p:cNvSpPr>
                    <a:spLocks/>
                  </p:cNvSpPr>
                  <p:nvPr/>
                </p:nvSpPr>
                <p:spPr bwMode="auto">
                  <a:xfrm>
                    <a:off x="5522" y="1607"/>
                    <a:ext cx="70" cy="72"/>
                  </a:xfrm>
                  <a:custGeom>
                    <a:avLst/>
                    <a:gdLst/>
                    <a:ahLst/>
                    <a:cxnLst>
                      <a:cxn ang="0">
                        <a:pos x="70" y="36"/>
                      </a:cxn>
                      <a:cxn ang="0">
                        <a:pos x="70" y="28"/>
                      </a:cxn>
                      <a:cxn ang="0">
                        <a:pos x="68" y="22"/>
                      </a:cxn>
                      <a:cxn ang="0">
                        <a:pos x="65" y="16"/>
                      </a:cxn>
                      <a:cxn ang="0">
                        <a:pos x="60" y="11"/>
                      </a:cxn>
                      <a:cxn ang="0">
                        <a:pos x="56" y="7"/>
                      </a:cxn>
                      <a:cxn ang="0">
                        <a:pos x="51" y="4"/>
                      </a:cxn>
                      <a:cxn ang="0">
                        <a:pos x="45" y="0"/>
                      </a:cxn>
                      <a:cxn ang="0">
                        <a:pos x="39" y="0"/>
                      </a:cxn>
                      <a:cxn ang="0">
                        <a:pos x="36" y="2"/>
                      </a:cxn>
                      <a:cxn ang="0">
                        <a:pos x="32" y="4"/>
                      </a:cxn>
                      <a:cxn ang="0">
                        <a:pos x="32" y="4"/>
                      </a:cxn>
                      <a:cxn ang="0">
                        <a:pos x="34" y="4"/>
                      </a:cxn>
                      <a:cxn ang="0">
                        <a:pos x="42" y="4"/>
                      </a:cxn>
                      <a:cxn ang="0">
                        <a:pos x="46" y="5"/>
                      </a:cxn>
                      <a:cxn ang="0">
                        <a:pos x="53" y="8"/>
                      </a:cxn>
                      <a:cxn ang="0">
                        <a:pos x="57" y="13"/>
                      </a:cxn>
                      <a:cxn ang="0">
                        <a:pos x="62" y="17"/>
                      </a:cxn>
                      <a:cxn ang="0">
                        <a:pos x="65" y="22"/>
                      </a:cxn>
                      <a:cxn ang="0">
                        <a:pos x="66" y="28"/>
                      </a:cxn>
                      <a:cxn ang="0">
                        <a:pos x="66" y="36"/>
                      </a:cxn>
                      <a:cxn ang="0">
                        <a:pos x="66" y="42"/>
                      </a:cxn>
                      <a:cxn ang="0">
                        <a:pos x="65" y="48"/>
                      </a:cxn>
                      <a:cxn ang="0">
                        <a:pos x="62" y="53"/>
                      </a:cxn>
                      <a:cxn ang="0">
                        <a:pos x="57" y="58"/>
                      </a:cxn>
                      <a:cxn ang="0">
                        <a:pos x="53" y="62"/>
                      </a:cxn>
                      <a:cxn ang="0">
                        <a:pos x="46" y="65"/>
                      </a:cxn>
                      <a:cxn ang="0">
                        <a:pos x="42" y="67"/>
                      </a:cxn>
                      <a:cxn ang="0">
                        <a:pos x="34" y="68"/>
                      </a:cxn>
                      <a:cxn ang="0">
                        <a:pos x="28" y="67"/>
                      </a:cxn>
                      <a:cxn ang="0">
                        <a:pos x="23" y="65"/>
                      </a:cxn>
                      <a:cxn ang="0">
                        <a:pos x="17" y="62"/>
                      </a:cxn>
                      <a:cxn ang="0">
                        <a:pos x="12" y="59"/>
                      </a:cxn>
                      <a:cxn ang="0">
                        <a:pos x="9" y="55"/>
                      </a:cxn>
                      <a:cxn ang="0">
                        <a:pos x="6" y="50"/>
                      </a:cxn>
                      <a:cxn ang="0">
                        <a:pos x="3" y="45"/>
                      </a:cxn>
                      <a:cxn ang="0">
                        <a:pos x="2" y="39"/>
                      </a:cxn>
                      <a:cxn ang="0">
                        <a:pos x="2" y="42"/>
                      </a:cxn>
                      <a:cxn ang="0">
                        <a:pos x="0" y="47"/>
                      </a:cxn>
                      <a:cxn ang="0">
                        <a:pos x="3" y="51"/>
                      </a:cxn>
                      <a:cxn ang="0">
                        <a:pos x="6" y="56"/>
                      </a:cxn>
                      <a:cxn ang="0">
                        <a:pos x="9" y="61"/>
                      </a:cxn>
                      <a:cxn ang="0">
                        <a:pos x="14" y="64"/>
                      </a:cxn>
                      <a:cxn ang="0">
                        <a:pos x="19" y="67"/>
                      </a:cxn>
                      <a:cxn ang="0">
                        <a:pos x="23" y="68"/>
                      </a:cxn>
                      <a:cxn ang="0">
                        <a:pos x="29" y="70"/>
                      </a:cxn>
                      <a:cxn ang="0">
                        <a:pos x="34" y="72"/>
                      </a:cxn>
                      <a:cxn ang="0">
                        <a:pos x="42" y="70"/>
                      </a:cxn>
                      <a:cxn ang="0">
                        <a:pos x="48" y="68"/>
                      </a:cxn>
                      <a:cxn ang="0">
                        <a:pos x="54" y="65"/>
                      </a:cxn>
                      <a:cxn ang="0">
                        <a:pos x="60" y="61"/>
                      </a:cxn>
                      <a:cxn ang="0">
                        <a:pos x="63" y="55"/>
                      </a:cxn>
                      <a:cxn ang="0">
                        <a:pos x="66" y="48"/>
                      </a:cxn>
                      <a:cxn ang="0">
                        <a:pos x="70" y="42"/>
                      </a:cxn>
                      <a:cxn ang="0">
                        <a:pos x="70" y="36"/>
                      </a:cxn>
                    </a:cxnLst>
                    <a:rect l="0" t="0" r="r" b="b"/>
                    <a:pathLst>
                      <a:path w="70" h="72">
                        <a:moveTo>
                          <a:pt x="70" y="36"/>
                        </a:moveTo>
                        <a:lnTo>
                          <a:pt x="70" y="28"/>
                        </a:lnTo>
                        <a:lnTo>
                          <a:pt x="68" y="22"/>
                        </a:lnTo>
                        <a:lnTo>
                          <a:pt x="65" y="16"/>
                        </a:lnTo>
                        <a:lnTo>
                          <a:pt x="60" y="11"/>
                        </a:lnTo>
                        <a:lnTo>
                          <a:pt x="56" y="7"/>
                        </a:lnTo>
                        <a:lnTo>
                          <a:pt x="51" y="4"/>
                        </a:lnTo>
                        <a:lnTo>
                          <a:pt x="45" y="0"/>
                        </a:lnTo>
                        <a:lnTo>
                          <a:pt x="39" y="0"/>
                        </a:lnTo>
                        <a:lnTo>
                          <a:pt x="36" y="2"/>
                        </a:lnTo>
                        <a:lnTo>
                          <a:pt x="32" y="4"/>
                        </a:lnTo>
                        <a:lnTo>
                          <a:pt x="32" y="4"/>
                        </a:lnTo>
                        <a:lnTo>
                          <a:pt x="34" y="4"/>
                        </a:lnTo>
                        <a:lnTo>
                          <a:pt x="42" y="4"/>
                        </a:lnTo>
                        <a:lnTo>
                          <a:pt x="46" y="5"/>
                        </a:lnTo>
                        <a:lnTo>
                          <a:pt x="53" y="8"/>
                        </a:lnTo>
                        <a:lnTo>
                          <a:pt x="57" y="13"/>
                        </a:lnTo>
                        <a:lnTo>
                          <a:pt x="62" y="17"/>
                        </a:lnTo>
                        <a:lnTo>
                          <a:pt x="65" y="22"/>
                        </a:lnTo>
                        <a:lnTo>
                          <a:pt x="66" y="28"/>
                        </a:lnTo>
                        <a:lnTo>
                          <a:pt x="66" y="36"/>
                        </a:lnTo>
                        <a:lnTo>
                          <a:pt x="66" y="42"/>
                        </a:lnTo>
                        <a:lnTo>
                          <a:pt x="65" y="48"/>
                        </a:lnTo>
                        <a:lnTo>
                          <a:pt x="62" y="53"/>
                        </a:lnTo>
                        <a:lnTo>
                          <a:pt x="57" y="58"/>
                        </a:lnTo>
                        <a:lnTo>
                          <a:pt x="53" y="62"/>
                        </a:lnTo>
                        <a:lnTo>
                          <a:pt x="46" y="65"/>
                        </a:lnTo>
                        <a:lnTo>
                          <a:pt x="42" y="67"/>
                        </a:lnTo>
                        <a:lnTo>
                          <a:pt x="34" y="68"/>
                        </a:lnTo>
                        <a:lnTo>
                          <a:pt x="28" y="67"/>
                        </a:lnTo>
                        <a:lnTo>
                          <a:pt x="23" y="65"/>
                        </a:lnTo>
                        <a:lnTo>
                          <a:pt x="17" y="62"/>
                        </a:lnTo>
                        <a:lnTo>
                          <a:pt x="12" y="59"/>
                        </a:lnTo>
                        <a:lnTo>
                          <a:pt x="9" y="55"/>
                        </a:lnTo>
                        <a:lnTo>
                          <a:pt x="6" y="50"/>
                        </a:lnTo>
                        <a:lnTo>
                          <a:pt x="3" y="45"/>
                        </a:lnTo>
                        <a:lnTo>
                          <a:pt x="2" y="39"/>
                        </a:lnTo>
                        <a:lnTo>
                          <a:pt x="2" y="42"/>
                        </a:lnTo>
                        <a:lnTo>
                          <a:pt x="0" y="47"/>
                        </a:lnTo>
                        <a:lnTo>
                          <a:pt x="3" y="51"/>
                        </a:lnTo>
                        <a:lnTo>
                          <a:pt x="6" y="56"/>
                        </a:lnTo>
                        <a:lnTo>
                          <a:pt x="9" y="61"/>
                        </a:lnTo>
                        <a:lnTo>
                          <a:pt x="14" y="64"/>
                        </a:lnTo>
                        <a:lnTo>
                          <a:pt x="19" y="67"/>
                        </a:lnTo>
                        <a:lnTo>
                          <a:pt x="23" y="68"/>
                        </a:lnTo>
                        <a:lnTo>
                          <a:pt x="29" y="70"/>
                        </a:lnTo>
                        <a:lnTo>
                          <a:pt x="34" y="72"/>
                        </a:lnTo>
                        <a:lnTo>
                          <a:pt x="42" y="70"/>
                        </a:lnTo>
                        <a:lnTo>
                          <a:pt x="48" y="68"/>
                        </a:lnTo>
                        <a:lnTo>
                          <a:pt x="54" y="65"/>
                        </a:lnTo>
                        <a:lnTo>
                          <a:pt x="60" y="61"/>
                        </a:lnTo>
                        <a:lnTo>
                          <a:pt x="63" y="55"/>
                        </a:lnTo>
                        <a:lnTo>
                          <a:pt x="66" y="48"/>
                        </a:lnTo>
                        <a:lnTo>
                          <a:pt x="70" y="42"/>
                        </a:lnTo>
                        <a:lnTo>
                          <a:pt x="70" y="36"/>
                        </a:lnTo>
                        <a:close/>
                      </a:path>
                    </a:pathLst>
                  </a:custGeom>
                  <a:solidFill>
                    <a:srgbClr val="8B97C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24" name="Freeform 992"/>
                  <p:cNvSpPr>
                    <a:spLocks/>
                  </p:cNvSpPr>
                  <p:nvPr/>
                </p:nvSpPr>
                <p:spPr bwMode="auto">
                  <a:xfrm>
                    <a:off x="5524" y="1609"/>
                    <a:ext cx="66" cy="68"/>
                  </a:xfrm>
                  <a:custGeom>
                    <a:avLst/>
                    <a:gdLst/>
                    <a:ahLst/>
                    <a:cxnLst>
                      <a:cxn ang="0">
                        <a:pos x="66" y="34"/>
                      </a:cxn>
                      <a:cxn ang="0">
                        <a:pos x="66" y="26"/>
                      </a:cxn>
                      <a:cxn ang="0">
                        <a:pos x="64" y="20"/>
                      </a:cxn>
                      <a:cxn ang="0">
                        <a:pos x="61" y="14"/>
                      </a:cxn>
                      <a:cxn ang="0">
                        <a:pos x="57" y="9"/>
                      </a:cxn>
                      <a:cxn ang="0">
                        <a:pos x="52" y="5"/>
                      </a:cxn>
                      <a:cxn ang="0">
                        <a:pos x="46" y="2"/>
                      </a:cxn>
                      <a:cxn ang="0">
                        <a:pos x="40" y="0"/>
                      </a:cxn>
                      <a:cxn ang="0">
                        <a:pos x="34" y="0"/>
                      </a:cxn>
                      <a:cxn ang="0">
                        <a:pos x="29" y="2"/>
                      </a:cxn>
                      <a:cxn ang="0">
                        <a:pos x="26" y="3"/>
                      </a:cxn>
                      <a:cxn ang="0">
                        <a:pos x="29" y="3"/>
                      </a:cxn>
                      <a:cxn ang="0">
                        <a:pos x="32" y="3"/>
                      </a:cxn>
                      <a:cxn ang="0">
                        <a:pos x="38" y="3"/>
                      </a:cxn>
                      <a:cxn ang="0">
                        <a:pos x="44" y="5"/>
                      </a:cxn>
                      <a:cxn ang="0">
                        <a:pos x="49" y="8"/>
                      </a:cxn>
                      <a:cxn ang="0">
                        <a:pos x="54" y="11"/>
                      </a:cxn>
                      <a:cxn ang="0">
                        <a:pos x="58" y="15"/>
                      </a:cxn>
                      <a:cxn ang="0">
                        <a:pos x="61" y="22"/>
                      </a:cxn>
                      <a:cxn ang="0">
                        <a:pos x="63" y="28"/>
                      </a:cxn>
                      <a:cxn ang="0">
                        <a:pos x="63" y="34"/>
                      </a:cxn>
                      <a:cxn ang="0">
                        <a:pos x="63" y="40"/>
                      </a:cxn>
                      <a:cxn ang="0">
                        <a:pos x="61" y="45"/>
                      </a:cxn>
                      <a:cxn ang="0">
                        <a:pos x="58" y="51"/>
                      </a:cxn>
                      <a:cxn ang="0">
                        <a:pos x="54" y="56"/>
                      </a:cxn>
                      <a:cxn ang="0">
                        <a:pos x="49" y="59"/>
                      </a:cxn>
                      <a:cxn ang="0">
                        <a:pos x="44" y="62"/>
                      </a:cxn>
                      <a:cxn ang="0">
                        <a:pos x="38" y="63"/>
                      </a:cxn>
                      <a:cxn ang="0">
                        <a:pos x="32" y="65"/>
                      </a:cxn>
                      <a:cxn ang="0">
                        <a:pos x="26" y="63"/>
                      </a:cxn>
                      <a:cxn ang="0">
                        <a:pos x="21" y="62"/>
                      </a:cxn>
                      <a:cxn ang="0">
                        <a:pos x="15" y="59"/>
                      </a:cxn>
                      <a:cxn ang="0">
                        <a:pos x="10" y="56"/>
                      </a:cxn>
                      <a:cxn ang="0">
                        <a:pos x="7" y="51"/>
                      </a:cxn>
                      <a:cxn ang="0">
                        <a:pos x="4" y="45"/>
                      </a:cxn>
                      <a:cxn ang="0">
                        <a:pos x="3" y="40"/>
                      </a:cxn>
                      <a:cxn ang="0">
                        <a:pos x="1" y="34"/>
                      </a:cxn>
                      <a:cxn ang="0">
                        <a:pos x="1" y="34"/>
                      </a:cxn>
                      <a:cxn ang="0">
                        <a:pos x="1" y="34"/>
                      </a:cxn>
                      <a:cxn ang="0">
                        <a:pos x="1" y="37"/>
                      </a:cxn>
                      <a:cxn ang="0">
                        <a:pos x="0" y="40"/>
                      </a:cxn>
                      <a:cxn ang="0">
                        <a:pos x="1" y="46"/>
                      </a:cxn>
                      <a:cxn ang="0">
                        <a:pos x="4" y="51"/>
                      </a:cxn>
                      <a:cxn ang="0">
                        <a:pos x="7" y="56"/>
                      </a:cxn>
                      <a:cxn ang="0">
                        <a:pos x="10" y="60"/>
                      </a:cxn>
                      <a:cxn ang="0">
                        <a:pos x="15" y="63"/>
                      </a:cxn>
                      <a:cxn ang="0">
                        <a:pos x="21" y="65"/>
                      </a:cxn>
                      <a:cxn ang="0">
                        <a:pos x="26" y="66"/>
                      </a:cxn>
                      <a:cxn ang="0">
                        <a:pos x="32" y="68"/>
                      </a:cxn>
                      <a:cxn ang="0">
                        <a:pos x="40" y="66"/>
                      </a:cxn>
                      <a:cxn ang="0">
                        <a:pos x="46" y="65"/>
                      </a:cxn>
                      <a:cxn ang="0">
                        <a:pos x="52" y="62"/>
                      </a:cxn>
                      <a:cxn ang="0">
                        <a:pos x="57" y="57"/>
                      </a:cxn>
                      <a:cxn ang="0">
                        <a:pos x="61" y="53"/>
                      </a:cxn>
                      <a:cxn ang="0">
                        <a:pos x="64" y="46"/>
                      </a:cxn>
                      <a:cxn ang="0">
                        <a:pos x="66" y="40"/>
                      </a:cxn>
                      <a:cxn ang="0">
                        <a:pos x="66" y="34"/>
                      </a:cxn>
                    </a:cxnLst>
                    <a:rect l="0" t="0" r="r" b="b"/>
                    <a:pathLst>
                      <a:path w="66" h="68">
                        <a:moveTo>
                          <a:pt x="66" y="34"/>
                        </a:moveTo>
                        <a:lnTo>
                          <a:pt x="66" y="26"/>
                        </a:lnTo>
                        <a:lnTo>
                          <a:pt x="64" y="20"/>
                        </a:lnTo>
                        <a:lnTo>
                          <a:pt x="61" y="14"/>
                        </a:lnTo>
                        <a:lnTo>
                          <a:pt x="57" y="9"/>
                        </a:lnTo>
                        <a:lnTo>
                          <a:pt x="52" y="5"/>
                        </a:lnTo>
                        <a:lnTo>
                          <a:pt x="46" y="2"/>
                        </a:lnTo>
                        <a:lnTo>
                          <a:pt x="40" y="0"/>
                        </a:lnTo>
                        <a:lnTo>
                          <a:pt x="34" y="0"/>
                        </a:lnTo>
                        <a:lnTo>
                          <a:pt x="29" y="2"/>
                        </a:lnTo>
                        <a:lnTo>
                          <a:pt x="26" y="3"/>
                        </a:lnTo>
                        <a:lnTo>
                          <a:pt x="29" y="3"/>
                        </a:lnTo>
                        <a:lnTo>
                          <a:pt x="32" y="3"/>
                        </a:lnTo>
                        <a:lnTo>
                          <a:pt x="38" y="3"/>
                        </a:lnTo>
                        <a:lnTo>
                          <a:pt x="44" y="5"/>
                        </a:lnTo>
                        <a:lnTo>
                          <a:pt x="49" y="8"/>
                        </a:lnTo>
                        <a:lnTo>
                          <a:pt x="54" y="11"/>
                        </a:lnTo>
                        <a:lnTo>
                          <a:pt x="58" y="15"/>
                        </a:lnTo>
                        <a:lnTo>
                          <a:pt x="61" y="22"/>
                        </a:lnTo>
                        <a:lnTo>
                          <a:pt x="63" y="28"/>
                        </a:lnTo>
                        <a:lnTo>
                          <a:pt x="63" y="34"/>
                        </a:lnTo>
                        <a:lnTo>
                          <a:pt x="63" y="40"/>
                        </a:lnTo>
                        <a:lnTo>
                          <a:pt x="61" y="45"/>
                        </a:lnTo>
                        <a:lnTo>
                          <a:pt x="58" y="51"/>
                        </a:lnTo>
                        <a:lnTo>
                          <a:pt x="54" y="56"/>
                        </a:lnTo>
                        <a:lnTo>
                          <a:pt x="49" y="59"/>
                        </a:lnTo>
                        <a:lnTo>
                          <a:pt x="44" y="62"/>
                        </a:lnTo>
                        <a:lnTo>
                          <a:pt x="38" y="63"/>
                        </a:lnTo>
                        <a:lnTo>
                          <a:pt x="32" y="65"/>
                        </a:lnTo>
                        <a:lnTo>
                          <a:pt x="26" y="63"/>
                        </a:lnTo>
                        <a:lnTo>
                          <a:pt x="21" y="62"/>
                        </a:lnTo>
                        <a:lnTo>
                          <a:pt x="15" y="59"/>
                        </a:lnTo>
                        <a:lnTo>
                          <a:pt x="10" y="56"/>
                        </a:lnTo>
                        <a:lnTo>
                          <a:pt x="7" y="51"/>
                        </a:lnTo>
                        <a:lnTo>
                          <a:pt x="4" y="45"/>
                        </a:lnTo>
                        <a:lnTo>
                          <a:pt x="3" y="40"/>
                        </a:lnTo>
                        <a:lnTo>
                          <a:pt x="1" y="34"/>
                        </a:lnTo>
                        <a:lnTo>
                          <a:pt x="1" y="34"/>
                        </a:lnTo>
                        <a:lnTo>
                          <a:pt x="1" y="34"/>
                        </a:lnTo>
                        <a:lnTo>
                          <a:pt x="1" y="37"/>
                        </a:lnTo>
                        <a:lnTo>
                          <a:pt x="0" y="40"/>
                        </a:lnTo>
                        <a:lnTo>
                          <a:pt x="1" y="46"/>
                        </a:lnTo>
                        <a:lnTo>
                          <a:pt x="4" y="51"/>
                        </a:lnTo>
                        <a:lnTo>
                          <a:pt x="7" y="56"/>
                        </a:lnTo>
                        <a:lnTo>
                          <a:pt x="10" y="60"/>
                        </a:lnTo>
                        <a:lnTo>
                          <a:pt x="15" y="63"/>
                        </a:lnTo>
                        <a:lnTo>
                          <a:pt x="21" y="65"/>
                        </a:lnTo>
                        <a:lnTo>
                          <a:pt x="26" y="66"/>
                        </a:lnTo>
                        <a:lnTo>
                          <a:pt x="32" y="68"/>
                        </a:lnTo>
                        <a:lnTo>
                          <a:pt x="40" y="66"/>
                        </a:lnTo>
                        <a:lnTo>
                          <a:pt x="46" y="65"/>
                        </a:lnTo>
                        <a:lnTo>
                          <a:pt x="52" y="62"/>
                        </a:lnTo>
                        <a:lnTo>
                          <a:pt x="57" y="57"/>
                        </a:lnTo>
                        <a:lnTo>
                          <a:pt x="61" y="53"/>
                        </a:lnTo>
                        <a:lnTo>
                          <a:pt x="64" y="46"/>
                        </a:lnTo>
                        <a:lnTo>
                          <a:pt x="66" y="40"/>
                        </a:lnTo>
                        <a:lnTo>
                          <a:pt x="66" y="34"/>
                        </a:lnTo>
                        <a:close/>
                      </a:path>
                    </a:pathLst>
                  </a:custGeom>
                  <a:solidFill>
                    <a:srgbClr val="909BC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25" name="Freeform 993"/>
                  <p:cNvSpPr>
                    <a:spLocks/>
                  </p:cNvSpPr>
                  <p:nvPr/>
                </p:nvSpPr>
                <p:spPr bwMode="auto">
                  <a:xfrm>
                    <a:off x="5524" y="1611"/>
                    <a:ext cx="64" cy="64"/>
                  </a:xfrm>
                  <a:custGeom>
                    <a:avLst/>
                    <a:gdLst/>
                    <a:ahLst/>
                    <a:cxnLst>
                      <a:cxn ang="0">
                        <a:pos x="64" y="32"/>
                      </a:cxn>
                      <a:cxn ang="0">
                        <a:pos x="64" y="24"/>
                      </a:cxn>
                      <a:cxn ang="0">
                        <a:pos x="63" y="18"/>
                      </a:cxn>
                      <a:cxn ang="0">
                        <a:pos x="60" y="13"/>
                      </a:cxn>
                      <a:cxn ang="0">
                        <a:pos x="55" y="9"/>
                      </a:cxn>
                      <a:cxn ang="0">
                        <a:pos x="51" y="4"/>
                      </a:cxn>
                      <a:cxn ang="0">
                        <a:pos x="44" y="1"/>
                      </a:cxn>
                      <a:cxn ang="0">
                        <a:pos x="40" y="0"/>
                      </a:cxn>
                      <a:cxn ang="0">
                        <a:pos x="32" y="0"/>
                      </a:cxn>
                      <a:cxn ang="0">
                        <a:pos x="30" y="0"/>
                      </a:cxn>
                      <a:cxn ang="0">
                        <a:pos x="30" y="0"/>
                      </a:cxn>
                      <a:cxn ang="0">
                        <a:pos x="26" y="1"/>
                      </a:cxn>
                      <a:cxn ang="0">
                        <a:pos x="23" y="4"/>
                      </a:cxn>
                      <a:cxn ang="0">
                        <a:pos x="27" y="3"/>
                      </a:cxn>
                      <a:cxn ang="0">
                        <a:pos x="32" y="3"/>
                      </a:cxn>
                      <a:cxn ang="0">
                        <a:pos x="38" y="3"/>
                      </a:cxn>
                      <a:cxn ang="0">
                        <a:pos x="44" y="4"/>
                      </a:cxn>
                      <a:cxn ang="0">
                        <a:pos x="49" y="7"/>
                      </a:cxn>
                      <a:cxn ang="0">
                        <a:pos x="54" y="10"/>
                      </a:cxn>
                      <a:cxn ang="0">
                        <a:pos x="57" y="15"/>
                      </a:cxn>
                      <a:cxn ang="0">
                        <a:pos x="60" y="20"/>
                      </a:cxn>
                      <a:cxn ang="0">
                        <a:pos x="61" y="26"/>
                      </a:cxn>
                      <a:cxn ang="0">
                        <a:pos x="61" y="32"/>
                      </a:cxn>
                      <a:cxn ang="0">
                        <a:pos x="61" y="37"/>
                      </a:cxn>
                      <a:cxn ang="0">
                        <a:pos x="60" y="43"/>
                      </a:cxn>
                      <a:cxn ang="0">
                        <a:pos x="57" y="47"/>
                      </a:cxn>
                      <a:cxn ang="0">
                        <a:pos x="54" y="52"/>
                      </a:cxn>
                      <a:cxn ang="0">
                        <a:pos x="49" y="55"/>
                      </a:cxn>
                      <a:cxn ang="0">
                        <a:pos x="44" y="58"/>
                      </a:cxn>
                      <a:cxn ang="0">
                        <a:pos x="38" y="60"/>
                      </a:cxn>
                      <a:cxn ang="0">
                        <a:pos x="32" y="61"/>
                      </a:cxn>
                      <a:cxn ang="0">
                        <a:pos x="26" y="60"/>
                      </a:cxn>
                      <a:cxn ang="0">
                        <a:pos x="21" y="58"/>
                      </a:cxn>
                      <a:cxn ang="0">
                        <a:pos x="17" y="55"/>
                      </a:cxn>
                      <a:cxn ang="0">
                        <a:pos x="12" y="52"/>
                      </a:cxn>
                      <a:cxn ang="0">
                        <a:pos x="9" y="47"/>
                      </a:cxn>
                      <a:cxn ang="0">
                        <a:pos x="6" y="43"/>
                      </a:cxn>
                      <a:cxn ang="0">
                        <a:pos x="4" y="37"/>
                      </a:cxn>
                      <a:cxn ang="0">
                        <a:pos x="3" y="32"/>
                      </a:cxn>
                      <a:cxn ang="0">
                        <a:pos x="3" y="29"/>
                      </a:cxn>
                      <a:cxn ang="0">
                        <a:pos x="4" y="27"/>
                      </a:cxn>
                      <a:cxn ang="0">
                        <a:pos x="1" y="30"/>
                      </a:cxn>
                      <a:cxn ang="0">
                        <a:pos x="0" y="35"/>
                      </a:cxn>
                      <a:cxn ang="0">
                        <a:pos x="1" y="41"/>
                      </a:cxn>
                      <a:cxn ang="0">
                        <a:pos x="4" y="46"/>
                      </a:cxn>
                      <a:cxn ang="0">
                        <a:pos x="7" y="51"/>
                      </a:cxn>
                      <a:cxn ang="0">
                        <a:pos x="10" y="55"/>
                      </a:cxn>
                      <a:cxn ang="0">
                        <a:pos x="15" y="58"/>
                      </a:cxn>
                      <a:cxn ang="0">
                        <a:pos x="21" y="61"/>
                      </a:cxn>
                      <a:cxn ang="0">
                        <a:pos x="26" y="63"/>
                      </a:cxn>
                      <a:cxn ang="0">
                        <a:pos x="32" y="64"/>
                      </a:cxn>
                      <a:cxn ang="0">
                        <a:pos x="40" y="63"/>
                      </a:cxn>
                      <a:cxn ang="0">
                        <a:pos x="44" y="61"/>
                      </a:cxn>
                      <a:cxn ang="0">
                        <a:pos x="51" y="58"/>
                      </a:cxn>
                      <a:cxn ang="0">
                        <a:pos x="55" y="54"/>
                      </a:cxn>
                      <a:cxn ang="0">
                        <a:pos x="60" y="49"/>
                      </a:cxn>
                      <a:cxn ang="0">
                        <a:pos x="63" y="44"/>
                      </a:cxn>
                      <a:cxn ang="0">
                        <a:pos x="64" y="38"/>
                      </a:cxn>
                      <a:cxn ang="0">
                        <a:pos x="64" y="32"/>
                      </a:cxn>
                    </a:cxnLst>
                    <a:rect l="0" t="0" r="r" b="b"/>
                    <a:pathLst>
                      <a:path w="64" h="64">
                        <a:moveTo>
                          <a:pt x="64" y="32"/>
                        </a:moveTo>
                        <a:lnTo>
                          <a:pt x="64" y="24"/>
                        </a:lnTo>
                        <a:lnTo>
                          <a:pt x="63" y="18"/>
                        </a:lnTo>
                        <a:lnTo>
                          <a:pt x="60" y="13"/>
                        </a:lnTo>
                        <a:lnTo>
                          <a:pt x="55" y="9"/>
                        </a:lnTo>
                        <a:lnTo>
                          <a:pt x="51" y="4"/>
                        </a:lnTo>
                        <a:lnTo>
                          <a:pt x="44" y="1"/>
                        </a:lnTo>
                        <a:lnTo>
                          <a:pt x="40" y="0"/>
                        </a:lnTo>
                        <a:lnTo>
                          <a:pt x="32" y="0"/>
                        </a:lnTo>
                        <a:lnTo>
                          <a:pt x="30" y="0"/>
                        </a:lnTo>
                        <a:lnTo>
                          <a:pt x="30" y="0"/>
                        </a:lnTo>
                        <a:lnTo>
                          <a:pt x="26" y="1"/>
                        </a:lnTo>
                        <a:lnTo>
                          <a:pt x="23" y="4"/>
                        </a:lnTo>
                        <a:lnTo>
                          <a:pt x="27" y="3"/>
                        </a:lnTo>
                        <a:lnTo>
                          <a:pt x="32" y="3"/>
                        </a:lnTo>
                        <a:lnTo>
                          <a:pt x="38" y="3"/>
                        </a:lnTo>
                        <a:lnTo>
                          <a:pt x="44" y="4"/>
                        </a:lnTo>
                        <a:lnTo>
                          <a:pt x="49" y="7"/>
                        </a:lnTo>
                        <a:lnTo>
                          <a:pt x="54" y="10"/>
                        </a:lnTo>
                        <a:lnTo>
                          <a:pt x="57" y="15"/>
                        </a:lnTo>
                        <a:lnTo>
                          <a:pt x="60" y="20"/>
                        </a:lnTo>
                        <a:lnTo>
                          <a:pt x="61" y="26"/>
                        </a:lnTo>
                        <a:lnTo>
                          <a:pt x="61" y="32"/>
                        </a:lnTo>
                        <a:lnTo>
                          <a:pt x="61" y="37"/>
                        </a:lnTo>
                        <a:lnTo>
                          <a:pt x="60" y="43"/>
                        </a:lnTo>
                        <a:lnTo>
                          <a:pt x="57" y="47"/>
                        </a:lnTo>
                        <a:lnTo>
                          <a:pt x="54" y="52"/>
                        </a:lnTo>
                        <a:lnTo>
                          <a:pt x="49" y="55"/>
                        </a:lnTo>
                        <a:lnTo>
                          <a:pt x="44" y="58"/>
                        </a:lnTo>
                        <a:lnTo>
                          <a:pt x="38" y="60"/>
                        </a:lnTo>
                        <a:lnTo>
                          <a:pt x="32" y="61"/>
                        </a:lnTo>
                        <a:lnTo>
                          <a:pt x="26" y="60"/>
                        </a:lnTo>
                        <a:lnTo>
                          <a:pt x="21" y="58"/>
                        </a:lnTo>
                        <a:lnTo>
                          <a:pt x="17" y="55"/>
                        </a:lnTo>
                        <a:lnTo>
                          <a:pt x="12" y="52"/>
                        </a:lnTo>
                        <a:lnTo>
                          <a:pt x="9" y="47"/>
                        </a:lnTo>
                        <a:lnTo>
                          <a:pt x="6" y="43"/>
                        </a:lnTo>
                        <a:lnTo>
                          <a:pt x="4" y="37"/>
                        </a:lnTo>
                        <a:lnTo>
                          <a:pt x="3" y="32"/>
                        </a:lnTo>
                        <a:lnTo>
                          <a:pt x="3" y="29"/>
                        </a:lnTo>
                        <a:lnTo>
                          <a:pt x="4" y="27"/>
                        </a:lnTo>
                        <a:lnTo>
                          <a:pt x="1" y="30"/>
                        </a:lnTo>
                        <a:lnTo>
                          <a:pt x="0" y="35"/>
                        </a:lnTo>
                        <a:lnTo>
                          <a:pt x="1" y="41"/>
                        </a:lnTo>
                        <a:lnTo>
                          <a:pt x="4" y="46"/>
                        </a:lnTo>
                        <a:lnTo>
                          <a:pt x="7" y="51"/>
                        </a:lnTo>
                        <a:lnTo>
                          <a:pt x="10" y="55"/>
                        </a:lnTo>
                        <a:lnTo>
                          <a:pt x="15" y="58"/>
                        </a:lnTo>
                        <a:lnTo>
                          <a:pt x="21" y="61"/>
                        </a:lnTo>
                        <a:lnTo>
                          <a:pt x="26" y="63"/>
                        </a:lnTo>
                        <a:lnTo>
                          <a:pt x="32" y="64"/>
                        </a:lnTo>
                        <a:lnTo>
                          <a:pt x="40" y="63"/>
                        </a:lnTo>
                        <a:lnTo>
                          <a:pt x="44" y="61"/>
                        </a:lnTo>
                        <a:lnTo>
                          <a:pt x="51" y="58"/>
                        </a:lnTo>
                        <a:lnTo>
                          <a:pt x="55" y="54"/>
                        </a:lnTo>
                        <a:lnTo>
                          <a:pt x="60" y="49"/>
                        </a:lnTo>
                        <a:lnTo>
                          <a:pt x="63" y="44"/>
                        </a:lnTo>
                        <a:lnTo>
                          <a:pt x="64" y="38"/>
                        </a:lnTo>
                        <a:lnTo>
                          <a:pt x="64" y="32"/>
                        </a:lnTo>
                        <a:close/>
                      </a:path>
                    </a:pathLst>
                  </a:custGeom>
                  <a:solidFill>
                    <a:srgbClr val="98A2C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26" name="Freeform 994"/>
                  <p:cNvSpPr>
                    <a:spLocks/>
                  </p:cNvSpPr>
                  <p:nvPr/>
                </p:nvSpPr>
                <p:spPr bwMode="auto">
                  <a:xfrm>
                    <a:off x="5525" y="1612"/>
                    <a:ext cx="62" cy="62"/>
                  </a:xfrm>
                  <a:custGeom>
                    <a:avLst/>
                    <a:gdLst/>
                    <a:ahLst/>
                    <a:cxnLst>
                      <a:cxn ang="0">
                        <a:pos x="62" y="31"/>
                      </a:cxn>
                      <a:cxn ang="0">
                        <a:pos x="62" y="25"/>
                      </a:cxn>
                      <a:cxn ang="0">
                        <a:pos x="60" y="19"/>
                      </a:cxn>
                      <a:cxn ang="0">
                        <a:pos x="57" y="12"/>
                      </a:cxn>
                      <a:cxn ang="0">
                        <a:pos x="53" y="8"/>
                      </a:cxn>
                      <a:cxn ang="0">
                        <a:pos x="48" y="5"/>
                      </a:cxn>
                      <a:cxn ang="0">
                        <a:pos x="43" y="2"/>
                      </a:cxn>
                      <a:cxn ang="0">
                        <a:pos x="37" y="0"/>
                      </a:cxn>
                      <a:cxn ang="0">
                        <a:pos x="31" y="0"/>
                      </a:cxn>
                      <a:cxn ang="0">
                        <a:pos x="28" y="0"/>
                      </a:cxn>
                      <a:cxn ang="0">
                        <a:pos x="25" y="0"/>
                      </a:cxn>
                      <a:cxn ang="0">
                        <a:pos x="20" y="3"/>
                      </a:cxn>
                      <a:cxn ang="0">
                        <a:pos x="17" y="6"/>
                      </a:cxn>
                      <a:cxn ang="0">
                        <a:pos x="23" y="3"/>
                      </a:cxn>
                      <a:cxn ang="0">
                        <a:pos x="31" y="3"/>
                      </a:cxn>
                      <a:cxn ang="0">
                        <a:pos x="37" y="3"/>
                      </a:cxn>
                      <a:cxn ang="0">
                        <a:pos x="42" y="5"/>
                      </a:cxn>
                      <a:cxn ang="0">
                        <a:pos x="46" y="8"/>
                      </a:cxn>
                      <a:cxn ang="0">
                        <a:pos x="51" y="11"/>
                      </a:cxn>
                      <a:cxn ang="0">
                        <a:pos x="54" y="14"/>
                      </a:cxn>
                      <a:cxn ang="0">
                        <a:pos x="57" y="20"/>
                      </a:cxn>
                      <a:cxn ang="0">
                        <a:pos x="59" y="25"/>
                      </a:cxn>
                      <a:cxn ang="0">
                        <a:pos x="59" y="31"/>
                      </a:cxn>
                      <a:cxn ang="0">
                        <a:pos x="59" y="36"/>
                      </a:cxn>
                      <a:cxn ang="0">
                        <a:pos x="57" y="42"/>
                      </a:cxn>
                      <a:cxn ang="0">
                        <a:pos x="54" y="46"/>
                      </a:cxn>
                      <a:cxn ang="0">
                        <a:pos x="51" y="50"/>
                      </a:cxn>
                      <a:cxn ang="0">
                        <a:pos x="46" y="53"/>
                      </a:cxn>
                      <a:cxn ang="0">
                        <a:pos x="42" y="56"/>
                      </a:cxn>
                      <a:cxn ang="0">
                        <a:pos x="37" y="57"/>
                      </a:cxn>
                      <a:cxn ang="0">
                        <a:pos x="31" y="59"/>
                      </a:cxn>
                      <a:cxn ang="0">
                        <a:pos x="26" y="57"/>
                      </a:cxn>
                      <a:cxn ang="0">
                        <a:pos x="20" y="56"/>
                      </a:cxn>
                      <a:cxn ang="0">
                        <a:pos x="16" y="53"/>
                      </a:cxn>
                      <a:cxn ang="0">
                        <a:pos x="13" y="50"/>
                      </a:cxn>
                      <a:cxn ang="0">
                        <a:pos x="8" y="46"/>
                      </a:cxn>
                      <a:cxn ang="0">
                        <a:pos x="6" y="42"/>
                      </a:cxn>
                      <a:cxn ang="0">
                        <a:pos x="5" y="36"/>
                      </a:cxn>
                      <a:cxn ang="0">
                        <a:pos x="3" y="31"/>
                      </a:cxn>
                      <a:cxn ang="0">
                        <a:pos x="5" y="25"/>
                      </a:cxn>
                      <a:cxn ang="0">
                        <a:pos x="6" y="20"/>
                      </a:cxn>
                      <a:cxn ang="0">
                        <a:pos x="3" y="25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2" y="37"/>
                      </a:cxn>
                      <a:cxn ang="0">
                        <a:pos x="3" y="42"/>
                      </a:cxn>
                      <a:cxn ang="0">
                        <a:pos x="6" y="48"/>
                      </a:cxn>
                      <a:cxn ang="0">
                        <a:pos x="9" y="53"/>
                      </a:cxn>
                      <a:cxn ang="0">
                        <a:pos x="14" y="56"/>
                      </a:cxn>
                      <a:cxn ang="0">
                        <a:pos x="20" y="59"/>
                      </a:cxn>
                      <a:cxn ang="0">
                        <a:pos x="25" y="60"/>
                      </a:cxn>
                      <a:cxn ang="0">
                        <a:pos x="31" y="62"/>
                      </a:cxn>
                      <a:cxn ang="0">
                        <a:pos x="37" y="60"/>
                      </a:cxn>
                      <a:cxn ang="0">
                        <a:pos x="43" y="59"/>
                      </a:cxn>
                      <a:cxn ang="0">
                        <a:pos x="48" y="56"/>
                      </a:cxn>
                      <a:cxn ang="0">
                        <a:pos x="53" y="53"/>
                      </a:cxn>
                      <a:cxn ang="0">
                        <a:pos x="57" y="48"/>
                      </a:cxn>
                      <a:cxn ang="0">
                        <a:pos x="60" y="42"/>
                      </a:cxn>
                      <a:cxn ang="0">
                        <a:pos x="62" y="37"/>
                      </a:cxn>
                      <a:cxn ang="0">
                        <a:pos x="62" y="31"/>
                      </a:cxn>
                    </a:cxnLst>
                    <a:rect l="0" t="0" r="r" b="b"/>
                    <a:pathLst>
                      <a:path w="62" h="62">
                        <a:moveTo>
                          <a:pt x="62" y="31"/>
                        </a:moveTo>
                        <a:lnTo>
                          <a:pt x="62" y="25"/>
                        </a:lnTo>
                        <a:lnTo>
                          <a:pt x="60" y="19"/>
                        </a:lnTo>
                        <a:lnTo>
                          <a:pt x="57" y="12"/>
                        </a:lnTo>
                        <a:lnTo>
                          <a:pt x="53" y="8"/>
                        </a:lnTo>
                        <a:lnTo>
                          <a:pt x="48" y="5"/>
                        </a:lnTo>
                        <a:lnTo>
                          <a:pt x="43" y="2"/>
                        </a:lnTo>
                        <a:lnTo>
                          <a:pt x="37" y="0"/>
                        </a:lnTo>
                        <a:lnTo>
                          <a:pt x="31" y="0"/>
                        </a:lnTo>
                        <a:lnTo>
                          <a:pt x="28" y="0"/>
                        </a:lnTo>
                        <a:lnTo>
                          <a:pt x="25" y="0"/>
                        </a:lnTo>
                        <a:lnTo>
                          <a:pt x="20" y="3"/>
                        </a:lnTo>
                        <a:lnTo>
                          <a:pt x="17" y="6"/>
                        </a:lnTo>
                        <a:lnTo>
                          <a:pt x="23" y="3"/>
                        </a:lnTo>
                        <a:lnTo>
                          <a:pt x="31" y="3"/>
                        </a:lnTo>
                        <a:lnTo>
                          <a:pt x="37" y="3"/>
                        </a:lnTo>
                        <a:lnTo>
                          <a:pt x="42" y="5"/>
                        </a:lnTo>
                        <a:lnTo>
                          <a:pt x="46" y="8"/>
                        </a:lnTo>
                        <a:lnTo>
                          <a:pt x="51" y="11"/>
                        </a:lnTo>
                        <a:lnTo>
                          <a:pt x="54" y="14"/>
                        </a:lnTo>
                        <a:lnTo>
                          <a:pt x="57" y="20"/>
                        </a:lnTo>
                        <a:lnTo>
                          <a:pt x="59" y="25"/>
                        </a:lnTo>
                        <a:lnTo>
                          <a:pt x="59" y="31"/>
                        </a:lnTo>
                        <a:lnTo>
                          <a:pt x="59" y="36"/>
                        </a:lnTo>
                        <a:lnTo>
                          <a:pt x="57" y="42"/>
                        </a:lnTo>
                        <a:lnTo>
                          <a:pt x="54" y="46"/>
                        </a:lnTo>
                        <a:lnTo>
                          <a:pt x="51" y="50"/>
                        </a:lnTo>
                        <a:lnTo>
                          <a:pt x="46" y="53"/>
                        </a:lnTo>
                        <a:lnTo>
                          <a:pt x="42" y="56"/>
                        </a:lnTo>
                        <a:lnTo>
                          <a:pt x="37" y="57"/>
                        </a:lnTo>
                        <a:lnTo>
                          <a:pt x="31" y="59"/>
                        </a:lnTo>
                        <a:lnTo>
                          <a:pt x="26" y="57"/>
                        </a:lnTo>
                        <a:lnTo>
                          <a:pt x="20" y="56"/>
                        </a:lnTo>
                        <a:lnTo>
                          <a:pt x="16" y="53"/>
                        </a:lnTo>
                        <a:lnTo>
                          <a:pt x="13" y="50"/>
                        </a:lnTo>
                        <a:lnTo>
                          <a:pt x="8" y="46"/>
                        </a:lnTo>
                        <a:lnTo>
                          <a:pt x="6" y="42"/>
                        </a:lnTo>
                        <a:lnTo>
                          <a:pt x="5" y="36"/>
                        </a:lnTo>
                        <a:lnTo>
                          <a:pt x="3" y="31"/>
                        </a:lnTo>
                        <a:lnTo>
                          <a:pt x="5" y="25"/>
                        </a:lnTo>
                        <a:lnTo>
                          <a:pt x="6" y="20"/>
                        </a:lnTo>
                        <a:lnTo>
                          <a:pt x="3" y="25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2" y="37"/>
                        </a:lnTo>
                        <a:lnTo>
                          <a:pt x="3" y="42"/>
                        </a:lnTo>
                        <a:lnTo>
                          <a:pt x="6" y="48"/>
                        </a:lnTo>
                        <a:lnTo>
                          <a:pt x="9" y="53"/>
                        </a:lnTo>
                        <a:lnTo>
                          <a:pt x="14" y="56"/>
                        </a:lnTo>
                        <a:lnTo>
                          <a:pt x="20" y="59"/>
                        </a:lnTo>
                        <a:lnTo>
                          <a:pt x="25" y="60"/>
                        </a:lnTo>
                        <a:lnTo>
                          <a:pt x="31" y="62"/>
                        </a:lnTo>
                        <a:lnTo>
                          <a:pt x="37" y="60"/>
                        </a:lnTo>
                        <a:lnTo>
                          <a:pt x="43" y="59"/>
                        </a:lnTo>
                        <a:lnTo>
                          <a:pt x="48" y="56"/>
                        </a:lnTo>
                        <a:lnTo>
                          <a:pt x="53" y="53"/>
                        </a:lnTo>
                        <a:lnTo>
                          <a:pt x="57" y="48"/>
                        </a:lnTo>
                        <a:lnTo>
                          <a:pt x="60" y="42"/>
                        </a:lnTo>
                        <a:lnTo>
                          <a:pt x="62" y="37"/>
                        </a:lnTo>
                        <a:lnTo>
                          <a:pt x="62" y="31"/>
                        </a:lnTo>
                        <a:close/>
                      </a:path>
                    </a:pathLst>
                  </a:custGeom>
                  <a:solidFill>
                    <a:srgbClr val="9BA6D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27" name="Freeform 995"/>
                  <p:cNvSpPr>
                    <a:spLocks noEditPoints="1"/>
                  </p:cNvSpPr>
                  <p:nvPr/>
                </p:nvSpPr>
                <p:spPr bwMode="auto">
                  <a:xfrm>
                    <a:off x="5527" y="1614"/>
                    <a:ext cx="58" cy="58"/>
                  </a:xfrm>
                  <a:custGeom>
                    <a:avLst/>
                    <a:gdLst/>
                    <a:ahLst/>
                    <a:cxnLst>
                      <a:cxn ang="0">
                        <a:pos x="58" y="23"/>
                      </a:cxn>
                      <a:cxn ang="0">
                        <a:pos x="54" y="12"/>
                      </a:cxn>
                      <a:cxn ang="0">
                        <a:pos x="46" y="4"/>
                      </a:cxn>
                      <a:cxn ang="0">
                        <a:pos x="35" y="0"/>
                      </a:cxn>
                      <a:cxn ang="0">
                        <a:pos x="24" y="0"/>
                      </a:cxn>
                      <a:cxn ang="0">
                        <a:pos x="14" y="6"/>
                      </a:cxn>
                      <a:cxn ang="0">
                        <a:pos x="4" y="17"/>
                      </a:cxn>
                      <a:cxn ang="0">
                        <a:pos x="0" y="26"/>
                      </a:cxn>
                      <a:cxn ang="0">
                        <a:pos x="1" y="34"/>
                      </a:cxn>
                      <a:cxn ang="0">
                        <a:pos x="6" y="44"/>
                      </a:cxn>
                      <a:cxn ang="0">
                        <a:pos x="14" y="52"/>
                      </a:cxn>
                      <a:cxn ang="0">
                        <a:pos x="23" y="57"/>
                      </a:cxn>
                      <a:cxn ang="0">
                        <a:pos x="35" y="57"/>
                      </a:cxn>
                      <a:cxn ang="0">
                        <a:pos x="46" y="52"/>
                      </a:cxn>
                      <a:cxn ang="0">
                        <a:pos x="54" y="44"/>
                      </a:cxn>
                      <a:cxn ang="0">
                        <a:pos x="58" y="34"/>
                      </a:cxn>
                      <a:cxn ang="0">
                        <a:pos x="55" y="29"/>
                      </a:cxn>
                      <a:cxn ang="0">
                        <a:pos x="54" y="38"/>
                      </a:cxn>
                      <a:cxn ang="0">
                        <a:pos x="48" y="48"/>
                      </a:cxn>
                      <a:cxn ang="0">
                        <a:pos x="40" y="52"/>
                      </a:cxn>
                      <a:cxn ang="0">
                        <a:pos x="29" y="55"/>
                      </a:cxn>
                      <a:cxn ang="0">
                        <a:pos x="20" y="52"/>
                      </a:cxn>
                      <a:cxn ang="0">
                        <a:pos x="11" y="48"/>
                      </a:cxn>
                      <a:cxn ang="0">
                        <a:pos x="6" y="38"/>
                      </a:cxn>
                      <a:cxn ang="0">
                        <a:pos x="3" y="29"/>
                      </a:cxn>
                      <a:cxn ang="0">
                        <a:pos x="6" y="18"/>
                      </a:cxn>
                      <a:cxn ang="0">
                        <a:pos x="11" y="10"/>
                      </a:cxn>
                      <a:cxn ang="0">
                        <a:pos x="20" y="4"/>
                      </a:cxn>
                      <a:cxn ang="0">
                        <a:pos x="29" y="3"/>
                      </a:cxn>
                      <a:cxn ang="0">
                        <a:pos x="40" y="4"/>
                      </a:cxn>
                      <a:cxn ang="0">
                        <a:pos x="48" y="10"/>
                      </a:cxn>
                      <a:cxn ang="0">
                        <a:pos x="54" y="18"/>
                      </a:cxn>
                      <a:cxn ang="0">
                        <a:pos x="55" y="29"/>
                      </a:cxn>
                    </a:cxnLst>
                    <a:rect l="0" t="0" r="r" b="b"/>
                    <a:pathLst>
                      <a:path w="58" h="58">
                        <a:moveTo>
                          <a:pt x="58" y="29"/>
                        </a:moveTo>
                        <a:lnTo>
                          <a:pt x="58" y="23"/>
                        </a:lnTo>
                        <a:lnTo>
                          <a:pt x="57" y="17"/>
                        </a:lnTo>
                        <a:lnTo>
                          <a:pt x="54" y="12"/>
                        </a:lnTo>
                        <a:lnTo>
                          <a:pt x="51" y="7"/>
                        </a:lnTo>
                        <a:lnTo>
                          <a:pt x="46" y="4"/>
                        </a:lnTo>
                        <a:lnTo>
                          <a:pt x="41" y="1"/>
                        </a:lnTo>
                        <a:lnTo>
                          <a:pt x="35" y="0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0" y="1"/>
                        </a:lnTo>
                        <a:lnTo>
                          <a:pt x="14" y="6"/>
                        </a:lnTo>
                        <a:lnTo>
                          <a:pt x="9" y="10"/>
                        </a:lnTo>
                        <a:lnTo>
                          <a:pt x="4" y="17"/>
                        </a:lnTo>
                        <a:lnTo>
                          <a:pt x="1" y="24"/>
                        </a:lnTo>
                        <a:lnTo>
                          <a:pt x="0" y="26"/>
                        </a:lnTo>
                        <a:lnTo>
                          <a:pt x="0" y="29"/>
                        </a:lnTo>
                        <a:lnTo>
                          <a:pt x="1" y="34"/>
                        </a:lnTo>
                        <a:lnTo>
                          <a:pt x="3" y="40"/>
                        </a:lnTo>
                        <a:lnTo>
                          <a:pt x="6" y="44"/>
                        </a:lnTo>
                        <a:lnTo>
                          <a:pt x="9" y="49"/>
                        </a:lnTo>
                        <a:lnTo>
                          <a:pt x="14" y="52"/>
                        </a:lnTo>
                        <a:lnTo>
                          <a:pt x="18" y="55"/>
                        </a:lnTo>
                        <a:lnTo>
                          <a:pt x="23" y="57"/>
                        </a:lnTo>
                        <a:lnTo>
                          <a:pt x="29" y="58"/>
                        </a:lnTo>
                        <a:lnTo>
                          <a:pt x="35" y="57"/>
                        </a:lnTo>
                        <a:lnTo>
                          <a:pt x="41" y="55"/>
                        </a:lnTo>
                        <a:lnTo>
                          <a:pt x="46" y="52"/>
                        </a:lnTo>
                        <a:lnTo>
                          <a:pt x="51" y="49"/>
                        </a:lnTo>
                        <a:lnTo>
                          <a:pt x="54" y="44"/>
                        </a:lnTo>
                        <a:lnTo>
                          <a:pt x="57" y="40"/>
                        </a:lnTo>
                        <a:lnTo>
                          <a:pt x="58" y="34"/>
                        </a:lnTo>
                        <a:lnTo>
                          <a:pt x="58" y="29"/>
                        </a:lnTo>
                        <a:close/>
                        <a:moveTo>
                          <a:pt x="55" y="29"/>
                        </a:moveTo>
                        <a:lnTo>
                          <a:pt x="55" y="34"/>
                        </a:lnTo>
                        <a:lnTo>
                          <a:pt x="54" y="38"/>
                        </a:lnTo>
                        <a:lnTo>
                          <a:pt x="51" y="43"/>
                        </a:lnTo>
                        <a:lnTo>
                          <a:pt x="48" y="48"/>
                        </a:lnTo>
                        <a:lnTo>
                          <a:pt x="44" y="51"/>
                        </a:lnTo>
                        <a:lnTo>
                          <a:pt x="40" y="52"/>
                        </a:lnTo>
                        <a:lnTo>
                          <a:pt x="35" y="54"/>
                        </a:lnTo>
                        <a:lnTo>
                          <a:pt x="29" y="55"/>
                        </a:lnTo>
                        <a:lnTo>
                          <a:pt x="24" y="54"/>
                        </a:lnTo>
                        <a:lnTo>
                          <a:pt x="20" y="52"/>
                        </a:lnTo>
                        <a:lnTo>
                          <a:pt x="15" y="51"/>
                        </a:lnTo>
                        <a:lnTo>
                          <a:pt x="11" y="48"/>
                        </a:lnTo>
                        <a:lnTo>
                          <a:pt x="7" y="43"/>
                        </a:lnTo>
                        <a:lnTo>
                          <a:pt x="6" y="38"/>
                        </a:lnTo>
                        <a:lnTo>
                          <a:pt x="4" y="34"/>
                        </a:lnTo>
                        <a:lnTo>
                          <a:pt x="3" y="29"/>
                        </a:lnTo>
                        <a:lnTo>
                          <a:pt x="4" y="23"/>
                        </a:lnTo>
                        <a:lnTo>
                          <a:pt x="6" y="18"/>
                        </a:lnTo>
                        <a:lnTo>
                          <a:pt x="7" y="14"/>
                        </a:lnTo>
                        <a:lnTo>
                          <a:pt x="11" y="10"/>
                        </a:lnTo>
                        <a:lnTo>
                          <a:pt x="15" y="6"/>
                        </a:lnTo>
                        <a:lnTo>
                          <a:pt x="20" y="4"/>
                        </a:lnTo>
                        <a:lnTo>
                          <a:pt x="24" y="3"/>
                        </a:lnTo>
                        <a:lnTo>
                          <a:pt x="29" y="3"/>
                        </a:lnTo>
                        <a:lnTo>
                          <a:pt x="35" y="3"/>
                        </a:lnTo>
                        <a:lnTo>
                          <a:pt x="40" y="4"/>
                        </a:lnTo>
                        <a:lnTo>
                          <a:pt x="44" y="6"/>
                        </a:lnTo>
                        <a:lnTo>
                          <a:pt x="48" y="10"/>
                        </a:lnTo>
                        <a:lnTo>
                          <a:pt x="51" y="14"/>
                        </a:lnTo>
                        <a:lnTo>
                          <a:pt x="54" y="18"/>
                        </a:lnTo>
                        <a:lnTo>
                          <a:pt x="55" y="23"/>
                        </a:lnTo>
                        <a:lnTo>
                          <a:pt x="55" y="29"/>
                        </a:lnTo>
                        <a:close/>
                      </a:path>
                    </a:pathLst>
                  </a:custGeom>
                  <a:solidFill>
                    <a:srgbClr val="9EAAD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28" name="Freeform 996"/>
                  <p:cNvSpPr>
                    <a:spLocks noEditPoints="1"/>
                  </p:cNvSpPr>
                  <p:nvPr/>
                </p:nvSpPr>
                <p:spPr bwMode="auto">
                  <a:xfrm>
                    <a:off x="5528" y="1615"/>
                    <a:ext cx="56" cy="56"/>
                  </a:xfrm>
                  <a:custGeom>
                    <a:avLst/>
                    <a:gdLst/>
                    <a:ahLst/>
                    <a:cxnLst>
                      <a:cxn ang="0">
                        <a:pos x="56" y="22"/>
                      </a:cxn>
                      <a:cxn ang="0">
                        <a:pos x="51" y="11"/>
                      </a:cxn>
                      <a:cxn ang="0">
                        <a:pos x="43" y="5"/>
                      </a:cxn>
                      <a:cxn ang="0">
                        <a:pos x="34" y="0"/>
                      </a:cxn>
                      <a:cxn ang="0">
                        <a:pos x="20" y="0"/>
                      </a:cxn>
                      <a:cxn ang="0">
                        <a:pos x="8" y="9"/>
                      </a:cxn>
                      <a:cxn ang="0">
                        <a:pos x="2" y="22"/>
                      </a:cxn>
                      <a:cxn ang="0">
                        <a:pos x="2" y="33"/>
                      </a:cxn>
                      <a:cxn ang="0">
                        <a:pos x="5" y="43"/>
                      </a:cxn>
                      <a:cxn ang="0">
                        <a:pos x="13" y="50"/>
                      </a:cxn>
                      <a:cxn ang="0">
                        <a:pos x="23" y="54"/>
                      </a:cxn>
                      <a:cxn ang="0">
                        <a:pos x="34" y="54"/>
                      </a:cxn>
                      <a:cxn ang="0">
                        <a:pos x="43" y="50"/>
                      </a:cxn>
                      <a:cxn ang="0">
                        <a:pos x="51" y="43"/>
                      </a:cxn>
                      <a:cxn ang="0">
                        <a:pos x="56" y="33"/>
                      </a:cxn>
                      <a:cxn ang="0">
                        <a:pos x="53" y="28"/>
                      </a:cxn>
                      <a:cxn ang="0">
                        <a:pos x="51" y="37"/>
                      </a:cxn>
                      <a:cxn ang="0">
                        <a:pos x="47" y="45"/>
                      </a:cxn>
                      <a:cxn ang="0">
                        <a:pos x="39" y="50"/>
                      </a:cxn>
                      <a:cxn ang="0">
                        <a:pos x="28" y="53"/>
                      </a:cxn>
                      <a:cxn ang="0">
                        <a:pos x="19" y="50"/>
                      </a:cxn>
                      <a:cxn ang="0">
                        <a:pos x="11" y="45"/>
                      </a:cxn>
                      <a:cxn ang="0">
                        <a:pos x="6" y="37"/>
                      </a:cxn>
                      <a:cxn ang="0">
                        <a:pos x="3" y="28"/>
                      </a:cxn>
                      <a:cxn ang="0">
                        <a:pos x="6" y="17"/>
                      </a:cxn>
                      <a:cxn ang="0">
                        <a:pos x="11" y="9"/>
                      </a:cxn>
                      <a:cxn ang="0">
                        <a:pos x="19" y="5"/>
                      </a:cxn>
                      <a:cxn ang="0">
                        <a:pos x="28" y="3"/>
                      </a:cxn>
                      <a:cxn ang="0">
                        <a:pos x="39" y="5"/>
                      </a:cxn>
                      <a:cxn ang="0">
                        <a:pos x="47" y="9"/>
                      </a:cxn>
                      <a:cxn ang="0">
                        <a:pos x="51" y="17"/>
                      </a:cxn>
                      <a:cxn ang="0">
                        <a:pos x="53" y="28"/>
                      </a:cxn>
                    </a:cxnLst>
                    <a:rect l="0" t="0" r="r" b="b"/>
                    <a:pathLst>
                      <a:path w="56" h="56">
                        <a:moveTo>
                          <a:pt x="56" y="28"/>
                        </a:moveTo>
                        <a:lnTo>
                          <a:pt x="56" y="22"/>
                        </a:lnTo>
                        <a:lnTo>
                          <a:pt x="54" y="17"/>
                        </a:lnTo>
                        <a:lnTo>
                          <a:pt x="51" y="11"/>
                        </a:lnTo>
                        <a:lnTo>
                          <a:pt x="48" y="8"/>
                        </a:lnTo>
                        <a:lnTo>
                          <a:pt x="43" y="5"/>
                        </a:lnTo>
                        <a:lnTo>
                          <a:pt x="39" y="2"/>
                        </a:lnTo>
                        <a:lnTo>
                          <a:pt x="34" y="0"/>
                        </a:lnTo>
                        <a:lnTo>
                          <a:pt x="28" y="0"/>
                        </a:lnTo>
                        <a:lnTo>
                          <a:pt x="20" y="0"/>
                        </a:lnTo>
                        <a:lnTo>
                          <a:pt x="14" y="3"/>
                        </a:lnTo>
                        <a:lnTo>
                          <a:pt x="8" y="9"/>
                        </a:lnTo>
                        <a:lnTo>
                          <a:pt x="3" y="17"/>
                        </a:lnTo>
                        <a:lnTo>
                          <a:pt x="2" y="22"/>
                        </a:lnTo>
                        <a:lnTo>
                          <a:pt x="0" y="28"/>
                        </a:lnTo>
                        <a:lnTo>
                          <a:pt x="2" y="33"/>
                        </a:lnTo>
                        <a:lnTo>
                          <a:pt x="3" y="39"/>
                        </a:lnTo>
                        <a:lnTo>
                          <a:pt x="5" y="43"/>
                        </a:lnTo>
                        <a:lnTo>
                          <a:pt x="10" y="47"/>
                        </a:lnTo>
                        <a:lnTo>
                          <a:pt x="13" y="50"/>
                        </a:lnTo>
                        <a:lnTo>
                          <a:pt x="17" y="53"/>
                        </a:lnTo>
                        <a:lnTo>
                          <a:pt x="23" y="54"/>
                        </a:lnTo>
                        <a:lnTo>
                          <a:pt x="28" y="56"/>
                        </a:lnTo>
                        <a:lnTo>
                          <a:pt x="34" y="54"/>
                        </a:lnTo>
                        <a:lnTo>
                          <a:pt x="39" y="53"/>
                        </a:lnTo>
                        <a:lnTo>
                          <a:pt x="43" y="50"/>
                        </a:lnTo>
                        <a:lnTo>
                          <a:pt x="48" y="47"/>
                        </a:lnTo>
                        <a:lnTo>
                          <a:pt x="51" y="43"/>
                        </a:lnTo>
                        <a:lnTo>
                          <a:pt x="54" y="39"/>
                        </a:lnTo>
                        <a:lnTo>
                          <a:pt x="56" y="33"/>
                        </a:lnTo>
                        <a:lnTo>
                          <a:pt x="56" y="28"/>
                        </a:lnTo>
                        <a:close/>
                        <a:moveTo>
                          <a:pt x="53" y="28"/>
                        </a:moveTo>
                        <a:lnTo>
                          <a:pt x="53" y="33"/>
                        </a:lnTo>
                        <a:lnTo>
                          <a:pt x="51" y="37"/>
                        </a:lnTo>
                        <a:lnTo>
                          <a:pt x="50" y="40"/>
                        </a:lnTo>
                        <a:lnTo>
                          <a:pt x="47" y="45"/>
                        </a:lnTo>
                        <a:lnTo>
                          <a:pt x="42" y="48"/>
                        </a:lnTo>
                        <a:lnTo>
                          <a:pt x="39" y="50"/>
                        </a:lnTo>
                        <a:lnTo>
                          <a:pt x="34" y="51"/>
                        </a:lnTo>
                        <a:lnTo>
                          <a:pt x="28" y="53"/>
                        </a:lnTo>
                        <a:lnTo>
                          <a:pt x="23" y="51"/>
                        </a:lnTo>
                        <a:lnTo>
                          <a:pt x="19" y="50"/>
                        </a:lnTo>
                        <a:lnTo>
                          <a:pt x="14" y="48"/>
                        </a:lnTo>
                        <a:lnTo>
                          <a:pt x="11" y="45"/>
                        </a:lnTo>
                        <a:lnTo>
                          <a:pt x="8" y="40"/>
                        </a:lnTo>
                        <a:lnTo>
                          <a:pt x="6" y="37"/>
                        </a:lnTo>
                        <a:lnTo>
                          <a:pt x="5" y="33"/>
                        </a:lnTo>
                        <a:lnTo>
                          <a:pt x="3" y="28"/>
                        </a:lnTo>
                        <a:lnTo>
                          <a:pt x="5" y="22"/>
                        </a:lnTo>
                        <a:lnTo>
                          <a:pt x="6" y="17"/>
                        </a:lnTo>
                        <a:lnTo>
                          <a:pt x="8" y="14"/>
                        </a:lnTo>
                        <a:lnTo>
                          <a:pt x="11" y="9"/>
                        </a:lnTo>
                        <a:lnTo>
                          <a:pt x="14" y="6"/>
                        </a:lnTo>
                        <a:lnTo>
                          <a:pt x="19" y="5"/>
                        </a:lnTo>
                        <a:lnTo>
                          <a:pt x="23" y="3"/>
                        </a:lnTo>
                        <a:lnTo>
                          <a:pt x="28" y="3"/>
                        </a:lnTo>
                        <a:lnTo>
                          <a:pt x="34" y="3"/>
                        </a:lnTo>
                        <a:lnTo>
                          <a:pt x="39" y="5"/>
                        </a:lnTo>
                        <a:lnTo>
                          <a:pt x="42" y="6"/>
                        </a:lnTo>
                        <a:lnTo>
                          <a:pt x="47" y="9"/>
                        </a:lnTo>
                        <a:lnTo>
                          <a:pt x="50" y="14"/>
                        </a:lnTo>
                        <a:lnTo>
                          <a:pt x="51" y="17"/>
                        </a:lnTo>
                        <a:lnTo>
                          <a:pt x="53" y="22"/>
                        </a:lnTo>
                        <a:lnTo>
                          <a:pt x="53" y="28"/>
                        </a:lnTo>
                        <a:close/>
                      </a:path>
                    </a:pathLst>
                  </a:custGeom>
                  <a:solidFill>
                    <a:srgbClr val="A2ADD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29" name="Freeform 997"/>
                  <p:cNvSpPr>
                    <a:spLocks noEditPoints="1"/>
                  </p:cNvSpPr>
                  <p:nvPr/>
                </p:nvSpPr>
                <p:spPr bwMode="auto">
                  <a:xfrm>
                    <a:off x="5530" y="1617"/>
                    <a:ext cx="52" cy="52"/>
                  </a:xfrm>
                  <a:custGeom>
                    <a:avLst/>
                    <a:gdLst/>
                    <a:ahLst/>
                    <a:cxnLst>
                      <a:cxn ang="0">
                        <a:pos x="52" y="20"/>
                      </a:cxn>
                      <a:cxn ang="0">
                        <a:pos x="48" y="11"/>
                      </a:cxn>
                      <a:cxn ang="0">
                        <a:pos x="41" y="3"/>
                      </a:cxn>
                      <a:cxn ang="0">
                        <a:pos x="32" y="0"/>
                      </a:cxn>
                      <a:cxn ang="0">
                        <a:pos x="21" y="0"/>
                      </a:cxn>
                      <a:cxn ang="0">
                        <a:pos x="12" y="3"/>
                      </a:cxn>
                      <a:cxn ang="0">
                        <a:pos x="4" y="11"/>
                      </a:cxn>
                      <a:cxn ang="0">
                        <a:pos x="1" y="20"/>
                      </a:cxn>
                      <a:cxn ang="0">
                        <a:pos x="1" y="31"/>
                      </a:cxn>
                      <a:cxn ang="0">
                        <a:pos x="4" y="40"/>
                      </a:cxn>
                      <a:cxn ang="0">
                        <a:pos x="12" y="48"/>
                      </a:cxn>
                      <a:cxn ang="0">
                        <a:pos x="21" y="51"/>
                      </a:cxn>
                      <a:cxn ang="0">
                        <a:pos x="32" y="51"/>
                      </a:cxn>
                      <a:cxn ang="0">
                        <a:pos x="41" y="48"/>
                      </a:cxn>
                      <a:cxn ang="0">
                        <a:pos x="48" y="40"/>
                      </a:cxn>
                      <a:cxn ang="0">
                        <a:pos x="52" y="31"/>
                      </a:cxn>
                      <a:cxn ang="0">
                        <a:pos x="49" y="26"/>
                      </a:cxn>
                      <a:cxn ang="0">
                        <a:pos x="48" y="34"/>
                      </a:cxn>
                      <a:cxn ang="0">
                        <a:pos x="43" y="41"/>
                      </a:cxn>
                      <a:cxn ang="0">
                        <a:pos x="35" y="46"/>
                      </a:cxn>
                      <a:cxn ang="0">
                        <a:pos x="26" y="49"/>
                      </a:cxn>
                      <a:cxn ang="0">
                        <a:pos x="17" y="46"/>
                      </a:cxn>
                      <a:cxn ang="0">
                        <a:pos x="11" y="41"/>
                      </a:cxn>
                      <a:cxn ang="0">
                        <a:pos x="6" y="34"/>
                      </a:cxn>
                      <a:cxn ang="0">
                        <a:pos x="3" y="26"/>
                      </a:cxn>
                      <a:cxn ang="0">
                        <a:pos x="6" y="17"/>
                      </a:cxn>
                      <a:cxn ang="0">
                        <a:pos x="11" y="9"/>
                      </a:cxn>
                      <a:cxn ang="0">
                        <a:pos x="17" y="4"/>
                      </a:cxn>
                      <a:cxn ang="0">
                        <a:pos x="26" y="3"/>
                      </a:cxn>
                      <a:cxn ang="0">
                        <a:pos x="35" y="4"/>
                      </a:cxn>
                      <a:cxn ang="0">
                        <a:pos x="43" y="9"/>
                      </a:cxn>
                      <a:cxn ang="0">
                        <a:pos x="48" y="17"/>
                      </a:cxn>
                      <a:cxn ang="0">
                        <a:pos x="49" y="26"/>
                      </a:cxn>
                    </a:cxnLst>
                    <a:rect l="0" t="0" r="r" b="b"/>
                    <a:pathLst>
                      <a:path w="52" h="52">
                        <a:moveTo>
                          <a:pt x="52" y="26"/>
                        </a:moveTo>
                        <a:lnTo>
                          <a:pt x="52" y="20"/>
                        </a:lnTo>
                        <a:lnTo>
                          <a:pt x="51" y="15"/>
                        </a:lnTo>
                        <a:lnTo>
                          <a:pt x="48" y="11"/>
                        </a:lnTo>
                        <a:lnTo>
                          <a:pt x="45" y="7"/>
                        </a:lnTo>
                        <a:lnTo>
                          <a:pt x="41" y="3"/>
                        </a:lnTo>
                        <a:lnTo>
                          <a:pt x="37" y="1"/>
                        </a:lnTo>
                        <a:lnTo>
                          <a:pt x="32" y="0"/>
                        </a:lnTo>
                        <a:lnTo>
                          <a:pt x="26" y="0"/>
                        </a:lnTo>
                        <a:lnTo>
                          <a:pt x="21" y="0"/>
                        </a:lnTo>
                        <a:lnTo>
                          <a:pt x="17" y="1"/>
                        </a:lnTo>
                        <a:lnTo>
                          <a:pt x="12" y="3"/>
                        </a:lnTo>
                        <a:lnTo>
                          <a:pt x="8" y="7"/>
                        </a:lnTo>
                        <a:lnTo>
                          <a:pt x="4" y="11"/>
                        </a:lnTo>
                        <a:lnTo>
                          <a:pt x="3" y="15"/>
                        </a:lnTo>
                        <a:lnTo>
                          <a:pt x="1" y="20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3" y="35"/>
                        </a:lnTo>
                        <a:lnTo>
                          <a:pt x="4" y="40"/>
                        </a:lnTo>
                        <a:lnTo>
                          <a:pt x="8" y="45"/>
                        </a:lnTo>
                        <a:lnTo>
                          <a:pt x="12" y="48"/>
                        </a:lnTo>
                        <a:lnTo>
                          <a:pt x="17" y="49"/>
                        </a:lnTo>
                        <a:lnTo>
                          <a:pt x="21" y="51"/>
                        </a:lnTo>
                        <a:lnTo>
                          <a:pt x="26" y="52"/>
                        </a:lnTo>
                        <a:lnTo>
                          <a:pt x="32" y="51"/>
                        </a:lnTo>
                        <a:lnTo>
                          <a:pt x="37" y="49"/>
                        </a:lnTo>
                        <a:lnTo>
                          <a:pt x="41" y="48"/>
                        </a:lnTo>
                        <a:lnTo>
                          <a:pt x="45" y="45"/>
                        </a:lnTo>
                        <a:lnTo>
                          <a:pt x="48" y="40"/>
                        </a:lnTo>
                        <a:lnTo>
                          <a:pt x="51" y="35"/>
                        </a:lnTo>
                        <a:lnTo>
                          <a:pt x="52" y="31"/>
                        </a:lnTo>
                        <a:lnTo>
                          <a:pt x="52" y="26"/>
                        </a:lnTo>
                        <a:close/>
                        <a:moveTo>
                          <a:pt x="49" y="26"/>
                        </a:moveTo>
                        <a:lnTo>
                          <a:pt x="49" y="31"/>
                        </a:lnTo>
                        <a:lnTo>
                          <a:pt x="48" y="34"/>
                        </a:lnTo>
                        <a:lnTo>
                          <a:pt x="46" y="38"/>
                        </a:lnTo>
                        <a:lnTo>
                          <a:pt x="43" y="41"/>
                        </a:lnTo>
                        <a:lnTo>
                          <a:pt x="40" y="45"/>
                        </a:lnTo>
                        <a:lnTo>
                          <a:pt x="35" y="46"/>
                        </a:lnTo>
                        <a:lnTo>
                          <a:pt x="31" y="48"/>
                        </a:lnTo>
                        <a:lnTo>
                          <a:pt x="26" y="49"/>
                        </a:lnTo>
                        <a:lnTo>
                          <a:pt x="21" y="48"/>
                        </a:lnTo>
                        <a:lnTo>
                          <a:pt x="17" y="46"/>
                        </a:lnTo>
                        <a:lnTo>
                          <a:pt x="14" y="45"/>
                        </a:lnTo>
                        <a:lnTo>
                          <a:pt x="11" y="41"/>
                        </a:lnTo>
                        <a:lnTo>
                          <a:pt x="8" y="38"/>
                        </a:lnTo>
                        <a:lnTo>
                          <a:pt x="6" y="34"/>
                        </a:lnTo>
                        <a:lnTo>
                          <a:pt x="4" y="31"/>
                        </a:lnTo>
                        <a:lnTo>
                          <a:pt x="3" y="26"/>
                        </a:lnTo>
                        <a:lnTo>
                          <a:pt x="4" y="21"/>
                        </a:lnTo>
                        <a:lnTo>
                          <a:pt x="6" y="17"/>
                        </a:lnTo>
                        <a:lnTo>
                          <a:pt x="8" y="12"/>
                        </a:lnTo>
                        <a:lnTo>
                          <a:pt x="11" y="9"/>
                        </a:lnTo>
                        <a:lnTo>
                          <a:pt x="14" y="6"/>
                        </a:lnTo>
                        <a:lnTo>
                          <a:pt x="17" y="4"/>
                        </a:lnTo>
                        <a:lnTo>
                          <a:pt x="21" y="3"/>
                        </a:lnTo>
                        <a:lnTo>
                          <a:pt x="26" y="3"/>
                        </a:lnTo>
                        <a:lnTo>
                          <a:pt x="31" y="3"/>
                        </a:lnTo>
                        <a:lnTo>
                          <a:pt x="35" y="4"/>
                        </a:lnTo>
                        <a:lnTo>
                          <a:pt x="40" y="6"/>
                        </a:lnTo>
                        <a:lnTo>
                          <a:pt x="43" y="9"/>
                        </a:lnTo>
                        <a:lnTo>
                          <a:pt x="46" y="12"/>
                        </a:lnTo>
                        <a:lnTo>
                          <a:pt x="48" y="17"/>
                        </a:lnTo>
                        <a:lnTo>
                          <a:pt x="49" y="21"/>
                        </a:lnTo>
                        <a:lnTo>
                          <a:pt x="49" y="26"/>
                        </a:lnTo>
                        <a:close/>
                      </a:path>
                    </a:pathLst>
                  </a:custGeom>
                  <a:solidFill>
                    <a:srgbClr val="AAB4D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30" name="Freeform 998"/>
                  <p:cNvSpPr>
                    <a:spLocks noEditPoints="1"/>
                  </p:cNvSpPr>
                  <p:nvPr/>
                </p:nvSpPr>
                <p:spPr bwMode="auto">
                  <a:xfrm>
                    <a:off x="5531" y="1618"/>
                    <a:ext cx="50" cy="50"/>
                  </a:xfrm>
                  <a:custGeom>
                    <a:avLst/>
                    <a:gdLst/>
                    <a:ahLst/>
                    <a:cxnLst>
                      <a:cxn ang="0">
                        <a:pos x="50" y="19"/>
                      </a:cxn>
                      <a:cxn ang="0">
                        <a:pos x="47" y="11"/>
                      </a:cxn>
                      <a:cxn ang="0">
                        <a:pos x="39" y="3"/>
                      </a:cxn>
                      <a:cxn ang="0">
                        <a:pos x="31" y="0"/>
                      </a:cxn>
                      <a:cxn ang="0">
                        <a:pos x="20" y="0"/>
                      </a:cxn>
                      <a:cxn ang="0">
                        <a:pos x="11" y="3"/>
                      </a:cxn>
                      <a:cxn ang="0">
                        <a:pos x="5" y="11"/>
                      </a:cxn>
                      <a:cxn ang="0">
                        <a:pos x="2" y="19"/>
                      </a:cxn>
                      <a:cxn ang="0">
                        <a:pos x="2" y="30"/>
                      </a:cxn>
                      <a:cxn ang="0">
                        <a:pos x="5" y="37"/>
                      </a:cxn>
                      <a:cxn ang="0">
                        <a:pos x="11" y="45"/>
                      </a:cxn>
                      <a:cxn ang="0">
                        <a:pos x="20" y="48"/>
                      </a:cxn>
                      <a:cxn ang="0">
                        <a:pos x="31" y="48"/>
                      </a:cxn>
                      <a:cxn ang="0">
                        <a:pos x="39" y="45"/>
                      </a:cxn>
                      <a:cxn ang="0">
                        <a:pos x="47" y="37"/>
                      </a:cxn>
                      <a:cxn ang="0">
                        <a:pos x="50" y="30"/>
                      </a:cxn>
                      <a:cxn ang="0">
                        <a:pos x="47" y="25"/>
                      </a:cxn>
                      <a:cxn ang="0">
                        <a:pos x="45" y="33"/>
                      </a:cxn>
                      <a:cxn ang="0">
                        <a:pos x="40" y="39"/>
                      </a:cxn>
                      <a:cxn ang="0">
                        <a:pos x="34" y="44"/>
                      </a:cxn>
                      <a:cxn ang="0">
                        <a:pos x="25" y="47"/>
                      </a:cxn>
                      <a:cxn ang="0">
                        <a:pos x="17" y="44"/>
                      </a:cxn>
                      <a:cxn ang="0">
                        <a:pos x="10" y="39"/>
                      </a:cxn>
                      <a:cxn ang="0">
                        <a:pos x="5" y="33"/>
                      </a:cxn>
                      <a:cxn ang="0">
                        <a:pos x="3" y="25"/>
                      </a:cxn>
                      <a:cxn ang="0">
                        <a:pos x="5" y="16"/>
                      </a:cxn>
                      <a:cxn ang="0">
                        <a:pos x="10" y="10"/>
                      </a:cxn>
                      <a:cxn ang="0">
                        <a:pos x="17" y="5"/>
                      </a:cxn>
                      <a:cxn ang="0">
                        <a:pos x="25" y="3"/>
                      </a:cxn>
                      <a:cxn ang="0">
                        <a:pos x="34" y="5"/>
                      </a:cxn>
                      <a:cxn ang="0">
                        <a:pos x="40" y="10"/>
                      </a:cxn>
                      <a:cxn ang="0">
                        <a:pos x="45" y="16"/>
                      </a:cxn>
                      <a:cxn ang="0">
                        <a:pos x="47" y="25"/>
                      </a:cxn>
                    </a:cxnLst>
                    <a:rect l="0" t="0" r="r" b="b"/>
                    <a:pathLst>
                      <a:path w="50" h="50">
                        <a:moveTo>
                          <a:pt x="50" y="25"/>
                        </a:moveTo>
                        <a:lnTo>
                          <a:pt x="50" y="19"/>
                        </a:lnTo>
                        <a:lnTo>
                          <a:pt x="48" y="14"/>
                        </a:lnTo>
                        <a:lnTo>
                          <a:pt x="47" y="11"/>
                        </a:lnTo>
                        <a:lnTo>
                          <a:pt x="44" y="6"/>
                        </a:lnTo>
                        <a:lnTo>
                          <a:pt x="39" y="3"/>
                        </a:lnTo>
                        <a:lnTo>
                          <a:pt x="36" y="2"/>
                        </a:lnTo>
                        <a:lnTo>
                          <a:pt x="31" y="0"/>
                        </a:lnTo>
                        <a:lnTo>
                          <a:pt x="25" y="0"/>
                        </a:lnTo>
                        <a:lnTo>
                          <a:pt x="20" y="0"/>
                        </a:lnTo>
                        <a:lnTo>
                          <a:pt x="16" y="2"/>
                        </a:lnTo>
                        <a:lnTo>
                          <a:pt x="11" y="3"/>
                        </a:lnTo>
                        <a:lnTo>
                          <a:pt x="8" y="6"/>
                        </a:lnTo>
                        <a:lnTo>
                          <a:pt x="5" y="11"/>
                        </a:lnTo>
                        <a:lnTo>
                          <a:pt x="3" y="14"/>
                        </a:lnTo>
                        <a:lnTo>
                          <a:pt x="2" y="19"/>
                        </a:lnTo>
                        <a:lnTo>
                          <a:pt x="0" y="25"/>
                        </a:lnTo>
                        <a:lnTo>
                          <a:pt x="2" y="30"/>
                        </a:lnTo>
                        <a:lnTo>
                          <a:pt x="3" y="34"/>
                        </a:lnTo>
                        <a:lnTo>
                          <a:pt x="5" y="37"/>
                        </a:lnTo>
                        <a:lnTo>
                          <a:pt x="8" y="42"/>
                        </a:lnTo>
                        <a:lnTo>
                          <a:pt x="11" y="45"/>
                        </a:lnTo>
                        <a:lnTo>
                          <a:pt x="16" y="47"/>
                        </a:lnTo>
                        <a:lnTo>
                          <a:pt x="20" y="48"/>
                        </a:lnTo>
                        <a:lnTo>
                          <a:pt x="25" y="50"/>
                        </a:lnTo>
                        <a:lnTo>
                          <a:pt x="31" y="48"/>
                        </a:lnTo>
                        <a:lnTo>
                          <a:pt x="36" y="47"/>
                        </a:lnTo>
                        <a:lnTo>
                          <a:pt x="39" y="45"/>
                        </a:lnTo>
                        <a:lnTo>
                          <a:pt x="44" y="42"/>
                        </a:lnTo>
                        <a:lnTo>
                          <a:pt x="47" y="37"/>
                        </a:lnTo>
                        <a:lnTo>
                          <a:pt x="48" y="34"/>
                        </a:lnTo>
                        <a:lnTo>
                          <a:pt x="50" y="30"/>
                        </a:lnTo>
                        <a:lnTo>
                          <a:pt x="50" y="25"/>
                        </a:lnTo>
                        <a:close/>
                        <a:moveTo>
                          <a:pt x="47" y="25"/>
                        </a:moveTo>
                        <a:lnTo>
                          <a:pt x="47" y="28"/>
                        </a:lnTo>
                        <a:lnTo>
                          <a:pt x="45" y="33"/>
                        </a:lnTo>
                        <a:lnTo>
                          <a:pt x="44" y="36"/>
                        </a:lnTo>
                        <a:lnTo>
                          <a:pt x="40" y="39"/>
                        </a:lnTo>
                        <a:lnTo>
                          <a:pt x="37" y="42"/>
                        </a:lnTo>
                        <a:lnTo>
                          <a:pt x="34" y="44"/>
                        </a:lnTo>
                        <a:lnTo>
                          <a:pt x="30" y="45"/>
                        </a:lnTo>
                        <a:lnTo>
                          <a:pt x="25" y="47"/>
                        </a:lnTo>
                        <a:lnTo>
                          <a:pt x="22" y="45"/>
                        </a:lnTo>
                        <a:lnTo>
                          <a:pt x="17" y="44"/>
                        </a:lnTo>
                        <a:lnTo>
                          <a:pt x="14" y="42"/>
                        </a:lnTo>
                        <a:lnTo>
                          <a:pt x="10" y="39"/>
                        </a:lnTo>
                        <a:lnTo>
                          <a:pt x="8" y="36"/>
                        </a:lnTo>
                        <a:lnTo>
                          <a:pt x="5" y="33"/>
                        </a:lnTo>
                        <a:lnTo>
                          <a:pt x="5" y="28"/>
                        </a:lnTo>
                        <a:lnTo>
                          <a:pt x="3" y="25"/>
                        </a:lnTo>
                        <a:lnTo>
                          <a:pt x="5" y="20"/>
                        </a:lnTo>
                        <a:lnTo>
                          <a:pt x="5" y="16"/>
                        </a:lnTo>
                        <a:lnTo>
                          <a:pt x="8" y="13"/>
                        </a:lnTo>
                        <a:lnTo>
                          <a:pt x="10" y="10"/>
                        </a:lnTo>
                        <a:lnTo>
                          <a:pt x="14" y="6"/>
                        </a:lnTo>
                        <a:lnTo>
                          <a:pt x="17" y="5"/>
                        </a:lnTo>
                        <a:lnTo>
                          <a:pt x="22" y="3"/>
                        </a:lnTo>
                        <a:lnTo>
                          <a:pt x="25" y="3"/>
                        </a:lnTo>
                        <a:lnTo>
                          <a:pt x="30" y="3"/>
                        </a:lnTo>
                        <a:lnTo>
                          <a:pt x="34" y="5"/>
                        </a:lnTo>
                        <a:lnTo>
                          <a:pt x="37" y="6"/>
                        </a:lnTo>
                        <a:lnTo>
                          <a:pt x="40" y="10"/>
                        </a:lnTo>
                        <a:lnTo>
                          <a:pt x="44" y="13"/>
                        </a:lnTo>
                        <a:lnTo>
                          <a:pt x="45" y="16"/>
                        </a:lnTo>
                        <a:lnTo>
                          <a:pt x="47" y="20"/>
                        </a:lnTo>
                        <a:lnTo>
                          <a:pt x="47" y="25"/>
                        </a:lnTo>
                        <a:close/>
                      </a:path>
                    </a:pathLst>
                  </a:custGeom>
                  <a:solidFill>
                    <a:srgbClr val="ADB8D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31" name="Freeform 999"/>
                  <p:cNvSpPr>
                    <a:spLocks noEditPoints="1"/>
                  </p:cNvSpPr>
                  <p:nvPr/>
                </p:nvSpPr>
                <p:spPr bwMode="auto">
                  <a:xfrm>
                    <a:off x="5533" y="1620"/>
                    <a:ext cx="46" cy="46"/>
                  </a:xfrm>
                  <a:custGeom>
                    <a:avLst/>
                    <a:gdLst/>
                    <a:ahLst/>
                    <a:cxnLst>
                      <a:cxn ang="0">
                        <a:pos x="46" y="23"/>
                      </a:cxn>
                      <a:cxn ang="0">
                        <a:pos x="46" y="18"/>
                      </a:cxn>
                      <a:cxn ang="0">
                        <a:pos x="45" y="14"/>
                      </a:cxn>
                      <a:cxn ang="0">
                        <a:pos x="43" y="9"/>
                      </a:cxn>
                      <a:cxn ang="0">
                        <a:pos x="40" y="6"/>
                      </a:cxn>
                      <a:cxn ang="0">
                        <a:pos x="37" y="3"/>
                      </a:cxn>
                      <a:cxn ang="0">
                        <a:pos x="32" y="1"/>
                      </a:cxn>
                      <a:cxn ang="0">
                        <a:pos x="28" y="0"/>
                      </a:cxn>
                      <a:cxn ang="0">
                        <a:pos x="23" y="0"/>
                      </a:cxn>
                      <a:cxn ang="0">
                        <a:pos x="18" y="0"/>
                      </a:cxn>
                      <a:cxn ang="0">
                        <a:pos x="14" y="1"/>
                      </a:cxn>
                      <a:cxn ang="0">
                        <a:pos x="11" y="3"/>
                      </a:cxn>
                      <a:cxn ang="0">
                        <a:pos x="8" y="6"/>
                      </a:cxn>
                      <a:cxn ang="0">
                        <a:pos x="5" y="9"/>
                      </a:cxn>
                      <a:cxn ang="0">
                        <a:pos x="3" y="14"/>
                      </a:cxn>
                      <a:cxn ang="0">
                        <a:pos x="1" y="18"/>
                      </a:cxn>
                      <a:cxn ang="0">
                        <a:pos x="0" y="23"/>
                      </a:cxn>
                      <a:cxn ang="0">
                        <a:pos x="1" y="28"/>
                      </a:cxn>
                      <a:cxn ang="0">
                        <a:pos x="3" y="31"/>
                      </a:cxn>
                      <a:cxn ang="0">
                        <a:pos x="5" y="35"/>
                      </a:cxn>
                      <a:cxn ang="0">
                        <a:pos x="8" y="38"/>
                      </a:cxn>
                      <a:cxn ang="0">
                        <a:pos x="11" y="42"/>
                      </a:cxn>
                      <a:cxn ang="0">
                        <a:pos x="14" y="43"/>
                      </a:cxn>
                      <a:cxn ang="0">
                        <a:pos x="18" y="45"/>
                      </a:cxn>
                      <a:cxn ang="0">
                        <a:pos x="23" y="46"/>
                      </a:cxn>
                      <a:cxn ang="0">
                        <a:pos x="28" y="45"/>
                      </a:cxn>
                      <a:cxn ang="0">
                        <a:pos x="32" y="43"/>
                      </a:cxn>
                      <a:cxn ang="0">
                        <a:pos x="37" y="42"/>
                      </a:cxn>
                      <a:cxn ang="0">
                        <a:pos x="40" y="38"/>
                      </a:cxn>
                      <a:cxn ang="0">
                        <a:pos x="43" y="35"/>
                      </a:cxn>
                      <a:cxn ang="0">
                        <a:pos x="45" y="31"/>
                      </a:cxn>
                      <a:cxn ang="0">
                        <a:pos x="46" y="28"/>
                      </a:cxn>
                      <a:cxn ang="0">
                        <a:pos x="46" y="23"/>
                      </a:cxn>
                      <a:cxn ang="0">
                        <a:pos x="43" y="23"/>
                      </a:cxn>
                      <a:cxn ang="0">
                        <a:pos x="42" y="31"/>
                      </a:cxn>
                      <a:cxn ang="0">
                        <a:pos x="38" y="37"/>
                      </a:cxn>
                      <a:cxn ang="0">
                        <a:pos x="31" y="42"/>
                      </a:cxn>
                      <a:cxn ang="0">
                        <a:pos x="23" y="43"/>
                      </a:cxn>
                      <a:cxn ang="0">
                        <a:pos x="15" y="42"/>
                      </a:cxn>
                      <a:cxn ang="0">
                        <a:pos x="9" y="37"/>
                      </a:cxn>
                      <a:cxn ang="0">
                        <a:pos x="5" y="31"/>
                      </a:cxn>
                      <a:cxn ang="0">
                        <a:pos x="3" y="23"/>
                      </a:cxn>
                      <a:cxn ang="0">
                        <a:pos x="5" y="14"/>
                      </a:cxn>
                      <a:cxn ang="0">
                        <a:pos x="9" y="8"/>
                      </a:cxn>
                      <a:cxn ang="0">
                        <a:pos x="15" y="4"/>
                      </a:cxn>
                      <a:cxn ang="0">
                        <a:pos x="23" y="3"/>
                      </a:cxn>
                      <a:cxn ang="0">
                        <a:pos x="31" y="4"/>
                      </a:cxn>
                      <a:cxn ang="0">
                        <a:pos x="38" y="8"/>
                      </a:cxn>
                      <a:cxn ang="0">
                        <a:pos x="42" y="14"/>
                      </a:cxn>
                      <a:cxn ang="0">
                        <a:pos x="43" y="23"/>
                      </a:cxn>
                    </a:cxnLst>
                    <a:rect l="0" t="0" r="r" b="b"/>
                    <a:pathLst>
                      <a:path w="46" h="46">
                        <a:moveTo>
                          <a:pt x="46" y="23"/>
                        </a:moveTo>
                        <a:lnTo>
                          <a:pt x="46" y="18"/>
                        </a:lnTo>
                        <a:lnTo>
                          <a:pt x="45" y="14"/>
                        </a:lnTo>
                        <a:lnTo>
                          <a:pt x="43" y="9"/>
                        </a:lnTo>
                        <a:lnTo>
                          <a:pt x="40" y="6"/>
                        </a:lnTo>
                        <a:lnTo>
                          <a:pt x="37" y="3"/>
                        </a:lnTo>
                        <a:lnTo>
                          <a:pt x="32" y="1"/>
                        </a:lnTo>
                        <a:lnTo>
                          <a:pt x="28" y="0"/>
                        </a:lnTo>
                        <a:lnTo>
                          <a:pt x="23" y="0"/>
                        </a:lnTo>
                        <a:lnTo>
                          <a:pt x="18" y="0"/>
                        </a:lnTo>
                        <a:lnTo>
                          <a:pt x="14" y="1"/>
                        </a:lnTo>
                        <a:lnTo>
                          <a:pt x="11" y="3"/>
                        </a:lnTo>
                        <a:lnTo>
                          <a:pt x="8" y="6"/>
                        </a:lnTo>
                        <a:lnTo>
                          <a:pt x="5" y="9"/>
                        </a:lnTo>
                        <a:lnTo>
                          <a:pt x="3" y="14"/>
                        </a:lnTo>
                        <a:lnTo>
                          <a:pt x="1" y="18"/>
                        </a:lnTo>
                        <a:lnTo>
                          <a:pt x="0" y="23"/>
                        </a:lnTo>
                        <a:lnTo>
                          <a:pt x="1" y="28"/>
                        </a:lnTo>
                        <a:lnTo>
                          <a:pt x="3" y="31"/>
                        </a:lnTo>
                        <a:lnTo>
                          <a:pt x="5" y="35"/>
                        </a:lnTo>
                        <a:lnTo>
                          <a:pt x="8" y="38"/>
                        </a:lnTo>
                        <a:lnTo>
                          <a:pt x="11" y="42"/>
                        </a:lnTo>
                        <a:lnTo>
                          <a:pt x="14" y="43"/>
                        </a:lnTo>
                        <a:lnTo>
                          <a:pt x="18" y="45"/>
                        </a:lnTo>
                        <a:lnTo>
                          <a:pt x="23" y="46"/>
                        </a:lnTo>
                        <a:lnTo>
                          <a:pt x="28" y="45"/>
                        </a:lnTo>
                        <a:lnTo>
                          <a:pt x="32" y="43"/>
                        </a:lnTo>
                        <a:lnTo>
                          <a:pt x="37" y="42"/>
                        </a:lnTo>
                        <a:lnTo>
                          <a:pt x="40" y="38"/>
                        </a:lnTo>
                        <a:lnTo>
                          <a:pt x="43" y="35"/>
                        </a:lnTo>
                        <a:lnTo>
                          <a:pt x="45" y="31"/>
                        </a:lnTo>
                        <a:lnTo>
                          <a:pt x="46" y="28"/>
                        </a:lnTo>
                        <a:lnTo>
                          <a:pt x="46" y="23"/>
                        </a:lnTo>
                        <a:close/>
                        <a:moveTo>
                          <a:pt x="43" y="23"/>
                        </a:moveTo>
                        <a:lnTo>
                          <a:pt x="42" y="31"/>
                        </a:lnTo>
                        <a:lnTo>
                          <a:pt x="38" y="37"/>
                        </a:lnTo>
                        <a:lnTo>
                          <a:pt x="31" y="42"/>
                        </a:lnTo>
                        <a:lnTo>
                          <a:pt x="23" y="43"/>
                        </a:lnTo>
                        <a:lnTo>
                          <a:pt x="15" y="42"/>
                        </a:lnTo>
                        <a:lnTo>
                          <a:pt x="9" y="37"/>
                        </a:lnTo>
                        <a:lnTo>
                          <a:pt x="5" y="31"/>
                        </a:lnTo>
                        <a:lnTo>
                          <a:pt x="3" y="23"/>
                        </a:lnTo>
                        <a:lnTo>
                          <a:pt x="5" y="14"/>
                        </a:lnTo>
                        <a:lnTo>
                          <a:pt x="9" y="8"/>
                        </a:lnTo>
                        <a:lnTo>
                          <a:pt x="15" y="4"/>
                        </a:lnTo>
                        <a:lnTo>
                          <a:pt x="23" y="3"/>
                        </a:lnTo>
                        <a:lnTo>
                          <a:pt x="31" y="4"/>
                        </a:lnTo>
                        <a:lnTo>
                          <a:pt x="38" y="8"/>
                        </a:lnTo>
                        <a:lnTo>
                          <a:pt x="42" y="14"/>
                        </a:lnTo>
                        <a:lnTo>
                          <a:pt x="43" y="23"/>
                        </a:lnTo>
                        <a:close/>
                      </a:path>
                    </a:pathLst>
                  </a:custGeom>
                  <a:solidFill>
                    <a:srgbClr val="B1BBD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32" name="Freeform 1000"/>
                  <p:cNvSpPr>
                    <a:spLocks noEditPoints="1"/>
                  </p:cNvSpPr>
                  <p:nvPr/>
                </p:nvSpPr>
                <p:spPr bwMode="auto">
                  <a:xfrm>
                    <a:off x="5534" y="1621"/>
                    <a:ext cx="44" cy="44"/>
                  </a:xfrm>
                  <a:custGeom>
                    <a:avLst/>
                    <a:gdLst/>
                    <a:ahLst/>
                    <a:cxnLst>
                      <a:cxn ang="0">
                        <a:pos x="44" y="22"/>
                      </a:cxn>
                      <a:cxn ang="0">
                        <a:pos x="44" y="17"/>
                      </a:cxn>
                      <a:cxn ang="0">
                        <a:pos x="42" y="13"/>
                      </a:cxn>
                      <a:cxn ang="0">
                        <a:pos x="41" y="10"/>
                      </a:cxn>
                      <a:cxn ang="0">
                        <a:pos x="37" y="7"/>
                      </a:cxn>
                      <a:cxn ang="0">
                        <a:pos x="34" y="3"/>
                      </a:cxn>
                      <a:cxn ang="0">
                        <a:pos x="31" y="2"/>
                      </a:cxn>
                      <a:cxn ang="0">
                        <a:pos x="27" y="0"/>
                      </a:cxn>
                      <a:cxn ang="0">
                        <a:pos x="22" y="0"/>
                      </a:cxn>
                      <a:cxn ang="0">
                        <a:pos x="19" y="0"/>
                      </a:cxn>
                      <a:cxn ang="0">
                        <a:pos x="14" y="2"/>
                      </a:cxn>
                      <a:cxn ang="0">
                        <a:pos x="11" y="3"/>
                      </a:cxn>
                      <a:cxn ang="0">
                        <a:pos x="7" y="7"/>
                      </a:cxn>
                      <a:cxn ang="0">
                        <a:pos x="5" y="10"/>
                      </a:cxn>
                      <a:cxn ang="0">
                        <a:pos x="2" y="13"/>
                      </a:cxn>
                      <a:cxn ang="0">
                        <a:pos x="2" y="17"/>
                      </a:cxn>
                      <a:cxn ang="0">
                        <a:pos x="0" y="22"/>
                      </a:cxn>
                      <a:cxn ang="0">
                        <a:pos x="2" y="25"/>
                      </a:cxn>
                      <a:cxn ang="0">
                        <a:pos x="2" y="30"/>
                      </a:cxn>
                      <a:cxn ang="0">
                        <a:pos x="5" y="33"/>
                      </a:cxn>
                      <a:cxn ang="0">
                        <a:pos x="7" y="36"/>
                      </a:cxn>
                      <a:cxn ang="0">
                        <a:pos x="11" y="39"/>
                      </a:cxn>
                      <a:cxn ang="0">
                        <a:pos x="14" y="41"/>
                      </a:cxn>
                      <a:cxn ang="0">
                        <a:pos x="19" y="42"/>
                      </a:cxn>
                      <a:cxn ang="0">
                        <a:pos x="22" y="44"/>
                      </a:cxn>
                      <a:cxn ang="0">
                        <a:pos x="27" y="42"/>
                      </a:cxn>
                      <a:cxn ang="0">
                        <a:pos x="31" y="41"/>
                      </a:cxn>
                      <a:cxn ang="0">
                        <a:pos x="34" y="39"/>
                      </a:cxn>
                      <a:cxn ang="0">
                        <a:pos x="37" y="36"/>
                      </a:cxn>
                      <a:cxn ang="0">
                        <a:pos x="41" y="33"/>
                      </a:cxn>
                      <a:cxn ang="0">
                        <a:pos x="42" y="30"/>
                      </a:cxn>
                      <a:cxn ang="0">
                        <a:pos x="44" y="25"/>
                      </a:cxn>
                      <a:cxn ang="0">
                        <a:pos x="44" y="22"/>
                      </a:cxn>
                      <a:cxn ang="0">
                        <a:pos x="41" y="22"/>
                      </a:cxn>
                      <a:cxn ang="0">
                        <a:pos x="39" y="28"/>
                      </a:cxn>
                      <a:cxn ang="0">
                        <a:pos x="36" y="34"/>
                      </a:cxn>
                      <a:cxn ang="0">
                        <a:pos x="30" y="39"/>
                      </a:cxn>
                      <a:cxn ang="0">
                        <a:pos x="22" y="41"/>
                      </a:cxn>
                      <a:cxn ang="0">
                        <a:pos x="16" y="39"/>
                      </a:cxn>
                      <a:cxn ang="0">
                        <a:pos x="10" y="34"/>
                      </a:cxn>
                      <a:cxn ang="0">
                        <a:pos x="5" y="28"/>
                      </a:cxn>
                      <a:cxn ang="0">
                        <a:pos x="4" y="22"/>
                      </a:cxn>
                      <a:cxn ang="0">
                        <a:pos x="5" y="14"/>
                      </a:cxn>
                      <a:cxn ang="0">
                        <a:pos x="10" y="8"/>
                      </a:cxn>
                      <a:cxn ang="0">
                        <a:pos x="16" y="3"/>
                      </a:cxn>
                      <a:cxn ang="0">
                        <a:pos x="22" y="3"/>
                      </a:cxn>
                      <a:cxn ang="0">
                        <a:pos x="30" y="3"/>
                      </a:cxn>
                      <a:cxn ang="0">
                        <a:pos x="36" y="8"/>
                      </a:cxn>
                      <a:cxn ang="0">
                        <a:pos x="39" y="14"/>
                      </a:cxn>
                      <a:cxn ang="0">
                        <a:pos x="41" y="22"/>
                      </a:cxn>
                    </a:cxnLst>
                    <a:rect l="0" t="0" r="r" b="b"/>
                    <a:pathLst>
                      <a:path w="44" h="44">
                        <a:moveTo>
                          <a:pt x="44" y="22"/>
                        </a:moveTo>
                        <a:lnTo>
                          <a:pt x="44" y="17"/>
                        </a:lnTo>
                        <a:lnTo>
                          <a:pt x="42" y="13"/>
                        </a:lnTo>
                        <a:lnTo>
                          <a:pt x="41" y="10"/>
                        </a:lnTo>
                        <a:lnTo>
                          <a:pt x="37" y="7"/>
                        </a:lnTo>
                        <a:lnTo>
                          <a:pt x="34" y="3"/>
                        </a:lnTo>
                        <a:lnTo>
                          <a:pt x="31" y="2"/>
                        </a:lnTo>
                        <a:lnTo>
                          <a:pt x="27" y="0"/>
                        </a:lnTo>
                        <a:lnTo>
                          <a:pt x="22" y="0"/>
                        </a:lnTo>
                        <a:lnTo>
                          <a:pt x="19" y="0"/>
                        </a:lnTo>
                        <a:lnTo>
                          <a:pt x="14" y="2"/>
                        </a:lnTo>
                        <a:lnTo>
                          <a:pt x="11" y="3"/>
                        </a:lnTo>
                        <a:lnTo>
                          <a:pt x="7" y="7"/>
                        </a:lnTo>
                        <a:lnTo>
                          <a:pt x="5" y="10"/>
                        </a:lnTo>
                        <a:lnTo>
                          <a:pt x="2" y="13"/>
                        </a:lnTo>
                        <a:lnTo>
                          <a:pt x="2" y="17"/>
                        </a:lnTo>
                        <a:lnTo>
                          <a:pt x="0" y="22"/>
                        </a:lnTo>
                        <a:lnTo>
                          <a:pt x="2" y="25"/>
                        </a:lnTo>
                        <a:lnTo>
                          <a:pt x="2" y="30"/>
                        </a:lnTo>
                        <a:lnTo>
                          <a:pt x="5" y="33"/>
                        </a:lnTo>
                        <a:lnTo>
                          <a:pt x="7" y="36"/>
                        </a:lnTo>
                        <a:lnTo>
                          <a:pt x="11" y="39"/>
                        </a:lnTo>
                        <a:lnTo>
                          <a:pt x="14" y="41"/>
                        </a:lnTo>
                        <a:lnTo>
                          <a:pt x="19" y="42"/>
                        </a:lnTo>
                        <a:lnTo>
                          <a:pt x="22" y="44"/>
                        </a:lnTo>
                        <a:lnTo>
                          <a:pt x="27" y="42"/>
                        </a:lnTo>
                        <a:lnTo>
                          <a:pt x="31" y="41"/>
                        </a:lnTo>
                        <a:lnTo>
                          <a:pt x="34" y="39"/>
                        </a:lnTo>
                        <a:lnTo>
                          <a:pt x="37" y="36"/>
                        </a:lnTo>
                        <a:lnTo>
                          <a:pt x="41" y="33"/>
                        </a:lnTo>
                        <a:lnTo>
                          <a:pt x="42" y="30"/>
                        </a:lnTo>
                        <a:lnTo>
                          <a:pt x="44" y="25"/>
                        </a:lnTo>
                        <a:lnTo>
                          <a:pt x="44" y="22"/>
                        </a:lnTo>
                        <a:close/>
                        <a:moveTo>
                          <a:pt x="41" y="22"/>
                        </a:moveTo>
                        <a:lnTo>
                          <a:pt x="39" y="28"/>
                        </a:lnTo>
                        <a:lnTo>
                          <a:pt x="36" y="34"/>
                        </a:lnTo>
                        <a:lnTo>
                          <a:pt x="30" y="39"/>
                        </a:lnTo>
                        <a:lnTo>
                          <a:pt x="22" y="41"/>
                        </a:lnTo>
                        <a:lnTo>
                          <a:pt x="16" y="39"/>
                        </a:lnTo>
                        <a:lnTo>
                          <a:pt x="10" y="34"/>
                        </a:lnTo>
                        <a:lnTo>
                          <a:pt x="5" y="28"/>
                        </a:lnTo>
                        <a:lnTo>
                          <a:pt x="4" y="22"/>
                        </a:lnTo>
                        <a:lnTo>
                          <a:pt x="5" y="14"/>
                        </a:lnTo>
                        <a:lnTo>
                          <a:pt x="10" y="8"/>
                        </a:lnTo>
                        <a:lnTo>
                          <a:pt x="16" y="3"/>
                        </a:lnTo>
                        <a:lnTo>
                          <a:pt x="22" y="3"/>
                        </a:lnTo>
                        <a:lnTo>
                          <a:pt x="30" y="3"/>
                        </a:lnTo>
                        <a:lnTo>
                          <a:pt x="36" y="8"/>
                        </a:lnTo>
                        <a:lnTo>
                          <a:pt x="39" y="14"/>
                        </a:lnTo>
                        <a:lnTo>
                          <a:pt x="41" y="22"/>
                        </a:lnTo>
                        <a:close/>
                      </a:path>
                    </a:pathLst>
                  </a:custGeom>
                  <a:solidFill>
                    <a:srgbClr val="B5BF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33" name="Freeform 1001"/>
                  <p:cNvSpPr>
                    <a:spLocks noEditPoints="1"/>
                  </p:cNvSpPr>
                  <p:nvPr/>
                </p:nvSpPr>
                <p:spPr bwMode="auto">
                  <a:xfrm>
                    <a:off x="5536" y="1623"/>
                    <a:ext cx="40" cy="40"/>
                  </a:xfrm>
                  <a:custGeom>
                    <a:avLst/>
                    <a:gdLst/>
                    <a:ahLst/>
                    <a:cxnLst>
                      <a:cxn ang="0">
                        <a:pos x="40" y="20"/>
                      </a:cxn>
                      <a:cxn ang="0">
                        <a:pos x="39" y="11"/>
                      </a:cxn>
                      <a:cxn ang="0">
                        <a:pos x="35" y="5"/>
                      </a:cxn>
                      <a:cxn ang="0">
                        <a:pos x="28" y="1"/>
                      </a:cxn>
                      <a:cxn ang="0">
                        <a:pos x="20" y="0"/>
                      </a:cxn>
                      <a:cxn ang="0">
                        <a:pos x="12" y="1"/>
                      </a:cxn>
                      <a:cxn ang="0">
                        <a:pos x="6" y="5"/>
                      </a:cxn>
                      <a:cxn ang="0">
                        <a:pos x="2" y="11"/>
                      </a:cxn>
                      <a:cxn ang="0">
                        <a:pos x="0" y="20"/>
                      </a:cxn>
                      <a:cxn ang="0">
                        <a:pos x="2" y="28"/>
                      </a:cxn>
                      <a:cxn ang="0">
                        <a:pos x="6" y="34"/>
                      </a:cxn>
                      <a:cxn ang="0">
                        <a:pos x="12" y="39"/>
                      </a:cxn>
                      <a:cxn ang="0">
                        <a:pos x="20" y="40"/>
                      </a:cxn>
                      <a:cxn ang="0">
                        <a:pos x="28" y="39"/>
                      </a:cxn>
                      <a:cxn ang="0">
                        <a:pos x="35" y="34"/>
                      </a:cxn>
                      <a:cxn ang="0">
                        <a:pos x="39" y="28"/>
                      </a:cxn>
                      <a:cxn ang="0">
                        <a:pos x="40" y="20"/>
                      </a:cxn>
                      <a:cxn ang="0">
                        <a:pos x="37" y="20"/>
                      </a:cxn>
                      <a:cxn ang="0">
                        <a:pos x="35" y="26"/>
                      </a:cxn>
                      <a:cxn ang="0">
                        <a:pos x="32" y="31"/>
                      </a:cxn>
                      <a:cxn ang="0">
                        <a:pos x="28" y="35"/>
                      </a:cxn>
                      <a:cxn ang="0">
                        <a:pos x="20" y="37"/>
                      </a:cxn>
                      <a:cxn ang="0">
                        <a:pos x="14" y="35"/>
                      </a:cxn>
                      <a:cxn ang="0">
                        <a:pos x="9" y="31"/>
                      </a:cxn>
                      <a:cxn ang="0">
                        <a:pos x="5" y="26"/>
                      </a:cxn>
                      <a:cxn ang="0">
                        <a:pos x="3" y="20"/>
                      </a:cxn>
                      <a:cxn ang="0">
                        <a:pos x="5" y="12"/>
                      </a:cxn>
                      <a:cxn ang="0">
                        <a:pos x="9" y="8"/>
                      </a:cxn>
                      <a:cxn ang="0">
                        <a:pos x="14" y="3"/>
                      </a:cxn>
                      <a:cxn ang="0">
                        <a:pos x="20" y="3"/>
                      </a:cxn>
                      <a:cxn ang="0">
                        <a:pos x="28" y="3"/>
                      </a:cxn>
                      <a:cxn ang="0">
                        <a:pos x="32" y="8"/>
                      </a:cxn>
                      <a:cxn ang="0">
                        <a:pos x="35" y="12"/>
                      </a:cxn>
                      <a:cxn ang="0">
                        <a:pos x="37" y="20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39" y="11"/>
                        </a:lnTo>
                        <a:lnTo>
                          <a:pt x="35" y="5"/>
                        </a:lnTo>
                        <a:lnTo>
                          <a:pt x="28" y="1"/>
                        </a:lnTo>
                        <a:lnTo>
                          <a:pt x="20" y="0"/>
                        </a:lnTo>
                        <a:lnTo>
                          <a:pt x="12" y="1"/>
                        </a:lnTo>
                        <a:lnTo>
                          <a:pt x="6" y="5"/>
                        </a:lnTo>
                        <a:lnTo>
                          <a:pt x="2" y="11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2" y="39"/>
                        </a:lnTo>
                        <a:lnTo>
                          <a:pt x="20" y="40"/>
                        </a:lnTo>
                        <a:lnTo>
                          <a:pt x="28" y="39"/>
                        </a:lnTo>
                        <a:lnTo>
                          <a:pt x="35" y="34"/>
                        </a:lnTo>
                        <a:lnTo>
                          <a:pt x="39" y="28"/>
                        </a:lnTo>
                        <a:lnTo>
                          <a:pt x="40" y="20"/>
                        </a:lnTo>
                        <a:close/>
                        <a:moveTo>
                          <a:pt x="37" y="20"/>
                        </a:moveTo>
                        <a:lnTo>
                          <a:pt x="35" y="26"/>
                        </a:lnTo>
                        <a:lnTo>
                          <a:pt x="32" y="31"/>
                        </a:lnTo>
                        <a:lnTo>
                          <a:pt x="28" y="35"/>
                        </a:lnTo>
                        <a:lnTo>
                          <a:pt x="20" y="37"/>
                        </a:lnTo>
                        <a:lnTo>
                          <a:pt x="14" y="35"/>
                        </a:lnTo>
                        <a:lnTo>
                          <a:pt x="9" y="31"/>
                        </a:lnTo>
                        <a:lnTo>
                          <a:pt x="5" y="26"/>
                        </a:lnTo>
                        <a:lnTo>
                          <a:pt x="3" y="20"/>
                        </a:lnTo>
                        <a:lnTo>
                          <a:pt x="5" y="12"/>
                        </a:lnTo>
                        <a:lnTo>
                          <a:pt x="9" y="8"/>
                        </a:lnTo>
                        <a:lnTo>
                          <a:pt x="14" y="3"/>
                        </a:lnTo>
                        <a:lnTo>
                          <a:pt x="20" y="3"/>
                        </a:lnTo>
                        <a:lnTo>
                          <a:pt x="28" y="3"/>
                        </a:lnTo>
                        <a:lnTo>
                          <a:pt x="32" y="8"/>
                        </a:lnTo>
                        <a:lnTo>
                          <a:pt x="35" y="12"/>
                        </a:lnTo>
                        <a:lnTo>
                          <a:pt x="37" y="20"/>
                        </a:lnTo>
                        <a:close/>
                      </a:path>
                    </a:pathLst>
                  </a:custGeom>
                  <a:solidFill>
                    <a:srgbClr val="B9C2E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34" name="Freeform 1002"/>
                  <p:cNvSpPr>
                    <a:spLocks noEditPoints="1"/>
                  </p:cNvSpPr>
                  <p:nvPr/>
                </p:nvSpPr>
                <p:spPr bwMode="auto">
                  <a:xfrm>
                    <a:off x="5538" y="1624"/>
                    <a:ext cx="37" cy="38"/>
                  </a:xfrm>
                  <a:custGeom>
                    <a:avLst/>
                    <a:gdLst/>
                    <a:ahLst/>
                    <a:cxnLst>
                      <a:cxn ang="0">
                        <a:pos x="37" y="19"/>
                      </a:cxn>
                      <a:cxn ang="0">
                        <a:pos x="35" y="11"/>
                      </a:cxn>
                      <a:cxn ang="0">
                        <a:pos x="32" y="5"/>
                      </a:cxn>
                      <a:cxn ang="0">
                        <a:pos x="26" y="0"/>
                      </a:cxn>
                      <a:cxn ang="0">
                        <a:pos x="18" y="0"/>
                      </a:cxn>
                      <a:cxn ang="0">
                        <a:pos x="12" y="0"/>
                      </a:cxn>
                      <a:cxn ang="0">
                        <a:pos x="6" y="5"/>
                      </a:cxn>
                      <a:cxn ang="0">
                        <a:pos x="1" y="11"/>
                      </a:cxn>
                      <a:cxn ang="0">
                        <a:pos x="0" y="19"/>
                      </a:cxn>
                      <a:cxn ang="0">
                        <a:pos x="1" y="25"/>
                      </a:cxn>
                      <a:cxn ang="0">
                        <a:pos x="6" y="31"/>
                      </a:cxn>
                      <a:cxn ang="0">
                        <a:pos x="12" y="36"/>
                      </a:cxn>
                      <a:cxn ang="0">
                        <a:pos x="18" y="38"/>
                      </a:cxn>
                      <a:cxn ang="0">
                        <a:pos x="26" y="36"/>
                      </a:cxn>
                      <a:cxn ang="0">
                        <a:pos x="32" y="31"/>
                      </a:cxn>
                      <a:cxn ang="0">
                        <a:pos x="35" y="25"/>
                      </a:cxn>
                      <a:cxn ang="0">
                        <a:pos x="37" y="19"/>
                      </a:cxn>
                      <a:cxn ang="0">
                        <a:pos x="33" y="19"/>
                      </a:cxn>
                      <a:cxn ang="0">
                        <a:pos x="33" y="24"/>
                      </a:cxn>
                      <a:cxn ang="0">
                        <a:pos x="29" y="30"/>
                      </a:cxn>
                      <a:cxn ang="0">
                        <a:pos x="24" y="33"/>
                      </a:cxn>
                      <a:cxn ang="0">
                        <a:pos x="18" y="34"/>
                      </a:cxn>
                      <a:cxn ang="0">
                        <a:pos x="12" y="33"/>
                      </a:cxn>
                      <a:cxn ang="0">
                        <a:pos x="7" y="30"/>
                      </a:cxn>
                      <a:cxn ang="0">
                        <a:pos x="4" y="24"/>
                      </a:cxn>
                      <a:cxn ang="0">
                        <a:pos x="3" y="19"/>
                      </a:cxn>
                      <a:cxn ang="0">
                        <a:pos x="4" y="13"/>
                      </a:cxn>
                      <a:cxn ang="0">
                        <a:pos x="7" y="7"/>
                      </a:cxn>
                      <a:cxn ang="0">
                        <a:pos x="12" y="4"/>
                      </a:cxn>
                      <a:cxn ang="0">
                        <a:pos x="18" y="4"/>
                      </a:cxn>
                      <a:cxn ang="0">
                        <a:pos x="24" y="4"/>
                      </a:cxn>
                      <a:cxn ang="0">
                        <a:pos x="29" y="7"/>
                      </a:cxn>
                      <a:cxn ang="0">
                        <a:pos x="33" y="13"/>
                      </a:cxn>
                      <a:cxn ang="0">
                        <a:pos x="33" y="19"/>
                      </a:cxn>
                    </a:cxnLst>
                    <a:rect l="0" t="0" r="r" b="b"/>
                    <a:pathLst>
                      <a:path w="37" h="38">
                        <a:moveTo>
                          <a:pt x="37" y="19"/>
                        </a:moveTo>
                        <a:lnTo>
                          <a:pt x="35" y="11"/>
                        </a:lnTo>
                        <a:lnTo>
                          <a:pt x="32" y="5"/>
                        </a:lnTo>
                        <a:lnTo>
                          <a:pt x="26" y="0"/>
                        </a:lnTo>
                        <a:lnTo>
                          <a:pt x="18" y="0"/>
                        </a:lnTo>
                        <a:lnTo>
                          <a:pt x="12" y="0"/>
                        </a:lnTo>
                        <a:lnTo>
                          <a:pt x="6" y="5"/>
                        </a:lnTo>
                        <a:lnTo>
                          <a:pt x="1" y="11"/>
                        </a:lnTo>
                        <a:lnTo>
                          <a:pt x="0" y="19"/>
                        </a:lnTo>
                        <a:lnTo>
                          <a:pt x="1" y="25"/>
                        </a:lnTo>
                        <a:lnTo>
                          <a:pt x="6" y="31"/>
                        </a:lnTo>
                        <a:lnTo>
                          <a:pt x="12" y="36"/>
                        </a:lnTo>
                        <a:lnTo>
                          <a:pt x="18" y="38"/>
                        </a:lnTo>
                        <a:lnTo>
                          <a:pt x="26" y="36"/>
                        </a:lnTo>
                        <a:lnTo>
                          <a:pt x="32" y="31"/>
                        </a:lnTo>
                        <a:lnTo>
                          <a:pt x="35" y="25"/>
                        </a:lnTo>
                        <a:lnTo>
                          <a:pt x="37" y="19"/>
                        </a:lnTo>
                        <a:close/>
                        <a:moveTo>
                          <a:pt x="33" y="19"/>
                        </a:moveTo>
                        <a:lnTo>
                          <a:pt x="33" y="24"/>
                        </a:lnTo>
                        <a:lnTo>
                          <a:pt x="29" y="30"/>
                        </a:lnTo>
                        <a:lnTo>
                          <a:pt x="24" y="33"/>
                        </a:lnTo>
                        <a:lnTo>
                          <a:pt x="18" y="34"/>
                        </a:lnTo>
                        <a:lnTo>
                          <a:pt x="12" y="33"/>
                        </a:lnTo>
                        <a:lnTo>
                          <a:pt x="7" y="30"/>
                        </a:lnTo>
                        <a:lnTo>
                          <a:pt x="4" y="24"/>
                        </a:lnTo>
                        <a:lnTo>
                          <a:pt x="3" y="19"/>
                        </a:lnTo>
                        <a:lnTo>
                          <a:pt x="4" y="13"/>
                        </a:lnTo>
                        <a:lnTo>
                          <a:pt x="7" y="7"/>
                        </a:lnTo>
                        <a:lnTo>
                          <a:pt x="12" y="4"/>
                        </a:lnTo>
                        <a:lnTo>
                          <a:pt x="18" y="4"/>
                        </a:lnTo>
                        <a:lnTo>
                          <a:pt x="24" y="4"/>
                        </a:lnTo>
                        <a:lnTo>
                          <a:pt x="29" y="7"/>
                        </a:lnTo>
                        <a:lnTo>
                          <a:pt x="33" y="13"/>
                        </a:lnTo>
                        <a:lnTo>
                          <a:pt x="33" y="19"/>
                        </a:lnTo>
                        <a:close/>
                      </a:path>
                    </a:pathLst>
                  </a:custGeom>
                  <a:solidFill>
                    <a:srgbClr val="C0C9E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35" name="Freeform 1003"/>
                  <p:cNvSpPr>
                    <a:spLocks noEditPoints="1"/>
                  </p:cNvSpPr>
                  <p:nvPr/>
                </p:nvSpPr>
                <p:spPr bwMode="auto">
                  <a:xfrm>
                    <a:off x="5539" y="1626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2" y="9"/>
                      </a:cxn>
                      <a:cxn ang="0">
                        <a:pos x="29" y="5"/>
                      </a:cxn>
                      <a:cxn ang="0">
                        <a:pos x="25" y="0"/>
                      </a:cxn>
                      <a:cxn ang="0">
                        <a:pos x="17" y="0"/>
                      </a:cxn>
                      <a:cxn ang="0">
                        <a:pos x="11" y="0"/>
                      </a:cxn>
                      <a:cxn ang="0">
                        <a:pos x="6" y="5"/>
                      </a:cxn>
                      <a:cxn ang="0">
                        <a:pos x="2" y="9"/>
                      </a:cxn>
                      <a:cxn ang="0">
                        <a:pos x="0" y="17"/>
                      </a:cxn>
                      <a:cxn ang="0">
                        <a:pos x="2" y="23"/>
                      </a:cxn>
                      <a:cxn ang="0">
                        <a:pos x="6" y="28"/>
                      </a:cxn>
                      <a:cxn ang="0">
                        <a:pos x="11" y="32"/>
                      </a:cxn>
                      <a:cxn ang="0">
                        <a:pos x="17" y="34"/>
                      </a:cxn>
                      <a:cxn ang="0">
                        <a:pos x="25" y="32"/>
                      </a:cxn>
                      <a:cxn ang="0">
                        <a:pos x="29" y="28"/>
                      </a:cxn>
                      <a:cxn ang="0">
                        <a:pos x="32" y="23"/>
                      </a:cxn>
                      <a:cxn ang="0">
                        <a:pos x="34" y="17"/>
                      </a:cxn>
                      <a:cxn ang="0">
                        <a:pos x="31" y="17"/>
                      </a:cxn>
                      <a:cxn ang="0">
                        <a:pos x="31" y="22"/>
                      </a:cxn>
                      <a:cxn ang="0">
                        <a:pos x="28" y="26"/>
                      </a:cxn>
                      <a:cxn ang="0">
                        <a:pos x="23" y="29"/>
                      </a:cxn>
                      <a:cxn ang="0">
                        <a:pos x="17" y="31"/>
                      </a:cxn>
                      <a:cxn ang="0">
                        <a:pos x="12" y="29"/>
                      </a:cxn>
                      <a:cxn ang="0">
                        <a:pos x="8" y="26"/>
                      </a:cxn>
                      <a:cxn ang="0">
                        <a:pos x="5" y="22"/>
                      </a:cxn>
                      <a:cxn ang="0">
                        <a:pos x="3" y="17"/>
                      </a:cxn>
                      <a:cxn ang="0">
                        <a:pos x="5" y="11"/>
                      </a:cxn>
                      <a:cxn ang="0">
                        <a:pos x="8" y="6"/>
                      </a:cxn>
                      <a:cxn ang="0">
                        <a:pos x="12" y="3"/>
                      </a:cxn>
                      <a:cxn ang="0">
                        <a:pos x="17" y="3"/>
                      </a:cxn>
                      <a:cxn ang="0">
                        <a:pos x="23" y="3"/>
                      </a:cxn>
                      <a:cxn ang="0">
                        <a:pos x="28" y="6"/>
                      </a:cxn>
                      <a:cxn ang="0">
                        <a:pos x="31" y="11"/>
                      </a:cxn>
                      <a:cxn ang="0">
                        <a:pos x="31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2" y="9"/>
                        </a:lnTo>
                        <a:lnTo>
                          <a:pt x="29" y="5"/>
                        </a:lnTo>
                        <a:lnTo>
                          <a:pt x="25" y="0"/>
                        </a:lnTo>
                        <a:lnTo>
                          <a:pt x="17" y="0"/>
                        </a:lnTo>
                        <a:lnTo>
                          <a:pt x="11" y="0"/>
                        </a:lnTo>
                        <a:lnTo>
                          <a:pt x="6" y="5"/>
                        </a:lnTo>
                        <a:lnTo>
                          <a:pt x="2" y="9"/>
                        </a:lnTo>
                        <a:lnTo>
                          <a:pt x="0" y="17"/>
                        </a:lnTo>
                        <a:lnTo>
                          <a:pt x="2" y="23"/>
                        </a:lnTo>
                        <a:lnTo>
                          <a:pt x="6" y="28"/>
                        </a:lnTo>
                        <a:lnTo>
                          <a:pt x="11" y="32"/>
                        </a:lnTo>
                        <a:lnTo>
                          <a:pt x="17" y="34"/>
                        </a:lnTo>
                        <a:lnTo>
                          <a:pt x="25" y="32"/>
                        </a:lnTo>
                        <a:lnTo>
                          <a:pt x="29" y="28"/>
                        </a:lnTo>
                        <a:lnTo>
                          <a:pt x="32" y="23"/>
                        </a:lnTo>
                        <a:lnTo>
                          <a:pt x="34" y="17"/>
                        </a:lnTo>
                        <a:close/>
                        <a:moveTo>
                          <a:pt x="31" y="17"/>
                        </a:moveTo>
                        <a:lnTo>
                          <a:pt x="31" y="22"/>
                        </a:lnTo>
                        <a:lnTo>
                          <a:pt x="28" y="26"/>
                        </a:lnTo>
                        <a:lnTo>
                          <a:pt x="23" y="29"/>
                        </a:lnTo>
                        <a:lnTo>
                          <a:pt x="17" y="31"/>
                        </a:lnTo>
                        <a:lnTo>
                          <a:pt x="12" y="29"/>
                        </a:lnTo>
                        <a:lnTo>
                          <a:pt x="8" y="26"/>
                        </a:lnTo>
                        <a:lnTo>
                          <a:pt x="5" y="22"/>
                        </a:lnTo>
                        <a:lnTo>
                          <a:pt x="3" y="17"/>
                        </a:lnTo>
                        <a:lnTo>
                          <a:pt x="5" y="11"/>
                        </a:lnTo>
                        <a:lnTo>
                          <a:pt x="8" y="6"/>
                        </a:lnTo>
                        <a:lnTo>
                          <a:pt x="12" y="3"/>
                        </a:lnTo>
                        <a:lnTo>
                          <a:pt x="17" y="3"/>
                        </a:lnTo>
                        <a:lnTo>
                          <a:pt x="23" y="3"/>
                        </a:lnTo>
                        <a:lnTo>
                          <a:pt x="28" y="6"/>
                        </a:lnTo>
                        <a:lnTo>
                          <a:pt x="31" y="11"/>
                        </a:lnTo>
                        <a:lnTo>
                          <a:pt x="31" y="17"/>
                        </a:lnTo>
                        <a:close/>
                      </a:path>
                    </a:pathLst>
                  </a:custGeom>
                  <a:solidFill>
                    <a:srgbClr val="C4CCE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36" name="Freeform 1004"/>
                  <p:cNvSpPr>
                    <a:spLocks noEditPoints="1"/>
                  </p:cNvSpPr>
                  <p:nvPr/>
                </p:nvSpPr>
                <p:spPr bwMode="auto">
                  <a:xfrm>
                    <a:off x="5541" y="1628"/>
                    <a:ext cx="30" cy="30"/>
                  </a:xfrm>
                  <a:custGeom>
                    <a:avLst/>
                    <a:gdLst/>
                    <a:ahLst/>
                    <a:cxnLst>
                      <a:cxn ang="0">
                        <a:pos x="30" y="15"/>
                      </a:cxn>
                      <a:cxn ang="0">
                        <a:pos x="30" y="9"/>
                      </a:cxn>
                      <a:cxn ang="0">
                        <a:pos x="26" y="3"/>
                      </a:cxn>
                      <a:cxn ang="0">
                        <a:pos x="21" y="0"/>
                      </a:cxn>
                      <a:cxn ang="0">
                        <a:pos x="15" y="0"/>
                      </a:cxn>
                      <a:cxn ang="0">
                        <a:pos x="9" y="0"/>
                      </a:cxn>
                      <a:cxn ang="0">
                        <a:pos x="4" y="3"/>
                      </a:cxn>
                      <a:cxn ang="0">
                        <a:pos x="1" y="9"/>
                      </a:cxn>
                      <a:cxn ang="0">
                        <a:pos x="0" y="15"/>
                      </a:cxn>
                      <a:cxn ang="0">
                        <a:pos x="1" y="20"/>
                      </a:cxn>
                      <a:cxn ang="0">
                        <a:pos x="4" y="26"/>
                      </a:cxn>
                      <a:cxn ang="0">
                        <a:pos x="9" y="29"/>
                      </a:cxn>
                      <a:cxn ang="0">
                        <a:pos x="15" y="30"/>
                      </a:cxn>
                      <a:cxn ang="0">
                        <a:pos x="21" y="29"/>
                      </a:cxn>
                      <a:cxn ang="0">
                        <a:pos x="26" y="26"/>
                      </a:cxn>
                      <a:cxn ang="0">
                        <a:pos x="30" y="20"/>
                      </a:cxn>
                      <a:cxn ang="0">
                        <a:pos x="30" y="15"/>
                      </a:cxn>
                      <a:cxn ang="0">
                        <a:pos x="27" y="15"/>
                      </a:cxn>
                      <a:cxn ang="0">
                        <a:pos x="27" y="20"/>
                      </a:cxn>
                      <a:cxn ang="0">
                        <a:pos x="24" y="23"/>
                      </a:cxn>
                      <a:cxn ang="0">
                        <a:pos x="20" y="26"/>
                      </a:cxn>
                      <a:cxn ang="0">
                        <a:pos x="15" y="27"/>
                      </a:cxn>
                      <a:cxn ang="0">
                        <a:pos x="10" y="26"/>
                      </a:cxn>
                      <a:cxn ang="0">
                        <a:pos x="7" y="23"/>
                      </a:cxn>
                      <a:cxn ang="0">
                        <a:pos x="4" y="20"/>
                      </a:cxn>
                      <a:cxn ang="0">
                        <a:pos x="3" y="15"/>
                      </a:cxn>
                      <a:cxn ang="0">
                        <a:pos x="4" y="9"/>
                      </a:cxn>
                      <a:cxn ang="0">
                        <a:pos x="7" y="6"/>
                      </a:cxn>
                      <a:cxn ang="0">
                        <a:pos x="10" y="3"/>
                      </a:cxn>
                      <a:cxn ang="0">
                        <a:pos x="15" y="3"/>
                      </a:cxn>
                      <a:cxn ang="0">
                        <a:pos x="20" y="3"/>
                      </a:cxn>
                      <a:cxn ang="0">
                        <a:pos x="24" y="6"/>
                      </a:cxn>
                      <a:cxn ang="0">
                        <a:pos x="27" y="9"/>
                      </a:cxn>
                      <a:cxn ang="0">
                        <a:pos x="27" y="15"/>
                      </a:cxn>
                    </a:cxnLst>
                    <a:rect l="0" t="0" r="r" b="b"/>
                    <a:pathLst>
                      <a:path w="30" h="30">
                        <a:moveTo>
                          <a:pt x="30" y="15"/>
                        </a:moveTo>
                        <a:lnTo>
                          <a:pt x="30" y="9"/>
                        </a:lnTo>
                        <a:lnTo>
                          <a:pt x="26" y="3"/>
                        </a:lnTo>
                        <a:lnTo>
                          <a:pt x="21" y="0"/>
                        </a:lnTo>
                        <a:lnTo>
                          <a:pt x="15" y="0"/>
                        </a:lnTo>
                        <a:lnTo>
                          <a:pt x="9" y="0"/>
                        </a:lnTo>
                        <a:lnTo>
                          <a:pt x="4" y="3"/>
                        </a:lnTo>
                        <a:lnTo>
                          <a:pt x="1" y="9"/>
                        </a:lnTo>
                        <a:lnTo>
                          <a:pt x="0" y="15"/>
                        </a:lnTo>
                        <a:lnTo>
                          <a:pt x="1" y="20"/>
                        </a:lnTo>
                        <a:lnTo>
                          <a:pt x="4" y="26"/>
                        </a:lnTo>
                        <a:lnTo>
                          <a:pt x="9" y="29"/>
                        </a:lnTo>
                        <a:lnTo>
                          <a:pt x="15" y="30"/>
                        </a:lnTo>
                        <a:lnTo>
                          <a:pt x="21" y="29"/>
                        </a:lnTo>
                        <a:lnTo>
                          <a:pt x="26" y="26"/>
                        </a:lnTo>
                        <a:lnTo>
                          <a:pt x="30" y="20"/>
                        </a:lnTo>
                        <a:lnTo>
                          <a:pt x="30" y="15"/>
                        </a:lnTo>
                        <a:close/>
                        <a:moveTo>
                          <a:pt x="27" y="15"/>
                        </a:moveTo>
                        <a:lnTo>
                          <a:pt x="27" y="20"/>
                        </a:lnTo>
                        <a:lnTo>
                          <a:pt x="24" y="23"/>
                        </a:lnTo>
                        <a:lnTo>
                          <a:pt x="20" y="26"/>
                        </a:lnTo>
                        <a:lnTo>
                          <a:pt x="15" y="27"/>
                        </a:lnTo>
                        <a:lnTo>
                          <a:pt x="10" y="26"/>
                        </a:lnTo>
                        <a:lnTo>
                          <a:pt x="7" y="23"/>
                        </a:lnTo>
                        <a:lnTo>
                          <a:pt x="4" y="20"/>
                        </a:lnTo>
                        <a:lnTo>
                          <a:pt x="3" y="15"/>
                        </a:lnTo>
                        <a:lnTo>
                          <a:pt x="4" y="9"/>
                        </a:lnTo>
                        <a:lnTo>
                          <a:pt x="7" y="6"/>
                        </a:lnTo>
                        <a:lnTo>
                          <a:pt x="10" y="3"/>
                        </a:lnTo>
                        <a:lnTo>
                          <a:pt x="15" y="3"/>
                        </a:lnTo>
                        <a:lnTo>
                          <a:pt x="20" y="3"/>
                        </a:lnTo>
                        <a:lnTo>
                          <a:pt x="24" y="6"/>
                        </a:lnTo>
                        <a:lnTo>
                          <a:pt x="27" y="9"/>
                        </a:lnTo>
                        <a:lnTo>
                          <a:pt x="27" y="15"/>
                        </a:lnTo>
                        <a:close/>
                      </a:path>
                    </a:pathLst>
                  </a:custGeom>
                  <a:solidFill>
                    <a:srgbClr val="C8D0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37" name="Freeform 1005"/>
                  <p:cNvSpPr>
                    <a:spLocks noEditPoints="1"/>
                  </p:cNvSpPr>
                  <p:nvPr/>
                </p:nvSpPr>
                <p:spPr bwMode="auto">
                  <a:xfrm>
                    <a:off x="5542" y="1629"/>
                    <a:ext cx="28" cy="28"/>
                  </a:xfrm>
                  <a:custGeom>
                    <a:avLst/>
                    <a:gdLst/>
                    <a:ahLst/>
                    <a:cxnLst>
                      <a:cxn ang="0">
                        <a:pos x="28" y="14"/>
                      </a:cxn>
                      <a:cxn ang="0">
                        <a:pos x="28" y="8"/>
                      </a:cxn>
                      <a:cxn ang="0">
                        <a:pos x="25" y="3"/>
                      </a:cxn>
                      <a:cxn ang="0">
                        <a:pos x="20" y="0"/>
                      </a:cxn>
                      <a:cxn ang="0">
                        <a:pos x="14" y="0"/>
                      </a:cxn>
                      <a:cxn ang="0">
                        <a:pos x="9" y="0"/>
                      </a:cxn>
                      <a:cxn ang="0">
                        <a:pos x="5" y="3"/>
                      </a:cxn>
                      <a:cxn ang="0">
                        <a:pos x="2" y="8"/>
                      </a:cxn>
                      <a:cxn ang="0">
                        <a:pos x="0" y="14"/>
                      </a:cxn>
                      <a:cxn ang="0">
                        <a:pos x="2" y="19"/>
                      </a:cxn>
                      <a:cxn ang="0">
                        <a:pos x="5" y="23"/>
                      </a:cxn>
                      <a:cxn ang="0">
                        <a:pos x="9" y="26"/>
                      </a:cxn>
                      <a:cxn ang="0">
                        <a:pos x="14" y="28"/>
                      </a:cxn>
                      <a:cxn ang="0">
                        <a:pos x="20" y="26"/>
                      </a:cxn>
                      <a:cxn ang="0">
                        <a:pos x="25" y="23"/>
                      </a:cxn>
                      <a:cxn ang="0">
                        <a:pos x="28" y="19"/>
                      </a:cxn>
                      <a:cxn ang="0">
                        <a:pos x="28" y="14"/>
                      </a:cxn>
                      <a:cxn ang="0">
                        <a:pos x="25" y="14"/>
                      </a:cxn>
                      <a:cxn ang="0">
                        <a:pos x="25" y="17"/>
                      </a:cxn>
                      <a:cxn ang="0">
                        <a:pos x="22" y="20"/>
                      </a:cxn>
                      <a:cxn ang="0">
                        <a:pos x="19" y="23"/>
                      </a:cxn>
                      <a:cxn ang="0">
                        <a:pos x="14" y="25"/>
                      </a:cxn>
                      <a:cxn ang="0">
                        <a:pos x="11" y="23"/>
                      </a:cxn>
                      <a:cxn ang="0">
                        <a:pos x="6" y="20"/>
                      </a:cxn>
                      <a:cxn ang="0">
                        <a:pos x="5" y="17"/>
                      </a:cxn>
                      <a:cxn ang="0">
                        <a:pos x="3" y="14"/>
                      </a:cxn>
                      <a:cxn ang="0">
                        <a:pos x="5" y="9"/>
                      </a:cxn>
                      <a:cxn ang="0">
                        <a:pos x="6" y="6"/>
                      </a:cxn>
                      <a:cxn ang="0">
                        <a:pos x="11" y="3"/>
                      </a:cxn>
                      <a:cxn ang="0">
                        <a:pos x="14" y="3"/>
                      </a:cxn>
                      <a:cxn ang="0">
                        <a:pos x="19" y="3"/>
                      </a:cxn>
                      <a:cxn ang="0">
                        <a:pos x="22" y="6"/>
                      </a:cxn>
                      <a:cxn ang="0">
                        <a:pos x="25" y="9"/>
                      </a:cxn>
                      <a:cxn ang="0">
                        <a:pos x="25" y="14"/>
                      </a:cxn>
                    </a:cxnLst>
                    <a:rect l="0" t="0" r="r" b="b"/>
                    <a:pathLst>
                      <a:path w="28" h="28">
                        <a:moveTo>
                          <a:pt x="28" y="14"/>
                        </a:moveTo>
                        <a:lnTo>
                          <a:pt x="28" y="8"/>
                        </a:lnTo>
                        <a:lnTo>
                          <a:pt x="25" y="3"/>
                        </a:lnTo>
                        <a:lnTo>
                          <a:pt x="20" y="0"/>
                        </a:lnTo>
                        <a:lnTo>
                          <a:pt x="14" y="0"/>
                        </a:lnTo>
                        <a:lnTo>
                          <a:pt x="9" y="0"/>
                        </a:lnTo>
                        <a:lnTo>
                          <a:pt x="5" y="3"/>
                        </a:lnTo>
                        <a:lnTo>
                          <a:pt x="2" y="8"/>
                        </a:lnTo>
                        <a:lnTo>
                          <a:pt x="0" y="14"/>
                        </a:lnTo>
                        <a:lnTo>
                          <a:pt x="2" y="19"/>
                        </a:lnTo>
                        <a:lnTo>
                          <a:pt x="5" y="23"/>
                        </a:lnTo>
                        <a:lnTo>
                          <a:pt x="9" y="26"/>
                        </a:lnTo>
                        <a:lnTo>
                          <a:pt x="14" y="28"/>
                        </a:lnTo>
                        <a:lnTo>
                          <a:pt x="20" y="26"/>
                        </a:lnTo>
                        <a:lnTo>
                          <a:pt x="25" y="23"/>
                        </a:lnTo>
                        <a:lnTo>
                          <a:pt x="28" y="19"/>
                        </a:lnTo>
                        <a:lnTo>
                          <a:pt x="28" y="14"/>
                        </a:lnTo>
                        <a:close/>
                        <a:moveTo>
                          <a:pt x="25" y="14"/>
                        </a:moveTo>
                        <a:lnTo>
                          <a:pt x="25" y="17"/>
                        </a:lnTo>
                        <a:lnTo>
                          <a:pt x="22" y="20"/>
                        </a:lnTo>
                        <a:lnTo>
                          <a:pt x="19" y="23"/>
                        </a:lnTo>
                        <a:lnTo>
                          <a:pt x="14" y="25"/>
                        </a:lnTo>
                        <a:lnTo>
                          <a:pt x="11" y="23"/>
                        </a:lnTo>
                        <a:lnTo>
                          <a:pt x="6" y="20"/>
                        </a:lnTo>
                        <a:lnTo>
                          <a:pt x="5" y="17"/>
                        </a:lnTo>
                        <a:lnTo>
                          <a:pt x="3" y="14"/>
                        </a:lnTo>
                        <a:lnTo>
                          <a:pt x="5" y="9"/>
                        </a:lnTo>
                        <a:lnTo>
                          <a:pt x="6" y="6"/>
                        </a:lnTo>
                        <a:lnTo>
                          <a:pt x="11" y="3"/>
                        </a:lnTo>
                        <a:lnTo>
                          <a:pt x="14" y="3"/>
                        </a:lnTo>
                        <a:lnTo>
                          <a:pt x="19" y="3"/>
                        </a:lnTo>
                        <a:lnTo>
                          <a:pt x="22" y="6"/>
                        </a:lnTo>
                        <a:lnTo>
                          <a:pt x="25" y="9"/>
                        </a:lnTo>
                        <a:lnTo>
                          <a:pt x="25" y="14"/>
                        </a:lnTo>
                        <a:close/>
                      </a:path>
                    </a:pathLst>
                  </a:custGeom>
                  <a:solidFill>
                    <a:srgbClr val="CBD3E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38" name="Freeform 1006"/>
                  <p:cNvSpPr>
                    <a:spLocks noEditPoints="1"/>
                  </p:cNvSpPr>
                  <p:nvPr/>
                </p:nvSpPr>
                <p:spPr bwMode="auto">
                  <a:xfrm>
                    <a:off x="5544" y="1631"/>
                    <a:ext cx="24" cy="24"/>
                  </a:xfrm>
                  <a:custGeom>
                    <a:avLst/>
                    <a:gdLst/>
                    <a:ahLst/>
                    <a:cxnLst>
                      <a:cxn ang="0">
                        <a:pos x="24" y="12"/>
                      </a:cxn>
                      <a:cxn ang="0">
                        <a:pos x="24" y="6"/>
                      </a:cxn>
                      <a:cxn ang="0">
                        <a:pos x="21" y="3"/>
                      </a:cxn>
                      <a:cxn ang="0">
                        <a:pos x="17" y="0"/>
                      </a:cxn>
                      <a:cxn ang="0">
                        <a:pos x="12" y="0"/>
                      </a:cxn>
                      <a:cxn ang="0">
                        <a:pos x="7" y="0"/>
                      </a:cxn>
                      <a:cxn ang="0">
                        <a:pos x="4" y="3"/>
                      </a:cxn>
                      <a:cxn ang="0">
                        <a:pos x="1" y="6"/>
                      </a:cxn>
                      <a:cxn ang="0">
                        <a:pos x="0" y="12"/>
                      </a:cxn>
                      <a:cxn ang="0">
                        <a:pos x="1" y="17"/>
                      </a:cxn>
                      <a:cxn ang="0">
                        <a:pos x="4" y="20"/>
                      </a:cxn>
                      <a:cxn ang="0">
                        <a:pos x="7" y="23"/>
                      </a:cxn>
                      <a:cxn ang="0">
                        <a:pos x="12" y="24"/>
                      </a:cxn>
                      <a:cxn ang="0">
                        <a:pos x="17" y="23"/>
                      </a:cxn>
                      <a:cxn ang="0">
                        <a:pos x="21" y="20"/>
                      </a:cxn>
                      <a:cxn ang="0">
                        <a:pos x="24" y="17"/>
                      </a:cxn>
                      <a:cxn ang="0">
                        <a:pos x="24" y="12"/>
                      </a:cxn>
                      <a:cxn ang="0">
                        <a:pos x="21" y="12"/>
                      </a:cxn>
                      <a:cxn ang="0">
                        <a:pos x="21" y="15"/>
                      </a:cxn>
                      <a:cxn ang="0">
                        <a:pos x="20" y="18"/>
                      </a:cxn>
                      <a:cxn ang="0">
                        <a:pos x="17" y="20"/>
                      </a:cxn>
                      <a:cxn ang="0">
                        <a:pos x="12" y="21"/>
                      </a:cxn>
                      <a:cxn ang="0">
                        <a:pos x="9" y="20"/>
                      </a:cxn>
                      <a:cxn ang="0">
                        <a:pos x="6" y="18"/>
                      </a:cxn>
                      <a:cxn ang="0">
                        <a:pos x="4" y="15"/>
                      </a:cxn>
                      <a:cxn ang="0">
                        <a:pos x="3" y="12"/>
                      </a:cxn>
                      <a:cxn ang="0">
                        <a:pos x="4" y="7"/>
                      </a:cxn>
                      <a:cxn ang="0">
                        <a:pos x="6" y="4"/>
                      </a:cxn>
                      <a:cxn ang="0">
                        <a:pos x="9" y="3"/>
                      </a:cxn>
                      <a:cxn ang="0">
                        <a:pos x="12" y="3"/>
                      </a:cxn>
                      <a:cxn ang="0">
                        <a:pos x="17" y="3"/>
                      </a:cxn>
                      <a:cxn ang="0">
                        <a:pos x="20" y="4"/>
                      </a:cxn>
                      <a:cxn ang="0">
                        <a:pos x="21" y="7"/>
                      </a:cxn>
                      <a:cxn ang="0">
                        <a:pos x="21" y="12"/>
                      </a:cxn>
                    </a:cxnLst>
                    <a:rect l="0" t="0" r="r" b="b"/>
                    <a:pathLst>
                      <a:path w="24" h="24">
                        <a:moveTo>
                          <a:pt x="24" y="12"/>
                        </a:moveTo>
                        <a:lnTo>
                          <a:pt x="24" y="6"/>
                        </a:lnTo>
                        <a:lnTo>
                          <a:pt x="21" y="3"/>
                        </a:lnTo>
                        <a:lnTo>
                          <a:pt x="17" y="0"/>
                        </a:lnTo>
                        <a:lnTo>
                          <a:pt x="12" y="0"/>
                        </a:lnTo>
                        <a:lnTo>
                          <a:pt x="7" y="0"/>
                        </a:lnTo>
                        <a:lnTo>
                          <a:pt x="4" y="3"/>
                        </a:lnTo>
                        <a:lnTo>
                          <a:pt x="1" y="6"/>
                        </a:lnTo>
                        <a:lnTo>
                          <a:pt x="0" y="12"/>
                        </a:lnTo>
                        <a:lnTo>
                          <a:pt x="1" y="17"/>
                        </a:lnTo>
                        <a:lnTo>
                          <a:pt x="4" y="20"/>
                        </a:lnTo>
                        <a:lnTo>
                          <a:pt x="7" y="23"/>
                        </a:lnTo>
                        <a:lnTo>
                          <a:pt x="12" y="24"/>
                        </a:lnTo>
                        <a:lnTo>
                          <a:pt x="17" y="23"/>
                        </a:lnTo>
                        <a:lnTo>
                          <a:pt x="21" y="20"/>
                        </a:lnTo>
                        <a:lnTo>
                          <a:pt x="24" y="17"/>
                        </a:lnTo>
                        <a:lnTo>
                          <a:pt x="24" y="12"/>
                        </a:lnTo>
                        <a:close/>
                        <a:moveTo>
                          <a:pt x="21" y="12"/>
                        </a:moveTo>
                        <a:lnTo>
                          <a:pt x="21" y="15"/>
                        </a:lnTo>
                        <a:lnTo>
                          <a:pt x="20" y="18"/>
                        </a:lnTo>
                        <a:lnTo>
                          <a:pt x="17" y="20"/>
                        </a:lnTo>
                        <a:lnTo>
                          <a:pt x="12" y="21"/>
                        </a:lnTo>
                        <a:lnTo>
                          <a:pt x="9" y="20"/>
                        </a:lnTo>
                        <a:lnTo>
                          <a:pt x="6" y="18"/>
                        </a:lnTo>
                        <a:lnTo>
                          <a:pt x="4" y="15"/>
                        </a:lnTo>
                        <a:lnTo>
                          <a:pt x="3" y="12"/>
                        </a:lnTo>
                        <a:lnTo>
                          <a:pt x="4" y="7"/>
                        </a:lnTo>
                        <a:lnTo>
                          <a:pt x="6" y="4"/>
                        </a:lnTo>
                        <a:lnTo>
                          <a:pt x="9" y="3"/>
                        </a:lnTo>
                        <a:lnTo>
                          <a:pt x="12" y="3"/>
                        </a:lnTo>
                        <a:lnTo>
                          <a:pt x="17" y="3"/>
                        </a:lnTo>
                        <a:lnTo>
                          <a:pt x="20" y="4"/>
                        </a:lnTo>
                        <a:lnTo>
                          <a:pt x="21" y="7"/>
                        </a:lnTo>
                        <a:lnTo>
                          <a:pt x="21" y="12"/>
                        </a:lnTo>
                        <a:close/>
                      </a:path>
                    </a:pathLst>
                  </a:custGeom>
                  <a:solidFill>
                    <a:srgbClr val="D4DA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39" name="Freeform 1007"/>
                  <p:cNvSpPr>
                    <a:spLocks noEditPoints="1"/>
                  </p:cNvSpPr>
                  <p:nvPr/>
                </p:nvSpPr>
                <p:spPr bwMode="auto">
                  <a:xfrm>
                    <a:off x="5545" y="1632"/>
                    <a:ext cx="22" cy="22"/>
                  </a:xfrm>
                  <a:custGeom>
                    <a:avLst/>
                    <a:gdLst/>
                    <a:ahLst/>
                    <a:cxnLst>
                      <a:cxn ang="0">
                        <a:pos x="22" y="11"/>
                      </a:cxn>
                      <a:cxn ang="0">
                        <a:pos x="22" y="6"/>
                      </a:cxn>
                      <a:cxn ang="0">
                        <a:pos x="19" y="3"/>
                      </a:cxn>
                      <a:cxn ang="0">
                        <a:pos x="16" y="0"/>
                      </a:cxn>
                      <a:cxn ang="0">
                        <a:pos x="11" y="0"/>
                      </a:cxn>
                      <a:cxn ang="0">
                        <a:pos x="8" y="0"/>
                      </a:cxn>
                      <a:cxn ang="0">
                        <a:pos x="3" y="3"/>
                      </a:cxn>
                      <a:cxn ang="0">
                        <a:pos x="2" y="6"/>
                      </a:cxn>
                      <a:cxn ang="0">
                        <a:pos x="0" y="11"/>
                      </a:cxn>
                      <a:cxn ang="0">
                        <a:pos x="2" y="14"/>
                      </a:cxn>
                      <a:cxn ang="0">
                        <a:pos x="3" y="17"/>
                      </a:cxn>
                      <a:cxn ang="0">
                        <a:pos x="8" y="20"/>
                      </a:cxn>
                      <a:cxn ang="0">
                        <a:pos x="11" y="22"/>
                      </a:cxn>
                      <a:cxn ang="0">
                        <a:pos x="16" y="20"/>
                      </a:cxn>
                      <a:cxn ang="0">
                        <a:pos x="19" y="17"/>
                      </a:cxn>
                      <a:cxn ang="0">
                        <a:pos x="22" y="14"/>
                      </a:cxn>
                      <a:cxn ang="0">
                        <a:pos x="22" y="11"/>
                      </a:cxn>
                      <a:cxn ang="0">
                        <a:pos x="19" y="11"/>
                      </a:cxn>
                      <a:cxn ang="0">
                        <a:pos x="19" y="13"/>
                      </a:cxn>
                      <a:cxn ang="0">
                        <a:pos x="17" y="16"/>
                      </a:cxn>
                      <a:cxn ang="0">
                        <a:pos x="14" y="17"/>
                      </a:cxn>
                      <a:cxn ang="0">
                        <a:pos x="11" y="19"/>
                      </a:cxn>
                      <a:cxn ang="0">
                        <a:pos x="8" y="17"/>
                      </a:cxn>
                      <a:cxn ang="0">
                        <a:pos x="6" y="16"/>
                      </a:cxn>
                      <a:cxn ang="0">
                        <a:pos x="5" y="13"/>
                      </a:cxn>
                      <a:cxn ang="0">
                        <a:pos x="3" y="11"/>
                      </a:cxn>
                      <a:cxn ang="0">
                        <a:pos x="5" y="8"/>
                      </a:cxn>
                      <a:cxn ang="0">
                        <a:pos x="6" y="5"/>
                      </a:cxn>
                      <a:cxn ang="0">
                        <a:pos x="8" y="3"/>
                      </a:cxn>
                      <a:cxn ang="0">
                        <a:pos x="11" y="3"/>
                      </a:cxn>
                      <a:cxn ang="0">
                        <a:pos x="14" y="3"/>
                      </a:cxn>
                      <a:cxn ang="0">
                        <a:pos x="17" y="5"/>
                      </a:cxn>
                      <a:cxn ang="0">
                        <a:pos x="19" y="8"/>
                      </a:cxn>
                      <a:cxn ang="0">
                        <a:pos x="19" y="11"/>
                      </a:cxn>
                    </a:cxnLst>
                    <a:rect l="0" t="0" r="r" b="b"/>
                    <a:pathLst>
                      <a:path w="22" h="22">
                        <a:moveTo>
                          <a:pt x="22" y="11"/>
                        </a:moveTo>
                        <a:lnTo>
                          <a:pt x="22" y="6"/>
                        </a:lnTo>
                        <a:lnTo>
                          <a:pt x="19" y="3"/>
                        </a:lnTo>
                        <a:lnTo>
                          <a:pt x="16" y="0"/>
                        </a:lnTo>
                        <a:lnTo>
                          <a:pt x="11" y="0"/>
                        </a:lnTo>
                        <a:lnTo>
                          <a:pt x="8" y="0"/>
                        </a:lnTo>
                        <a:lnTo>
                          <a:pt x="3" y="3"/>
                        </a:lnTo>
                        <a:lnTo>
                          <a:pt x="2" y="6"/>
                        </a:lnTo>
                        <a:lnTo>
                          <a:pt x="0" y="11"/>
                        </a:lnTo>
                        <a:lnTo>
                          <a:pt x="2" y="14"/>
                        </a:lnTo>
                        <a:lnTo>
                          <a:pt x="3" y="17"/>
                        </a:lnTo>
                        <a:lnTo>
                          <a:pt x="8" y="20"/>
                        </a:lnTo>
                        <a:lnTo>
                          <a:pt x="11" y="22"/>
                        </a:lnTo>
                        <a:lnTo>
                          <a:pt x="16" y="20"/>
                        </a:lnTo>
                        <a:lnTo>
                          <a:pt x="19" y="17"/>
                        </a:lnTo>
                        <a:lnTo>
                          <a:pt x="22" y="14"/>
                        </a:lnTo>
                        <a:lnTo>
                          <a:pt x="22" y="11"/>
                        </a:lnTo>
                        <a:close/>
                        <a:moveTo>
                          <a:pt x="19" y="11"/>
                        </a:moveTo>
                        <a:lnTo>
                          <a:pt x="19" y="13"/>
                        </a:lnTo>
                        <a:lnTo>
                          <a:pt x="17" y="16"/>
                        </a:lnTo>
                        <a:lnTo>
                          <a:pt x="14" y="17"/>
                        </a:lnTo>
                        <a:lnTo>
                          <a:pt x="11" y="19"/>
                        </a:lnTo>
                        <a:lnTo>
                          <a:pt x="8" y="17"/>
                        </a:lnTo>
                        <a:lnTo>
                          <a:pt x="6" y="16"/>
                        </a:lnTo>
                        <a:lnTo>
                          <a:pt x="5" y="13"/>
                        </a:lnTo>
                        <a:lnTo>
                          <a:pt x="3" y="11"/>
                        </a:lnTo>
                        <a:lnTo>
                          <a:pt x="5" y="8"/>
                        </a:lnTo>
                        <a:lnTo>
                          <a:pt x="6" y="5"/>
                        </a:lnTo>
                        <a:lnTo>
                          <a:pt x="8" y="3"/>
                        </a:lnTo>
                        <a:lnTo>
                          <a:pt x="11" y="3"/>
                        </a:lnTo>
                        <a:lnTo>
                          <a:pt x="14" y="3"/>
                        </a:lnTo>
                        <a:lnTo>
                          <a:pt x="17" y="5"/>
                        </a:lnTo>
                        <a:lnTo>
                          <a:pt x="19" y="8"/>
                        </a:lnTo>
                        <a:lnTo>
                          <a:pt x="19" y="11"/>
                        </a:lnTo>
                        <a:close/>
                      </a:path>
                    </a:pathLst>
                  </a:custGeom>
                  <a:solidFill>
                    <a:srgbClr val="D8DEE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40" name="Freeform 1008"/>
                  <p:cNvSpPr>
                    <a:spLocks noEditPoints="1"/>
                  </p:cNvSpPr>
                  <p:nvPr/>
                </p:nvSpPr>
                <p:spPr bwMode="auto">
                  <a:xfrm>
                    <a:off x="5547" y="1634"/>
                    <a:ext cx="18" cy="18"/>
                  </a:xfrm>
                  <a:custGeom>
                    <a:avLst/>
                    <a:gdLst/>
                    <a:ahLst/>
                    <a:cxnLst>
                      <a:cxn ang="0">
                        <a:pos x="18" y="9"/>
                      </a:cxn>
                      <a:cxn ang="0">
                        <a:pos x="18" y="4"/>
                      </a:cxn>
                      <a:cxn ang="0">
                        <a:pos x="17" y="1"/>
                      </a:cxn>
                      <a:cxn ang="0">
                        <a:pos x="14" y="0"/>
                      </a:cxn>
                      <a:cxn ang="0">
                        <a:pos x="9" y="0"/>
                      </a:cxn>
                      <a:cxn ang="0">
                        <a:pos x="6" y="0"/>
                      </a:cxn>
                      <a:cxn ang="0">
                        <a:pos x="3" y="1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1" y="12"/>
                      </a:cxn>
                      <a:cxn ang="0">
                        <a:pos x="3" y="15"/>
                      </a:cxn>
                      <a:cxn ang="0">
                        <a:pos x="6" y="17"/>
                      </a:cxn>
                      <a:cxn ang="0">
                        <a:pos x="9" y="18"/>
                      </a:cxn>
                      <a:cxn ang="0">
                        <a:pos x="14" y="17"/>
                      </a:cxn>
                      <a:cxn ang="0">
                        <a:pos x="17" y="15"/>
                      </a:cxn>
                      <a:cxn ang="0">
                        <a:pos x="18" y="12"/>
                      </a:cxn>
                      <a:cxn ang="0">
                        <a:pos x="18" y="9"/>
                      </a:cxn>
                      <a:cxn ang="0">
                        <a:pos x="15" y="9"/>
                      </a:cxn>
                      <a:cxn ang="0">
                        <a:pos x="15" y="11"/>
                      </a:cxn>
                      <a:cxn ang="0">
                        <a:pos x="14" y="12"/>
                      </a:cxn>
                      <a:cxn ang="0">
                        <a:pos x="12" y="14"/>
                      </a:cxn>
                      <a:cxn ang="0">
                        <a:pos x="9" y="15"/>
                      </a:cxn>
                      <a:cxn ang="0">
                        <a:pos x="7" y="14"/>
                      </a:cxn>
                      <a:cxn ang="0">
                        <a:pos x="4" y="12"/>
                      </a:cxn>
                      <a:cxn ang="0">
                        <a:pos x="4" y="11"/>
                      </a:cxn>
                      <a:cxn ang="0">
                        <a:pos x="3" y="9"/>
                      </a:cxn>
                      <a:cxn ang="0">
                        <a:pos x="4" y="6"/>
                      </a:cxn>
                      <a:cxn ang="0">
                        <a:pos x="4" y="4"/>
                      </a:cxn>
                      <a:cxn ang="0">
                        <a:pos x="7" y="3"/>
                      </a:cxn>
                      <a:cxn ang="0">
                        <a:pos x="9" y="3"/>
                      </a:cxn>
                      <a:cxn ang="0">
                        <a:pos x="12" y="3"/>
                      </a:cxn>
                      <a:cxn ang="0">
                        <a:pos x="14" y="4"/>
                      </a:cxn>
                      <a:cxn ang="0">
                        <a:pos x="15" y="6"/>
                      </a:cxn>
                      <a:cxn ang="0">
                        <a:pos x="15" y="9"/>
                      </a:cxn>
                    </a:cxnLst>
                    <a:rect l="0" t="0" r="r" b="b"/>
                    <a:pathLst>
                      <a:path w="18" h="18">
                        <a:moveTo>
                          <a:pt x="18" y="9"/>
                        </a:moveTo>
                        <a:lnTo>
                          <a:pt x="18" y="4"/>
                        </a:lnTo>
                        <a:lnTo>
                          <a:pt x="17" y="1"/>
                        </a:lnTo>
                        <a:lnTo>
                          <a:pt x="14" y="0"/>
                        </a:lnTo>
                        <a:lnTo>
                          <a:pt x="9" y="0"/>
                        </a:lnTo>
                        <a:lnTo>
                          <a:pt x="6" y="0"/>
                        </a:lnTo>
                        <a:lnTo>
                          <a:pt x="3" y="1"/>
                        </a:lnTo>
                        <a:lnTo>
                          <a:pt x="1" y="4"/>
                        </a:lnTo>
                        <a:lnTo>
                          <a:pt x="0" y="9"/>
                        </a:lnTo>
                        <a:lnTo>
                          <a:pt x="1" y="12"/>
                        </a:lnTo>
                        <a:lnTo>
                          <a:pt x="3" y="15"/>
                        </a:lnTo>
                        <a:lnTo>
                          <a:pt x="6" y="17"/>
                        </a:lnTo>
                        <a:lnTo>
                          <a:pt x="9" y="18"/>
                        </a:lnTo>
                        <a:lnTo>
                          <a:pt x="14" y="17"/>
                        </a:lnTo>
                        <a:lnTo>
                          <a:pt x="17" y="15"/>
                        </a:lnTo>
                        <a:lnTo>
                          <a:pt x="18" y="12"/>
                        </a:lnTo>
                        <a:lnTo>
                          <a:pt x="18" y="9"/>
                        </a:lnTo>
                        <a:close/>
                        <a:moveTo>
                          <a:pt x="15" y="9"/>
                        </a:moveTo>
                        <a:lnTo>
                          <a:pt x="15" y="11"/>
                        </a:lnTo>
                        <a:lnTo>
                          <a:pt x="14" y="12"/>
                        </a:lnTo>
                        <a:lnTo>
                          <a:pt x="12" y="14"/>
                        </a:lnTo>
                        <a:lnTo>
                          <a:pt x="9" y="15"/>
                        </a:lnTo>
                        <a:lnTo>
                          <a:pt x="7" y="14"/>
                        </a:lnTo>
                        <a:lnTo>
                          <a:pt x="4" y="12"/>
                        </a:lnTo>
                        <a:lnTo>
                          <a:pt x="4" y="11"/>
                        </a:lnTo>
                        <a:lnTo>
                          <a:pt x="3" y="9"/>
                        </a:lnTo>
                        <a:lnTo>
                          <a:pt x="4" y="6"/>
                        </a:lnTo>
                        <a:lnTo>
                          <a:pt x="4" y="4"/>
                        </a:lnTo>
                        <a:lnTo>
                          <a:pt x="7" y="3"/>
                        </a:lnTo>
                        <a:lnTo>
                          <a:pt x="9" y="3"/>
                        </a:lnTo>
                        <a:lnTo>
                          <a:pt x="12" y="3"/>
                        </a:lnTo>
                        <a:lnTo>
                          <a:pt x="14" y="4"/>
                        </a:lnTo>
                        <a:lnTo>
                          <a:pt x="15" y="6"/>
                        </a:lnTo>
                        <a:lnTo>
                          <a:pt x="15" y="9"/>
                        </a:lnTo>
                        <a:close/>
                      </a:path>
                    </a:pathLst>
                  </a:custGeom>
                  <a:solidFill>
                    <a:srgbClr val="DCE1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41" name="Freeform 1009"/>
                  <p:cNvSpPr>
                    <a:spLocks noEditPoints="1"/>
                  </p:cNvSpPr>
                  <p:nvPr/>
                </p:nvSpPr>
                <p:spPr bwMode="auto">
                  <a:xfrm>
                    <a:off x="5548" y="1635"/>
                    <a:ext cx="16" cy="16"/>
                  </a:xfrm>
                  <a:custGeom>
                    <a:avLst/>
                    <a:gdLst/>
                    <a:ahLst/>
                    <a:cxnLst>
                      <a:cxn ang="0">
                        <a:pos x="16" y="8"/>
                      </a:cxn>
                      <a:cxn ang="0">
                        <a:pos x="16" y="5"/>
                      </a:cxn>
                      <a:cxn ang="0">
                        <a:pos x="14" y="2"/>
                      </a:cxn>
                      <a:cxn ang="0">
                        <a:pos x="11" y="0"/>
                      </a:cxn>
                      <a:cxn ang="0">
                        <a:pos x="8" y="0"/>
                      </a:cxn>
                      <a:cxn ang="0">
                        <a:pos x="5" y="0"/>
                      </a:cxn>
                      <a:cxn ang="0">
                        <a:pos x="3" y="2"/>
                      </a:cxn>
                      <a:cxn ang="0">
                        <a:pos x="2" y="5"/>
                      </a:cxn>
                      <a:cxn ang="0">
                        <a:pos x="0" y="8"/>
                      </a:cxn>
                      <a:cxn ang="0">
                        <a:pos x="2" y="10"/>
                      </a:cxn>
                      <a:cxn ang="0">
                        <a:pos x="3" y="13"/>
                      </a:cxn>
                      <a:cxn ang="0">
                        <a:pos x="5" y="14"/>
                      </a:cxn>
                      <a:cxn ang="0">
                        <a:pos x="8" y="16"/>
                      </a:cxn>
                      <a:cxn ang="0">
                        <a:pos x="11" y="14"/>
                      </a:cxn>
                      <a:cxn ang="0">
                        <a:pos x="14" y="13"/>
                      </a:cxn>
                      <a:cxn ang="0">
                        <a:pos x="16" y="10"/>
                      </a:cxn>
                      <a:cxn ang="0">
                        <a:pos x="16" y="8"/>
                      </a:cxn>
                      <a:cxn ang="0">
                        <a:pos x="13" y="8"/>
                      </a:cxn>
                      <a:cxn ang="0">
                        <a:pos x="11" y="11"/>
                      </a:cxn>
                      <a:cxn ang="0">
                        <a:pos x="8" y="13"/>
                      </a:cxn>
                      <a:cxn ang="0">
                        <a:pos x="5" y="11"/>
                      </a:cxn>
                      <a:cxn ang="0">
                        <a:pos x="3" y="8"/>
                      </a:cxn>
                      <a:cxn ang="0">
                        <a:pos x="5" y="3"/>
                      </a:cxn>
                      <a:cxn ang="0">
                        <a:pos x="8" y="3"/>
                      </a:cxn>
                      <a:cxn ang="0">
                        <a:pos x="11" y="3"/>
                      </a:cxn>
                      <a:cxn ang="0">
                        <a:pos x="13" y="8"/>
                      </a:cxn>
                    </a:cxnLst>
                    <a:rect l="0" t="0" r="r" b="b"/>
                    <a:pathLst>
                      <a:path w="16" h="16">
                        <a:moveTo>
                          <a:pt x="16" y="8"/>
                        </a:moveTo>
                        <a:lnTo>
                          <a:pt x="16" y="5"/>
                        </a:lnTo>
                        <a:lnTo>
                          <a:pt x="14" y="2"/>
                        </a:lnTo>
                        <a:lnTo>
                          <a:pt x="11" y="0"/>
                        </a:lnTo>
                        <a:lnTo>
                          <a:pt x="8" y="0"/>
                        </a:lnTo>
                        <a:lnTo>
                          <a:pt x="5" y="0"/>
                        </a:lnTo>
                        <a:lnTo>
                          <a:pt x="3" y="2"/>
                        </a:lnTo>
                        <a:lnTo>
                          <a:pt x="2" y="5"/>
                        </a:lnTo>
                        <a:lnTo>
                          <a:pt x="0" y="8"/>
                        </a:lnTo>
                        <a:lnTo>
                          <a:pt x="2" y="10"/>
                        </a:lnTo>
                        <a:lnTo>
                          <a:pt x="3" y="13"/>
                        </a:lnTo>
                        <a:lnTo>
                          <a:pt x="5" y="14"/>
                        </a:lnTo>
                        <a:lnTo>
                          <a:pt x="8" y="16"/>
                        </a:lnTo>
                        <a:lnTo>
                          <a:pt x="11" y="14"/>
                        </a:lnTo>
                        <a:lnTo>
                          <a:pt x="14" y="13"/>
                        </a:lnTo>
                        <a:lnTo>
                          <a:pt x="16" y="10"/>
                        </a:lnTo>
                        <a:lnTo>
                          <a:pt x="16" y="8"/>
                        </a:lnTo>
                        <a:close/>
                        <a:moveTo>
                          <a:pt x="13" y="8"/>
                        </a:moveTo>
                        <a:lnTo>
                          <a:pt x="11" y="11"/>
                        </a:lnTo>
                        <a:lnTo>
                          <a:pt x="8" y="13"/>
                        </a:lnTo>
                        <a:lnTo>
                          <a:pt x="5" y="11"/>
                        </a:lnTo>
                        <a:lnTo>
                          <a:pt x="3" y="8"/>
                        </a:lnTo>
                        <a:lnTo>
                          <a:pt x="5" y="3"/>
                        </a:lnTo>
                        <a:lnTo>
                          <a:pt x="8" y="3"/>
                        </a:lnTo>
                        <a:lnTo>
                          <a:pt x="11" y="3"/>
                        </a:lnTo>
                        <a:lnTo>
                          <a:pt x="13" y="8"/>
                        </a:lnTo>
                        <a:close/>
                      </a:path>
                    </a:pathLst>
                  </a:custGeom>
                  <a:solidFill>
                    <a:srgbClr val="E0E4E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42" name="Freeform 1010"/>
                  <p:cNvSpPr>
                    <a:spLocks noEditPoints="1"/>
                  </p:cNvSpPr>
                  <p:nvPr/>
                </p:nvSpPr>
                <p:spPr bwMode="auto">
                  <a:xfrm>
                    <a:off x="5550" y="1637"/>
                    <a:ext cx="12" cy="12"/>
                  </a:xfrm>
                  <a:custGeom>
                    <a:avLst/>
                    <a:gdLst/>
                    <a:ahLst/>
                    <a:cxnLst>
                      <a:cxn ang="0">
                        <a:pos x="12" y="6"/>
                      </a:cxn>
                      <a:cxn ang="0">
                        <a:pos x="12" y="3"/>
                      </a:cxn>
                      <a:cxn ang="0">
                        <a:pos x="11" y="1"/>
                      </a:cxn>
                      <a:cxn ang="0">
                        <a:pos x="9" y="0"/>
                      </a:cxn>
                      <a:cxn ang="0">
                        <a:pos x="6" y="0"/>
                      </a:cxn>
                      <a:cxn ang="0">
                        <a:pos x="4" y="0"/>
                      </a:cxn>
                      <a:cxn ang="0">
                        <a:pos x="1" y="1"/>
                      </a:cxn>
                      <a:cxn ang="0">
                        <a:pos x="1" y="3"/>
                      </a:cxn>
                      <a:cxn ang="0">
                        <a:pos x="0" y="6"/>
                      </a:cxn>
                      <a:cxn ang="0">
                        <a:pos x="1" y="8"/>
                      </a:cxn>
                      <a:cxn ang="0">
                        <a:pos x="1" y="9"/>
                      </a:cxn>
                      <a:cxn ang="0">
                        <a:pos x="4" y="11"/>
                      </a:cxn>
                      <a:cxn ang="0">
                        <a:pos x="6" y="12"/>
                      </a:cxn>
                      <a:cxn ang="0">
                        <a:pos x="9" y="11"/>
                      </a:cxn>
                      <a:cxn ang="0">
                        <a:pos x="11" y="9"/>
                      </a:cxn>
                      <a:cxn ang="0">
                        <a:pos x="12" y="8"/>
                      </a:cxn>
                      <a:cxn ang="0">
                        <a:pos x="12" y="6"/>
                      </a:cxn>
                      <a:cxn ang="0">
                        <a:pos x="9" y="6"/>
                      </a:cxn>
                      <a:cxn ang="0">
                        <a:pos x="9" y="8"/>
                      </a:cxn>
                      <a:cxn ang="0">
                        <a:pos x="6" y="9"/>
                      </a:cxn>
                      <a:cxn ang="0">
                        <a:pos x="4" y="8"/>
                      </a:cxn>
                      <a:cxn ang="0">
                        <a:pos x="3" y="6"/>
                      </a:cxn>
                      <a:cxn ang="0">
                        <a:pos x="4" y="3"/>
                      </a:cxn>
                      <a:cxn ang="0">
                        <a:pos x="6" y="3"/>
                      </a:cxn>
                      <a:cxn ang="0">
                        <a:pos x="9" y="3"/>
                      </a:cxn>
                      <a:cxn ang="0">
                        <a:pos x="9" y="6"/>
                      </a:cxn>
                    </a:cxnLst>
                    <a:rect l="0" t="0" r="r" b="b"/>
                    <a:pathLst>
                      <a:path w="12" h="12">
                        <a:moveTo>
                          <a:pt x="12" y="6"/>
                        </a:moveTo>
                        <a:lnTo>
                          <a:pt x="12" y="3"/>
                        </a:lnTo>
                        <a:lnTo>
                          <a:pt x="11" y="1"/>
                        </a:lnTo>
                        <a:lnTo>
                          <a:pt x="9" y="0"/>
                        </a:lnTo>
                        <a:lnTo>
                          <a:pt x="6" y="0"/>
                        </a:lnTo>
                        <a:lnTo>
                          <a:pt x="4" y="0"/>
                        </a:lnTo>
                        <a:lnTo>
                          <a:pt x="1" y="1"/>
                        </a:lnTo>
                        <a:lnTo>
                          <a:pt x="1" y="3"/>
                        </a:lnTo>
                        <a:lnTo>
                          <a:pt x="0" y="6"/>
                        </a:lnTo>
                        <a:lnTo>
                          <a:pt x="1" y="8"/>
                        </a:lnTo>
                        <a:lnTo>
                          <a:pt x="1" y="9"/>
                        </a:lnTo>
                        <a:lnTo>
                          <a:pt x="4" y="11"/>
                        </a:lnTo>
                        <a:lnTo>
                          <a:pt x="6" y="12"/>
                        </a:lnTo>
                        <a:lnTo>
                          <a:pt x="9" y="11"/>
                        </a:lnTo>
                        <a:lnTo>
                          <a:pt x="11" y="9"/>
                        </a:lnTo>
                        <a:lnTo>
                          <a:pt x="12" y="8"/>
                        </a:lnTo>
                        <a:lnTo>
                          <a:pt x="12" y="6"/>
                        </a:lnTo>
                        <a:close/>
                        <a:moveTo>
                          <a:pt x="9" y="6"/>
                        </a:moveTo>
                        <a:lnTo>
                          <a:pt x="9" y="8"/>
                        </a:lnTo>
                        <a:lnTo>
                          <a:pt x="6" y="9"/>
                        </a:lnTo>
                        <a:lnTo>
                          <a:pt x="4" y="8"/>
                        </a:lnTo>
                        <a:lnTo>
                          <a:pt x="3" y="6"/>
                        </a:lnTo>
                        <a:lnTo>
                          <a:pt x="4" y="3"/>
                        </a:lnTo>
                        <a:lnTo>
                          <a:pt x="6" y="3"/>
                        </a:lnTo>
                        <a:lnTo>
                          <a:pt x="9" y="3"/>
                        </a:lnTo>
                        <a:lnTo>
                          <a:pt x="9" y="6"/>
                        </a:lnTo>
                        <a:close/>
                      </a:path>
                    </a:pathLst>
                  </a:custGeom>
                  <a:solidFill>
                    <a:srgbClr val="E9EBF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43" name="Freeform 1011"/>
                  <p:cNvSpPr>
                    <a:spLocks/>
                  </p:cNvSpPr>
                  <p:nvPr/>
                </p:nvSpPr>
                <p:spPr bwMode="auto">
                  <a:xfrm>
                    <a:off x="5551" y="1638"/>
                    <a:ext cx="10" cy="10"/>
                  </a:xfrm>
                  <a:custGeom>
                    <a:avLst/>
                    <a:gdLst/>
                    <a:ahLst/>
                    <a:cxnLst>
                      <a:cxn ang="0">
                        <a:pos x="10" y="5"/>
                      </a:cxn>
                      <a:cxn ang="0">
                        <a:pos x="8" y="0"/>
                      </a:cxn>
                      <a:cxn ang="0">
                        <a:pos x="5" y="0"/>
                      </a:cxn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8"/>
                      </a:cxn>
                      <a:cxn ang="0">
                        <a:pos x="5" y="10"/>
                      </a:cxn>
                      <a:cxn ang="0">
                        <a:pos x="8" y="8"/>
                      </a:cxn>
                      <a:cxn ang="0">
                        <a:pos x="10" y="5"/>
                      </a:cxn>
                    </a:cxnLst>
                    <a:rect l="0" t="0" r="r" b="b"/>
                    <a:pathLst>
                      <a:path w="10" h="10">
                        <a:moveTo>
                          <a:pt x="10" y="5"/>
                        </a:moveTo>
                        <a:lnTo>
                          <a:pt x="8" y="0"/>
                        </a:lnTo>
                        <a:lnTo>
                          <a:pt x="5" y="0"/>
                        </a:lnTo>
                        <a:lnTo>
                          <a:pt x="2" y="0"/>
                        </a:lnTo>
                        <a:lnTo>
                          <a:pt x="0" y="5"/>
                        </a:lnTo>
                        <a:lnTo>
                          <a:pt x="2" y="8"/>
                        </a:lnTo>
                        <a:lnTo>
                          <a:pt x="5" y="10"/>
                        </a:lnTo>
                        <a:lnTo>
                          <a:pt x="8" y="8"/>
                        </a:lnTo>
                        <a:lnTo>
                          <a:pt x="10" y="5"/>
                        </a:lnTo>
                        <a:close/>
                      </a:path>
                    </a:pathLst>
                  </a:custGeom>
                  <a:solidFill>
                    <a:srgbClr val="EEEFF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44" name="Freeform 1012"/>
                  <p:cNvSpPr>
                    <a:spLocks/>
                  </p:cNvSpPr>
                  <p:nvPr/>
                </p:nvSpPr>
                <p:spPr bwMode="auto">
                  <a:xfrm>
                    <a:off x="5553" y="1640"/>
                    <a:ext cx="6" cy="6"/>
                  </a:xfrm>
                  <a:custGeom>
                    <a:avLst/>
                    <a:gdLst/>
                    <a:ahLst/>
                    <a:cxnLst>
                      <a:cxn ang="0">
                        <a:pos x="6" y="3"/>
                      </a:cxn>
                      <a:cxn ang="0">
                        <a:pos x="6" y="0"/>
                      </a:cxn>
                      <a:cxn ang="0">
                        <a:pos x="3" y="0"/>
                      </a:cxn>
                      <a:cxn ang="0">
                        <a:pos x="1" y="0"/>
                      </a:cxn>
                      <a:cxn ang="0">
                        <a:pos x="0" y="3"/>
                      </a:cxn>
                      <a:cxn ang="0">
                        <a:pos x="1" y="5"/>
                      </a:cxn>
                      <a:cxn ang="0">
                        <a:pos x="3" y="6"/>
                      </a:cxn>
                      <a:cxn ang="0">
                        <a:pos x="6" y="5"/>
                      </a:cxn>
                      <a:cxn ang="0">
                        <a:pos x="6" y="3"/>
                      </a:cxn>
                    </a:cxnLst>
                    <a:rect l="0" t="0" r="r" b="b"/>
                    <a:pathLst>
                      <a:path w="6" h="6">
                        <a:moveTo>
                          <a:pt x="6" y="3"/>
                        </a:moveTo>
                        <a:lnTo>
                          <a:pt x="6" y="0"/>
                        </a:lnTo>
                        <a:lnTo>
                          <a:pt x="3" y="0"/>
                        </a:lnTo>
                        <a:lnTo>
                          <a:pt x="1" y="0"/>
                        </a:lnTo>
                        <a:lnTo>
                          <a:pt x="0" y="3"/>
                        </a:lnTo>
                        <a:lnTo>
                          <a:pt x="1" y="5"/>
                        </a:lnTo>
                        <a:lnTo>
                          <a:pt x="3" y="6"/>
                        </a:lnTo>
                        <a:lnTo>
                          <a:pt x="6" y="5"/>
                        </a:lnTo>
                        <a:lnTo>
                          <a:pt x="6" y="3"/>
                        </a:lnTo>
                        <a:close/>
                      </a:path>
                    </a:pathLst>
                  </a:custGeom>
                  <a:solidFill>
                    <a:srgbClr val="F2F3F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45" name="Freeform 1013"/>
                  <p:cNvSpPr>
                    <a:spLocks/>
                  </p:cNvSpPr>
                  <p:nvPr/>
                </p:nvSpPr>
                <p:spPr bwMode="auto">
                  <a:xfrm>
                    <a:off x="5554" y="1641"/>
                    <a:ext cx="4" cy="4"/>
                  </a:xfrm>
                  <a:custGeom>
                    <a:avLst/>
                    <a:gdLst/>
                    <a:ahLst/>
                    <a:cxnLst>
                      <a:cxn ang="0">
                        <a:pos x="4" y="2"/>
                      </a:cxn>
                      <a:cxn ang="0">
                        <a:pos x="4" y="0"/>
                      </a:cxn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2"/>
                      </a:cxn>
                      <a:cxn ang="0">
                        <a:pos x="2" y="4"/>
                      </a:cxn>
                      <a:cxn ang="0">
                        <a:pos x="4" y="2"/>
                      </a:cxn>
                      <a:cxn ang="0">
                        <a:pos x="4" y="2"/>
                      </a:cxn>
                    </a:cxnLst>
                    <a:rect l="0" t="0" r="r" b="b"/>
                    <a:pathLst>
                      <a:path w="4" h="4">
                        <a:moveTo>
                          <a:pt x="4" y="2"/>
                        </a:moveTo>
                        <a:lnTo>
                          <a:pt x="4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2"/>
                        </a:lnTo>
                        <a:lnTo>
                          <a:pt x="2" y="2"/>
                        </a:lnTo>
                        <a:lnTo>
                          <a:pt x="2" y="4"/>
                        </a:lnTo>
                        <a:lnTo>
                          <a:pt x="4" y="2"/>
                        </a:lnTo>
                        <a:lnTo>
                          <a:pt x="4" y="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46" name="Freeform 1014"/>
                  <p:cNvSpPr>
                    <a:spLocks/>
                  </p:cNvSpPr>
                  <p:nvPr/>
                </p:nvSpPr>
                <p:spPr bwMode="auto">
                  <a:xfrm>
                    <a:off x="5522" y="1601"/>
                    <a:ext cx="128" cy="124"/>
                  </a:xfrm>
                  <a:custGeom>
                    <a:avLst/>
                    <a:gdLst/>
                    <a:ahLst/>
                    <a:cxnLst>
                      <a:cxn ang="0">
                        <a:pos x="63" y="0"/>
                      </a:cxn>
                      <a:cxn ang="0">
                        <a:pos x="77" y="2"/>
                      </a:cxn>
                      <a:cxn ang="0">
                        <a:pos x="90" y="5"/>
                      </a:cxn>
                      <a:cxn ang="0">
                        <a:pos x="100" y="11"/>
                      </a:cxn>
                      <a:cxn ang="0">
                        <a:pos x="110" y="19"/>
                      </a:cxn>
                      <a:cxn ang="0">
                        <a:pos x="117" y="28"/>
                      </a:cxn>
                      <a:cxn ang="0">
                        <a:pos x="124" y="39"/>
                      </a:cxn>
                      <a:cxn ang="0">
                        <a:pos x="127" y="50"/>
                      </a:cxn>
                      <a:cxn ang="0">
                        <a:pos x="128" y="62"/>
                      </a:cxn>
                      <a:cxn ang="0">
                        <a:pos x="127" y="74"/>
                      </a:cxn>
                      <a:cxn ang="0">
                        <a:pos x="124" y="87"/>
                      </a:cxn>
                      <a:cxn ang="0">
                        <a:pos x="117" y="96"/>
                      </a:cxn>
                      <a:cxn ang="0">
                        <a:pos x="110" y="105"/>
                      </a:cxn>
                      <a:cxn ang="0">
                        <a:pos x="100" y="113"/>
                      </a:cxn>
                      <a:cxn ang="0">
                        <a:pos x="90" y="119"/>
                      </a:cxn>
                      <a:cxn ang="0">
                        <a:pos x="77" y="122"/>
                      </a:cxn>
                      <a:cxn ang="0">
                        <a:pos x="63" y="124"/>
                      </a:cxn>
                      <a:cxn ang="0">
                        <a:pos x="51" y="122"/>
                      </a:cxn>
                      <a:cxn ang="0">
                        <a:pos x="39" y="119"/>
                      </a:cxn>
                      <a:cxn ang="0">
                        <a:pos x="28" y="113"/>
                      </a:cxn>
                      <a:cxn ang="0">
                        <a:pos x="19" y="105"/>
                      </a:cxn>
                      <a:cxn ang="0">
                        <a:pos x="11" y="96"/>
                      </a:cxn>
                      <a:cxn ang="0">
                        <a:pos x="5" y="87"/>
                      </a:cxn>
                      <a:cxn ang="0">
                        <a:pos x="2" y="74"/>
                      </a:cxn>
                      <a:cxn ang="0">
                        <a:pos x="0" y="62"/>
                      </a:cxn>
                      <a:cxn ang="0">
                        <a:pos x="2" y="50"/>
                      </a:cxn>
                      <a:cxn ang="0">
                        <a:pos x="5" y="39"/>
                      </a:cxn>
                      <a:cxn ang="0">
                        <a:pos x="11" y="28"/>
                      </a:cxn>
                      <a:cxn ang="0">
                        <a:pos x="19" y="19"/>
                      </a:cxn>
                      <a:cxn ang="0">
                        <a:pos x="28" y="11"/>
                      </a:cxn>
                      <a:cxn ang="0">
                        <a:pos x="39" y="5"/>
                      </a:cxn>
                      <a:cxn ang="0">
                        <a:pos x="51" y="2"/>
                      </a:cxn>
                      <a:cxn ang="0">
                        <a:pos x="63" y="0"/>
                      </a:cxn>
                    </a:cxnLst>
                    <a:rect l="0" t="0" r="r" b="b"/>
                    <a:pathLst>
                      <a:path w="128" h="124">
                        <a:moveTo>
                          <a:pt x="63" y="0"/>
                        </a:moveTo>
                        <a:lnTo>
                          <a:pt x="77" y="2"/>
                        </a:lnTo>
                        <a:lnTo>
                          <a:pt x="90" y="5"/>
                        </a:lnTo>
                        <a:lnTo>
                          <a:pt x="100" y="11"/>
                        </a:lnTo>
                        <a:lnTo>
                          <a:pt x="110" y="19"/>
                        </a:lnTo>
                        <a:lnTo>
                          <a:pt x="117" y="28"/>
                        </a:lnTo>
                        <a:lnTo>
                          <a:pt x="124" y="39"/>
                        </a:lnTo>
                        <a:lnTo>
                          <a:pt x="127" y="50"/>
                        </a:lnTo>
                        <a:lnTo>
                          <a:pt x="128" y="62"/>
                        </a:lnTo>
                        <a:lnTo>
                          <a:pt x="127" y="74"/>
                        </a:lnTo>
                        <a:lnTo>
                          <a:pt x="124" y="87"/>
                        </a:lnTo>
                        <a:lnTo>
                          <a:pt x="117" y="96"/>
                        </a:lnTo>
                        <a:lnTo>
                          <a:pt x="110" y="105"/>
                        </a:lnTo>
                        <a:lnTo>
                          <a:pt x="100" y="113"/>
                        </a:lnTo>
                        <a:lnTo>
                          <a:pt x="90" y="119"/>
                        </a:lnTo>
                        <a:lnTo>
                          <a:pt x="77" y="122"/>
                        </a:lnTo>
                        <a:lnTo>
                          <a:pt x="63" y="124"/>
                        </a:lnTo>
                        <a:lnTo>
                          <a:pt x="51" y="122"/>
                        </a:lnTo>
                        <a:lnTo>
                          <a:pt x="39" y="119"/>
                        </a:lnTo>
                        <a:lnTo>
                          <a:pt x="28" y="113"/>
                        </a:lnTo>
                        <a:lnTo>
                          <a:pt x="19" y="105"/>
                        </a:lnTo>
                        <a:lnTo>
                          <a:pt x="11" y="96"/>
                        </a:lnTo>
                        <a:lnTo>
                          <a:pt x="5" y="87"/>
                        </a:lnTo>
                        <a:lnTo>
                          <a:pt x="2" y="74"/>
                        </a:lnTo>
                        <a:lnTo>
                          <a:pt x="0" y="62"/>
                        </a:lnTo>
                        <a:lnTo>
                          <a:pt x="2" y="50"/>
                        </a:lnTo>
                        <a:lnTo>
                          <a:pt x="5" y="39"/>
                        </a:lnTo>
                        <a:lnTo>
                          <a:pt x="11" y="28"/>
                        </a:lnTo>
                        <a:lnTo>
                          <a:pt x="19" y="19"/>
                        </a:lnTo>
                        <a:lnTo>
                          <a:pt x="28" y="11"/>
                        </a:lnTo>
                        <a:lnTo>
                          <a:pt x="39" y="5"/>
                        </a:lnTo>
                        <a:lnTo>
                          <a:pt x="51" y="2"/>
                        </a:lnTo>
                        <a:lnTo>
                          <a:pt x="63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</p:grpSp>
            <p:sp>
              <p:nvSpPr>
                <p:cNvPr id="429047" name="Text Box 1015"/>
                <p:cNvSpPr txBox="1">
                  <a:spLocks noChangeArrowheads="1"/>
                </p:cNvSpPr>
                <p:nvPr/>
              </p:nvSpPr>
              <p:spPr bwMode="auto">
                <a:xfrm rot="1918243">
                  <a:off x="5136" y="2016"/>
                  <a:ext cx="384" cy="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buFont typeface="Wingdings" charset="2"/>
                    <a:buNone/>
                  </a:pPr>
                  <a:r>
                    <a:rPr lang="es-ES" sz="2400" b="1">
                      <a:latin typeface="Comic Sans MS" charset="0"/>
                      <a:sym typeface="Symbol" charset="2"/>
                    </a:rPr>
                    <a:t></a:t>
                  </a:r>
                  <a:r>
                    <a:rPr lang="es-ES" sz="2400" b="1">
                      <a:solidFill>
                        <a:srgbClr val="FF0000"/>
                      </a:solidFill>
                      <a:latin typeface="Comic Sans MS" charset="0"/>
                      <a:sym typeface="Symbol" charset="2"/>
                    </a:rPr>
                    <a:t>p</a:t>
                  </a:r>
                  <a:endParaRPr lang="es-ES" sz="2400" b="1">
                    <a:solidFill>
                      <a:srgbClr val="FF0000"/>
                    </a:solidFill>
                    <a:latin typeface="Comic Sans MS" charset="0"/>
                  </a:endParaRPr>
                </a:p>
              </p:txBody>
            </p:sp>
            <p:sp>
              <p:nvSpPr>
                <p:cNvPr id="429048" name="Oval 1016"/>
                <p:cNvSpPr>
                  <a:spLocks noChangeArrowheads="1"/>
                </p:cNvSpPr>
                <p:nvPr/>
              </p:nvSpPr>
              <p:spPr bwMode="auto">
                <a:xfrm rot="1026691">
                  <a:off x="4656" y="2008"/>
                  <a:ext cx="912" cy="200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lIns="0" tIns="0" rIns="0" bIns="0" anchor="ctr">
                  <a:prstTxWarp prst="textNoShape">
                    <a:avLst/>
                  </a:prstTxWarp>
                  <a:spAutoFit/>
                </a:bodyPr>
                <a:lstStyle/>
                <a:p>
                  <a:endParaRPr lang="es-ES_tradnl"/>
                </a:p>
              </p:txBody>
            </p:sp>
            <p:sp>
              <p:nvSpPr>
                <p:cNvPr id="429049" name="Line 1017"/>
                <p:cNvSpPr>
                  <a:spLocks noChangeShapeType="1"/>
                </p:cNvSpPr>
                <p:nvPr/>
              </p:nvSpPr>
              <p:spPr bwMode="auto">
                <a:xfrm flipH="1">
                  <a:off x="4800" y="2208"/>
                  <a:ext cx="240" cy="1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endParaRPr lang="es-ES_tradnl"/>
                </a:p>
              </p:txBody>
            </p:sp>
            <p:sp>
              <p:nvSpPr>
                <p:cNvPr id="429050" name="Text Box 1018"/>
                <p:cNvSpPr txBox="1">
                  <a:spLocks noChangeArrowheads="1"/>
                </p:cNvSpPr>
                <p:nvPr/>
              </p:nvSpPr>
              <p:spPr bwMode="auto">
                <a:xfrm>
                  <a:off x="5040" y="2256"/>
                  <a:ext cx="192" cy="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buFont typeface="Wingdings" charset="2"/>
                    <a:buNone/>
                  </a:pPr>
                  <a:r>
                    <a:rPr lang="es-ES" sz="2400">
                      <a:solidFill>
                        <a:srgbClr val="FF0000"/>
                      </a:solidFill>
                      <a:latin typeface="Comic Sans MS" charset="0"/>
                    </a:rPr>
                    <a:t>d</a:t>
                  </a:r>
                </a:p>
              </p:txBody>
            </p:sp>
            <p:sp>
              <p:nvSpPr>
                <p:cNvPr id="429051" name="Line 1019"/>
                <p:cNvSpPr>
                  <a:spLocks noChangeShapeType="1"/>
                </p:cNvSpPr>
                <p:nvPr/>
              </p:nvSpPr>
              <p:spPr bwMode="auto">
                <a:xfrm flipV="1">
                  <a:off x="5088" y="1536"/>
                  <a:ext cx="336" cy="19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endParaRPr lang="es-ES_tradnl"/>
                </a:p>
              </p:txBody>
            </p:sp>
            <p:sp>
              <p:nvSpPr>
                <p:cNvPr id="429052" name="Text Box 1020"/>
                <p:cNvSpPr txBox="1">
                  <a:spLocks noChangeArrowheads="1"/>
                </p:cNvSpPr>
                <p:nvPr/>
              </p:nvSpPr>
              <p:spPr bwMode="auto">
                <a:xfrm>
                  <a:off x="5472" y="1440"/>
                  <a:ext cx="288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100000"/>
                    </a:spcBef>
                    <a:buFont typeface="Wingdings" charset="2"/>
                    <a:buNone/>
                  </a:pPr>
                  <a:r>
                    <a:rPr lang="sv-SE" sz="1800" b="1" baseline="30000">
                      <a:solidFill>
                        <a:srgbClr val="CC00FF"/>
                      </a:solidFill>
                      <a:latin typeface="Bookman Old Style" charset="0"/>
                    </a:rPr>
                    <a:t>9</a:t>
                  </a:r>
                  <a:r>
                    <a:rPr lang="sv-SE" sz="1800" b="1">
                      <a:solidFill>
                        <a:srgbClr val="CC00FF"/>
                      </a:solidFill>
                      <a:latin typeface="Bookman Old Style" charset="0"/>
                    </a:rPr>
                    <a:t>Li</a:t>
                  </a:r>
                  <a:endParaRPr lang="es-ES" sz="1800" b="1">
                    <a:solidFill>
                      <a:srgbClr val="CC00FF"/>
                    </a:solidFill>
                    <a:latin typeface="Bookman Old Style" charset="0"/>
                  </a:endParaRPr>
                </a:p>
              </p:txBody>
            </p:sp>
          </p:grpSp>
          <p:grpSp>
            <p:nvGrpSpPr>
              <p:cNvPr id="12" name="Group 1021"/>
              <p:cNvGrpSpPr>
                <a:grpSpLocks/>
              </p:cNvGrpSpPr>
              <p:nvPr/>
            </p:nvGrpSpPr>
            <p:grpSpPr bwMode="auto">
              <a:xfrm>
                <a:off x="3216" y="2784"/>
                <a:ext cx="1604" cy="1050"/>
                <a:chOff x="3868" y="2832"/>
                <a:chExt cx="1604" cy="1050"/>
              </a:xfrm>
            </p:grpSpPr>
            <p:sp>
              <p:nvSpPr>
                <p:cNvPr id="429054" name="Rectangle 1022" descr="Papel seda azul"/>
                <p:cNvSpPr>
                  <a:spLocks noChangeArrowheads="1"/>
                </p:cNvSpPr>
                <p:nvPr/>
              </p:nvSpPr>
              <p:spPr bwMode="auto">
                <a:xfrm>
                  <a:off x="3868" y="2832"/>
                  <a:ext cx="1296" cy="1050"/>
                </a:xfrm>
                <a:prstGeom prst="rect">
                  <a:avLst/>
                </a:prstGeom>
                <a:blipFill dpi="0" rotWithShape="0">
                  <a:blip r:embed="rId4"/>
                  <a:srcRect/>
                  <a:tile tx="0" ty="0" sx="100000" sy="100000" flip="none" algn="tl"/>
                </a:blip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>
                    <a:lnSpc>
                      <a:spcPct val="50000"/>
                    </a:lnSpc>
                    <a:buFont typeface="Wingdings" charset="2"/>
                    <a:buNone/>
                  </a:pPr>
                  <a:endParaRPr lang="es-ES" sz="2400">
                    <a:latin typeface="Comic Sans MS" charset="0"/>
                  </a:endParaRPr>
                </a:p>
              </p:txBody>
            </p:sp>
            <p:sp>
              <p:nvSpPr>
                <p:cNvPr id="429055" name="Line 1023"/>
                <p:cNvSpPr>
                  <a:spLocks noChangeShapeType="1"/>
                </p:cNvSpPr>
                <p:nvPr/>
              </p:nvSpPr>
              <p:spPr bwMode="auto">
                <a:xfrm>
                  <a:off x="4062" y="3523"/>
                  <a:ext cx="819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  <p:sp>
              <p:nvSpPr>
                <p:cNvPr id="429056" name="Line 1024"/>
                <p:cNvSpPr>
                  <a:spLocks noChangeShapeType="1"/>
                </p:cNvSpPr>
                <p:nvPr/>
              </p:nvSpPr>
              <p:spPr bwMode="auto">
                <a:xfrm>
                  <a:off x="4062" y="3103"/>
                  <a:ext cx="819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  <p:sp>
              <p:nvSpPr>
                <p:cNvPr id="429057" name="Text Box 1025"/>
                <p:cNvSpPr txBox="1">
                  <a:spLocks noChangeArrowheads="1"/>
                </p:cNvSpPr>
                <p:nvPr/>
              </p:nvSpPr>
              <p:spPr bwMode="auto">
                <a:xfrm>
                  <a:off x="4224" y="3504"/>
                  <a:ext cx="604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sv-SE" sz="2000" b="1" baseline="30000">
                      <a:solidFill>
                        <a:srgbClr val="CC00FF"/>
                      </a:solidFill>
                      <a:latin typeface="Bookman Old Style" charset="0"/>
                    </a:rPr>
                    <a:t>11</a:t>
                  </a:r>
                  <a:r>
                    <a:rPr lang="sv-SE" sz="2000" b="1">
                      <a:solidFill>
                        <a:srgbClr val="CC00FF"/>
                      </a:solidFill>
                      <a:latin typeface="Bookman Old Style" charset="0"/>
                    </a:rPr>
                    <a:t>Be</a:t>
                  </a:r>
                  <a:endParaRPr lang="en-US" sz="2000" b="1">
                    <a:solidFill>
                      <a:srgbClr val="CC00FF"/>
                    </a:solidFill>
                    <a:latin typeface="Bookman Old Style" charset="0"/>
                  </a:endParaRPr>
                </a:p>
              </p:txBody>
            </p:sp>
            <p:sp>
              <p:nvSpPr>
                <p:cNvPr id="429058" name="Text Box 1026"/>
                <p:cNvSpPr txBox="1">
                  <a:spLocks noChangeArrowheads="1"/>
                </p:cNvSpPr>
                <p:nvPr/>
              </p:nvSpPr>
              <p:spPr bwMode="auto">
                <a:xfrm>
                  <a:off x="4881" y="3421"/>
                  <a:ext cx="591" cy="2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sv-SE" sz="1800" b="1">
                      <a:latin typeface="Bookman Old Style" charset="0"/>
                    </a:rPr>
                    <a:t>½</a:t>
                  </a:r>
                  <a:r>
                    <a:rPr lang="sv-SE" sz="1800" b="1" baseline="30000">
                      <a:latin typeface="Bookman Old Style" charset="0"/>
                    </a:rPr>
                    <a:t>+</a:t>
                  </a:r>
                  <a:endParaRPr lang="en-US" sz="1800" b="1" baseline="30000">
                    <a:latin typeface="Bookman Old Style" charset="0"/>
                  </a:endParaRPr>
                </a:p>
              </p:txBody>
            </p:sp>
            <p:sp>
              <p:nvSpPr>
                <p:cNvPr id="429059" name="Text Box 1027"/>
                <p:cNvSpPr txBox="1">
                  <a:spLocks noChangeArrowheads="1"/>
                </p:cNvSpPr>
                <p:nvPr/>
              </p:nvSpPr>
              <p:spPr bwMode="auto">
                <a:xfrm>
                  <a:off x="4426" y="3187"/>
                  <a:ext cx="18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sv-SE" sz="2400">
                      <a:latin typeface="Symbol" charset="2"/>
                    </a:rPr>
                    <a:t>g</a:t>
                  </a:r>
                  <a:endParaRPr lang="en-US" sz="2400">
                    <a:latin typeface="Symbol" charset="2"/>
                  </a:endParaRPr>
                </a:p>
              </p:txBody>
            </p:sp>
            <p:sp>
              <p:nvSpPr>
                <p:cNvPr id="429060" name="Text Box 1028"/>
                <p:cNvSpPr txBox="1">
                  <a:spLocks noChangeArrowheads="1"/>
                </p:cNvSpPr>
                <p:nvPr/>
              </p:nvSpPr>
              <p:spPr bwMode="auto">
                <a:xfrm>
                  <a:off x="4198" y="2935"/>
                  <a:ext cx="5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sv-SE" sz="1600" b="1">
                      <a:latin typeface="Bookman Old Style" charset="0"/>
                    </a:rPr>
                    <a:t>0.320</a:t>
                  </a:r>
                  <a:endParaRPr lang="en-US" sz="1600" b="1">
                    <a:latin typeface="Bookman Old Style" charset="0"/>
                  </a:endParaRPr>
                </a:p>
              </p:txBody>
            </p:sp>
          </p:grpSp>
          <p:sp>
            <p:nvSpPr>
              <p:cNvPr id="429061" name="Text Box 1029"/>
              <p:cNvSpPr txBox="1">
                <a:spLocks noChangeArrowheads="1"/>
              </p:cNvSpPr>
              <p:nvPr/>
            </p:nvSpPr>
            <p:spPr bwMode="auto">
              <a:xfrm>
                <a:off x="4464" y="2932"/>
                <a:ext cx="129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100000"/>
                  </a:spcBef>
                  <a:buFont typeface="Wingdings" charset="2"/>
                  <a:buNone/>
                </a:pPr>
                <a:endParaRPr lang="es-ES" sz="2000">
                  <a:solidFill>
                    <a:schemeClr val="folHlink"/>
                  </a:solidFill>
                  <a:latin typeface="Comic Sans MS" charset="0"/>
                </a:endParaRPr>
              </a:p>
            </p:txBody>
          </p:sp>
          <p:sp>
            <p:nvSpPr>
              <p:cNvPr id="429062" name="Text Box 1030"/>
              <p:cNvSpPr txBox="1">
                <a:spLocks noChangeArrowheads="1"/>
              </p:cNvSpPr>
              <p:nvPr/>
            </p:nvSpPr>
            <p:spPr bwMode="auto">
              <a:xfrm>
                <a:off x="0" y="3892"/>
                <a:ext cx="590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prstTxWarp prst="textNoShape">
                  <a:avLst/>
                </a:prstTxWarp>
                <a:spAutoFit/>
              </a:bodyPr>
              <a:lstStyle/>
              <a:p>
                <a:pPr>
                  <a:buFont typeface="Wingdings" charset="2"/>
                  <a:buNone/>
                </a:pPr>
                <a:endParaRPr lang="es-ES" sz="1800" b="1">
                  <a:solidFill>
                    <a:srgbClr val="008000"/>
                  </a:solidFill>
                  <a:latin typeface="Comic Sans MS" charset="0"/>
                </a:endParaRPr>
              </a:p>
            </p:txBody>
          </p:sp>
          <p:sp>
            <p:nvSpPr>
              <p:cNvPr id="429063" name="Line 1031"/>
              <p:cNvSpPr>
                <a:spLocks noChangeShapeType="1"/>
              </p:cNvSpPr>
              <p:nvPr/>
            </p:nvSpPr>
            <p:spPr bwMode="auto">
              <a:xfrm flipV="1">
                <a:off x="1824" y="2784"/>
                <a:ext cx="1440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429064" name="Line 1032"/>
              <p:cNvSpPr>
                <a:spLocks noChangeShapeType="1"/>
              </p:cNvSpPr>
              <p:nvPr/>
            </p:nvSpPr>
            <p:spPr bwMode="auto">
              <a:xfrm>
                <a:off x="1872" y="3552"/>
                <a:ext cx="1392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</p:grpSp>
        <p:sp>
          <p:nvSpPr>
            <p:cNvPr id="429065" name="Text Box 1033"/>
            <p:cNvSpPr txBox="1">
              <a:spLocks noChangeArrowheads="1"/>
            </p:cNvSpPr>
            <p:nvPr/>
          </p:nvSpPr>
          <p:spPr bwMode="auto">
            <a:xfrm>
              <a:off x="4257" y="2935"/>
              <a:ext cx="59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800" b="1">
                  <a:latin typeface="Bookman Old Style" charset="0"/>
                </a:rPr>
                <a:t>½</a:t>
              </a:r>
              <a:r>
                <a:rPr lang="sv-SE" sz="1800" b="1" baseline="30000">
                  <a:latin typeface="Bookman Old Style" charset="0"/>
                </a:rPr>
                <a:t>-</a:t>
              </a:r>
              <a:endParaRPr lang="en-US" sz="1800" b="1" baseline="30000">
                <a:latin typeface="Bookman Old Style" charset="0"/>
              </a:endParaRPr>
            </a:p>
          </p:txBody>
        </p:sp>
        <p:sp>
          <p:nvSpPr>
            <p:cNvPr id="429066" name="Line 1034"/>
            <p:cNvSpPr>
              <a:spLocks noChangeShapeType="1"/>
            </p:cNvSpPr>
            <p:nvPr/>
          </p:nvSpPr>
          <p:spPr bwMode="auto">
            <a:xfrm>
              <a:off x="3792" y="3034"/>
              <a:ext cx="0" cy="4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</p:grpSp>
    </p:spTree>
    <p:extLst>
      <p:ext uri="{BB962C8B-B14F-4D97-AF65-F5344CB8AC3E}">
        <p14:creationId xmlns:p14="http://schemas.microsoft.com/office/powerpoint/2010/main" val="756379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2339975" y="3048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sv-SE" sz="2400" b="1" baseline="30000" dirty="0">
                <a:solidFill>
                  <a:schemeClr val="tx2"/>
                </a:solidFill>
                <a:latin typeface="Comic Sans MS" charset="0"/>
              </a:rPr>
              <a:t>11</a:t>
            </a:r>
            <a:r>
              <a:rPr lang="sv-SE" sz="2400" b="1" dirty="0">
                <a:solidFill>
                  <a:schemeClr val="tx2"/>
                </a:solidFill>
                <a:latin typeface="Comic Sans MS" charset="0"/>
              </a:rPr>
              <a:t>Li, gamma </a:t>
            </a:r>
            <a:r>
              <a:rPr lang="sv-SE" sz="2400" b="1" dirty="0" err="1">
                <a:solidFill>
                  <a:schemeClr val="tx2"/>
                </a:solidFill>
                <a:latin typeface="Comic Sans MS" charset="0"/>
              </a:rPr>
              <a:t>rays</a:t>
            </a:r>
            <a:endParaRPr lang="en-US" sz="2400" b="1" dirty="0">
              <a:solidFill>
                <a:schemeClr val="tx2"/>
              </a:solidFill>
              <a:latin typeface="Comic Sans MS" charset="0"/>
            </a:endParaRPr>
          </a:p>
        </p:txBody>
      </p:sp>
      <p:sp>
        <p:nvSpPr>
          <p:cNvPr id="70662" name="Rectangle 6"/>
          <p:cNvSpPr>
            <a:spLocks noChangeArrowheads="1"/>
          </p:cNvSpPr>
          <p:nvPr/>
        </p:nvSpPr>
        <p:spPr bwMode="auto">
          <a:xfrm>
            <a:off x="762000" y="1481138"/>
            <a:ext cx="2438400" cy="19050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0663" name="Line 7"/>
          <p:cNvSpPr>
            <a:spLocks noChangeShapeType="1"/>
          </p:cNvSpPr>
          <p:nvPr/>
        </p:nvSpPr>
        <p:spPr bwMode="auto">
          <a:xfrm>
            <a:off x="1295400" y="2789238"/>
            <a:ext cx="137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0664" name="Line 8"/>
          <p:cNvSpPr>
            <a:spLocks noChangeShapeType="1"/>
          </p:cNvSpPr>
          <p:nvPr/>
        </p:nvSpPr>
        <p:spPr bwMode="auto">
          <a:xfrm>
            <a:off x="1295400" y="2027238"/>
            <a:ext cx="137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1600200" y="2789238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sv-SE" sz="2000" b="1" baseline="30000">
                <a:solidFill>
                  <a:srgbClr val="CC00FF"/>
                </a:solidFill>
                <a:latin typeface="Bookman Old Style" charset="0"/>
              </a:rPr>
              <a:t>11</a:t>
            </a:r>
            <a:r>
              <a:rPr lang="sv-SE" sz="2000" b="1">
                <a:solidFill>
                  <a:srgbClr val="CC00FF"/>
                </a:solidFill>
                <a:latin typeface="Bookman Old Style" charset="0"/>
              </a:rPr>
              <a:t>Be</a:t>
            </a:r>
            <a:endParaRPr lang="en-US" sz="2000" b="1">
              <a:solidFill>
                <a:srgbClr val="CC00FF"/>
              </a:solidFill>
              <a:latin typeface="Bookman Old Style" charset="0"/>
            </a:endParaRPr>
          </a:p>
        </p:txBody>
      </p:sp>
      <p:sp>
        <p:nvSpPr>
          <p:cNvPr id="70666" name="Line 10"/>
          <p:cNvSpPr>
            <a:spLocks noChangeShapeType="1"/>
          </p:cNvSpPr>
          <p:nvPr/>
        </p:nvSpPr>
        <p:spPr bwMode="auto">
          <a:xfrm>
            <a:off x="1905000" y="2027238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0667" name="Text Box 11"/>
          <p:cNvSpPr txBox="1">
            <a:spLocks noChangeArrowheads="1"/>
          </p:cNvSpPr>
          <p:nvPr/>
        </p:nvSpPr>
        <p:spPr bwMode="auto">
          <a:xfrm>
            <a:off x="1905000" y="2179638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sv-SE" sz="2400">
                <a:latin typeface="Symbol" charset="2"/>
              </a:rPr>
              <a:t>g</a:t>
            </a:r>
            <a:endParaRPr lang="en-US" sz="2400">
              <a:latin typeface="Symbol" charset="2"/>
            </a:endParaRPr>
          </a:p>
        </p:txBody>
      </p:sp>
      <p:sp>
        <p:nvSpPr>
          <p:cNvPr id="70668" name="Line 12"/>
          <p:cNvSpPr>
            <a:spLocks noChangeShapeType="1"/>
          </p:cNvSpPr>
          <p:nvPr/>
        </p:nvSpPr>
        <p:spPr bwMode="auto">
          <a:xfrm>
            <a:off x="914400" y="1646238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0669" name="Text Box 13"/>
          <p:cNvSpPr txBox="1">
            <a:spLocks noChangeArrowheads="1"/>
          </p:cNvSpPr>
          <p:nvPr/>
        </p:nvSpPr>
        <p:spPr bwMode="auto">
          <a:xfrm>
            <a:off x="1219200" y="1660525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sv-SE" sz="1800" b="1">
                <a:latin typeface="Bookman Old Style" charset="0"/>
              </a:rPr>
              <a:t>320 keV</a:t>
            </a:r>
            <a:endParaRPr lang="en-US" sz="1800" b="1">
              <a:latin typeface="Bookman Old Style" charset="0"/>
            </a:endParaRPr>
          </a:p>
        </p:txBody>
      </p:sp>
      <p:sp>
        <p:nvSpPr>
          <p:cNvPr id="70670" name="Text Box 14"/>
          <p:cNvSpPr txBox="1">
            <a:spLocks noChangeArrowheads="1"/>
          </p:cNvSpPr>
          <p:nvPr/>
        </p:nvSpPr>
        <p:spPr bwMode="auto">
          <a:xfrm>
            <a:off x="452438" y="4214813"/>
            <a:ext cx="358616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sv-SE" dirty="0">
                <a:latin typeface="Times New Roman" charset="0"/>
              </a:rPr>
              <a:t>M.J.G. Borge et al., PRC55 (97) R8</a:t>
            </a:r>
          </a:p>
          <a:p>
            <a:r>
              <a:rPr lang="sv-SE" dirty="0">
                <a:latin typeface="Times New Roman" charset="0"/>
              </a:rPr>
              <a:t>N. </a:t>
            </a:r>
            <a:r>
              <a:rPr lang="sv-SE" dirty="0" err="1">
                <a:latin typeface="Times New Roman" charset="0"/>
              </a:rPr>
              <a:t>Aoi</a:t>
            </a:r>
            <a:r>
              <a:rPr lang="sv-SE" dirty="0">
                <a:latin typeface="Times New Roman" charset="0"/>
              </a:rPr>
              <a:t> et al., NPA616 (97) 181c</a:t>
            </a:r>
          </a:p>
          <a:p>
            <a:r>
              <a:rPr lang="sv-SE" dirty="0">
                <a:latin typeface="Times New Roman" charset="0"/>
              </a:rPr>
              <a:t>D. </a:t>
            </a:r>
            <a:r>
              <a:rPr lang="sv-SE" dirty="0" err="1">
                <a:latin typeface="Times New Roman" charset="0"/>
              </a:rPr>
              <a:t>Morrisey</a:t>
            </a:r>
            <a:r>
              <a:rPr lang="sv-SE" dirty="0">
                <a:latin typeface="Times New Roman" charset="0"/>
              </a:rPr>
              <a:t> et al., NPA627 (97) 222</a:t>
            </a:r>
            <a:endParaRPr lang="en-US" dirty="0">
              <a:latin typeface="Times New Roman" charset="0"/>
            </a:endParaRPr>
          </a:p>
        </p:txBody>
      </p:sp>
      <p:sp>
        <p:nvSpPr>
          <p:cNvPr id="70671" name="Rectangle 15"/>
          <p:cNvSpPr>
            <a:spLocks noChangeArrowheads="1"/>
          </p:cNvSpPr>
          <p:nvPr/>
        </p:nvSpPr>
        <p:spPr bwMode="auto">
          <a:xfrm>
            <a:off x="4267200" y="4084638"/>
            <a:ext cx="3352800" cy="1143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sv-SE" sz="2000">
                <a:latin typeface="Times New Roman" charset="0"/>
              </a:rPr>
              <a:t>Q = 20.62 MeV, T </a:t>
            </a:r>
            <a:r>
              <a:rPr lang="sv-SE" sz="2000" baseline="-25000">
                <a:latin typeface="Times New Roman" charset="0"/>
              </a:rPr>
              <a:t>1/2</a:t>
            </a:r>
            <a:r>
              <a:rPr lang="sv-SE" sz="2000">
                <a:latin typeface="Times New Roman" charset="0"/>
              </a:rPr>
              <a:t>= 8.2 ms</a:t>
            </a:r>
          </a:p>
          <a:p>
            <a:pPr algn="ctr">
              <a:spcBef>
                <a:spcPct val="0"/>
              </a:spcBef>
            </a:pPr>
            <a:r>
              <a:rPr lang="sv-SE" sz="2000">
                <a:latin typeface="Times New Roman" charset="0"/>
              </a:rPr>
              <a:t>b(320) = 6.3(6) %</a:t>
            </a:r>
          </a:p>
          <a:p>
            <a:pPr algn="ctr">
              <a:spcBef>
                <a:spcPct val="0"/>
              </a:spcBef>
            </a:pPr>
            <a:r>
              <a:rPr lang="sv-SE" sz="2000">
                <a:latin typeface="Times New Roman" charset="0"/>
              </a:rPr>
              <a:t>log </a:t>
            </a:r>
            <a:r>
              <a:rPr lang="sv-SE" sz="2000" i="1">
                <a:latin typeface="Times New Roman" charset="0"/>
              </a:rPr>
              <a:t>ft</a:t>
            </a:r>
            <a:r>
              <a:rPr lang="sv-SE" sz="2000">
                <a:latin typeface="Times New Roman" charset="0"/>
              </a:rPr>
              <a:t> = 5.73</a:t>
            </a:r>
            <a:endParaRPr lang="en-US" sz="2000">
              <a:latin typeface="Times New Roman" charset="0"/>
            </a:endParaRPr>
          </a:p>
        </p:txBody>
      </p:sp>
      <p:sp>
        <p:nvSpPr>
          <p:cNvPr id="320528" name="Rectangle 16"/>
          <p:cNvSpPr>
            <a:spLocks noChangeArrowheads="1"/>
          </p:cNvSpPr>
          <p:nvPr/>
        </p:nvSpPr>
        <p:spPr bwMode="auto">
          <a:xfrm>
            <a:off x="2971800" y="5456238"/>
            <a:ext cx="2590800" cy="7620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18900000" algn="ctr" rotWithShape="0">
              <a:schemeClr val="bg2">
                <a:alpha val="74998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defRPr/>
            </a:pPr>
            <a:r>
              <a:rPr lang="sv-SE" sz="2400" b="1">
                <a:solidFill>
                  <a:srgbClr val="0000FF"/>
                </a:solidFill>
                <a:latin typeface="Times New Roman" charset="0"/>
              </a:rPr>
              <a:t>(1s</a:t>
            </a:r>
            <a:r>
              <a:rPr lang="sv-SE" sz="2400" b="1" baseline="-25000">
                <a:solidFill>
                  <a:srgbClr val="0000FF"/>
                </a:solidFill>
                <a:latin typeface="Times New Roman" charset="0"/>
              </a:rPr>
              <a:t>1/2</a:t>
            </a:r>
            <a:r>
              <a:rPr lang="sv-SE" sz="2400" b="1">
                <a:solidFill>
                  <a:srgbClr val="0000FF"/>
                </a:solidFill>
                <a:latin typeface="Times New Roman" charset="0"/>
              </a:rPr>
              <a:t>)</a:t>
            </a:r>
            <a:r>
              <a:rPr lang="sv-SE" sz="2400" b="1" baseline="30000">
                <a:solidFill>
                  <a:srgbClr val="0000FF"/>
                </a:solidFill>
                <a:latin typeface="Times New Roman" charset="0"/>
              </a:rPr>
              <a:t>2</a:t>
            </a:r>
            <a:r>
              <a:rPr lang="sv-SE" sz="2400" b="1">
                <a:solidFill>
                  <a:srgbClr val="0000FF"/>
                </a:solidFill>
                <a:latin typeface="Times New Roman" charset="0"/>
              </a:rPr>
              <a:t>/(0p</a:t>
            </a:r>
            <a:r>
              <a:rPr lang="sv-SE" sz="2400" b="1" baseline="-25000">
                <a:solidFill>
                  <a:srgbClr val="0000FF"/>
                </a:solidFill>
                <a:latin typeface="Times New Roman" charset="0"/>
              </a:rPr>
              <a:t>1/2</a:t>
            </a:r>
            <a:r>
              <a:rPr lang="sv-SE" sz="2400" b="1">
                <a:solidFill>
                  <a:srgbClr val="0000FF"/>
                </a:solidFill>
                <a:latin typeface="Times New Roman" charset="0"/>
              </a:rPr>
              <a:t>)</a:t>
            </a:r>
            <a:r>
              <a:rPr lang="sv-SE" sz="2400" b="1" baseline="30000">
                <a:solidFill>
                  <a:srgbClr val="0000FF"/>
                </a:solidFill>
                <a:latin typeface="Times New Roman" charset="0"/>
              </a:rPr>
              <a:t>2 </a:t>
            </a:r>
            <a:r>
              <a:rPr lang="sv-SE" sz="2400" b="1">
                <a:solidFill>
                  <a:srgbClr val="0000FF"/>
                </a:solidFill>
                <a:latin typeface="Times New Roman" charset="0"/>
                <a:ea typeface="Times New Roman" charset="0"/>
                <a:cs typeface="Times New Roman" charset="0"/>
              </a:rPr>
              <a:t>~1</a:t>
            </a:r>
            <a:endParaRPr lang="en-US" sz="2400" b="1">
              <a:solidFill>
                <a:srgbClr val="0000FF"/>
              </a:solidFill>
              <a:latin typeface="Times New Roman" charset="0"/>
            </a:endParaRPr>
          </a:p>
        </p:txBody>
      </p:sp>
      <p:pic>
        <p:nvPicPr>
          <p:cNvPr id="70673" name="Picture 17" descr="GammaLi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1341438"/>
            <a:ext cx="43434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74" name="Line 18"/>
          <p:cNvSpPr>
            <a:spLocks noChangeShapeType="1"/>
          </p:cNvSpPr>
          <p:nvPr/>
        </p:nvSpPr>
        <p:spPr bwMode="auto">
          <a:xfrm>
            <a:off x="4203700" y="1125538"/>
            <a:ext cx="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0675" name="Text Box 20"/>
          <p:cNvSpPr txBox="1">
            <a:spLocks noChangeArrowheads="1"/>
          </p:cNvSpPr>
          <p:nvPr/>
        </p:nvSpPr>
        <p:spPr bwMode="auto">
          <a:xfrm>
            <a:off x="2700338" y="1844675"/>
            <a:ext cx="5762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sv-SE" b="1"/>
              <a:t>½</a:t>
            </a:r>
            <a:r>
              <a:rPr lang="sv-SE" b="1" baseline="30000"/>
              <a:t>-</a:t>
            </a:r>
            <a:endParaRPr lang="en-US" baseline="30000"/>
          </a:p>
        </p:txBody>
      </p:sp>
      <p:sp>
        <p:nvSpPr>
          <p:cNvPr id="70676" name="Text Box 21"/>
          <p:cNvSpPr txBox="1">
            <a:spLocks noChangeArrowheads="1"/>
          </p:cNvSpPr>
          <p:nvPr/>
        </p:nvSpPr>
        <p:spPr bwMode="auto">
          <a:xfrm>
            <a:off x="2700338" y="2636838"/>
            <a:ext cx="719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sv-SE" b="1"/>
              <a:t>½</a:t>
            </a:r>
            <a:r>
              <a:rPr lang="sv-SE" b="1" baseline="30000"/>
              <a:t>+</a:t>
            </a:r>
            <a:endParaRPr lang="en-US" b="1" baseline="30000"/>
          </a:p>
        </p:txBody>
      </p:sp>
    </p:spTree>
    <p:extLst>
      <p:ext uri="{BB962C8B-B14F-4D97-AF65-F5344CB8AC3E}">
        <p14:creationId xmlns:p14="http://schemas.microsoft.com/office/powerpoint/2010/main" val="29685492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228600" y="119063"/>
            <a:ext cx="8763000" cy="56673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es-ES" sz="3200" baseline="30000" dirty="0">
                <a:solidFill>
                  <a:srgbClr val="1F497D"/>
                </a:solidFill>
                <a:latin typeface="Comic Sans MS" charset="0"/>
              </a:rPr>
              <a:t>11</a:t>
            </a:r>
            <a:r>
              <a:rPr lang="es-ES" sz="3200" dirty="0">
                <a:solidFill>
                  <a:srgbClr val="1F497D"/>
                </a:solidFill>
                <a:latin typeface="Comic Sans MS" charset="0"/>
              </a:rPr>
              <a:t>Li  </a:t>
            </a:r>
            <a:r>
              <a:rPr lang="el-GR" sz="3200" dirty="0">
                <a:solidFill>
                  <a:srgbClr val="1F497D"/>
                </a:solidFill>
                <a:latin typeface="Comic Sans MS" charset="0"/>
              </a:rPr>
              <a:t>β</a:t>
            </a:r>
            <a:r>
              <a:rPr lang="es-ES" sz="3200" dirty="0">
                <a:solidFill>
                  <a:srgbClr val="1F497D"/>
                </a:solidFill>
                <a:latin typeface="Comic Sans MS" charset="0"/>
              </a:rPr>
              <a:t>d spectrum </a:t>
            </a:r>
            <a:r>
              <a:rPr lang="es-ES" sz="3200" dirty="0">
                <a:solidFill>
                  <a:srgbClr val="1F497D"/>
                </a:solidFill>
              </a:rPr>
              <a:t>finally measured @ TRIUMF!! </a:t>
            </a:r>
          </a:p>
        </p:txBody>
      </p:sp>
      <p:pic>
        <p:nvPicPr>
          <p:cNvPr id="23558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 t="7188" b="7268"/>
          <a:stretch>
            <a:fillRect/>
          </a:stretch>
        </p:blipFill>
        <p:spPr bwMode="auto">
          <a:xfrm>
            <a:off x="0" y="1196975"/>
            <a:ext cx="2593975" cy="1747838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pic>
        <p:nvPicPr>
          <p:cNvPr id="2355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" y="4273550"/>
            <a:ext cx="3313113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Text Box 5"/>
          <p:cNvSpPr txBox="1">
            <a:spLocks noChangeArrowheads="1"/>
          </p:cNvSpPr>
          <p:nvPr/>
        </p:nvSpPr>
        <p:spPr bwMode="auto">
          <a:xfrm>
            <a:off x="34925" y="3068638"/>
            <a:ext cx="3024188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200" dirty="0"/>
              <a:t>DSSSD 16x16 mm</a:t>
            </a:r>
            <a:r>
              <a:rPr lang="es-ES" sz="1200" baseline="30000" dirty="0"/>
              <a:t>2</a:t>
            </a:r>
            <a:r>
              <a:rPr lang="es-ES" sz="1200" dirty="0"/>
              <a:t>, 70</a:t>
            </a:r>
            <a:r>
              <a:rPr lang="es-ES" sz="1200" dirty="0">
                <a:sym typeface="Symbol" charset="2"/>
              </a:rPr>
              <a:t>m thick</a:t>
            </a:r>
          </a:p>
          <a:p>
            <a:r>
              <a:rPr lang="es-ES" sz="1200" dirty="0">
                <a:sym typeface="Symbol" charset="2"/>
              </a:rPr>
              <a:t>48x48 strips, 300 m, 2304 pixels</a:t>
            </a:r>
          </a:p>
          <a:p>
            <a:r>
              <a:rPr lang="es-ES" sz="1200" dirty="0">
                <a:sym typeface="Symbol" charset="2"/>
              </a:rPr>
              <a:t>J. Büscher et al., NIM B 266 (2008) 19</a:t>
            </a:r>
          </a:p>
        </p:txBody>
      </p:sp>
      <p:sp>
        <p:nvSpPr>
          <p:cNvPr id="23561" name="Text Box 7"/>
          <p:cNvSpPr txBox="1">
            <a:spLocks noChangeArrowheads="1"/>
          </p:cNvSpPr>
          <p:nvPr/>
        </p:nvSpPr>
        <p:spPr bwMode="auto">
          <a:xfrm>
            <a:off x="2628900" y="873125"/>
            <a:ext cx="3887788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chemeClr val="hlink"/>
              </a:buClr>
              <a:buFontTx/>
              <a:buChar char="•"/>
            </a:pPr>
            <a:r>
              <a:rPr lang="es-ES" dirty="0"/>
              <a:t> Implantation of </a:t>
            </a:r>
            <a:r>
              <a:rPr lang="es-ES" baseline="30000" dirty="0"/>
              <a:t>11</a:t>
            </a:r>
            <a:r>
              <a:rPr lang="es-ES" dirty="0"/>
              <a:t>Li beam  on DSSSD Detector</a:t>
            </a: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 dirty="0"/>
              <a:t> Very precise B.R.</a:t>
            </a: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 dirty="0"/>
              <a:t> Low detection threshold</a:t>
            </a: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 dirty="0"/>
              <a:t> Low beta background</a:t>
            </a: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 dirty="0"/>
              <a:t> History of each decay</a:t>
            </a:r>
          </a:p>
        </p:txBody>
      </p:sp>
      <p:pic>
        <p:nvPicPr>
          <p:cNvPr id="23562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24413" y="2406650"/>
            <a:ext cx="4319587" cy="262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3" name="Text Box 10"/>
          <p:cNvSpPr txBox="1">
            <a:spLocks noChangeArrowheads="1"/>
          </p:cNvSpPr>
          <p:nvPr/>
        </p:nvSpPr>
        <p:spPr bwMode="auto">
          <a:xfrm>
            <a:off x="2195513" y="4797425"/>
            <a:ext cx="504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/>
              <a:t>T</a:t>
            </a:r>
            <a:r>
              <a:rPr lang="es-ES" baseline="-25000"/>
              <a:t>1</a:t>
            </a:r>
          </a:p>
        </p:txBody>
      </p:sp>
      <p:sp>
        <p:nvSpPr>
          <p:cNvPr id="23564" name="Text Box 11"/>
          <p:cNvSpPr txBox="1">
            <a:spLocks noChangeArrowheads="1"/>
          </p:cNvSpPr>
          <p:nvPr/>
        </p:nvSpPr>
        <p:spPr bwMode="auto">
          <a:xfrm>
            <a:off x="1692275" y="5013325"/>
            <a:ext cx="504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>
                <a:solidFill>
                  <a:srgbClr val="008000"/>
                </a:solidFill>
              </a:rPr>
              <a:t>T</a:t>
            </a:r>
            <a:r>
              <a:rPr lang="es-ES" baseline="-25000">
                <a:solidFill>
                  <a:srgbClr val="008000"/>
                </a:solidFill>
              </a:rPr>
              <a:t>2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228600" y="4437063"/>
            <a:ext cx="14636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" dirty="0">
                <a:solidFill>
                  <a:srgbClr val="1F497D"/>
                </a:solidFill>
              </a:rPr>
              <a:t>8 x 10</a:t>
            </a:r>
            <a:r>
              <a:rPr lang="es-ES" baseline="30000" dirty="0">
                <a:solidFill>
                  <a:srgbClr val="1F497D"/>
                </a:solidFill>
              </a:rPr>
              <a:t>7</a:t>
            </a:r>
            <a:r>
              <a:rPr lang="es-ES" dirty="0">
                <a:solidFill>
                  <a:srgbClr val="1F497D"/>
                </a:solidFill>
              </a:rPr>
              <a:t> ions implanted in 133 h</a:t>
            </a:r>
          </a:p>
        </p:txBody>
      </p:sp>
      <p:sp>
        <p:nvSpPr>
          <p:cNvPr id="23566" name="Text Box 16"/>
          <p:cNvSpPr txBox="1">
            <a:spLocks noChangeArrowheads="1"/>
          </p:cNvSpPr>
          <p:nvPr/>
        </p:nvSpPr>
        <p:spPr bwMode="auto">
          <a:xfrm>
            <a:off x="3657600" y="4724400"/>
            <a:ext cx="3062287" cy="1692771"/>
          </a:xfrm>
          <a:prstGeom prst="rect">
            <a:avLst/>
          </a:prstGeom>
          <a:solidFill>
            <a:srgbClr val="FFFFCC"/>
          </a:solidFill>
          <a:ln w="9525">
            <a:solidFill>
              <a:srgbClr val="FAFBBD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dirty="0"/>
              <a:t>B.R = 1.30(13)x10-4</a:t>
            </a:r>
          </a:p>
          <a:p>
            <a:r>
              <a:rPr lang="es-ES" dirty="0"/>
              <a:t>E</a:t>
            </a:r>
            <a:r>
              <a:rPr lang="es-ES" baseline="-25000" dirty="0"/>
              <a:t>cm</a:t>
            </a:r>
            <a:r>
              <a:rPr lang="es-ES" dirty="0"/>
              <a:t> &gt; 200 keV</a:t>
            </a:r>
          </a:p>
          <a:p>
            <a:r>
              <a:rPr lang="es-ES" dirty="0"/>
              <a:t>Deuteron Spectrum</a:t>
            </a:r>
          </a:p>
          <a:p>
            <a:r>
              <a:rPr lang="es-ES" dirty="0">
                <a:solidFill>
                  <a:schemeClr val="hlink"/>
                </a:solidFill>
              </a:rPr>
              <a:t>Decay to the continuum confirmed !</a:t>
            </a:r>
          </a:p>
          <a:p>
            <a:r>
              <a:rPr lang="es-ES" sz="1400" dirty="0"/>
              <a:t>Raabe et al, </a:t>
            </a:r>
            <a:r>
              <a:rPr lang="en-GB" sz="1400" dirty="0">
                <a:latin typeface="Comic Sans MS" charset="0"/>
              </a:rPr>
              <a:t>PRL 101 (2008) 212501</a:t>
            </a:r>
            <a:endParaRPr lang="es-ES" sz="1400" dirty="0">
              <a:latin typeface="Comic Sans MS" charset="0"/>
            </a:endParaRPr>
          </a:p>
        </p:txBody>
      </p:sp>
      <p:pic>
        <p:nvPicPr>
          <p:cNvPr id="42" name="Imagen 4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802464"/>
            <a:ext cx="3048000" cy="1771402"/>
          </a:xfrm>
          <a:prstGeom prst="rect">
            <a:avLst/>
          </a:prstGeom>
        </p:spPr>
      </p:pic>
      <p:pic>
        <p:nvPicPr>
          <p:cNvPr id="39" name="Imagen 38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824" b="5556"/>
          <a:stretch>
            <a:fillRect/>
          </a:stretch>
        </p:blipFill>
        <p:spPr>
          <a:xfrm>
            <a:off x="8234082" y="304800"/>
            <a:ext cx="833718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2342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Marcador de pie de página 4"/>
          <p:cNvSpPr>
            <a:spLocks noGrp="1"/>
          </p:cNvSpPr>
          <p:nvPr>
            <p:ph type="ftr" sz="quarter" idx="4294967295"/>
          </p:nvPr>
        </p:nvSpPr>
        <p:spPr>
          <a:xfrm>
            <a:off x="5081588" y="6429375"/>
            <a:ext cx="3667125" cy="457200"/>
          </a:xfrm>
          <a:prstGeom prst="rect">
            <a:avLst/>
          </a:prstGeom>
          <a:noFill/>
        </p:spPr>
        <p:txBody>
          <a:bodyPr/>
          <a:lstStyle/>
          <a:p>
            <a:r>
              <a:rPr lang="es-ES"/>
              <a:t>M.J.G. Borge, IEM, CSIC, Madrid (Spain)          </a:t>
            </a:r>
          </a:p>
        </p:txBody>
      </p:sp>
      <p:sp>
        <p:nvSpPr>
          <p:cNvPr id="65540" name="Marcador de número de diapositiva 5"/>
          <p:cNvSpPr>
            <a:spLocks noGrp="1"/>
          </p:cNvSpPr>
          <p:nvPr>
            <p:ph type="sldNum" sz="quarter" idx="4294967295"/>
          </p:nvPr>
        </p:nvSpPr>
        <p:spPr>
          <a:xfrm>
            <a:off x="7239000" y="6429375"/>
            <a:ext cx="1905000" cy="457200"/>
          </a:xfrm>
          <a:prstGeom prst="rect">
            <a:avLst/>
          </a:prstGeom>
          <a:noFill/>
        </p:spPr>
        <p:txBody>
          <a:bodyPr/>
          <a:lstStyle/>
          <a:p>
            <a:fld id="{698C7ECD-7A62-E34C-8458-68F8A4DA2F09}" type="slidenum">
              <a:rPr lang="es-ES"/>
              <a:pPr/>
              <a:t>36</a:t>
            </a:fld>
            <a:endParaRPr lang="es-ES"/>
          </a:p>
        </p:txBody>
      </p:sp>
      <p:sp>
        <p:nvSpPr>
          <p:cNvPr id="6554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92275" y="76200"/>
            <a:ext cx="6994525" cy="56197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s-ES" dirty="0"/>
              <a:t>Stringent test of Nuclear Models</a:t>
            </a:r>
          </a:p>
        </p:txBody>
      </p:sp>
      <p:pic>
        <p:nvPicPr>
          <p:cNvPr id="6554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3843" y="2492376"/>
            <a:ext cx="4216518" cy="434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4" name="Text Box 7"/>
          <p:cNvSpPr txBox="1">
            <a:spLocks noChangeArrowheads="1"/>
          </p:cNvSpPr>
          <p:nvPr/>
        </p:nvSpPr>
        <p:spPr bwMode="auto">
          <a:xfrm>
            <a:off x="81681" y="1143496"/>
            <a:ext cx="3933825" cy="2154436"/>
          </a:xfrm>
          <a:prstGeom prst="rect">
            <a:avLst/>
          </a:prstGeom>
          <a:solidFill>
            <a:srgbClr val="C0FBFE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>
                <a:latin typeface="Comic Sans MS" charset="0"/>
              </a:rPr>
              <a:t>Test  Isobaric Multiplet Mass eq.</a:t>
            </a:r>
          </a:p>
          <a:p>
            <a:pPr>
              <a:buClr>
                <a:schemeClr val="hlink"/>
              </a:buClr>
              <a:buFont typeface="Wingdings" charset="2"/>
              <a:buNone/>
            </a:pPr>
            <a:r>
              <a:rPr lang="es-ES" dirty="0">
                <a:latin typeface="Comic Sans MS" charset="0"/>
              </a:rPr>
              <a:t>M(A,T,T</a:t>
            </a:r>
            <a:r>
              <a:rPr lang="es-ES" baseline="-25000" dirty="0">
                <a:latin typeface="Comic Sans MS" charset="0"/>
              </a:rPr>
              <a:t>z</a:t>
            </a:r>
            <a:r>
              <a:rPr lang="es-ES" dirty="0">
                <a:latin typeface="Comic Sans MS" charset="0"/>
              </a:rPr>
              <a:t>) = a + bT</a:t>
            </a:r>
            <a:r>
              <a:rPr lang="es-ES" baseline="-25000" dirty="0">
                <a:latin typeface="Comic Sans MS" charset="0"/>
              </a:rPr>
              <a:t>z</a:t>
            </a:r>
            <a:r>
              <a:rPr lang="es-ES" dirty="0">
                <a:latin typeface="Comic Sans MS" charset="0"/>
              </a:rPr>
              <a:t> +cT</a:t>
            </a:r>
            <a:r>
              <a:rPr lang="es-ES" baseline="-25000" dirty="0">
                <a:latin typeface="Comic Sans MS" charset="0"/>
              </a:rPr>
              <a:t>z</a:t>
            </a:r>
            <a:r>
              <a:rPr lang="es-ES" baseline="30000" dirty="0">
                <a:latin typeface="Comic Sans MS" charset="0"/>
              </a:rPr>
              <a:t>2</a:t>
            </a:r>
            <a:r>
              <a:rPr lang="es-ES" dirty="0">
                <a:latin typeface="Comic Sans MS" charset="0"/>
              </a:rPr>
              <a:t> + </a:t>
            </a:r>
            <a:r>
              <a:rPr lang="es-ES" dirty="0">
                <a:latin typeface="Comic Sans MS" charset="0"/>
                <a:sym typeface="Symbol" charset="2"/>
              </a:rPr>
              <a:t>(dT</a:t>
            </a:r>
            <a:r>
              <a:rPr lang="es-ES" baseline="-25000" dirty="0">
                <a:latin typeface="Comic Sans MS" charset="0"/>
                <a:sym typeface="Symbol" charset="2"/>
              </a:rPr>
              <a:t>z</a:t>
            </a:r>
            <a:r>
              <a:rPr lang="es-ES" baseline="30000" dirty="0">
                <a:latin typeface="Comic Sans MS" charset="0"/>
                <a:sym typeface="Symbol" charset="2"/>
              </a:rPr>
              <a:t>3</a:t>
            </a:r>
            <a:r>
              <a:rPr lang="es-ES" dirty="0">
                <a:latin typeface="Comic Sans MS" charset="0"/>
                <a:sym typeface="Symbol" charset="2"/>
              </a:rPr>
              <a:t>+eT</a:t>
            </a:r>
            <a:r>
              <a:rPr lang="es-ES" baseline="-25000" dirty="0">
                <a:latin typeface="Comic Sans MS" charset="0"/>
                <a:sym typeface="Symbol" charset="2"/>
              </a:rPr>
              <a:t>z</a:t>
            </a:r>
            <a:r>
              <a:rPr lang="es-ES" baseline="30000" dirty="0">
                <a:latin typeface="Comic Sans MS" charset="0"/>
                <a:sym typeface="Symbol" charset="2"/>
              </a:rPr>
              <a:t>4</a:t>
            </a:r>
            <a:r>
              <a:rPr lang="es-ES" dirty="0">
                <a:latin typeface="Comic Sans MS" charset="0"/>
                <a:sym typeface="Symbol" charset="2"/>
              </a:rPr>
              <a:t>)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/>
              <a:t> If 2-body forces responsible of charge dependence in nuclei IMME to T</a:t>
            </a:r>
            <a:r>
              <a:rPr lang="es-ES" baseline="-25000" dirty="0"/>
              <a:t>Z</a:t>
            </a:r>
            <a:r>
              <a:rPr lang="es-ES" baseline="30000" dirty="0"/>
              <a:t>2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/>
              <a:t> B</a:t>
            </a:r>
            <a:r>
              <a:rPr lang="es-ES" baseline="-25000" dirty="0"/>
              <a:t>F </a:t>
            </a:r>
            <a:r>
              <a:rPr lang="es-ES" dirty="0"/>
              <a:t>=</a:t>
            </a:r>
            <a:r>
              <a:rPr lang="es-ES" baseline="-25000" dirty="0"/>
              <a:t> </a:t>
            </a:r>
            <a:r>
              <a:rPr lang="es-ES" dirty="0"/>
              <a:t>T(T+1)-T</a:t>
            </a:r>
            <a:r>
              <a:rPr lang="es-ES" baseline="-25000" dirty="0"/>
              <a:t>Zi</a:t>
            </a:r>
            <a:r>
              <a:rPr lang="es-ES" dirty="0"/>
              <a:t>T</a:t>
            </a:r>
            <a:r>
              <a:rPr lang="es-ES" baseline="-25000" dirty="0"/>
              <a:t>Zf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/>
              <a:t> If strength to IAS </a:t>
            </a:r>
            <a:r>
              <a:rPr lang="es-ES" dirty="0">
                <a:sym typeface="Symbol" charset="2"/>
              </a:rPr>
              <a:t> B</a:t>
            </a:r>
            <a:r>
              <a:rPr lang="es-ES" baseline="-25000" dirty="0">
                <a:sym typeface="Symbol" charset="2"/>
              </a:rPr>
              <a:t>F </a:t>
            </a:r>
            <a:r>
              <a:rPr lang="es-ES" dirty="0">
                <a:sym typeface="Symbol" charset="2"/>
              </a:rPr>
              <a:t> Mixing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endParaRPr lang="es-ES" sz="800" dirty="0">
              <a:sym typeface="Symbol" charset="2"/>
            </a:endParaRPr>
          </a:p>
        </p:txBody>
      </p:sp>
      <p:sp>
        <p:nvSpPr>
          <p:cNvPr id="65545" name="Line 8"/>
          <p:cNvSpPr>
            <a:spLocks noChangeShapeType="1"/>
          </p:cNvSpPr>
          <p:nvPr/>
        </p:nvSpPr>
        <p:spPr bwMode="auto">
          <a:xfrm>
            <a:off x="3995738" y="2492375"/>
            <a:ext cx="288925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65547" name="Text Box 18"/>
          <p:cNvSpPr txBox="1">
            <a:spLocks noChangeArrowheads="1"/>
          </p:cNvSpPr>
          <p:nvPr/>
        </p:nvSpPr>
        <p:spPr bwMode="auto">
          <a:xfrm>
            <a:off x="6011863" y="2781300"/>
            <a:ext cx="792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800" baseline="30000">
                <a:solidFill>
                  <a:schemeClr val="hlink"/>
                </a:solidFill>
              </a:rPr>
              <a:t>32</a:t>
            </a:r>
            <a:r>
              <a:rPr lang="en-GB" sz="1800">
                <a:solidFill>
                  <a:schemeClr val="hlink"/>
                </a:solidFill>
              </a:rPr>
              <a:t>Ar</a:t>
            </a:r>
          </a:p>
        </p:txBody>
      </p:sp>
      <p:sp>
        <p:nvSpPr>
          <p:cNvPr id="65548" name="Text Box 19"/>
          <p:cNvSpPr txBox="1">
            <a:spLocks noChangeArrowheads="1"/>
          </p:cNvSpPr>
          <p:nvPr/>
        </p:nvSpPr>
        <p:spPr bwMode="auto">
          <a:xfrm>
            <a:off x="7164388" y="2781300"/>
            <a:ext cx="792162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800" baseline="30000">
                <a:solidFill>
                  <a:schemeClr val="hlink"/>
                </a:solidFill>
              </a:rPr>
              <a:t>33</a:t>
            </a:r>
            <a:r>
              <a:rPr lang="en-GB" sz="1800">
                <a:solidFill>
                  <a:schemeClr val="hlink"/>
                </a:solidFill>
              </a:rPr>
              <a:t>Ar</a:t>
            </a:r>
          </a:p>
        </p:txBody>
      </p:sp>
      <p:sp>
        <p:nvSpPr>
          <p:cNvPr id="65550" name="Text Box 77"/>
          <p:cNvSpPr txBox="1">
            <a:spLocks noChangeArrowheads="1"/>
          </p:cNvSpPr>
          <p:nvPr/>
        </p:nvSpPr>
        <p:spPr bwMode="auto">
          <a:xfrm>
            <a:off x="5137933" y="887837"/>
            <a:ext cx="3763984" cy="1600438"/>
          </a:xfrm>
          <a:prstGeom prst="rect">
            <a:avLst/>
          </a:prstGeom>
          <a:solidFill>
            <a:srgbClr val="F6E36E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Clr>
                <a:schemeClr val="hlink"/>
              </a:buClr>
              <a:buSzPct val="115000"/>
              <a:buFont typeface="Wingdings" charset="2"/>
              <a:buChar char="ü"/>
            </a:pPr>
            <a:r>
              <a:rPr lang="en-GB" dirty="0"/>
              <a:t> </a:t>
            </a:r>
            <a:r>
              <a:rPr lang="en-GB" sz="1600" dirty="0">
                <a:latin typeface="Comic Sans MS" charset="0"/>
              </a:rPr>
              <a:t>Impressive reproduction of the B</a:t>
            </a:r>
            <a:r>
              <a:rPr lang="en-GB" sz="1600" baseline="-25000" dirty="0">
                <a:latin typeface="Comic Sans MS" charset="0"/>
              </a:rPr>
              <a:t>GT</a:t>
            </a:r>
            <a:r>
              <a:rPr lang="en-GB" sz="1600" dirty="0">
                <a:latin typeface="Comic Sans MS" charset="0"/>
              </a:rPr>
              <a:t> distribution by Shell Model calculation</a:t>
            </a:r>
          </a:p>
          <a:p>
            <a:pPr>
              <a:buClr>
                <a:schemeClr val="hlink"/>
              </a:buClr>
              <a:buSzPct val="115000"/>
              <a:buFont typeface="Wingdings" charset="2"/>
              <a:buChar char="ü"/>
            </a:pPr>
            <a:r>
              <a:rPr lang="en-GB" sz="1600" dirty="0">
                <a:latin typeface="Comic Sans MS" charset="0"/>
              </a:rPr>
              <a:t> Quenching factor close to one, sensitive to the placement of the GTGR</a:t>
            </a:r>
          </a:p>
        </p:txBody>
      </p:sp>
      <p:sp>
        <p:nvSpPr>
          <p:cNvPr id="65554" name="Text Box 83"/>
          <p:cNvSpPr txBox="1">
            <a:spLocks noChangeArrowheads="1"/>
          </p:cNvSpPr>
          <p:nvPr/>
        </p:nvSpPr>
        <p:spPr bwMode="auto">
          <a:xfrm>
            <a:off x="7019925" y="4581525"/>
            <a:ext cx="86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b="1">
                <a:solidFill>
                  <a:schemeClr val="hlink"/>
                </a:solidFill>
              </a:rPr>
              <a:t>theory</a:t>
            </a:r>
          </a:p>
        </p:txBody>
      </p:sp>
      <p:sp>
        <p:nvSpPr>
          <p:cNvPr id="65555" name="Text Box 84"/>
          <p:cNvSpPr txBox="1">
            <a:spLocks noChangeArrowheads="1"/>
          </p:cNvSpPr>
          <p:nvPr/>
        </p:nvSpPr>
        <p:spPr bwMode="auto">
          <a:xfrm>
            <a:off x="5507038" y="4581525"/>
            <a:ext cx="86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b="1">
                <a:solidFill>
                  <a:schemeClr val="hlink"/>
                </a:solidFill>
              </a:rPr>
              <a:t>theory</a:t>
            </a:r>
          </a:p>
        </p:txBody>
      </p:sp>
      <p:grpSp>
        <p:nvGrpSpPr>
          <p:cNvPr id="3" name="Group 87">
            <a:extLst>
              <a:ext uri="{FF2B5EF4-FFF2-40B4-BE49-F238E27FC236}">
                <a16:creationId xmlns:a16="http://schemas.microsoft.com/office/drawing/2014/main" id="{36B1862E-E44D-98C8-2C6E-6DB7B59EA011}"/>
              </a:ext>
            </a:extLst>
          </p:cNvPr>
          <p:cNvGrpSpPr>
            <a:grpSpLocks/>
          </p:cNvGrpSpPr>
          <p:nvPr/>
        </p:nvGrpSpPr>
        <p:grpSpPr bwMode="auto">
          <a:xfrm>
            <a:off x="285409" y="3570702"/>
            <a:ext cx="2975113" cy="2326446"/>
            <a:chOff x="2245" y="618"/>
            <a:chExt cx="1497" cy="1247"/>
          </a:xfrm>
        </p:grpSpPr>
        <p:pic>
          <p:nvPicPr>
            <p:cNvPr id="4" name="Picture 6">
              <a:extLst>
                <a:ext uri="{FF2B5EF4-FFF2-40B4-BE49-F238E27FC236}">
                  <a16:creationId xmlns:a16="http://schemas.microsoft.com/office/drawing/2014/main" id="{09716782-4E56-22F2-9480-6D6EE14A47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45" y="618"/>
              <a:ext cx="1497" cy="1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Line 10">
              <a:extLst>
                <a:ext uri="{FF2B5EF4-FFF2-40B4-BE49-F238E27FC236}">
                  <a16:creationId xmlns:a16="http://schemas.microsoft.com/office/drawing/2014/main" id="{0129A112-4CB6-48E9-A877-083F9147C9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50" y="1389"/>
              <a:ext cx="204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6" name="Line 11">
              <a:extLst>
                <a:ext uri="{FF2B5EF4-FFF2-40B4-BE49-F238E27FC236}">
                  <a16:creationId xmlns:a16="http://schemas.microsoft.com/office/drawing/2014/main" id="{E59DEEA9-7466-6F66-3E05-0AAC2EBB22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04" y="1558"/>
              <a:ext cx="204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7" name="Line 12">
              <a:extLst>
                <a:ext uri="{FF2B5EF4-FFF2-40B4-BE49-F238E27FC236}">
                  <a16:creationId xmlns:a16="http://schemas.microsoft.com/office/drawing/2014/main" id="{391F6CC3-5DEE-BD00-FFE8-74B58F9312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94" y="1191"/>
              <a:ext cx="204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8" name="Line 13">
              <a:extLst>
                <a:ext uri="{FF2B5EF4-FFF2-40B4-BE49-F238E27FC236}">
                  <a16:creationId xmlns:a16="http://schemas.microsoft.com/office/drawing/2014/main" id="{A53CDFD6-3499-7A3C-A42C-3AA0AC7FEE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43" y="981"/>
              <a:ext cx="204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9" name="Line 15">
              <a:extLst>
                <a:ext uri="{FF2B5EF4-FFF2-40B4-BE49-F238E27FC236}">
                  <a16:creationId xmlns:a16="http://schemas.microsoft.com/office/drawing/2014/main" id="{B7DC5E9D-8597-6809-CB5D-9AC64CD495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0" y="771"/>
              <a:ext cx="204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</p:grpSp>
      <p:sp>
        <p:nvSpPr>
          <p:cNvPr id="10" name="Rectangle 86">
            <a:extLst>
              <a:ext uri="{FF2B5EF4-FFF2-40B4-BE49-F238E27FC236}">
                <a16:creationId xmlns:a16="http://schemas.microsoft.com/office/drawing/2014/main" id="{B6AA1000-45A3-B938-1105-D0C100BA1D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546" y="5495423"/>
            <a:ext cx="2523976" cy="25372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pPr algn="ctr"/>
            <a:endParaRPr lang="en-GB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0B71E72-E9C9-7288-64B0-833123DA3327}"/>
              </a:ext>
            </a:extLst>
          </p:cNvPr>
          <p:cNvSpPr txBox="1"/>
          <p:nvPr/>
        </p:nvSpPr>
        <p:spPr>
          <a:xfrm>
            <a:off x="412734" y="5874898"/>
            <a:ext cx="31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Quintet</a:t>
            </a:r>
            <a:r>
              <a:rPr lang="es-ES" dirty="0"/>
              <a:t> test</a:t>
            </a:r>
            <a:r>
              <a:rPr lang="es-ES" dirty="0">
                <a:sym typeface="Wingdings" pitchFamily="2" charset="2"/>
              </a:rPr>
              <a:t> d = 0.89(11) </a:t>
            </a:r>
            <a:r>
              <a:rPr lang="es-ES" dirty="0" err="1">
                <a:sym typeface="Wingdings" pitchFamily="2" charset="2"/>
              </a:rPr>
              <a:t>keV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022730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Título"/>
          <p:cNvSpPr>
            <a:spLocks noGrp="1"/>
          </p:cNvSpPr>
          <p:nvPr>
            <p:ph type="title"/>
          </p:nvPr>
        </p:nvSpPr>
        <p:spPr bwMode="auto">
          <a:xfrm>
            <a:off x="-152400" y="76200"/>
            <a:ext cx="9067800" cy="5715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s-ES" sz="2800" dirty="0">
                <a:solidFill>
                  <a:srgbClr val="333399"/>
                </a:solidFill>
                <a:latin typeface="Comic Sans MS"/>
                <a:cs typeface="Comic Sans MS"/>
              </a:rPr>
              <a:t>Kinematic identification of </a:t>
            </a:r>
            <a:r>
              <a:rPr lang="el-GR" sz="2800" dirty="0">
                <a:solidFill>
                  <a:srgbClr val="333399"/>
                </a:solidFill>
                <a:latin typeface="Comic Sans MS"/>
                <a:cs typeface="Comic Sans MS"/>
              </a:rPr>
              <a:t>β</a:t>
            </a:r>
            <a:r>
              <a:rPr lang="es-ES" sz="2800" dirty="0">
                <a:solidFill>
                  <a:srgbClr val="333399"/>
                </a:solidFill>
                <a:latin typeface="Comic Sans MS"/>
                <a:cs typeface="Comic Sans MS"/>
              </a:rPr>
              <a:t>t emission in </a:t>
            </a:r>
            <a:r>
              <a:rPr lang="es-ES" sz="2800" baseline="30000" dirty="0">
                <a:solidFill>
                  <a:srgbClr val="333399"/>
                </a:solidFill>
                <a:latin typeface="Comic Sans MS"/>
                <a:cs typeface="Comic Sans MS"/>
              </a:rPr>
              <a:t>11</a:t>
            </a:r>
            <a:r>
              <a:rPr lang="es-ES" sz="2800" dirty="0">
                <a:solidFill>
                  <a:srgbClr val="333399"/>
                </a:solidFill>
                <a:latin typeface="Comic Sans MS"/>
                <a:cs typeface="Comic Sans MS"/>
              </a:rPr>
              <a:t>Li</a:t>
            </a:r>
          </a:p>
        </p:txBody>
      </p:sp>
      <p:pic>
        <p:nvPicPr>
          <p:cNvPr id="245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9554" b="10823"/>
          <a:stretch>
            <a:fillRect/>
          </a:stretch>
        </p:blipFill>
        <p:spPr bwMode="auto">
          <a:xfrm>
            <a:off x="142875" y="838200"/>
            <a:ext cx="3357563" cy="2005013"/>
          </a:xfrm>
          <a:solidFill>
            <a:srgbClr val="FFFFCC"/>
          </a:solidFill>
          <a:ln>
            <a:miter lim="800000"/>
            <a:headEnd/>
            <a:tailEnd/>
          </a:ln>
        </p:spPr>
      </p:pic>
      <p:sp>
        <p:nvSpPr>
          <p:cNvPr id="24583" name="8 CuadroTexto"/>
          <p:cNvSpPr txBox="1">
            <a:spLocks noChangeArrowheads="1"/>
          </p:cNvSpPr>
          <p:nvPr/>
        </p:nvSpPr>
        <p:spPr bwMode="auto">
          <a:xfrm>
            <a:off x="71438" y="2895600"/>
            <a:ext cx="4852662" cy="36933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" dirty="0"/>
              <a:t>Q</a:t>
            </a:r>
            <a:r>
              <a:rPr lang="el-GR" baseline="-25000" dirty="0">
                <a:latin typeface="Palatino Linotype" pitchFamily="18" charset="0"/>
              </a:rPr>
              <a:t>β</a:t>
            </a:r>
            <a:r>
              <a:rPr lang="es-ES" baseline="-25000" dirty="0">
                <a:latin typeface="Palatino Linotype" pitchFamily="18" charset="0"/>
              </a:rPr>
              <a:t>t </a:t>
            </a:r>
            <a:r>
              <a:rPr lang="es-ES" dirty="0">
                <a:latin typeface="Palatino Linotype" pitchFamily="18" charset="0"/>
              </a:rPr>
              <a:t>= </a:t>
            </a:r>
            <a:r>
              <a:rPr lang="es-ES" dirty="0">
                <a:latin typeface="Palatino Linotype" pitchFamily="18" charset="0"/>
                <a:sym typeface="Symbol" charset="2"/>
              </a:rPr>
              <a:t>M(</a:t>
            </a:r>
            <a:r>
              <a:rPr lang="es-ES" baseline="30000" dirty="0">
                <a:latin typeface="Palatino Linotype" pitchFamily="18" charset="0"/>
                <a:sym typeface="Symbol" charset="2"/>
              </a:rPr>
              <a:t>11</a:t>
            </a:r>
            <a:r>
              <a:rPr lang="es-ES" dirty="0">
                <a:latin typeface="Palatino Linotype" pitchFamily="18" charset="0"/>
                <a:sym typeface="Symbol" charset="2"/>
              </a:rPr>
              <a:t>Li) - M(</a:t>
            </a:r>
            <a:r>
              <a:rPr lang="es-ES" baseline="30000" dirty="0">
                <a:latin typeface="Palatino Linotype" pitchFamily="18" charset="0"/>
                <a:sym typeface="Symbol" charset="2"/>
              </a:rPr>
              <a:t>8</a:t>
            </a:r>
            <a:r>
              <a:rPr lang="es-ES" dirty="0">
                <a:latin typeface="Palatino Linotype" pitchFamily="18" charset="0"/>
                <a:sym typeface="Symbol" charset="2"/>
              </a:rPr>
              <a:t>Li) -  M(t) = 4822(5) keV</a:t>
            </a:r>
            <a:endParaRPr lang="es-ES" dirty="0"/>
          </a:p>
        </p:txBody>
      </p:sp>
      <p:grpSp>
        <p:nvGrpSpPr>
          <p:cNvPr id="2" name="12 Grupo"/>
          <p:cNvGrpSpPr>
            <a:grpSpLocks/>
          </p:cNvGrpSpPr>
          <p:nvPr/>
        </p:nvGrpSpPr>
        <p:grpSpPr bwMode="auto">
          <a:xfrm>
            <a:off x="5715000" y="838200"/>
            <a:ext cx="3000375" cy="3000375"/>
            <a:chOff x="5929322" y="1142984"/>
            <a:chExt cx="2786082" cy="2786081"/>
          </a:xfrm>
        </p:grpSpPr>
        <p:pic>
          <p:nvPicPr>
            <p:cNvPr id="24604" name="Picture 3"/>
            <p:cNvPicPr>
              <a:picLocks noChangeAspect="1" noChangeArrowheads="1"/>
            </p:cNvPicPr>
            <p:nvPr/>
          </p:nvPicPr>
          <p:blipFill>
            <a:blip r:embed="rId3"/>
            <a:srcRect t="6372" r="5814"/>
            <a:stretch>
              <a:fillRect/>
            </a:stretch>
          </p:blipFill>
          <p:spPr bwMode="auto">
            <a:xfrm>
              <a:off x="5929322" y="1142984"/>
              <a:ext cx="2786082" cy="2786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05" name="11 CuadroTexto"/>
            <p:cNvSpPr txBox="1">
              <a:spLocks noChangeArrowheads="1"/>
            </p:cNvSpPr>
            <p:nvPr/>
          </p:nvSpPr>
          <p:spPr bwMode="auto">
            <a:xfrm>
              <a:off x="6286512" y="1290622"/>
              <a:ext cx="285752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"/>
            </a:p>
          </p:txBody>
        </p:sp>
      </p:grpSp>
      <p:pic>
        <p:nvPicPr>
          <p:cNvPr id="24586" name="Picture 5"/>
          <p:cNvPicPr>
            <a:picLocks noChangeAspect="1" noChangeArrowheads="1"/>
          </p:cNvPicPr>
          <p:nvPr/>
        </p:nvPicPr>
        <p:blipFill>
          <a:blip r:embed="rId4"/>
          <a:srcRect t="26190" r="8333"/>
          <a:stretch>
            <a:fillRect/>
          </a:stretch>
        </p:blipFill>
        <p:spPr bwMode="auto">
          <a:xfrm>
            <a:off x="5592763" y="3905250"/>
            <a:ext cx="3194050" cy="257175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pic>
        <p:nvPicPr>
          <p:cNvPr id="24587" name="Picture 6"/>
          <p:cNvPicPr>
            <a:picLocks noChangeAspect="1" noChangeArrowheads="1"/>
          </p:cNvPicPr>
          <p:nvPr/>
        </p:nvPicPr>
        <p:blipFill>
          <a:blip r:embed="rId4"/>
          <a:srcRect l="11308" t="9821" r="45535" b="72322"/>
          <a:stretch>
            <a:fillRect/>
          </a:stretch>
        </p:blipFill>
        <p:spPr bwMode="auto">
          <a:xfrm>
            <a:off x="4714875" y="3833813"/>
            <a:ext cx="20716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16 Conector recto"/>
          <p:cNvCxnSpPr/>
          <p:nvPr/>
        </p:nvCxnSpPr>
        <p:spPr bwMode="auto">
          <a:xfrm>
            <a:off x="4714875" y="3833813"/>
            <a:ext cx="4071938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 bwMode="auto">
          <a:xfrm rot="5400000">
            <a:off x="4322762" y="4035425"/>
            <a:ext cx="785813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 bwMode="auto">
          <a:xfrm>
            <a:off x="4714875" y="4619625"/>
            <a:ext cx="936625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 bwMode="auto">
          <a:xfrm rot="5400000">
            <a:off x="4752182" y="5512594"/>
            <a:ext cx="1784350" cy="158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 bwMode="auto">
          <a:xfrm>
            <a:off x="5643563" y="6405563"/>
            <a:ext cx="3168650" cy="158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593" name="28 Conector recto"/>
          <p:cNvCxnSpPr>
            <a:cxnSpLocks noChangeShapeType="1"/>
          </p:cNvCxnSpPr>
          <p:nvPr/>
        </p:nvCxnSpPr>
        <p:spPr bwMode="auto">
          <a:xfrm>
            <a:off x="5643563" y="6500813"/>
            <a:ext cx="914400" cy="91440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</p:cxnSp>
      <p:cxnSp>
        <p:nvCxnSpPr>
          <p:cNvPr id="31" name="30 Conector recto"/>
          <p:cNvCxnSpPr/>
          <p:nvPr/>
        </p:nvCxnSpPr>
        <p:spPr bwMode="auto">
          <a:xfrm rot="5400000" flipH="1" flipV="1">
            <a:off x="7501732" y="5120481"/>
            <a:ext cx="2571750" cy="158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9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5" y="3665537"/>
            <a:ext cx="3000375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4" name="33 Conector recto de flecha"/>
          <p:cNvCxnSpPr/>
          <p:nvPr/>
        </p:nvCxnSpPr>
        <p:spPr bwMode="auto">
          <a:xfrm rot="16200000" flipH="1">
            <a:off x="1425575" y="5448300"/>
            <a:ext cx="792163" cy="35718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35 Flecha circular"/>
          <p:cNvSpPr/>
          <p:nvPr/>
        </p:nvSpPr>
        <p:spPr bwMode="auto">
          <a:xfrm rot="1500000" flipH="1">
            <a:off x="1487488" y="4911725"/>
            <a:ext cx="395287" cy="504825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7192528"/>
              <a:gd name="adj5" fmla="val 3935"/>
            </a:avLst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>
              <a:latin typeface="Tahoma" pitchFamily="34" charset="0"/>
            </a:endParaRPr>
          </a:p>
        </p:txBody>
      </p:sp>
      <p:sp>
        <p:nvSpPr>
          <p:cNvPr id="24598" name="36 CuadroTexto"/>
          <p:cNvSpPr txBox="1">
            <a:spLocks noChangeArrowheads="1"/>
          </p:cNvSpPr>
          <p:nvPr/>
        </p:nvSpPr>
        <p:spPr bwMode="auto">
          <a:xfrm>
            <a:off x="2000250" y="5165725"/>
            <a:ext cx="179388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38" name="37 CuadroTexto"/>
          <p:cNvSpPr txBox="1"/>
          <p:nvPr/>
        </p:nvSpPr>
        <p:spPr>
          <a:xfrm>
            <a:off x="1857375" y="4951412"/>
            <a:ext cx="285750" cy="369888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DDDDDD"/>
                  </a:outerShdw>
                </a:effectLst>
                <a:sym typeface="Symbol" charset="2"/>
              </a:rPr>
              <a:t></a:t>
            </a:r>
            <a:endParaRPr lang="es-ES" sz="180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4600" name="38 CuadroTexto"/>
          <p:cNvSpPr txBox="1">
            <a:spLocks noChangeArrowheads="1"/>
          </p:cNvSpPr>
          <p:nvPr/>
        </p:nvSpPr>
        <p:spPr bwMode="auto">
          <a:xfrm>
            <a:off x="1857375" y="5522912"/>
            <a:ext cx="428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/>
              <a:t>P</a:t>
            </a:r>
            <a:r>
              <a:rPr lang="es-ES" baseline="-25000"/>
              <a:t>2</a:t>
            </a:r>
          </a:p>
        </p:txBody>
      </p:sp>
      <p:sp>
        <p:nvSpPr>
          <p:cNvPr id="24601" name="39 CuadroTexto"/>
          <p:cNvSpPr txBox="1">
            <a:spLocks noChangeArrowheads="1"/>
          </p:cNvSpPr>
          <p:nvPr/>
        </p:nvSpPr>
        <p:spPr bwMode="auto">
          <a:xfrm>
            <a:off x="1672201" y="3886200"/>
            <a:ext cx="4613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" sz="1600" baseline="30000" dirty="0">
                <a:noFill/>
              </a:rPr>
              <a:t>11</a:t>
            </a:r>
            <a:r>
              <a:rPr lang="es-ES" sz="1600" dirty="0">
                <a:noFill/>
              </a:rPr>
              <a:t>L</a:t>
            </a:r>
            <a:r>
              <a:rPr lang="es-ES" dirty="0">
                <a:noFill/>
              </a:rPr>
              <a:t>i</a:t>
            </a:r>
          </a:p>
        </p:txBody>
      </p:sp>
      <p:sp>
        <p:nvSpPr>
          <p:cNvPr id="24602" name="40 Elipse"/>
          <p:cNvSpPr>
            <a:spLocks noChangeArrowheads="1"/>
          </p:cNvSpPr>
          <p:nvPr/>
        </p:nvSpPr>
        <p:spPr bwMode="auto">
          <a:xfrm rot="-1140000" flipH="1" flipV="1">
            <a:off x="6067425" y="3204924"/>
            <a:ext cx="1000125" cy="2159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4603" name="41 Flecha curvada hacia la izquierda"/>
          <p:cNvSpPr>
            <a:spLocks noChangeArrowheads="1"/>
          </p:cNvSpPr>
          <p:nvPr/>
        </p:nvSpPr>
        <p:spPr bwMode="auto">
          <a:xfrm rot="-720000">
            <a:off x="7272338" y="3095625"/>
            <a:ext cx="900112" cy="2268538"/>
          </a:xfrm>
          <a:prstGeom prst="curvedLeftArrow">
            <a:avLst>
              <a:gd name="adj1" fmla="val 24993"/>
              <a:gd name="adj2" fmla="val 50009"/>
              <a:gd name="adj3" fmla="val 25000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37" name="CuadroTexto 36"/>
          <p:cNvSpPr txBox="1"/>
          <p:nvPr/>
        </p:nvSpPr>
        <p:spPr>
          <a:xfrm>
            <a:off x="381000" y="3389312"/>
            <a:ext cx="28194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50" dirty="0" err="1"/>
              <a:t>Madurga</a:t>
            </a:r>
            <a:r>
              <a:rPr lang="es-ES_tradnl" sz="1050" dirty="0"/>
              <a:t> et al., Eur. </a:t>
            </a:r>
            <a:r>
              <a:rPr lang="es-ES_tradnl" sz="1050" dirty="0" err="1"/>
              <a:t>Phys</a:t>
            </a:r>
            <a:r>
              <a:rPr lang="es-ES_tradnl" sz="1050" dirty="0"/>
              <a:t>. J A42 (2009)415</a:t>
            </a:r>
          </a:p>
        </p:txBody>
      </p:sp>
      <p:sp>
        <p:nvSpPr>
          <p:cNvPr id="40" name="CuadroTexto 39"/>
          <p:cNvSpPr txBox="1"/>
          <p:nvPr/>
        </p:nvSpPr>
        <p:spPr>
          <a:xfrm>
            <a:off x="3124200" y="4621430"/>
            <a:ext cx="2286000" cy="16619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Font typeface="Arial"/>
              <a:buChar char="•"/>
            </a:pPr>
            <a:r>
              <a:rPr lang="es-ES_tradnl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Kinematics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near</a:t>
            </a:r>
            <a:r>
              <a:rPr lang="es-ES_tradnl" sz="1400" dirty="0">
                <a:latin typeface="Comic Sans MS"/>
                <a:cs typeface="Comic Sans MS"/>
              </a:rPr>
              <a:t> 180º </a:t>
            </a:r>
            <a:r>
              <a:rPr lang="es-ES_tradnl" sz="1400" dirty="0" err="1">
                <a:latin typeface="Comic Sans MS"/>
                <a:cs typeface="Comic Sans MS"/>
              </a:rPr>
              <a:t>between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charged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particles</a:t>
            </a:r>
            <a:r>
              <a:rPr lang="es-ES_tradnl" sz="1400" dirty="0">
                <a:latin typeface="Comic Sans MS"/>
                <a:cs typeface="Comic Sans MS"/>
              </a:rPr>
              <a:t>. </a:t>
            </a:r>
          </a:p>
          <a:p>
            <a:pPr>
              <a:buClr>
                <a:srgbClr val="FF0000"/>
              </a:buClr>
              <a:buFont typeface="Arial"/>
              <a:buChar char="•"/>
            </a:pP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baseline="30000" dirty="0">
                <a:latin typeface="Comic Sans MS"/>
                <a:cs typeface="Comic Sans MS"/>
              </a:rPr>
              <a:t>9</a:t>
            </a:r>
            <a:r>
              <a:rPr lang="es-ES_tradnl" sz="1400" dirty="0">
                <a:latin typeface="Comic Sans MS"/>
                <a:cs typeface="Comic Sans MS"/>
              </a:rPr>
              <a:t>Li+</a:t>
            </a:r>
            <a:r>
              <a:rPr lang="es-ES_tradnl" sz="1400" dirty="0" err="1">
                <a:latin typeface="Comic Sans MS"/>
                <a:cs typeface="Comic Sans MS"/>
              </a:rPr>
              <a:t>d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channel</a:t>
            </a:r>
            <a:r>
              <a:rPr lang="es-ES_tradnl" sz="1400" dirty="0">
                <a:latin typeface="Comic Sans MS"/>
                <a:cs typeface="Comic Sans MS"/>
              </a:rPr>
              <a:t>  </a:t>
            </a:r>
            <a:r>
              <a:rPr lang="es-ES_tradnl" sz="1400" dirty="0" err="1">
                <a:latin typeface="Comic Sans MS"/>
                <a:cs typeface="Comic Sans MS"/>
              </a:rPr>
              <a:t>stopped</a:t>
            </a:r>
            <a:r>
              <a:rPr lang="es-ES_tradnl" sz="1400" dirty="0">
                <a:latin typeface="Comic Sans MS"/>
                <a:cs typeface="Comic Sans MS"/>
              </a:rPr>
              <a:t>, </a:t>
            </a:r>
            <a:r>
              <a:rPr lang="es-ES_tradnl" sz="1400" baseline="30000" dirty="0">
                <a:latin typeface="Comic Sans MS"/>
                <a:cs typeface="Comic Sans MS"/>
              </a:rPr>
              <a:t>9</a:t>
            </a:r>
            <a:r>
              <a:rPr lang="es-ES_tradnl" sz="1400" dirty="0">
                <a:latin typeface="Comic Sans MS"/>
                <a:cs typeface="Comic Sans MS"/>
              </a:rPr>
              <a:t>Li </a:t>
            </a:r>
            <a:r>
              <a:rPr lang="es-ES_tradnl" sz="1400" dirty="0" err="1">
                <a:latin typeface="Comic Sans MS"/>
                <a:cs typeface="Comic Sans MS"/>
              </a:rPr>
              <a:t>too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low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recoil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energy</a:t>
            </a:r>
            <a:r>
              <a:rPr lang="es-ES_tradnl" sz="1400" dirty="0">
                <a:latin typeface="Comic Sans MS"/>
                <a:cs typeface="Comic Sans MS"/>
              </a:rPr>
              <a:t>.</a:t>
            </a:r>
          </a:p>
          <a:p>
            <a:pPr>
              <a:buClr>
                <a:srgbClr val="FF0000"/>
              </a:buClr>
              <a:buFont typeface="Arial"/>
              <a:buChar char="•"/>
            </a:pP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The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baseline="30000" dirty="0">
                <a:latin typeface="Comic Sans MS"/>
                <a:cs typeface="Comic Sans MS"/>
              </a:rPr>
              <a:t>8</a:t>
            </a:r>
            <a:r>
              <a:rPr lang="es-ES_tradnl" sz="1400" dirty="0">
                <a:latin typeface="Comic Sans MS"/>
                <a:cs typeface="Comic Sans MS"/>
              </a:rPr>
              <a:t>Li+</a:t>
            </a:r>
            <a:r>
              <a:rPr lang="es-ES_tradnl" sz="1400" dirty="0" err="1">
                <a:latin typeface="Comic Sans MS"/>
                <a:cs typeface="Comic Sans MS"/>
              </a:rPr>
              <a:t>t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channel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uniquely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separated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468395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533400"/>
          </a:xfrm>
        </p:spPr>
        <p:txBody>
          <a:bodyPr>
            <a:noAutofit/>
          </a:bodyPr>
          <a:lstStyle/>
          <a:p>
            <a:r>
              <a:rPr lang="es-ES_tradnl" sz="3200" dirty="0" err="1">
                <a:solidFill>
                  <a:srgbClr val="333399"/>
                </a:solidFill>
                <a:latin typeface="Comic Sans MS"/>
                <a:cs typeface="Comic Sans MS"/>
              </a:rPr>
              <a:t>Viewing</a:t>
            </a:r>
            <a:r>
              <a:rPr lang="es-ES_tradnl" sz="3200" dirty="0">
                <a:solidFill>
                  <a:srgbClr val="333399"/>
                </a:solidFill>
                <a:latin typeface="Comic Sans MS"/>
                <a:cs typeface="Comic Sans MS"/>
              </a:rPr>
              <a:t> </a:t>
            </a:r>
            <a:r>
              <a:rPr lang="es-ES_tradnl" sz="3200" dirty="0" err="1">
                <a:solidFill>
                  <a:srgbClr val="333399"/>
                </a:solidFill>
                <a:latin typeface="Comic Sans MS"/>
                <a:cs typeface="Comic Sans MS"/>
              </a:rPr>
              <a:t>β</a:t>
            </a:r>
            <a:r>
              <a:rPr lang="es-ES_tradnl" sz="3200" dirty="0">
                <a:solidFill>
                  <a:srgbClr val="333399"/>
                </a:solidFill>
                <a:latin typeface="Comic Sans MS"/>
                <a:cs typeface="Comic Sans MS"/>
              </a:rPr>
              <a:t>-</a:t>
            </a:r>
            <a:r>
              <a:rPr lang="es-ES_tradnl" sz="3200" dirty="0" err="1">
                <a:solidFill>
                  <a:srgbClr val="333399"/>
                </a:solidFill>
                <a:latin typeface="Comic Sans MS"/>
                <a:cs typeface="Comic Sans MS"/>
              </a:rPr>
              <a:t>delayed</a:t>
            </a:r>
            <a:r>
              <a:rPr lang="es-ES_tradnl" sz="3200" dirty="0">
                <a:solidFill>
                  <a:srgbClr val="333399"/>
                </a:solidFill>
                <a:latin typeface="Comic Sans MS"/>
                <a:cs typeface="Comic Sans MS"/>
              </a:rPr>
              <a:t> </a:t>
            </a:r>
            <a:r>
              <a:rPr lang="es-ES_tradnl" sz="3200" dirty="0" err="1">
                <a:solidFill>
                  <a:srgbClr val="333399"/>
                </a:solidFill>
                <a:latin typeface="Comic Sans MS"/>
                <a:cs typeface="Comic Sans MS"/>
              </a:rPr>
              <a:t>triton</a:t>
            </a:r>
            <a:r>
              <a:rPr lang="es-ES_tradnl" sz="3200" dirty="0">
                <a:solidFill>
                  <a:srgbClr val="333399"/>
                </a:solidFill>
                <a:latin typeface="Comic Sans MS"/>
                <a:cs typeface="Comic Sans MS"/>
              </a:rPr>
              <a:t> </a:t>
            </a:r>
            <a:r>
              <a:rPr lang="es-ES_tradnl" sz="3200" dirty="0" err="1">
                <a:solidFill>
                  <a:srgbClr val="333399"/>
                </a:solidFill>
                <a:latin typeface="Comic Sans MS"/>
                <a:cs typeface="Comic Sans MS"/>
              </a:rPr>
              <a:t>emission</a:t>
            </a:r>
            <a:endParaRPr lang="es-ES_tradnl" sz="3200" dirty="0">
              <a:solidFill>
                <a:srgbClr val="333399"/>
              </a:solidFill>
              <a:latin typeface="Comic Sans MS"/>
              <a:cs typeface="Comic Sans MS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3505200" cy="320874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2695" y="3409951"/>
            <a:ext cx="5288905" cy="2152649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52400" y="4191000"/>
            <a:ext cx="3256118" cy="343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S_tradnl" dirty="0" err="1">
                <a:solidFill>
                  <a:srgbClr val="0033CC"/>
                </a:solidFill>
              </a:rPr>
              <a:t>Optical</a:t>
            </a:r>
            <a:r>
              <a:rPr lang="es-ES_tradnl" dirty="0">
                <a:solidFill>
                  <a:srgbClr val="0033CC"/>
                </a:solidFill>
              </a:rPr>
              <a:t> Time </a:t>
            </a:r>
            <a:r>
              <a:rPr lang="es-ES_tradnl" dirty="0" err="1">
                <a:solidFill>
                  <a:srgbClr val="0033CC"/>
                </a:solidFill>
              </a:rPr>
              <a:t>Projection</a:t>
            </a:r>
            <a:r>
              <a:rPr lang="es-ES_tradnl" dirty="0">
                <a:solidFill>
                  <a:srgbClr val="0033CC"/>
                </a:solidFill>
              </a:rPr>
              <a:t> Chamber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2800" y="774700"/>
            <a:ext cx="4445000" cy="2654300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3124200" y="3182779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err="1"/>
              <a:t>Mianowski</a:t>
            </a:r>
            <a:r>
              <a:rPr lang="es-ES_tradnl" sz="1000" dirty="0"/>
              <a:t> et al, Acta </a:t>
            </a:r>
            <a:r>
              <a:rPr lang="es-ES_tradnl" sz="1000" dirty="0" err="1"/>
              <a:t>Polonica</a:t>
            </a:r>
            <a:r>
              <a:rPr lang="es-ES_tradnl" sz="1000" dirty="0"/>
              <a:t> 41(2010)449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rcRect l="15625" t="18329" r="9375" b="26682"/>
          <a:stretch>
            <a:fillRect/>
          </a:stretch>
        </p:blipFill>
        <p:spPr>
          <a:xfrm>
            <a:off x="3657600" y="1828800"/>
            <a:ext cx="1828800" cy="114300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304800" y="4648200"/>
            <a:ext cx="3352800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sz="1600" dirty="0" err="1">
                <a:latin typeface="Comic Sans MS"/>
                <a:cs typeface="Comic Sans MS"/>
              </a:rPr>
              <a:t>The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strong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ea typeface="Lucida Grande"/>
                <a:cs typeface="Comic Sans MS"/>
              </a:rPr>
              <a:t>β</a:t>
            </a:r>
            <a:r>
              <a:rPr lang="es-ES_tradnl" sz="1600" dirty="0" err="1">
                <a:latin typeface="Comic Sans MS"/>
                <a:cs typeface="Comic Sans MS"/>
              </a:rPr>
              <a:t>t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branch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allowed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to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identified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feeding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to</a:t>
            </a:r>
            <a:r>
              <a:rPr lang="es-ES_tradnl" sz="1600" dirty="0">
                <a:latin typeface="Comic Sans MS"/>
                <a:cs typeface="Comic Sans MS"/>
              </a:rPr>
              <a:t> a </a:t>
            </a:r>
            <a:r>
              <a:rPr lang="es-ES_tradnl" sz="1600" dirty="0" err="1">
                <a:latin typeface="Comic Sans MS"/>
                <a:cs typeface="Comic Sans MS"/>
              </a:rPr>
              <a:t>highly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excited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state</a:t>
            </a:r>
            <a:r>
              <a:rPr lang="es-ES_tradnl" sz="1600" dirty="0">
                <a:latin typeface="Comic Sans MS"/>
                <a:cs typeface="Comic Sans MS"/>
              </a:rPr>
              <a:t> in </a:t>
            </a:r>
            <a:r>
              <a:rPr lang="es-ES_tradnl" sz="1600" baseline="30000" dirty="0">
                <a:latin typeface="Comic Sans MS"/>
                <a:cs typeface="Comic Sans MS"/>
              </a:rPr>
              <a:t>8</a:t>
            </a:r>
            <a:r>
              <a:rPr lang="es-ES_tradnl" sz="1600" dirty="0">
                <a:latin typeface="Comic Sans MS"/>
                <a:cs typeface="Comic Sans MS"/>
              </a:rPr>
              <a:t>Li.</a:t>
            </a:r>
          </a:p>
          <a:p>
            <a:r>
              <a:rPr lang="es-ES_tradnl" sz="1600" dirty="0" err="1">
                <a:latin typeface="Comic Sans MS"/>
                <a:cs typeface="Comic Sans MS"/>
              </a:rPr>
              <a:t>New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branch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ea typeface="Lucida Grande"/>
                <a:cs typeface="Comic Sans MS"/>
              </a:rPr>
              <a:t>β</a:t>
            </a:r>
            <a:r>
              <a:rPr lang="es-ES_tradnl" sz="1600" dirty="0" err="1">
                <a:latin typeface="Comic Sans MS"/>
                <a:cs typeface="Comic Sans MS"/>
              </a:rPr>
              <a:t>n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from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this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state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confirming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the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character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of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super</a:t>
            </a:r>
            <a:r>
              <a:rPr lang="es-ES_tradnl" sz="1600" dirty="0">
                <a:latin typeface="Comic Sans MS"/>
                <a:cs typeface="Comic Sans MS"/>
              </a:rPr>
              <a:t>-</a:t>
            </a:r>
            <a:r>
              <a:rPr lang="es-ES_tradnl" sz="1600" dirty="0" err="1">
                <a:latin typeface="Comic Sans MS"/>
                <a:cs typeface="Comic Sans MS"/>
              </a:rPr>
              <a:t>allowed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transition</a:t>
            </a:r>
            <a:endParaRPr lang="es-ES_tradnl" sz="1600" dirty="0">
              <a:latin typeface="Comic Sans MS"/>
              <a:cs typeface="Comic Sans MS"/>
            </a:endParaRPr>
          </a:p>
        </p:txBody>
      </p:sp>
      <p:cxnSp>
        <p:nvCxnSpPr>
          <p:cNvPr id="17" name="Conector recto de flecha 16"/>
          <p:cNvCxnSpPr/>
          <p:nvPr/>
        </p:nvCxnSpPr>
        <p:spPr bwMode="auto">
          <a:xfrm rot="16200000" flipH="1">
            <a:off x="6553200" y="1905000"/>
            <a:ext cx="1066800" cy="609600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8724671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620000" cy="563562"/>
          </a:xfrm>
        </p:spPr>
        <p:txBody>
          <a:bodyPr>
            <a:noAutofit/>
          </a:bodyPr>
          <a:lstStyle/>
          <a:p>
            <a:r>
              <a:rPr lang="es-ES_tradnl" sz="3200" dirty="0">
                <a:latin typeface="Comic Sans MS"/>
                <a:cs typeface="Comic Sans MS"/>
              </a:rPr>
              <a:t>Beta-</a:t>
            </a:r>
            <a:r>
              <a:rPr lang="es-ES_tradnl" sz="3200" dirty="0" err="1">
                <a:latin typeface="Comic Sans MS"/>
                <a:cs typeface="Comic Sans MS"/>
              </a:rPr>
              <a:t>delayed</a:t>
            </a:r>
            <a:r>
              <a:rPr lang="es-ES_tradnl" sz="3200" dirty="0">
                <a:latin typeface="Comic Sans MS"/>
                <a:cs typeface="Comic Sans MS"/>
              </a:rPr>
              <a:t> </a:t>
            </a:r>
            <a:r>
              <a:rPr lang="es-ES_tradnl" sz="3200" dirty="0" err="1">
                <a:latin typeface="Comic Sans MS"/>
                <a:cs typeface="Comic Sans MS"/>
              </a:rPr>
              <a:t>Fission</a:t>
            </a:r>
            <a:r>
              <a:rPr lang="es-ES_tradnl" sz="3200" dirty="0">
                <a:latin typeface="Comic Sans MS"/>
                <a:cs typeface="Comic Sans MS"/>
              </a:rPr>
              <a:t> in </a:t>
            </a:r>
            <a:r>
              <a:rPr lang="es-ES_tradnl" sz="3200" dirty="0" err="1">
                <a:latin typeface="Comic Sans MS"/>
                <a:cs typeface="Comic Sans MS"/>
              </a:rPr>
              <a:t>the</a:t>
            </a:r>
            <a:r>
              <a:rPr lang="es-ES_tradnl" sz="3200" dirty="0">
                <a:latin typeface="Comic Sans MS"/>
                <a:cs typeface="Comic Sans MS"/>
              </a:rPr>
              <a:t> </a:t>
            </a:r>
            <a:r>
              <a:rPr lang="es-ES_tradnl" sz="3200" dirty="0" err="1">
                <a:latin typeface="Comic Sans MS"/>
                <a:cs typeface="Comic Sans MS"/>
              </a:rPr>
              <a:t>Pb</a:t>
            </a:r>
            <a:r>
              <a:rPr lang="es-ES_tradnl" sz="3200" dirty="0">
                <a:latin typeface="Comic Sans MS"/>
                <a:cs typeface="Comic Sans MS"/>
              </a:rPr>
              <a:t>-</a:t>
            </a:r>
            <a:r>
              <a:rPr lang="es-ES_tradnl" sz="3200" dirty="0" err="1">
                <a:latin typeface="Comic Sans MS"/>
                <a:cs typeface="Comic Sans MS"/>
              </a:rPr>
              <a:t>region</a:t>
            </a:r>
            <a:endParaRPr lang="es-ES_tradnl" sz="3200" dirty="0">
              <a:latin typeface="Comic Sans MS"/>
              <a:cs typeface="Comic Sans MS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81000" y="914400"/>
            <a:ext cx="4953000" cy="2092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/>
              <a:t>Discover</a:t>
            </a:r>
            <a:r>
              <a:rPr lang="es-ES_tradnl" dirty="0"/>
              <a:t> in </a:t>
            </a:r>
            <a:r>
              <a:rPr lang="es-ES_tradnl" dirty="0" err="1"/>
              <a:t>Dubna</a:t>
            </a:r>
            <a:r>
              <a:rPr lang="es-ES_tradnl" dirty="0"/>
              <a:t> in </a:t>
            </a:r>
            <a:r>
              <a:rPr lang="es-ES_tradnl" baseline="30000" dirty="0"/>
              <a:t>232,234</a:t>
            </a:r>
            <a:r>
              <a:rPr lang="es-ES_tradnl" dirty="0"/>
              <a:t>Am in 1966</a:t>
            </a:r>
          </a:p>
          <a:p>
            <a:r>
              <a:rPr lang="es-ES_tradnl" dirty="0" err="1"/>
              <a:t>Allows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study</a:t>
            </a:r>
            <a:r>
              <a:rPr lang="es-ES_tradnl" dirty="0"/>
              <a:t> </a:t>
            </a:r>
            <a:r>
              <a:rPr lang="es-ES_tradnl" dirty="0" err="1"/>
              <a:t>low</a:t>
            </a:r>
            <a:r>
              <a:rPr lang="es-ES_tradnl" dirty="0"/>
              <a:t> </a:t>
            </a:r>
            <a:r>
              <a:rPr lang="es-ES_tradnl" dirty="0" err="1"/>
              <a:t>energy</a:t>
            </a:r>
            <a:r>
              <a:rPr lang="es-ES_tradnl" dirty="0"/>
              <a:t> </a:t>
            </a:r>
            <a:r>
              <a:rPr lang="es-ES_tradnl" dirty="0" err="1"/>
              <a:t>fission</a:t>
            </a:r>
            <a:r>
              <a:rPr lang="es-ES_tradnl" dirty="0"/>
              <a:t> </a:t>
            </a:r>
            <a:r>
              <a:rPr lang="es-ES_tradnl" dirty="0" err="1"/>
              <a:t>properties</a:t>
            </a:r>
            <a:r>
              <a:rPr lang="es-ES_tradnl" dirty="0"/>
              <a:t> at </a:t>
            </a:r>
            <a:r>
              <a:rPr lang="es-ES_tradnl" dirty="0" err="1"/>
              <a:t>unusual</a:t>
            </a:r>
            <a:r>
              <a:rPr lang="es-ES_tradnl" dirty="0"/>
              <a:t> N/Z ratios</a:t>
            </a:r>
          </a:p>
          <a:p>
            <a:r>
              <a:rPr lang="es-ES_tradnl" dirty="0"/>
              <a:t>Max </a:t>
            </a:r>
            <a:r>
              <a:rPr lang="es-ES_tradnl" dirty="0" err="1"/>
              <a:t>energy</a:t>
            </a:r>
            <a:r>
              <a:rPr lang="es-ES_tradnl" dirty="0"/>
              <a:t> </a:t>
            </a:r>
            <a:r>
              <a:rPr lang="es-ES_tradnl" dirty="0" err="1"/>
              <a:t>of</a:t>
            </a:r>
            <a:r>
              <a:rPr lang="es-ES_tradnl" dirty="0"/>
              <a:t> </a:t>
            </a:r>
            <a:r>
              <a:rPr lang="es-ES_tradnl" dirty="0" err="1"/>
              <a:t>fissioning</a:t>
            </a:r>
            <a:r>
              <a:rPr lang="es-ES_tradnl" dirty="0"/>
              <a:t> </a:t>
            </a:r>
            <a:r>
              <a:rPr lang="es-ES_tradnl" dirty="0" err="1"/>
              <a:t>nucleus</a:t>
            </a:r>
            <a:r>
              <a:rPr lang="es-ES_tradnl" dirty="0"/>
              <a:t> &lt; Q</a:t>
            </a:r>
            <a:r>
              <a:rPr lang="es-ES_tradnl" baseline="-25000" dirty="0"/>
              <a:t>EC</a:t>
            </a:r>
            <a:r>
              <a:rPr lang="es-ES_tradnl" dirty="0"/>
              <a:t> </a:t>
            </a:r>
            <a:r>
              <a:rPr lang="es-ES_tradnl" dirty="0" err="1"/>
              <a:t>of</a:t>
            </a:r>
            <a:r>
              <a:rPr lang="es-ES_tradnl" dirty="0"/>
              <a:t> precursor</a:t>
            </a:r>
          </a:p>
          <a:p>
            <a:endParaRPr lang="es-ES_tradnl" dirty="0"/>
          </a:p>
          <a:p>
            <a:r>
              <a:rPr lang="es-ES_tradnl" dirty="0" err="1"/>
              <a:t>Two</a:t>
            </a:r>
            <a:r>
              <a:rPr lang="es-ES_tradnl" dirty="0"/>
              <a:t> </a:t>
            </a:r>
            <a:r>
              <a:rPr lang="es-ES_tradnl" dirty="0" err="1"/>
              <a:t>region</a:t>
            </a:r>
            <a:r>
              <a:rPr lang="es-ES_tradnl" dirty="0"/>
              <a:t> :   12 cases </a:t>
            </a:r>
            <a:r>
              <a:rPr lang="es-ES_tradnl" dirty="0" err="1"/>
              <a:t>identified</a:t>
            </a:r>
            <a:r>
              <a:rPr lang="es-ES_tradnl" dirty="0"/>
              <a:t> in </a:t>
            </a:r>
            <a:r>
              <a:rPr lang="es-ES_tradnl" dirty="0" err="1"/>
              <a:t>the</a:t>
            </a:r>
            <a:r>
              <a:rPr lang="es-ES_tradnl" dirty="0"/>
              <a:t> U-</a:t>
            </a:r>
            <a:r>
              <a:rPr lang="es-ES_tradnl" dirty="0" err="1"/>
              <a:t>region</a:t>
            </a:r>
            <a:endParaRPr lang="es-ES_tradnl" dirty="0"/>
          </a:p>
          <a:p>
            <a:r>
              <a:rPr lang="es-ES_tradnl" dirty="0"/>
              <a:t>	         </a:t>
            </a:r>
            <a:r>
              <a:rPr lang="es-ES_tradnl" dirty="0" err="1"/>
              <a:t>neutron</a:t>
            </a:r>
            <a:r>
              <a:rPr lang="es-ES_tradnl" dirty="0"/>
              <a:t> </a:t>
            </a:r>
            <a:r>
              <a:rPr lang="es-ES_tradnl" dirty="0" err="1"/>
              <a:t>defficient</a:t>
            </a:r>
            <a:r>
              <a:rPr lang="es-ES_tradnl" dirty="0"/>
              <a:t> </a:t>
            </a:r>
            <a:r>
              <a:rPr lang="es-ES_tradnl" dirty="0" err="1"/>
              <a:t>Pb</a:t>
            </a:r>
            <a:r>
              <a:rPr lang="es-ES_tradnl" dirty="0"/>
              <a:t>-</a:t>
            </a:r>
            <a:r>
              <a:rPr lang="es-ES_tradnl" dirty="0" err="1"/>
              <a:t>region</a:t>
            </a:r>
            <a:endParaRPr lang="es-ES_tradnl" dirty="0"/>
          </a:p>
          <a:p>
            <a:endParaRPr lang="es-ES_tradnl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9850" y="812800"/>
            <a:ext cx="2630750" cy="322580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6324600" y="914400"/>
            <a:ext cx="2667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50" dirty="0" err="1"/>
              <a:t>Shaughnessy</a:t>
            </a:r>
            <a:r>
              <a:rPr lang="es-ES_tradnl" sz="1050" dirty="0"/>
              <a:t>, PRC65(2002)024612</a:t>
            </a:r>
          </a:p>
        </p:txBody>
      </p:sp>
      <p:cxnSp>
        <p:nvCxnSpPr>
          <p:cNvPr id="11" name="Conector recto de flecha 10"/>
          <p:cNvCxnSpPr/>
          <p:nvPr/>
        </p:nvCxnSpPr>
        <p:spPr bwMode="auto">
          <a:xfrm>
            <a:off x="4724400" y="2133600"/>
            <a:ext cx="1905000" cy="228600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rcRect l="4938" r="3704"/>
          <a:stretch>
            <a:fillRect/>
          </a:stretch>
        </p:blipFill>
        <p:spPr>
          <a:xfrm>
            <a:off x="457200" y="3124200"/>
            <a:ext cx="2819400" cy="1732084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4800600"/>
            <a:ext cx="2774950" cy="1837835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9000" y="3733800"/>
            <a:ext cx="2955817" cy="267335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3200" y="4953000"/>
            <a:ext cx="2438400" cy="1346991"/>
          </a:xfrm>
          <a:prstGeom prst="rect">
            <a:avLst/>
          </a:prstGeom>
        </p:spPr>
      </p:pic>
      <p:sp>
        <p:nvSpPr>
          <p:cNvPr id="18" name="CuadroTexto 17"/>
          <p:cNvSpPr txBox="1"/>
          <p:nvPr/>
        </p:nvSpPr>
        <p:spPr>
          <a:xfrm>
            <a:off x="6705600" y="4191000"/>
            <a:ext cx="2133600" cy="58477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sz="1600" dirty="0" err="1"/>
              <a:t>Unexpected</a:t>
            </a:r>
            <a:r>
              <a:rPr lang="es-ES_tradnl" sz="1600" dirty="0"/>
              <a:t>  </a:t>
            </a:r>
            <a:r>
              <a:rPr lang="es-ES_tradnl" sz="1600" dirty="0" err="1"/>
              <a:t>Asymetric</a:t>
            </a:r>
            <a:r>
              <a:rPr lang="es-ES_tradnl" sz="1600" dirty="0"/>
              <a:t> </a:t>
            </a:r>
            <a:r>
              <a:rPr lang="es-ES_tradnl" sz="1600" dirty="0" err="1"/>
              <a:t>Fission</a:t>
            </a:r>
            <a:r>
              <a:rPr lang="es-ES_tradnl" sz="1600" dirty="0"/>
              <a:t> </a:t>
            </a:r>
            <a:r>
              <a:rPr lang="es-ES_tradnl" sz="1600" dirty="0" err="1"/>
              <a:t>Fragments</a:t>
            </a:r>
            <a:r>
              <a:rPr lang="es-ES_tradnl" sz="1600" dirty="0"/>
              <a:t> !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6629400" y="6038381"/>
            <a:ext cx="2286000" cy="26161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sz="1100" dirty="0" err="1"/>
              <a:t>Andreyev</a:t>
            </a:r>
            <a:r>
              <a:rPr lang="es-ES_tradnl" sz="1100" dirty="0"/>
              <a:t> et al, PRL105(2010)252502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254001" y="4963864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/>
              <a:t>Q</a:t>
            </a:r>
            <a:r>
              <a:rPr lang="es-ES_tradnl" sz="1200" baseline="-25000" dirty="0"/>
              <a:t>EC</a:t>
            </a:r>
            <a:r>
              <a:rPr lang="es-ES_tradnl" sz="1200" dirty="0"/>
              <a:t>-</a:t>
            </a:r>
            <a:r>
              <a:rPr lang="es-ES_tradnl" sz="1200" dirty="0" err="1"/>
              <a:t>B</a:t>
            </a:r>
            <a:r>
              <a:rPr lang="es-ES_tradnl" sz="1200" baseline="-25000" dirty="0" err="1"/>
              <a:t>f</a:t>
            </a:r>
            <a:r>
              <a:rPr lang="es-ES_tradnl" sz="1200" baseline="-25000" dirty="0"/>
              <a:t> </a:t>
            </a:r>
            <a:r>
              <a:rPr lang="es-ES_tradnl" sz="1200" dirty="0"/>
              <a:t>= 0.65 MeV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690586"/>
          </a:xfrm>
        </p:spPr>
        <p:txBody>
          <a:bodyPr>
            <a:normAutofit fontScale="90000"/>
          </a:bodyPr>
          <a:lstStyle/>
          <a:p>
            <a:r>
              <a:rPr lang="es-ES_tradnl" dirty="0"/>
              <a:t>Beta </a:t>
            </a:r>
            <a:r>
              <a:rPr lang="es-ES_tradnl" dirty="0" err="1"/>
              <a:t>Transitions</a:t>
            </a:r>
            <a:endParaRPr lang="es-ES_tradnl" dirty="0"/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>
            <a:off x="1455738" y="2422525"/>
            <a:ext cx="733425" cy="1588"/>
          </a:xfrm>
          <a:prstGeom prst="line">
            <a:avLst/>
          </a:prstGeom>
          <a:noFill/>
          <a:ln w="54720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1449388" y="2071688"/>
            <a:ext cx="739775" cy="4762"/>
          </a:xfrm>
          <a:prstGeom prst="line">
            <a:avLst/>
          </a:prstGeom>
          <a:noFill/>
          <a:ln w="36720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 flipV="1">
            <a:off x="239713" y="1447800"/>
            <a:ext cx="701675" cy="7938"/>
          </a:xfrm>
          <a:prstGeom prst="line">
            <a:avLst/>
          </a:prstGeom>
          <a:noFill/>
          <a:ln w="54720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>
            <a:off x="963613" y="1855788"/>
            <a:ext cx="406400" cy="1825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9" name="Line 14"/>
          <p:cNvSpPr>
            <a:spLocks noChangeShapeType="1"/>
          </p:cNvSpPr>
          <p:nvPr/>
        </p:nvSpPr>
        <p:spPr bwMode="auto">
          <a:xfrm>
            <a:off x="947738" y="1852613"/>
            <a:ext cx="406400" cy="5032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10" name="Line 18"/>
          <p:cNvSpPr>
            <a:spLocks noChangeShapeType="1"/>
          </p:cNvSpPr>
          <p:nvPr/>
        </p:nvSpPr>
        <p:spPr bwMode="auto">
          <a:xfrm>
            <a:off x="963613" y="1438275"/>
            <a:ext cx="1587" cy="4286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1177925" y="1171575"/>
            <a:ext cx="998671" cy="29456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457200" hangingPunct="0">
              <a:lnSpc>
                <a:spcPct val="102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sz="2000" b="1" dirty="0">
                <a:solidFill>
                  <a:srgbClr val="000000"/>
                </a:solidFill>
                <a:latin typeface="Symbol" charset="2"/>
                <a:ea typeface="Lucida Sans Unicode" charset="0"/>
                <a:cs typeface="Lucida Sans Unicode" charset="0"/>
              </a:rPr>
              <a:t></a:t>
            </a:r>
            <a:r>
              <a:rPr lang="en-GB" sz="2000" b="1" baseline="33000" dirty="0">
                <a:solidFill>
                  <a:srgbClr val="00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+</a:t>
            </a:r>
            <a:r>
              <a:rPr lang="en-GB" sz="2000" b="1" dirty="0">
                <a:solidFill>
                  <a:srgbClr val="00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  N &lt; Z</a:t>
            </a:r>
          </a:p>
        </p:txBody>
      </p:sp>
      <p:sp>
        <p:nvSpPr>
          <p:cNvPr id="12" name="Text Box 24"/>
          <p:cNvSpPr txBox="1">
            <a:spLocks noChangeArrowheads="1"/>
          </p:cNvSpPr>
          <p:nvPr/>
        </p:nvSpPr>
        <p:spPr bwMode="auto">
          <a:xfrm>
            <a:off x="2247900" y="2295525"/>
            <a:ext cx="493713" cy="288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2000">
                <a:solidFill>
                  <a:srgbClr val="00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T - 1</a:t>
            </a:r>
          </a:p>
        </p:txBody>
      </p:sp>
      <p:sp>
        <p:nvSpPr>
          <p:cNvPr id="13" name="Text Box 27"/>
          <p:cNvSpPr txBox="1">
            <a:spLocks noChangeArrowheads="1"/>
          </p:cNvSpPr>
          <p:nvPr/>
        </p:nvSpPr>
        <p:spPr bwMode="auto">
          <a:xfrm>
            <a:off x="2247900" y="1855788"/>
            <a:ext cx="694293" cy="292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2000" dirty="0">
                <a:solidFill>
                  <a:srgbClr val="00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IAS, T</a:t>
            </a:r>
          </a:p>
        </p:txBody>
      </p:sp>
      <p:sp>
        <p:nvSpPr>
          <p:cNvPr id="14" name="Text Box 28"/>
          <p:cNvSpPr txBox="1">
            <a:spLocks noChangeArrowheads="1"/>
          </p:cNvSpPr>
          <p:nvPr/>
        </p:nvSpPr>
        <p:spPr bwMode="auto">
          <a:xfrm>
            <a:off x="492125" y="1566863"/>
            <a:ext cx="155575" cy="288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2000">
                <a:solidFill>
                  <a:srgbClr val="00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T</a:t>
            </a:r>
          </a:p>
        </p:txBody>
      </p: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2936875" y="1158875"/>
            <a:ext cx="2824163" cy="1281113"/>
            <a:chOff x="1850" y="730"/>
            <a:chExt cx="1779" cy="807"/>
          </a:xfrm>
        </p:grpSpPr>
        <p:sp>
          <p:nvSpPr>
            <p:cNvPr id="16" name="Line 8"/>
            <p:cNvSpPr>
              <a:spLocks noChangeShapeType="1"/>
            </p:cNvSpPr>
            <p:nvPr/>
          </p:nvSpPr>
          <p:spPr bwMode="auto">
            <a:xfrm>
              <a:off x="1850" y="909"/>
              <a:ext cx="421" cy="3"/>
            </a:xfrm>
            <a:prstGeom prst="line">
              <a:avLst/>
            </a:prstGeom>
            <a:noFill/>
            <a:ln w="54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17" name="Line 10"/>
            <p:cNvSpPr>
              <a:spLocks noChangeShapeType="1"/>
            </p:cNvSpPr>
            <p:nvPr/>
          </p:nvSpPr>
          <p:spPr bwMode="auto">
            <a:xfrm>
              <a:off x="2686" y="1496"/>
              <a:ext cx="392" cy="3"/>
            </a:xfrm>
            <a:prstGeom prst="line">
              <a:avLst/>
            </a:prstGeom>
            <a:noFill/>
            <a:ln w="54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2279" y="1196"/>
              <a:ext cx="357" cy="9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>
              <a:off x="2272" y="1196"/>
              <a:ext cx="354" cy="26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2279" y="927"/>
              <a:ext cx="1" cy="27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2506" y="730"/>
              <a:ext cx="692" cy="1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sz="2000" b="1" dirty="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sz="2000" b="1" baseline="40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+</a:t>
              </a:r>
              <a:r>
                <a:rPr lang="en-GB" sz="2000" b="1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 N &gt; Z</a:t>
              </a:r>
            </a:p>
          </p:txBody>
        </p:sp>
        <p:sp>
          <p:nvSpPr>
            <p:cNvPr id="22" name="Text Box 26"/>
            <p:cNvSpPr txBox="1">
              <a:spLocks noChangeArrowheads="1"/>
            </p:cNvSpPr>
            <p:nvPr/>
          </p:nvSpPr>
          <p:spPr bwMode="auto">
            <a:xfrm>
              <a:off x="2056" y="967"/>
              <a:ext cx="98" cy="1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T</a:t>
              </a:r>
            </a:p>
          </p:txBody>
        </p:sp>
        <p:sp>
          <p:nvSpPr>
            <p:cNvPr id="23" name="Text Box 30"/>
            <p:cNvSpPr txBox="1">
              <a:spLocks noChangeArrowheads="1"/>
            </p:cNvSpPr>
            <p:nvPr/>
          </p:nvSpPr>
          <p:spPr bwMode="auto">
            <a:xfrm>
              <a:off x="3229" y="1355"/>
              <a:ext cx="400" cy="1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T + 1</a:t>
              </a:r>
            </a:p>
          </p:txBody>
        </p:sp>
      </p:grpSp>
      <p:grpSp>
        <p:nvGrpSpPr>
          <p:cNvPr id="15" name="Group 40"/>
          <p:cNvGrpSpPr>
            <a:grpSpLocks/>
          </p:cNvGrpSpPr>
          <p:nvPr/>
        </p:nvGrpSpPr>
        <p:grpSpPr bwMode="auto">
          <a:xfrm>
            <a:off x="6248399" y="1036639"/>
            <a:ext cx="2136775" cy="1509713"/>
            <a:chOff x="3936" y="653"/>
            <a:chExt cx="1346" cy="951"/>
          </a:xfrm>
        </p:grpSpPr>
        <p:sp>
          <p:nvSpPr>
            <p:cNvPr id="25" name="Line 11"/>
            <p:cNvSpPr>
              <a:spLocks noChangeShapeType="1"/>
            </p:cNvSpPr>
            <p:nvPr/>
          </p:nvSpPr>
          <p:spPr bwMode="auto">
            <a:xfrm>
              <a:off x="4779" y="1084"/>
              <a:ext cx="457" cy="1"/>
            </a:xfrm>
            <a:prstGeom prst="line">
              <a:avLst/>
            </a:prstGeom>
            <a:noFill/>
            <a:ln w="54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6" name="Line 12"/>
            <p:cNvSpPr>
              <a:spLocks noChangeShapeType="1"/>
            </p:cNvSpPr>
            <p:nvPr/>
          </p:nvSpPr>
          <p:spPr bwMode="auto">
            <a:xfrm>
              <a:off x="3936" y="934"/>
              <a:ext cx="443" cy="1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7" name="Line 17"/>
            <p:cNvSpPr>
              <a:spLocks noChangeShapeType="1"/>
            </p:cNvSpPr>
            <p:nvPr/>
          </p:nvSpPr>
          <p:spPr bwMode="auto">
            <a:xfrm flipH="1">
              <a:off x="4502" y="1106"/>
              <a:ext cx="242" cy="37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8" name="Text Box 22"/>
            <p:cNvSpPr txBox="1">
              <a:spLocks noChangeArrowheads="1"/>
            </p:cNvSpPr>
            <p:nvPr/>
          </p:nvSpPr>
          <p:spPr bwMode="auto">
            <a:xfrm>
              <a:off x="4517" y="653"/>
              <a:ext cx="687" cy="1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sz="2000" b="1" dirty="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sz="2000" b="1" baseline="40000" dirty="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</a:t>
              </a:r>
              <a:r>
                <a:rPr lang="en-GB" sz="2000" b="1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 N &gt; Z</a:t>
              </a:r>
            </a:p>
          </p:txBody>
        </p:sp>
        <p:sp>
          <p:nvSpPr>
            <p:cNvPr id="29" name="Text Box 23"/>
            <p:cNvSpPr txBox="1">
              <a:spLocks noChangeArrowheads="1"/>
            </p:cNvSpPr>
            <p:nvPr/>
          </p:nvSpPr>
          <p:spPr bwMode="auto">
            <a:xfrm>
              <a:off x="5184" y="1102"/>
              <a:ext cx="98" cy="1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T</a:t>
              </a:r>
            </a:p>
          </p:txBody>
        </p:sp>
        <p:sp>
          <p:nvSpPr>
            <p:cNvPr id="30" name="Text Box 25"/>
            <p:cNvSpPr txBox="1">
              <a:spLocks noChangeArrowheads="1"/>
            </p:cNvSpPr>
            <p:nvPr/>
          </p:nvSpPr>
          <p:spPr bwMode="auto">
            <a:xfrm>
              <a:off x="4395" y="946"/>
              <a:ext cx="428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T, IAS</a:t>
              </a:r>
            </a:p>
          </p:txBody>
        </p:sp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4597" y="1423"/>
              <a:ext cx="339" cy="18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T - 1</a:t>
              </a:r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>
              <a:off x="3970" y="1512"/>
              <a:ext cx="457" cy="1"/>
            </a:xfrm>
            <a:prstGeom prst="line">
              <a:avLst/>
            </a:prstGeom>
            <a:noFill/>
            <a:ln w="54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</p:grpSp>
      <p:grpSp>
        <p:nvGrpSpPr>
          <p:cNvPr id="24" name="Group 41"/>
          <p:cNvGrpSpPr>
            <a:grpSpLocks/>
          </p:cNvGrpSpPr>
          <p:nvPr/>
        </p:nvGrpSpPr>
        <p:grpSpPr bwMode="auto">
          <a:xfrm>
            <a:off x="5105400" y="2514600"/>
            <a:ext cx="3857625" cy="3960813"/>
            <a:chOff x="1584" y="1752"/>
            <a:chExt cx="2430" cy="2495"/>
          </a:xfrm>
          <a:solidFill>
            <a:srgbClr val="BDD6FE"/>
          </a:solidFill>
        </p:grpSpPr>
        <p:grpSp>
          <p:nvGrpSpPr>
            <p:cNvPr id="33" name="Group 37"/>
            <p:cNvGrpSpPr>
              <a:grpSpLocks/>
            </p:cNvGrpSpPr>
            <p:nvPr/>
          </p:nvGrpSpPr>
          <p:grpSpPr bwMode="auto">
            <a:xfrm>
              <a:off x="1655" y="1752"/>
              <a:ext cx="2359" cy="2495"/>
              <a:chOff x="1454" y="1807"/>
              <a:chExt cx="2359" cy="2495"/>
            </a:xfrm>
            <a:grpFill/>
          </p:grpSpPr>
          <p:sp>
            <p:nvSpPr>
              <p:cNvPr id="39" name="Rectangle 36"/>
              <p:cNvSpPr>
                <a:spLocks noChangeArrowheads="1"/>
              </p:cNvSpPr>
              <p:nvPr/>
            </p:nvSpPr>
            <p:spPr bwMode="auto">
              <a:xfrm>
                <a:off x="1454" y="1807"/>
                <a:ext cx="2359" cy="249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pic>
            <p:nvPicPr>
              <p:cNvPr id="40" name="Picture 34" descr="scheme-neutron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519" y="1888"/>
                <a:ext cx="2222" cy="234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7" name="Text Box 35"/>
            <p:cNvSpPr txBox="1">
              <a:spLocks noChangeArrowheads="1"/>
            </p:cNvSpPr>
            <p:nvPr/>
          </p:nvSpPr>
          <p:spPr bwMode="auto">
            <a:xfrm>
              <a:off x="1584" y="1776"/>
              <a:ext cx="909" cy="23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b="1" dirty="0"/>
                <a:t>Neutron </a:t>
              </a:r>
              <a:r>
                <a:rPr lang="fr-FR" b="1" dirty="0" err="1"/>
                <a:t>Rich</a:t>
              </a:r>
              <a:endParaRPr lang="fr-FR" b="1" dirty="0"/>
            </a:p>
          </p:txBody>
        </p:sp>
      </p:grpSp>
      <p:sp>
        <p:nvSpPr>
          <p:cNvPr id="34" name="Text Box 43"/>
          <p:cNvSpPr txBox="1">
            <a:spLocks noChangeArrowheads="1"/>
          </p:cNvSpPr>
          <p:nvPr/>
        </p:nvSpPr>
        <p:spPr bwMode="auto">
          <a:xfrm>
            <a:off x="7467600" y="3515380"/>
            <a:ext cx="1523999" cy="523220"/>
          </a:xfrm>
          <a:prstGeom prst="rect">
            <a:avLst/>
          </a:prstGeom>
          <a:solidFill>
            <a:srgbClr val="BDD6FE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fr-FR" sz="1400" b="1" dirty="0" err="1">
                <a:solidFill>
                  <a:srgbClr val="FF0000"/>
                </a:solidFill>
              </a:rPr>
              <a:t>Populated</a:t>
            </a:r>
            <a:r>
              <a:rPr lang="fr-FR" sz="1400" b="1" dirty="0">
                <a:solidFill>
                  <a:srgbClr val="009900"/>
                </a:solidFill>
              </a:rPr>
              <a:t> </a:t>
            </a:r>
            <a:r>
              <a:rPr lang="fr-FR" sz="1400" b="1" dirty="0">
                <a:solidFill>
                  <a:srgbClr val="FF0000"/>
                </a:solidFill>
              </a:rPr>
              <a:t>in </a:t>
            </a:r>
            <a:r>
              <a:rPr lang="fr-FR" sz="1400" b="1" dirty="0" err="1">
                <a:solidFill>
                  <a:srgbClr val="FF0000"/>
                </a:solidFill>
              </a:rPr>
              <a:t>Nuclear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Reactions</a:t>
            </a:r>
            <a:endParaRPr lang="fr-FR" sz="1400" b="1" dirty="0">
              <a:solidFill>
                <a:srgbClr val="FF0000"/>
              </a:solidFill>
            </a:endParaRPr>
          </a:p>
        </p:txBody>
      </p:sp>
      <p:pic>
        <p:nvPicPr>
          <p:cNvPr id="42" name="Imagen 41" descr="Borge_Fig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200400"/>
            <a:ext cx="3900487" cy="2762213"/>
          </a:xfrm>
          <a:prstGeom prst="rect">
            <a:avLst/>
          </a:prstGeom>
          <a:solidFill>
            <a:srgbClr val="BDD6FE"/>
          </a:solidFill>
        </p:spPr>
      </p:pic>
      <p:sp>
        <p:nvSpPr>
          <p:cNvPr id="43" name="Text Box 35"/>
          <p:cNvSpPr txBox="1">
            <a:spLocks noChangeArrowheads="1"/>
          </p:cNvSpPr>
          <p:nvPr/>
        </p:nvSpPr>
        <p:spPr bwMode="auto">
          <a:xfrm>
            <a:off x="533400" y="2819400"/>
            <a:ext cx="1961106" cy="369332"/>
          </a:xfrm>
          <a:prstGeom prst="rect">
            <a:avLst/>
          </a:prstGeom>
          <a:solidFill>
            <a:srgbClr val="BDD6FE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b="1" dirty="0"/>
              <a:t>Neutron </a:t>
            </a:r>
            <a:r>
              <a:rPr lang="fr-FR" b="1" dirty="0" err="1"/>
              <a:t>Defficient</a:t>
            </a:r>
            <a:endParaRPr lang="fr-FR" b="1" dirty="0"/>
          </a:p>
        </p:txBody>
      </p:sp>
      <p:sp>
        <p:nvSpPr>
          <p:cNvPr id="35" name="Elipse 34">
            <a:extLst>
              <a:ext uri="{FF2B5EF4-FFF2-40B4-BE49-F238E27FC236}">
                <a16:creationId xmlns:a16="http://schemas.microsoft.com/office/drawing/2014/main" id="{BDD5E9FD-3315-A34C-BFC6-C701FB495D36}"/>
              </a:ext>
            </a:extLst>
          </p:cNvPr>
          <p:cNvSpPr/>
          <p:nvPr/>
        </p:nvSpPr>
        <p:spPr>
          <a:xfrm>
            <a:off x="3605213" y="3188732"/>
            <a:ext cx="904874" cy="3266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Elipse 40">
            <a:extLst>
              <a:ext uri="{FF2B5EF4-FFF2-40B4-BE49-F238E27FC236}">
                <a16:creationId xmlns:a16="http://schemas.microsoft.com/office/drawing/2014/main" id="{26DAC79A-73A3-3948-A9DC-BAD16E098376}"/>
              </a:ext>
            </a:extLst>
          </p:cNvPr>
          <p:cNvSpPr/>
          <p:nvPr/>
        </p:nvSpPr>
        <p:spPr>
          <a:xfrm>
            <a:off x="2755201" y="5615464"/>
            <a:ext cx="904874" cy="3266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Elipse 43">
            <a:extLst>
              <a:ext uri="{FF2B5EF4-FFF2-40B4-BE49-F238E27FC236}">
                <a16:creationId xmlns:a16="http://schemas.microsoft.com/office/drawing/2014/main" id="{40503D7A-DBD9-7A46-A3E5-5354C28D05A3}"/>
              </a:ext>
            </a:extLst>
          </p:cNvPr>
          <p:cNvSpPr/>
          <p:nvPr/>
        </p:nvSpPr>
        <p:spPr>
          <a:xfrm>
            <a:off x="1948751" y="5321464"/>
            <a:ext cx="904874" cy="3266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76200"/>
            <a:ext cx="6477000" cy="639762"/>
          </a:xfrm>
        </p:spPr>
        <p:txBody>
          <a:bodyPr>
            <a:normAutofit fontScale="90000"/>
          </a:bodyPr>
          <a:lstStyle/>
          <a:p>
            <a:r>
              <a:rPr lang="es-ES_tradnl" dirty="0">
                <a:solidFill>
                  <a:srgbClr val="1F497D"/>
                </a:solidFill>
                <a:latin typeface="Comic Sans MS"/>
                <a:cs typeface="Comic Sans MS"/>
              </a:rPr>
              <a:t>Beta-alpha </a:t>
            </a:r>
            <a:r>
              <a:rPr lang="es-ES_tradnl" dirty="0" err="1">
                <a:solidFill>
                  <a:srgbClr val="1F497D"/>
                </a:solidFill>
                <a:latin typeface="Comic Sans MS"/>
                <a:cs typeface="Comic Sans MS"/>
              </a:rPr>
              <a:t>emission</a:t>
            </a:r>
            <a:endParaRPr lang="es-ES_tradnl" dirty="0">
              <a:solidFill>
                <a:srgbClr val="1F497D"/>
              </a:solidFill>
              <a:latin typeface="Comic Sans MS"/>
              <a:cs typeface="Comic Sans MS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990600" y="914403"/>
            <a:ext cx="70866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s-ES_tradnl" dirty="0">
                <a:latin typeface="Lucida Grande"/>
                <a:ea typeface="Lucida Grande"/>
                <a:cs typeface="Lucida Grande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βα</a:t>
            </a:r>
            <a:r>
              <a:rPr lang="es-ES_tradnl" sz="1800" dirty="0">
                <a:latin typeface="Comic Sans MS"/>
                <a:cs typeface="Comic Sans MS"/>
              </a:rPr>
              <a:t>-</a:t>
            </a:r>
            <a:r>
              <a:rPr lang="es-ES_tradnl" sz="1800" dirty="0" err="1">
                <a:latin typeface="Comic Sans MS"/>
                <a:cs typeface="Comic Sans MS"/>
              </a:rPr>
              <a:t>Identified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first</a:t>
            </a:r>
            <a:r>
              <a:rPr lang="es-ES_tradnl" sz="1800" dirty="0">
                <a:latin typeface="Comic Sans MS"/>
                <a:cs typeface="Comic Sans MS"/>
              </a:rPr>
              <a:t> in Natural </a:t>
            </a:r>
            <a:r>
              <a:rPr lang="es-ES_tradnl" sz="1800" dirty="0" err="1">
                <a:latin typeface="Comic Sans MS"/>
                <a:cs typeface="Comic Sans MS"/>
              </a:rPr>
              <a:t>radiactivity</a:t>
            </a:r>
            <a:endParaRPr lang="es-ES_tradnl" sz="1800" dirty="0">
              <a:latin typeface="Comic Sans MS"/>
              <a:cs typeface="Comic Sans MS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s-ES_tradnl" sz="1800" dirty="0">
              <a:latin typeface="Comic Sans MS"/>
              <a:cs typeface="Comic Sans MS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βα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favoured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in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light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nuclei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with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Tz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= -1: </a:t>
            </a:r>
            <a:r>
              <a:rPr lang="es-ES_tradnl" sz="1800" baseline="30000" dirty="0">
                <a:latin typeface="Comic Sans MS"/>
                <a:ea typeface="Lucida Grande"/>
                <a:cs typeface="Comic Sans MS"/>
              </a:rPr>
              <a:t>8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B, </a:t>
            </a:r>
            <a:r>
              <a:rPr lang="es-ES_tradnl" sz="1800" baseline="30000" dirty="0">
                <a:latin typeface="Comic Sans MS"/>
                <a:ea typeface="Lucida Grande"/>
                <a:cs typeface="Comic Sans MS"/>
              </a:rPr>
              <a:t>12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N, </a:t>
            </a:r>
            <a:r>
              <a:rPr lang="es-ES_tradnl" sz="1800" baseline="30000" dirty="0">
                <a:latin typeface="Comic Sans MS"/>
                <a:ea typeface="Lucida Grande"/>
                <a:cs typeface="Comic Sans MS"/>
              </a:rPr>
              <a:t>20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Na…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s-ES_tradnl" sz="1800" dirty="0">
              <a:latin typeface="Comic Sans MS"/>
              <a:ea typeface="Lucida Grande"/>
              <a:cs typeface="Comic Sans MS"/>
            </a:endParaRPr>
          </a:p>
          <a:p>
            <a:pPr marL="177800" indent="-177800">
              <a:buClr>
                <a:srgbClr val="FF0000"/>
              </a:buClr>
              <a:buFont typeface="Wingdings" charset="2"/>
              <a:buChar char="§"/>
            </a:pPr>
            <a:r>
              <a:rPr lang="es-ES_tradnl" sz="1800" dirty="0">
                <a:latin typeface="Comic Sans MS"/>
                <a:ea typeface="Lucida Grande"/>
                <a:cs typeface="Comic Sans MS"/>
              </a:rPr>
              <a:t>In cases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were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both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βα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and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βp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are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allowed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=&gt;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βp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dominates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due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to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barrier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penetrabilities</a:t>
            </a:r>
            <a:endParaRPr lang="es-ES_tradnl" sz="1800" dirty="0">
              <a:latin typeface="Comic Sans MS"/>
              <a:ea typeface="Lucida Grande"/>
              <a:cs typeface="Comic Sans MS"/>
            </a:endParaRPr>
          </a:p>
          <a:p>
            <a:pPr marL="177800" indent="-177800">
              <a:buClr>
                <a:srgbClr val="FF0000"/>
              </a:buClr>
              <a:buFont typeface="Wingdings" charset="2"/>
              <a:buChar char="§"/>
            </a:pPr>
            <a:endParaRPr lang="es-ES_tradnl" sz="1800" dirty="0">
              <a:latin typeface="Comic Sans MS"/>
              <a:ea typeface="Lucida Grande"/>
              <a:cs typeface="Comic Sans MS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Branches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of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βα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&gt; 1% are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only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observed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in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nuclei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A &lt; 20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and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baseline="30000" dirty="0">
                <a:latin typeface="Comic Sans MS"/>
                <a:ea typeface="Lucida Grande"/>
                <a:cs typeface="Comic Sans MS"/>
              </a:rPr>
              <a:t>118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I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s-ES_tradnl" sz="1800" dirty="0">
              <a:latin typeface="Comic Sans MS"/>
              <a:ea typeface="Lucida Grande"/>
              <a:cs typeface="Comic Sans MS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Some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of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these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states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are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of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astrophysical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relevance</a:t>
            </a:r>
            <a:endParaRPr lang="es-ES_tradnl" sz="1800" dirty="0">
              <a:latin typeface="Comic Sans MS"/>
              <a:ea typeface="Lucida Grande"/>
              <a:cs typeface="Comic Sans MS"/>
            </a:endParaRPr>
          </a:p>
          <a:p>
            <a:pPr lvl="1">
              <a:buClr>
                <a:srgbClr val="FF0000"/>
              </a:buClr>
              <a:buFont typeface="Wingdings" charset="2"/>
              <a:buChar char="§"/>
            </a:pP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For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instance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the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baseline="30000" dirty="0">
                <a:latin typeface="Comic Sans MS"/>
                <a:ea typeface="Lucida Grande"/>
                <a:cs typeface="Comic Sans MS"/>
              </a:rPr>
              <a:t>16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N(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βα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)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helped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to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elucidate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the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baseline="30000" dirty="0">
                <a:latin typeface="Comic Sans MS"/>
                <a:ea typeface="Lucida Grande"/>
                <a:cs typeface="Comic Sans MS"/>
              </a:rPr>
              <a:t>12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C(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α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,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γ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)</a:t>
            </a:r>
            <a:r>
              <a:rPr lang="es-ES_tradnl" sz="1800" baseline="30000" dirty="0">
                <a:latin typeface="Comic Sans MS"/>
                <a:ea typeface="Lucida Grande"/>
                <a:cs typeface="Comic Sans MS"/>
              </a:rPr>
              <a:t>16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0</a:t>
            </a:r>
          </a:p>
          <a:p>
            <a:pPr lvl="1">
              <a:buClr>
                <a:srgbClr val="FF0000"/>
              </a:buClr>
              <a:buFont typeface="Wingdings" charset="2"/>
              <a:buChar char="§"/>
            </a:pPr>
            <a:endParaRPr lang="es-ES_tradnl" sz="1800" dirty="0">
              <a:latin typeface="Comic Sans MS"/>
              <a:ea typeface="Lucida Grande"/>
              <a:cs typeface="Comic Sans MS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sz="1800" dirty="0">
                <a:latin typeface="Comic Sans MS"/>
                <a:cs typeface="Comic Sans MS"/>
              </a:rPr>
              <a:t>p</a:t>
            </a:r>
            <a:r>
              <a:rPr lang="es-ES_tradnl" sz="1800" dirty="0">
                <a:latin typeface="Lucida Grande"/>
                <a:ea typeface="Lucida Grande"/>
                <a:cs typeface="Lucida Grande"/>
              </a:rPr>
              <a:t>α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or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>
                <a:latin typeface="Lucida Grande"/>
                <a:ea typeface="Lucida Grande"/>
                <a:cs typeface="Lucida Grande"/>
              </a:rPr>
              <a:t>βα</a:t>
            </a:r>
            <a:r>
              <a:rPr lang="es-ES_tradnl" sz="1800" dirty="0">
                <a:latin typeface="Comic Sans MS"/>
                <a:cs typeface="Comic Sans MS"/>
              </a:rPr>
              <a:t>p </a:t>
            </a:r>
            <a:r>
              <a:rPr lang="es-ES_tradnl" sz="1800" dirty="0" err="1">
                <a:latin typeface="Comic Sans MS"/>
                <a:cs typeface="Comic Sans MS"/>
              </a:rPr>
              <a:t>is</a:t>
            </a:r>
            <a:r>
              <a:rPr lang="es-ES_tradnl" sz="1800" dirty="0">
                <a:latin typeface="Comic Sans MS"/>
                <a:cs typeface="Comic Sans MS"/>
              </a:rPr>
              <a:t> a </a:t>
            </a:r>
            <a:r>
              <a:rPr lang="es-ES_tradnl" sz="1800" dirty="0" err="1">
                <a:latin typeface="Comic Sans MS"/>
                <a:cs typeface="Comic Sans MS"/>
              </a:rPr>
              <a:t>decay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mode</a:t>
            </a:r>
            <a:r>
              <a:rPr lang="es-ES_tradnl" sz="1800" dirty="0">
                <a:latin typeface="Comic Sans MS"/>
                <a:cs typeface="Comic Sans MS"/>
              </a:rPr>
              <a:t> open </a:t>
            </a:r>
            <a:r>
              <a:rPr lang="es-ES_tradnl" sz="1800" dirty="0" err="1">
                <a:latin typeface="Comic Sans MS"/>
                <a:cs typeface="Comic Sans MS"/>
              </a:rPr>
              <a:t>for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baseline="30000" dirty="0">
                <a:latin typeface="Comic Sans MS"/>
                <a:cs typeface="Comic Sans MS"/>
              </a:rPr>
              <a:t>9</a:t>
            </a:r>
            <a:r>
              <a:rPr lang="es-ES_tradnl" sz="1800" dirty="0">
                <a:latin typeface="Comic Sans MS"/>
                <a:cs typeface="Comic Sans MS"/>
              </a:rPr>
              <a:t>C, </a:t>
            </a:r>
            <a:r>
              <a:rPr lang="es-ES_tradnl" sz="1800" baseline="30000" dirty="0">
                <a:latin typeface="Comic Sans MS"/>
                <a:cs typeface="Comic Sans MS"/>
              </a:rPr>
              <a:t>13</a:t>
            </a:r>
            <a:r>
              <a:rPr lang="es-ES_tradnl" sz="1800" dirty="0">
                <a:latin typeface="Comic Sans MS"/>
                <a:cs typeface="Comic Sans MS"/>
              </a:rPr>
              <a:t>0, </a:t>
            </a:r>
            <a:r>
              <a:rPr lang="es-ES_tradnl" sz="1800" baseline="30000" dirty="0">
                <a:latin typeface="Comic Sans MS"/>
                <a:cs typeface="Comic Sans MS"/>
              </a:rPr>
              <a:t>17</a:t>
            </a:r>
            <a:r>
              <a:rPr lang="es-ES_tradnl" sz="1800" dirty="0">
                <a:latin typeface="Comic Sans MS"/>
                <a:cs typeface="Comic Sans MS"/>
              </a:rPr>
              <a:t>Ne, </a:t>
            </a:r>
            <a:r>
              <a:rPr lang="es-ES_tradnl" sz="1800" baseline="30000" dirty="0">
                <a:latin typeface="Comic Sans MS"/>
                <a:cs typeface="Comic Sans MS"/>
              </a:rPr>
              <a:t>21</a:t>
            </a:r>
            <a:r>
              <a:rPr lang="es-ES_tradnl" sz="1800" dirty="0">
                <a:latin typeface="Comic Sans MS"/>
                <a:cs typeface="Comic Sans MS"/>
              </a:rPr>
              <a:t>Mg and </a:t>
            </a:r>
            <a:r>
              <a:rPr lang="es-ES_tradnl" sz="1800" baseline="30000" dirty="0">
                <a:latin typeface="Comic Sans MS"/>
                <a:cs typeface="Comic Sans MS"/>
              </a:rPr>
              <a:t>23</a:t>
            </a:r>
            <a:r>
              <a:rPr lang="es-ES_tradnl" sz="1800" dirty="0">
                <a:latin typeface="Comic Sans MS"/>
                <a:cs typeface="Comic Sans MS"/>
              </a:rPr>
              <a:t>Si</a:t>
            </a:r>
          </a:p>
          <a:p>
            <a:pPr lvl="1">
              <a:buClr>
                <a:srgbClr val="FF0000"/>
              </a:buClr>
              <a:buFont typeface="Wingdings" charset="2"/>
              <a:buChar char="§"/>
            </a:pPr>
            <a:r>
              <a:rPr lang="es-ES_tradnl" sz="1800" dirty="0" err="1">
                <a:latin typeface="Comic Sans MS"/>
                <a:cs typeface="Comic Sans MS"/>
              </a:rPr>
              <a:t>Only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identified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baseline="30000" dirty="0">
                <a:latin typeface="Comic Sans MS"/>
                <a:cs typeface="Comic Sans MS"/>
              </a:rPr>
              <a:t>9</a:t>
            </a:r>
            <a:r>
              <a:rPr lang="es-ES_tradnl" sz="1800" dirty="0">
                <a:latin typeface="Comic Sans MS"/>
                <a:cs typeface="Comic Sans MS"/>
              </a:rPr>
              <a:t>C </a:t>
            </a:r>
            <a:r>
              <a:rPr lang="es-ES_tradnl" sz="1800" dirty="0" err="1">
                <a:latin typeface="Comic Sans MS"/>
                <a:cs typeface="Comic Sans MS"/>
              </a:rPr>
              <a:t>and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baseline="30000" dirty="0">
                <a:latin typeface="Comic Sans MS"/>
                <a:cs typeface="Comic Sans MS"/>
              </a:rPr>
              <a:t>17</a:t>
            </a:r>
            <a:r>
              <a:rPr lang="es-ES_tradnl" sz="1800" dirty="0">
                <a:latin typeface="Comic Sans MS"/>
                <a:cs typeface="Comic Sans MS"/>
              </a:rPr>
              <a:t>Ne</a:t>
            </a:r>
          </a:p>
          <a:p>
            <a:pPr lvl="2">
              <a:buClr>
                <a:srgbClr val="FF0000"/>
              </a:buClr>
              <a:buFont typeface="Wingdings" charset="2"/>
              <a:buChar char="§"/>
            </a:pPr>
            <a:r>
              <a:rPr lang="es-ES_tradnl" sz="1800" baseline="30000" dirty="0">
                <a:latin typeface="Comic Sans MS"/>
                <a:cs typeface="Comic Sans MS"/>
              </a:rPr>
              <a:t>9</a:t>
            </a:r>
            <a:r>
              <a:rPr lang="es-ES_tradnl" sz="1800" dirty="0">
                <a:latin typeface="Comic Sans MS"/>
                <a:cs typeface="Comic Sans MS"/>
              </a:rPr>
              <a:t>C </a:t>
            </a:r>
            <a:r>
              <a:rPr lang="es-ES_tradnl" sz="1800" dirty="0" err="1">
                <a:latin typeface="Comic Sans MS"/>
                <a:cs typeface="Comic Sans MS"/>
              </a:rPr>
              <a:t>special</a:t>
            </a:r>
            <a:r>
              <a:rPr lang="es-ES_tradnl" sz="1800" dirty="0">
                <a:latin typeface="Comic Sans MS"/>
                <a:cs typeface="Comic Sans MS"/>
              </a:rPr>
              <a:t> as </a:t>
            </a:r>
            <a:r>
              <a:rPr lang="es-ES_tradnl" sz="1800" dirty="0" err="1">
                <a:latin typeface="Comic Sans MS"/>
                <a:cs typeface="Comic Sans MS"/>
              </a:rPr>
              <a:t>the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daughter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is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unbound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to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p</a:t>
            </a:r>
            <a:r>
              <a:rPr lang="es-ES_tradnl" sz="1800" dirty="0">
                <a:latin typeface="Comic Sans MS"/>
                <a:cs typeface="Comic Sans MS"/>
              </a:rPr>
              <a:t>-</a:t>
            </a:r>
            <a:r>
              <a:rPr lang="es-ES_tradnl" sz="1800" dirty="0" err="1">
                <a:latin typeface="Comic Sans MS"/>
                <a:cs typeface="Comic Sans MS"/>
              </a:rPr>
              <a:t>emission</a:t>
            </a:r>
            <a:r>
              <a:rPr lang="es-ES_tradnl" sz="1800" dirty="0">
                <a:latin typeface="Comic Sans MS"/>
                <a:cs typeface="Comic Sans MS"/>
              </a:rPr>
              <a:t>.</a:t>
            </a:r>
          </a:p>
          <a:p>
            <a:pPr lvl="2">
              <a:buClr>
                <a:srgbClr val="FF0000"/>
              </a:buClr>
            </a:pPr>
            <a:r>
              <a:rPr lang="es-ES_tradnl" sz="1800" dirty="0" err="1">
                <a:latin typeface="Comic Sans MS"/>
                <a:cs typeface="Comic Sans MS"/>
              </a:rPr>
              <a:t>Expectacular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asymmetry</a:t>
            </a:r>
            <a:r>
              <a:rPr lang="es-ES_tradnl" sz="1800" dirty="0">
                <a:latin typeface="Comic Sans MS"/>
                <a:cs typeface="Comic Sans MS"/>
              </a:rPr>
              <a:t> in </a:t>
            </a:r>
            <a:r>
              <a:rPr lang="es-ES_tradnl" sz="1800" dirty="0" err="1">
                <a:latin typeface="Comic Sans MS"/>
                <a:cs typeface="Comic Sans MS"/>
              </a:rPr>
              <a:t>some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of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the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mirror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transitions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with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baseline="30000" dirty="0">
                <a:latin typeface="Comic Sans MS"/>
                <a:cs typeface="Comic Sans MS"/>
              </a:rPr>
              <a:t>9</a:t>
            </a:r>
            <a:r>
              <a:rPr lang="es-ES_tradnl" sz="1800" dirty="0">
                <a:latin typeface="Comic Sans MS"/>
                <a:cs typeface="Comic Sans MS"/>
              </a:rPr>
              <a:t>Li</a:t>
            </a:r>
          </a:p>
          <a:p>
            <a:pPr lvl="2">
              <a:buClr>
                <a:srgbClr val="FF0000"/>
              </a:buClr>
              <a:buFont typeface="Wingdings" charset="2"/>
              <a:buChar char="§"/>
            </a:pPr>
            <a:r>
              <a:rPr lang="es-ES_tradnl" sz="1800" baseline="30000" dirty="0">
                <a:latin typeface="Comic Sans MS"/>
                <a:cs typeface="Comic Sans MS"/>
              </a:rPr>
              <a:t>17</a:t>
            </a:r>
            <a:r>
              <a:rPr lang="es-ES_tradnl" sz="1800" dirty="0">
                <a:latin typeface="Comic Sans MS"/>
                <a:cs typeface="Comic Sans MS"/>
              </a:rPr>
              <a:t>Ne </a:t>
            </a:r>
            <a:r>
              <a:rPr lang="es-ES_tradnl" sz="1800" dirty="0" err="1">
                <a:latin typeface="Comic Sans MS"/>
                <a:cs typeface="Comic Sans MS"/>
              </a:rPr>
              <a:t>astrophysical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relevance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to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learn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about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the</a:t>
            </a:r>
            <a:r>
              <a:rPr lang="es-ES_tradnl" sz="1800" dirty="0">
                <a:latin typeface="Comic Sans MS"/>
                <a:cs typeface="Comic Sans MS"/>
              </a:rPr>
              <a:t> E2 capture </a:t>
            </a:r>
            <a:r>
              <a:rPr lang="es-ES_tradnl" sz="1800" dirty="0" err="1">
                <a:latin typeface="Comic Sans MS"/>
                <a:cs typeface="Comic Sans MS"/>
              </a:rPr>
              <a:t>rate</a:t>
            </a:r>
            <a:r>
              <a:rPr lang="es-ES_tradnl" sz="1800" dirty="0">
                <a:latin typeface="Comic Sans MS"/>
                <a:cs typeface="Comic Sans MS"/>
              </a:rPr>
              <a:t> in </a:t>
            </a:r>
            <a:r>
              <a:rPr lang="es-ES_tradnl" sz="1800" dirty="0" err="1">
                <a:latin typeface="Comic Sans MS"/>
                <a:cs typeface="Comic Sans MS"/>
              </a:rPr>
              <a:t>stellar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baseline="30000" dirty="0">
                <a:latin typeface="Comic Sans MS"/>
                <a:cs typeface="Comic Sans MS"/>
              </a:rPr>
              <a:t>12</a:t>
            </a:r>
            <a:r>
              <a:rPr lang="es-ES_tradnl" sz="1800" dirty="0">
                <a:latin typeface="Comic Sans MS"/>
                <a:cs typeface="Comic Sans MS"/>
              </a:rPr>
              <a:t>C(</a:t>
            </a:r>
            <a:r>
              <a:rPr lang="es-ES_tradnl" sz="1800" dirty="0" err="1">
                <a:latin typeface="Lucida Grande"/>
                <a:ea typeface="Lucida Grande"/>
                <a:cs typeface="Lucida Grande"/>
              </a:rPr>
              <a:t>α</a:t>
            </a:r>
            <a:r>
              <a:rPr lang="es-ES_tradnl" sz="1800" dirty="0">
                <a:latin typeface="Comic Sans MS"/>
                <a:cs typeface="Comic Sans MS"/>
              </a:rPr>
              <a:t>,</a:t>
            </a:r>
            <a:r>
              <a:rPr lang="es-ES_tradnl" sz="1800" dirty="0" err="1">
                <a:latin typeface="Lucida Grande"/>
                <a:ea typeface="Lucida Grande"/>
                <a:cs typeface="Lucida Grande"/>
              </a:rPr>
              <a:t>γ</a:t>
            </a:r>
            <a:r>
              <a:rPr lang="es-ES_tradnl" sz="1800" dirty="0">
                <a:latin typeface="Comic Sans MS"/>
                <a:cs typeface="Comic Sans MS"/>
              </a:rPr>
              <a:t>)</a:t>
            </a:r>
            <a:r>
              <a:rPr lang="es-ES_tradnl" sz="1800" baseline="30000" dirty="0">
                <a:latin typeface="Comic Sans MS"/>
                <a:cs typeface="Comic Sans MS"/>
              </a:rPr>
              <a:t>16</a:t>
            </a:r>
            <a:r>
              <a:rPr lang="es-ES_tradnl" sz="1800" dirty="0">
                <a:latin typeface="Comic Sans MS"/>
                <a:cs typeface="Comic Sans MS"/>
              </a:rPr>
              <a:t>0 </a:t>
            </a:r>
            <a:r>
              <a:rPr lang="es-ES_tradnl" sz="1800" dirty="0" err="1">
                <a:latin typeface="Comic Sans MS"/>
                <a:cs typeface="Comic Sans MS"/>
              </a:rPr>
              <a:t>reaction</a:t>
            </a:r>
            <a:endParaRPr lang="es-ES_tradnl" sz="1800" dirty="0">
              <a:latin typeface="Comic Sans MS"/>
              <a:cs typeface="Comic Sans MS"/>
            </a:endParaRPr>
          </a:p>
          <a:p>
            <a:pPr lvl="2">
              <a:buClr>
                <a:srgbClr val="FF0000"/>
              </a:buClr>
              <a:buFont typeface="Wingdings" charset="2"/>
              <a:buChar char="§"/>
            </a:pPr>
            <a:endParaRPr lang="es-ES_tradnl" sz="1800" dirty="0">
              <a:latin typeface="Comic Sans MS"/>
              <a:cs typeface="Comic Sans MS"/>
            </a:endParaRPr>
          </a:p>
          <a:p>
            <a:endParaRPr lang="es-ES_tradnl" sz="1800" dirty="0">
              <a:latin typeface="Comic Sans MS"/>
              <a:cs typeface="Comic Sans MS"/>
            </a:endParaRPr>
          </a:p>
          <a:p>
            <a:endParaRPr lang="es-ES_tradnl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6096000" cy="609600"/>
          </a:xfrm>
        </p:spPr>
        <p:txBody>
          <a:bodyPr>
            <a:normAutofit fontScale="90000"/>
          </a:bodyPr>
          <a:lstStyle/>
          <a:p>
            <a:r>
              <a:rPr lang="es-ES_tradnl" dirty="0">
                <a:solidFill>
                  <a:srgbClr val="1F497D"/>
                </a:solidFill>
                <a:latin typeface="Comic Sans MS"/>
                <a:cs typeface="Comic Sans MS"/>
              </a:rPr>
              <a:t>Beta-</a:t>
            </a:r>
            <a:r>
              <a:rPr lang="es-ES_tradnl" dirty="0" err="1">
                <a:solidFill>
                  <a:srgbClr val="1F497D"/>
                </a:solidFill>
                <a:latin typeface="Comic Sans MS"/>
                <a:cs typeface="Comic Sans MS"/>
              </a:rPr>
              <a:t>decay</a:t>
            </a:r>
            <a:r>
              <a:rPr lang="es-ES_tradnl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dirty="0" err="1">
                <a:solidFill>
                  <a:srgbClr val="1F497D"/>
                </a:solidFill>
                <a:latin typeface="Comic Sans MS"/>
                <a:cs typeface="Comic Sans MS"/>
              </a:rPr>
              <a:t>of</a:t>
            </a:r>
            <a:r>
              <a:rPr lang="es-ES_tradnl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baseline="30000" dirty="0">
                <a:solidFill>
                  <a:srgbClr val="1F497D"/>
                </a:solidFill>
                <a:latin typeface="Comic Sans MS"/>
                <a:cs typeface="Comic Sans MS"/>
              </a:rPr>
              <a:t>17</a:t>
            </a:r>
            <a:r>
              <a:rPr lang="es-ES_tradnl" dirty="0">
                <a:solidFill>
                  <a:srgbClr val="1F497D"/>
                </a:solidFill>
                <a:latin typeface="Comic Sans MS"/>
                <a:cs typeface="Comic Sans MS"/>
              </a:rPr>
              <a:t>Ne</a:t>
            </a:r>
          </a:p>
        </p:txBody>
      </p:sp>
      <p:grpSp>
        <p:nvGrpSpPr>
          <p:cNvPr id="3" name="Group 184"/>
          <p:cNvGrpSpPr>
            <a:grpSpLocks/>
          </p:cNvGrpSpPr>
          <p:nvPr/>
        </p:nvGrpSpPr>
        <p:grpSpPr bwMode="auto">
          <a:xfrm>
            <a:off x="152400" y="1295400"/>
            <a:ext cx="4205288" cy="2590800"/>
            <a:chOff x="3571900" y="1000108"/>
            <a:chExt cx="5572132" cy="3413982"/>
          </a:xfrm>
        </p:grpSpPr>
        <p:pic>
          <p:nvPicPr>
            <p:cNvPr id="7" name="Picture 126" descr="Picture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71900" y="1002725"/>
              <a:ext cx="5572132" cy="3411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127"/>
            <p:cNvSpPr txBox="1">
              <a:spLocks noChangeArrowheads="1"/>
            </p:cNvSpPr>
            <p:nvPr/>
          </p:nvSpPr>
          <p:spPr bwMode="auto">
            <a:xfrm>
              <a:off x="7152947" y="3655751"/>
              <a:ext cx="428737" cy="405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latin typeface="Calibri" pitchFamily="34" charset="0"/>
                </a:rPr>
                <a:t>S</a:t>
              </a:r>
              <a:r>
                <a:rPr lang="es-ES_tradnl" baseline="-25000">
                  <a:latin typeface="Calibri" pitchFamily="34" charset="0"/>
                </a:rPr>
                <a:t>p</a:t>
              </a:r>
            </a:p>
          </p:txBody>
        </p:sp>
        <p:cxnSp>
          <p:nvCxnSpPr>
            <p:cNvPr id="9" name="Straight Arrow Connector 129"/>
            <p:cNvCxnSpPr/>
            <p:nvPr/>
          </p:nvCxnSpPr>
          <p:spPr>
            <a:xfrm rot="5400000" flipH="1" flipV="1">
              <a:off x="7214742" y="3646307"/>
              <a:ext cx="142370" cy="145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131"/>
            <p:cNvCxnSpPr/>
            <p:nvPr/>
          </p:nvCxnSpPr>
          <p:spPr>
            <a:xfrm rot="5400000">
              <a:off x="7180604" y="4090124"/>
              <a:ext cx="213555" cy="145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33"/>
            <p:cNvSpPr txBox="1">
              <a:spLocks noChangeArrowheads="1"/>
            </p:cNvSpPr>
            <p:nvPr/>
          </p:nvSpPr>
          <p:spPr bwMode="auto">
            <a:xfrm>
              <a:off x="4143065" y="3511928"/>
              <a:ext cx="428739" cy="594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latin typeface="Calibri" pitchFamily="34" charset="0"/>
                </a:rPr>
                <a:t>S</a:t>
              </a:r>
              <a:r>
                <a:rPr lang="es-ES_tradnl" baseline="-25000">
                  <a:latin typeface="Symbol" pitchFamily="18" charset="2"/>
                </a:rPr>
                <a:t>a</a:t>
              </a:r>
            </a:p>
          </p:txBody>
        </p:sp>
        <p:cxnSp>
          <p:nvCxnSpPr>
            <p:cNvPr id="12" name="Straight Arrow Connector 134"/>
            <p:cNvCxnSpPr/>
            <p:nvPr/>
          </p:nvCxnSpPr>
          <p:spPr>
            <a:xfrm rot="5400000" flipH="1" flipV="1">
              <a:off x="4204861" y="3502484"/>
              <a:ext cx="142370" cy="145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35"/>
            <p:cNvCxnSpPr/>
            <p:nvPr/>
          </p:nvCxnSpPr>
          <p:spPr>
            <a:xfrm rot="16200000" flipH="1">
              <a:off x="4130774" y="3989156"/>
              <a:ext cx="303626" cy="872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42"/>
            <p:cNvCxnSpPr/>
            <p:nvPr/>
          </p:nvCxnSpPr>
          <p:spPr>
            <a:xfrm>
              <a:off x="3643114" y="4136613"/>
              <a:ext cx="1714949" cy="0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3"/>
            <p:cNvSpPr txBox="1">
              <a:spLocks noChangeArrowheads="1"/>
            </p:cNvSpPr>
            <p:nvPr/>
          </p:nvSpPr>
          <p:spPr bwMode="auto">
            <a:xfrm>
              <a:off x="6096364" y="1909535"/>
              <a:ext cx="571165" cy="405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latin typeface="Calibri" pitchFamily="34" charset="0"/>
                </a:rPr>
                <a:t>IAS</a:t>
              </a:r>
            </a:p>
          </p:txBody>
        </p:sp>
        <p:cxnSp>
          <p:nvCxnSpPr>
            <p:cNvPr id="16" name="Straight Connector 145"/>
            <p:cNvCxnSpPr/>
            <p:nvPr/>
          </p:nvCxnSpPr>
          <p:spPr>
            <a:xfrm rot="5400000">
              <a:off x="5286701" y="2789180"/>
              <a:ext cx="2857575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46"/>
            <p:cNvSpPr txBox="1">
              <a:spLocks noChangeArrowheads="1"/>
            </p:cNvSpPr>
            <p:nvPr/>
          </p:nvSpPr>
          <p:spPr bwMode="auto">
            <a:xfrm>
              <a:off x="6500393" y="1000108"/>
              <a:ext cx="499951" cy="405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solidFill>
                    <a:srgbClr val="92D050"/>
                  </a:solidFill>
                  <a:latin typeface="Calibri" pitchFamily="34" charset="0"/>
                </a:rPr>
                <a:t>Q</a:t>
              </a:r>
              <a:r>
                <a:rPr lang="es-ES_tradnl" baseline="-25000">
                  <a:solidFill>
                    <a:srgbClr val="92D050"/>
                  </a:solidFill>
                  <a:latin typeface="Symbol" pitchFamily="18" charset="2"/>
                </a:rPr>
                <a:t>b</a:t>
              </a:r>
            </a:p>
          </p:txBody>
        </p:sp>
        <p:cxnSp>
          <p:nvCxnSpPr>
            <p:cNvPr id="18" name="Straight Arrow Connector 148"/>
            <p:cNvCxnSpPr/>
            <p:nvPr/>
          </p:nvCxnSpPr>
          <p:spPr>
            <a:xfrm rot="10800000" flipV="1">
              <a:off x="5500491" y="2146334"/>
              <a:ext cx="428738" cy="35737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49"/>
            <p:cNvSpPr txBox="1">
              <a:spLocks noChangeArrowheads="1"/>
            </p:cNvSpPr>
            <p:nvPr/>
          </p:nvSpPr>
          <p:spPr bwMode="auto">
            <a:xfrm>
              <a:off x="5500492" y="1931326"/>
              <a:ext cx="357524" cy="689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latin typeface="Calibri" pitchFamily="34" charset="0"/>
                </a:rPr>
                <a:t>p</a:t>
              </a: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86611" y="2145733"/>
              <a:ext cx="428628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6280" y="2788675"/>
              <a:ext cx="428628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72494" y="2788675"/>
              <a:ext cx="428628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153"/>
            <p:cNvSpPr txBox="1">
              <a:spLocks noChangeArrowheads="1"/>
            </p:cNvSpPr>
            <p:nvPr/>
          </p:nvSpPr>
          <p:spPr bwMode="auto">
            <a:xfrm>
              <a:off x="8286558" y="2705646"/>
              <a:ext cx="357524" cy="689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latin typeface="Calibri" pitchFamily="34" charset="0"/>
                </a:rPr>
                <a:t>p</a:t>
              </a:r>
            </a:p>
          </p:txBody>
        </p:sp>
        <p:cxnSp>
          <p:nvCxnSpPr>
            <p:cNvPr id="24" name="Straight Arrow Connector 154"/>
            <p:cNvCxnSpPr/>
            <p:nvPr/>
          </p:nvCxnSpPr>
          <p:spPr>
            <a:xfrm rot="16200000" flipH="1">
              <a:off x="8072246" y="2860308"/>
              <a:ext cx="286193" cy="28485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158"/>
            <p:cNvCxnSpPr/>
            <p:nvPr/>
          </p:nvCxnSpPr>
          <p:spPr>
            <a:xfrm rot="10800000" flipV="1">
              <a:off x="4214279" y="2788453"/>
              <a:ext cx="428737" cy="35737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159"/>
            <p:cNvCxnSpPr/>
            <p:nvPr/>
          </p:nvCxnSpPr>
          <p:spPr>
            <a:xfrm>
              <a:off x="6786703" y="2217519"/>
              <a:ext cx="428737" cy="35737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161"/>
            <p:cNvSpPr txBox="1">
              <a:spLocks noChangeArrowheads="1"/>
            </p:cNvSpPr>
            <p:nvPr/>
          </p:nvSpPr>
          <p:spPr bwMode="auto">
            <a:xfrm>
              <a:off x="4214278" y="2574897"/>
              <a:ext cx="357524" cy="689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solidFill>
                    <a:srgbClr val="FF0000"/>
                  </a:solidFill>
                  <a:latin typeface="Symbol" pitchFamily="18" charset="2"/>
                </a:rPr>
                <a:t>a</a:t>
              </a:r>
            </a:p>
          </p:txBody>
        </p:sp>
        <p:sp>
          <p:nvSpPr>
            <p:cNvPr id="28" name="TextBox 162"/>
            <p:cNvSpPr txBox="1">
              <a:spLocks noChangeArrowheads="1"/>
            </p:cNvSpPr>
            <p:nvPr/>
          </p:nvSpPr>
          <p:spPr bwMode="auto">
            <a:xfrm>
              <a:off x="6929131" y="2062075"/>
              <a:ext cx="357524" cy="689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solidFill>
                    <a:srgbClr val="FF0000"/>
                  </a:solidFill>
                  <a:latin typeface="Symbol" pitchFamily="18" charset="2"/>
                </a:rPr>
                <a:t>a</a:t>
              </a:r>
            </a:p>
          </p:txBody>
        </p:sp>
        <p:cxnSp>
          <p:nvCxnSpPr>
            <p:cNvPr id="29" name="Straight Arrow Connector 164"/>
            <p:cNvCxnSpPr/>
            <p:nvPr/>
          </p:nvCxnSpPr>
          <p:spPr>
            <a:xfrm rot="5400000">
              <a:off x="5215314" y="3217743"/>
              <a:ext cx="2001901" cy="1454"/>
            </a:xfrm>
            <a:prstGeom prst="straightConnector1">
              <a:avLst/>
            </a:prstGeom>
            <a:ln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166"/>
            <p:cNvCxnSpPr/>
            <p:nvPr/>
          </p:nvCxnSpPr>
          <p:spPr>
            <a:xfrm rot="5400000">
              <a:off x="6215596" y="4075597"/>
              <a:ext cx="286194" cy="1454"/>
            </a:xfrm>
            <a:prstGeom prst="straightConnector1">
              <a:avLst/>
            </a:prstGeom>
            <a:ln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168"/>
            <p:cNvCxnSpPr/>
            <p:nvPr/>
          </p:nvCxnSpPr>
          <p:spPr>
            <a:xfrm rot="5400000">
              <a:off x="7203963" y="3157454"/>
              <a:ext cx="738001" cy="0"/>
            </a:xfrm>
            <a:prstGeom prst="straightConnector1">
              <a:avLst/>
            </a:prstGeom>
            <a:ln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171"/>
            <p:cNvCxnSpPr/>
            <p:nvPr/>
          </p:nvCxnSpPr>
          <p:spPr>
            <a:xfrm rot="5400000">
              <a:off x="4865520" y="3782141"/>
              <a:ext cx="700229" cy="0"/>
            </a:xfrm>
            <a:prstGeom prst="straightConnector1">
              <a:avLst/>
            </a:prstGeom>
            <a:ln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176"/>
            <p:cNvSpPr txBox="1">
              <a:spLocks noChangeArrowheads="1"/>
            </p:cNvSpPr>
            <p:nvPr/>
          </p:nvSpPr>
          <p:spPr bwMode="auto">
            <a:xfrm>
              <a:off x="5192382" y="3678994"/>
              <a:ext cx="357524" cy="405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solidFill>
                    <a:srgbClr val="FFC000"/>
                  </a:solidFill>
                  <a:latin typeface="Symbol" pitchFamily="18" charset="2"/>
                </a:rPr>
                <a:t>g</a:t>
              </a:r>
            </a:p>
          </p:txBody>
        </p:sp>
        <p:sp>
          <p:nvSpPr>
            <p:cNvPr id="34" name="TextBox 177"/>
            <p:cNvSpPr txBox="1">
              <a:spLocks noChangeArrowheads="1"/>
            </p:cNvSpPr>
            <p:nvPr/>
          </p:nvSpPr>
          <p:spPr bwMode="auto">
            <a:xfrm>
              <a:off x="6000442" y="3288203"/>
              <a:ext cx="357524" cy="405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solidFill>
                    <a:srgbClr val="FFC000"/>
                  </a:solidFill>
                  <a:latin typeface="Symbol" pitchFamily="18" charset="2"/>
                </a:rPr>
                <a:t>g</a:t>
              </a:r>
            </a:p>
          </p:txBody>
        </p:sp>
        <p:sp>
          <p:nvSpPr>
            <p:cNvPr id="35" name="TextBox 178"/>
            <p:cNvSpPr txBox="1">
              <a:spLocks noChangeArrowheads="1"/>
            </p:cNvSpPr>
            <p:nvPr/>
          </p:nvSpPr>
          <p:spPr bwMode="auto">
            <a:xfrm>
              <a:off x="6357966" y="3840250"/>
              <a:ext cx="357524" cy="405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solidFill>
                    <a:srgbClr val="FFC000"/>
                  </a:solidFill>
                  <a:latin typeface="Symbol" pitchFamily="18" charset="2"/>
                </a:rPr>
                <a:t>g</a:t>
              </a:r>
            </a:p>
          </p:txBody>
        </p:sp>
        <p:sp>
          <p:nvSpPr>
            <p:cNvPr id="36" name="TextBox 179"/>
            <p:cNvSpPr txBox="1">
              <a:spLocks noChangeArrowheads="1"/>
            </p:cNvSpPr>
            <p:nvPr/>
          </p:nvSpPr>
          <p:spPr bwMode="auto">
            <a:xfrm>
              <a:off x="7523550" y="2776832"/>
              <a:ext cx="357524" cy="405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solidFill>
                    <a:srgbClr val="FFC000"/>
                  </a:solidFill>
                  <a:latin typeface="Symbol" pitchFamily="18" charset="2"/>
                </a:rPr>
                <a:t>g</a:t>
              </a:r>
            </a:p>
          </p:txBody>
        </p:sp>
      </p:grpSp>
      <p:pic>
        <p:nvPicPr>
          <p:cNvPr id="37" name="Picture 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914400"/>
            <a:ext cx="1752600" cy="192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3886117"/>
            <a:ext cx="2971800" cy="296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9" name="Conector recto 48"/>
          <p:cNvCxnSpPr/>
          <p:nvPr/>
        </p:nvCxnSpPr>
        <p:spPr bwMode="auto">
          <a:xfrm>
            <a:off x="5562600" y="5486400"/>
            <a:ext cx="188400" cy="1588"/>
          </a:xfrm>
          <a:prstGeom prst="line">
            <a:avLst/>
          </a:prstGeom>
          <a:solidFill>
            <a:schemeClr val="bg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Conector recto 49"/>
          <p:cNvCxnSpPr/>
          <p:nvPr/>
        </p:nvCxnSpPr>
        <p:spPr bwMode="auto">
          <a:xfrm>
            <a:off x="5562600" y="5715000"/>
            <a:ext cx="188400" cy="1588"/>
          </a:xfrm>
          <a:prstGeom prst="line">
            <a:avLst/>
          </a:prstGeom>
          <a:solidFill>
            <a:schemeClr val="bg1"/>
          </a:solidFill>
          <a:ln w="76200" cap="flat" cmpd="sng" algn="ctr">
            <a:solidFill>
              <a:srgbClr val="37FF3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Conector recto 50"/>
          <p:cNvCxnSpPr/>
          <p:nvPr/>
        </p:nvCxnSpPr>
        <p:spPr bwMode="auto">
          <a:xfrm>
            <a:off x="5562600" y="5943600"/>
            <a:ext cx="188400" cy="1588"/>
          </a:xfrm>
          <a:prstGeom prst="line">
            <a:avLst/>
          </a:prstGeom>
          <a:solidFill>
            <a:schemeClr val="bg1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CuadroTexto 51"/>
          <p:cNvSpPr txBox="1"/>
          <p:nvPr/>
        </p:nvSpPr>
        <p:spPr>
          <a:xfrm>
            <a:off x="5227780" y="5375565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100" dirty="0"/>
              <a:t>½-</a:t>
            </a:r>
          </a:p>
        </p:txBody>
      </p:sp>
      <p:sp>
        <p:nvSpPr>
          <p:cNvPr id="53" name="CuadroTexto 52"/>
          <p:cNvSpPr txBox="1"/>
          <p:nvPr/>
        </p:nvSpPr>
        <p:spPr>
          <a:xfrm>
            <a:off x="5223165" y="5562600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dirty="0"/>
              <a:t>3/2</a:t>
            </a:r>
            <a:r>
              <a:rPr lang="es-ES_tradnl" sz="1000" dirty="0"/>
              <a:t>-</a:t>
            </a:r>
          </a:p>
        </p:txBody>
      </p:sp>
      <p:sp>
        <p:nvSpPr>
          <p:cNvPr id="54" name="CuadroTexto 53"/>
          <p:cNvSpPr txBox="1"/>
          <p:nvPr/>
        </p:nvSpPr>
        <p:spPr>
          <a:xfrm>
            <a:off x="3581400" y="4724400"/>
            <a:ext cx="9906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R-</a:t>
            </a:r>
            <a:r>
              <a:rPr lang="es-ES_tradnl" dirty="0" err="1"/>
              <a:t>matrix</a:t>
            </a:r>
            <a:endParaRPr lang="es-ES_tradnl" dirty="0"/>
          </a:p>
        </p:txBody>
      </p:sp>
      <p:sp>
        <p:nvSpPr>
          <p:cNvPr id="63" name="CuadroTexto 62"/>
          <p:cNvSpPr txBox="1"/>
          <p:nvPr/>
        </p:nvSpPr>
        <p:spPr>
          <a:xfrm>
            <a:off x="6019801" y="3048000"/>
            <a:ext cx="3124199" cy="3785652"/>
          </a:xfrm>
          <a:prstGeom prst="rect">
            <a:avLst/>
          </a:prstGeom>
          <a:solidFill>
            <a:srgbClr val="FEF6C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Separation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of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ea typeface="Lucida Grande"/>
                <a:cs typeface="Times New Roman"/>
              </a:rPr>
              <a:t>β</a:t>
            </a:r>
            <a:r>
              <a:rPr lang="es-ES_tradnl" sz="1600" dirty="0" err="1">
                <a:latin typeface="Times New Roman"/>
                <a:cs typeface="Times New Roman"/>
              </a:rPr>
              <a:t>p</a:t>
            </a:r>
            <a:r>
              <a:rPr lang="es-ES_tradnl" sz="1600" dirty="0">
                <a:latin typeface="Times New Roman"/>
                <a:cs typeface="Times New Roman"/>
              </a:rPr>
              <a:t>, </a:t>
            </a:r>
            <a:r>
              <a:rPr lang="es-ES_tradnl" sz="1600" dirty="0" err="1">
                <a:latin typeface="Times New Roman"/>
                <a:ea typeface="Lucida Grande"/>
                <a:cs typeface="Times New Roman"/>
              </a:rPr>
              <a:t>βα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channels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with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ea typeface="Lucida Grande"/>
                <a:cs typeface="Times New Roman"/>
              </a:rPr>
              <a:t>Δ</a:t>
            </a:r>
            <a:r>
              <a:rPr lang="es-ES_tradnl" sz="1600" dirty="0" err="1">
                <a:latin typeface="Times New Roman"/>
                <a:cs typeface="Times New Roman"/>
              </a:rPr>
              <a:t>E</a:t>
            </a:r>
            <a:r>
              <a:rPr lang="es-ES_tradnl" sz="1600" dirty="0">
                <a:latin typeface="Times New Roman"/>
                <a:cs typeface="Times New Roman"/>
              </a:rPr>
              <a:t>-E </a:t>
            </a:r>
            <a:r>
              <a:rPr lang="es-ES_tradnl" sz="1600" dirty="0" err="1">
                <a:latin typeface="Times New Roman"/>
                <a:cs typeface="Times New Roman"/>
              </a:rPr>
              <a:t>and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ToF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techniques</a:t>
            </a:r>
            <a:r>
              <a:rPr lang="es-ES_tradnl" sz="1600" dirty="0">
                <a:latin typeface="Times New Roman"/>
                <a:cs typeface="Times New Roman"/>
              </a:rPr>
              <a:t>, </a:t>
            </a:r>
            <a:r>
              <a:rPr lang="es-ES_tradnl" sz="1600" dirty="0" err="1">
                <a:latin typeface="Times New Roman"/>
                <a:cs typeface="Times New Roman"/>
              </a:rPr>
              <a:t>allowing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independent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analysis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of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the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two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spectra</a:t>
            </a:r>
            <a:r>
              <a:rPr lang="es-ES_tradnl" sz="1600" dirty="0">
                <a:latin typeface="Times New Roman"/>
                <a:cs typeface="Times New Roman"/>
              </a:rPr>
              <a:t>.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s-ES_tradnl" sz="800" dirty="0">
              <a:latin typeface="Times New Roman"/>
              <a:cs typeface="Times New Roman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Bp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and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B</a:t>
            </a:r>
            <a:r>
              <a:rPr lang="es-ES_tradnl" sz="1600" dirty="0" err="1">
                <a:latin typeface="Times New Roman"/>
                <a:ea typeface="Lucida Grande"/>
                <a:cs typeface="Times New Roman"/>
              </a:rPr>
              <a:t>α</a:t>
            </a:r>
            <a:r>
              <a:rPr lang="es-ES_tradnl" sz="1600" dirty="0">
                <a:latin typeface="Times New Roman"/>
                <a:ea typeface="Lucida Grande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ea typeface="Lucida Grande"/>
                <a:cs typeface="Times New Roman"/>
              </a:rPr>
              <a:t>branches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confimed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previous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values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with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higher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precision</a:t>
            </a:r>
            <a:r>
              <a:rPr lang="es-ES_tradnl" sz="1600" dirty="0">
                <a:latin typeface="Times New Roman"/>
                <a:cs typeface="Times New Roman"/>
              </a:rPr>
              <a:t>.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s-ES_tradnl" sz="800" dirty="0">
              <a:latin typeface="Times New Roman"/>
              <a:cs typeface="Times New Roman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Treatment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of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the</a:t>
            </a:r>
            <a:r>
              <a:rPr lang="es-ES_tradnl" sz="1600" dirty="0">
                <a:latin typeface="Times New Roman"/>
                <a:cs typeface="Times New Roman"/>
              </a:rPr>
              <a:t> full </a:t>
            </a:r>
            <a:r>
              <a:rPr lang="es-ES_tradnl" sz="1600" dirty="0" err="1">
                <a:latin typeface="Times New Roman"/>
                <a:cs typeface="Times New Roman"/>
              </a:rPr>
              <a:t>proton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spectrum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using</a:t>
            </a:r>
            <a:r>
              <a:rPr lang="es-ES_tradnl" sz="1600" dirty="0">
                <a:latin typeface="Times New Roman"/>
                <a:cs typeface="Times New Roman"/>
              </a:rPr>
              <a:t> R-Matrix.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s-ES_tradnl" sz="800" dirty="0">
              <a:latin typeface="Times New Roman"/>
              <a:cs typeface="Times New Roman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Feeding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to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subthreshold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baseline="30000" dirty="0">
                <a:latin typeface="Times New Roman"/>
                <a:cs typeface="Times New Roman"/>
              </a:rPr>
              <a:t>16</a:t>
            </a:r>
            <a:r>
              <a:rPr lang="es-ES_tradnl" sz="1600" dirty="0">
                <a:latin typeface="Times New Roman"/>
                <a:cs typeface="Times New Roman"/>
              </a:rPr>
              <a:t>0 </a:t>
            </a:r>
            <a:r>
              <a:rPr lang="es-ES_tradnl" sz="1600" dirty="0" err="1">
                <a:latin typeface="Times New Roman"/>
                <a:cs typeface="Times New Roman"/>
              </a:rPr>
              <a:t>states</a:t>
            </a:r>
            <a:r>
              <a:rPr lang="es-ES_tradnl" sz="1600" dirty="0">
                <a:latin typeface="Times New Roman"/>
                <a:cs typeface="Times New Roman"/>
              </a:rPr>
              <a:t>, </a:t>
            </a:r>
            <a:r>
              <a:rPr lang="es-ES_tradnl" sz="1600" dirty="0" err="1">
                <a:latin typeface="Times New Roman"/>
                <a:cs typeface="Times New Roman"/>
              </a:rPr>
              <a:t>study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of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their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partial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ea typeface="Lucida Grande"/>
                <a:cs typeface="Times New Roman"/>
              </a:rPr>
              <a:t>α</a:t>
            </a:r>
            <a:r>
              <a:rPr lang="es-ES_tradnl" sz="1600" dirty="0">
                <a:latin typeface="Times New Roman"/>
                <a:cs typeface="Times New Roman"/>
              </a:rPr>
              <a:t>-</a:t>
            </a:r>
            <a:r>
              <a:rPr lang="es-ES_tradnl" sz="1600" dirty="0" err="1">
                <a:latin typeface="Times New Roman"/>
                <a:cs typeface="Times New Roman"/>
              </a:rPr>
              <a:t>widths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on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progress</a:t>
            </a:r>
            <a:r>
              <a:rPr lang="es-ES_tradnl" sz="1600" dirty="0">
                <a:latin typeface="Times New Roman"/>
                <a:cs typeface="Times New Roman"/>
              </a:rPr>
              <a:t>.</a:t>
            </a:r>
          </a:p>
          <a:p>
            <a:endParaRPr lang="es-ES_tradnl" sz="1600" dirty="0">
              <a:latin typeface="Times New Roman"/>
              <a:cs typeface="Times New Roman"/>
            </a:endParaRPr>
          </a:p>
        </p:txBody>
      </p:sp>
      <p:grpSp>
        <p:nvGrpSpPr>
          <p:cNvPr id="4" name="Agrupar 66"/>
          <p:cNvGrpSpPr/>
          <p:nvPr/>
        </p:nvGrpSpPr>
        <p:grpSpPr>
          <a:xfrm>
            <a:off x="4476370" y="1066800"/>
            <a:ext cx="2534030" cy="2043112"/>
            <a:chOff x="4114799" y="1219200"/>
            <a:chExt cx="2534030" cy="2043112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4114799" y="1219200"/>
              <a:ext cx="2534030" cy="2043112"/>
              <a:chOff x="5357818" y="3076307"/>
              <a:chExt cx="3610307" cy="3710279"/>
            </a:xfrm>
          </p:grpSpPr>
          <p:pic>
            <p:nvPicPr>
              <p:cNvPr id="42" name="Picture 10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357818" y="3214686"/>
                <a:ext cx="3610307" cy="3571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3" name="TextBox 28"/>
              <p:cNvSpPr txBox="1">
                <a:spLocks noChangeArrowheads="1"/>
              </p:cNvSpPr>
              <p:nvPr/>
            </p:nvSpPr>
            <p:spPr bwMode="auto">
              <a:xfrm>
                <a:off x="7786714" y="3076307"/>
                <a:ext cx="936601" cy="5589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s-ES_tradnl" dirty="0">
                    <a:latin typeface="Calibri" pitchFamily="34" charset="0"/>
                  </a:rPr>
                  <a:t>total</a:t>
                </a:r>
              </a:p>
            </p:txBody>
          </p:sp>
          <p:cxnSp>
            <p:nvCxnSpPr>
              <p:cNvPr id="44" name="Straight Connector 30"/>
              <p:cNvCxnSpPr/>
              <p:nvPr/>
            </p:nvCxnSpPr>
            <p:spPr>
              <a:xfrm>
                <a:off x="7500940" y="3402012"/>
                <a:ext cx="28575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31"/>
              <p:cNvCxnSpPr/>
              <p:nvPr/>
            </p:nvCxnSpPr>
            <p:spPr>
              <a:xfrm>
                <a:off x="7500940" y="3687764"/>
                <a:ext cx="28575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32"/>
              <p:cNvCxnSpPr/>
              <p:nvPr/>
            </p:nvCxnSpPr>
            <p:spPr>
              <a:xfrm>
                <a:off x="7500940" y="3973516"/>
                <a:ext cx="285750" cy="0"/>
              </a:xfrm>
              <a:prstGeom prst="line">
                <a:avLst/>
              </a:prstGeom>
              <a:ln w="2540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CuadroTexto 63"/>
            <p:cNvSpPr txBox="1"/>
            <p:nvPr/>
          </p:nvSpPr>
          <p:spPr>
            <a:xfrm>
              <a:off x="5867400" y="1368623"/>
              <a:ext cx="381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 err="1"/>
                <a:t>p</a:t>
              </a:r>
              <a:endParaRPr lang="es-ES_tradnl" dirty="0"/>
            </a:p>
          </p:txBody>
        </p:sp>
        <p:sp>
          <p:nvSpPr>
            <p:cNvPr id="66" name="CuadroTexto 65"/>
            <p:cNvSpPr txBox="1"/>
            <p:nvPr/>
          </p:nvSpPr>
          <p:spPr>
            <a:xfrm>
              <a:off x="5867400" y="1524000"/>
              <a:ext cx="381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 err="1">
                  <a:latin typeface="Lucida Grande"/>
                  <a:ea typeface="Lucida Grande"/>
                  <a:cs typeface="Lucida Grande"/>
                </a:rPr>
                <a:t>α</a:t>
              </a:r>
              <a:endParaRPr lang="es-ES_tradnl" dirty="0"/>
            </a:p>
          </p:txBody>
        </p:sp>
      </p:grpSp>
      <p:sp>
        <p:nvSpPr>
          <p:cNvPr id="56" name="Elipse 55"/>
          <p:cNvSpPr/>
          <p:nvPr/>
        </p:nvSpPr>
        <p:spPr bwMode="auto">
          <a:xfrm>
            <a:off x="990600" y="2895600"/>
            <a:ext cx="152400" cy="15240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55" name="CuadroTexto 54"/>
          <p:cNvSpPr txBox="1"/>
          <p:nvPr/>
        </p:nvSpPr>
        <p:spPr>
          <a:xfrm>
            <a:off x="228600" y="3962400"/>
            <a:ext cx="2410800" cy="175432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>
                <a:latin typeface="Times New Roman"/>
                <a:cs typeface="Times New Roman"/>
              </a:rPr>
              <a:t>Characterization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of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the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Lucida Grande"/>
                <a:cs typeface="Times New Roman"/>
              </a:rPr>
              <a:t>α</a:t>
            </a:r>
            <a:r>
              <a:rPr lang="es-ES_tradnl" dirty="0">
                <a:latin typeface="Times New Roman"/>
                <a:cs typeface="Times New Roman"/>
              </a:rPr>
              <a:t>-</a:t>
            </a:r>
            <a:r>
              <a:rPr lang="es-ES_tradnl" dirty="0" err="1">
                <a:latin typeface="Times New Roman"/>
                <a:cs typeface="Times New Roman"/>
              </a:rPr>
              <a:t>width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of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the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subthreshold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states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of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baseline="30000" dirty="0">
                <a:latin typeface="Times New Roman"/>
                <a:cs typeface="Times New Roman"/>
              </a:rPr>
              <a:t>16</a:t>
            </a:r>
            <a:r>
              <a:rPr lang="es-ES_tradnl" dirty="0">
                <a:latin typeface="Times New Roman"/>
                <a:cs typeface="Times New Roman"/>
              </a:rPr>
              <a:t>0 at 6.9 </a:t>
            </a:r>
            <a:r>
              <a:rPr lang="es-ES_tradnl" dirty="0" err="1">
                <a:latin typeface="Times New Roman"/>
                <a:cs typeface="Times New Roman"/>
              </a:rPr>
              <a:t>and</a:t>
            </a:r>
            <a:r>
              <a:rPr lang="es-ES_tradnl" dirty="0">
                <a:latin typeface="Times New Roman"/>
                <a:cs typeface="Times New Roman"/>
              </a:rPr>
              <a:t> 7.1 </a:t>
            </a:r>
            <a:r>
              <a:rPr lang="es-ES_tradnl" dirty="0" err="1">
                <a:latin typeface="Times New Roman"/>
                <a:cs typeface="Times New Roman"/>
              </a:rPr>
              <a:t>MeV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of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interest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for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the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baseline="30000" dirty="0">
                <a:latin typeface="Times New Roman"/>
                <a:cs typeface="Times New Roman"/>
              </a:rPr>
              <a:t>12</a:t>
            </a:r>
            <a:r>
              <a:rPr lang="es-ES_tradnl" dirty="0">
                <a:latin typeface="Times New Roman"/>
                <a:cs typeface="Times New Roman"/>
              </a:rPr>
              <a:t>C(</a:t>
            </a:r>
            <a:r>
              <a:rPr lang="es-ES_tradnl" dirty="0" err="1">
                <a:latin typeface="Times New Roman"/>
                <a:ea typeface="Lucida Grande"/>
                <a:cs typeface="Times New Roman"/>
              </a:rPr>
              <a:t>α</a:t>
            </a:r>
            <a:r>
              <a:rPr lang="es-ES_tradnl" dirty="0">
                <a:latin typeface="Times New Roman"/>
                <a:cs typeface="Times New Roman"/>
              </a:rPr>
              <a:t>,</a:t>
            </a:r>
            <a:r>
              <a:rPr lang="es-ES_tradnl" dirty="0" err="1">
                <a:latin typeface="Times New Roman"/>
                <a:ea typeface="Lucida Grande"/>
                <a:cs typeface="Times New Roman"/>
              </a:rPr>
              <a:t>γ</a:t>
            </a:r>
            <a:r>
              <a:rPr lang="es-ES_tradnl" dirty="0">
                <a:latin typeface="Times New Roman"/>
                <a:cs typeface="Times New Roman"/>
              </a:rPr>
              <a:t>)</a:t>
            </a:r>
            <a:r>
              <a:rPr lang="es-ES_tradnl" baseline="30000" dirty="0">
                <a:latin typeface="Times New Roman"/>
                <a:cs typeface="Times New Roman"/>
              </a:rPr>
              <a:t>16</a:t>
            </a:r>
            <a:r>
              <a:rPr lang="es-ES_tradnl" dirty="0">
                <a:latin typeface="Times New Roman"/>
                <a:cs typeface="Times New Roman"/>
              </a:rPr>
              <a:t>0 capture </a:t>
            </a:r>
            <a:r>
              <a:rPr lang="es-ES_tradnl" dirty="0" err="1">
                <a:latin typeface="Times New Roman"/>
                <a:cs typeface="Times New Roman"/>
              </a:rPr>
              <a:t>rate</a:t>
            </a:r>
            <a:r>
              <a:rPr lang="es-ES_tradnl" dirty="0">
                <a:latin typeface="Times New Roman"/>
                <a:cs typeface="Times New Roman"/>
              </a:rPr>
              <a:t>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762001" y="1143000"/>
            <a:ext cx="7730381" cy="7162800"/>
            <a:chOff x="4496480" y="-1079706"/>
            <a:chExt cx="4762500" cy="5509107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96480" y="-1079706"/>
              <a:ext cx="4762500" cy="3314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19"/>
            <p:cNvSpPr/>
            <p:nvPr/>
          </p:nvSpPr>
          <p:spPr>
            <a:xfrm>
              <a:off x="5500037" y="3999871"/>
              <a:ext cx="2001552" cy="4295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_tradnl"/>
            </a:p>
          </p:txBody>
        </p:sp>
        <p:sp>
          <p:nvSpPr>
            <p:cNvPr id="12" name="TextBox 21"/>
            <p:cNvSpPr txBox="1">
              <a:spLocks noChangeArrowheads="1"/>
            </p:cNvSpPr>
            <p:nvPr/>
          </p:nvSpPr>
          <p:spPr bwMode="auto">
            <a:xfrm>
              <a:off x="7134920" y="3843896"/>
              <a:ext cx="498971" cy="449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 sz="3200">
                  <a:latin typeface="Calibri" pitchFamily="34" charset="0"/>
                </a:rPr>
                <a:t>N</a:t>
              </a:r>
            </a:p>
          </p:txBody>
        </p:sp>
      </p:grpSp>
      <p:sp>
        <p:nvSpPr>
          <p:cNvPr id="24" name="CuadroTexto 23"/>
          <p:cNvSpPr txBox="1"/>
          <p:nvPr/>
        </p:nvSpPr>
        <p:spPr>
          <a:xfrm rot="19172859">
            <a:off x="1759317" y="3200300"/>
            <a:ext cx="1935339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/>
              <a:t>βp</a:t>
            </a:r>
            <a:r>
              <a:rPr lang="es-ES_tradnl" dirty="0"/>
              <a:t> </a:t>
            </a:r>
            <a:r>
              <a:rPr lang="es-ES_tradnl" dirty="0" err="1"/>
              <a:t>from</a:t>
            </a:r>
            <a:r>
              <a:rPr lang="es-ES_tradnl" dirty="0"/>
              <a:t> Z = 8-73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4267200" y="1916668"/>
            <a:ext cx="6858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 err="1"/>
              <a:t>dF</a:t>
            </a:r>
            <a:endParaRPr lang="es-ES_tradnl" dirty="0"/>
          </a:p>
        </p:txBody>
      </p:sp>
      <p:sp>
        <p:nvSpPr>
          <p:cNvPr id="26" name="CuadroTexto 25"/>
          <p:cNvSpPr txBox="1"/>
          <p:nvPr/>
        </p:nvSpPr>
        <p:spPr>
          <a:xfrm>
            <a:off x="990600" y="4419600"/>
            <a:ext cx="5820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/>
              <a:t>2p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914400" y="5562600"/>
            <a:ext cx="9144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 err="1"/>
              <a:t>d</a:t>
            </a:r>
            <a:r>
              <a:rPr lang="es-ES_tradnl" dirty="0"/>
              <a:t>, </a:t>
            </a:r>
            <a:r>
              <a:rPr lang="es-ES_tradnl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 err="1"/>
              <a:t>t</a:t>
            </a:r>
            <a:endParaRPr lang="es-ES_tradnl" dirty="0"/>
          </a:p>
        </p:txBody>
      </p:sp>
      <p:sp>
        <p:nvSpPr>
          <p:cNvPr id="28" name="CuadroTexto 27"/>
          <p:cNvSpPr txBox="1"/>
          <p:nvPr/>
        </p:nvSpPr>
        <p:spPr>
          <a:xfrm>
            <a:off x="93130" y="5054586"/>
            <a:ext cx="97367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>
                <a:latin typeface="Lucida Grande"/>
                <a:ea typeface="Lucida Grande"/>
                <a:cs typeface="Lucida Grande"/>
              </a:rPr>
              <a:t>βα</a:t>
            </a:r>
            <a:r>
              <a:rPr lang="es-ES_tradnl" dirty="0"/>
              <a:t>,</a:t>
            </a:r>
            <a:r>
              <a:rPr lang="es-ES_tradnl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 err="1"/>
              <a:t>p</a:t>
            </a:r>
            <a:r>
              <a:rPr lang="es-ES_tradnl" dirty="0" err="1">
                <a:latin typeface="Lucida Grande"/>
                <a:ea typeface="Lucida Grande"/>
                <a:cs typeface="Lucida Grande"/>
              </a:rPr>
              <a:t>α</a:t>
            </a:r>
            <a:endParaRPr lang="es-ES_tradnl" dirty="0"/>
          </a:p>
        </p:txBody>
      </p:sp>
      <p:sp>
        <p:nvSpPr>
          <p:cNvPr id="29" name="Título 1"/>
          <p:cNvSpPr>
            <a:spLocks noGrp="1"/>
          </p:cNvSpPr>
          <p:nvPr>
            <p:ph type="title"/>
          </p:nvPr>
        </p:nvSpPr>
        <p:spPr>
          <a:xfrm>
            <a:off x="93130" y="152400"/>
            <a:ext cx="7935254" cy="487362"/>
          </a:xfrm>
        </p:spPr>
        <p:txBody>
          <a:bodyPr>
            <a:noAutofit/>
          </a:bodyPr>
          <a:lstStyle/>
          <a:p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</a:rPr>
              <a:t>Beta </a:t>
            </a:r>
            <a:r>
              <a:rPr lang="es-ES_tradnl" sz="3200" dirty="0" err="1">
                <a:solidFill>
                  <a:srgbClr val="1F497D"/>
                </a:solidFill>
                <a:latin typeface="Comic Sans MS"/>
                <a:cs typeface="Comic Sans MS"/>
              </a:rPr>
              <a:t>Delayed</a:t>
            </a:r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sz="3200" dirty="0" err="1">
                <a:solidFill>
                  <a:srgbClr val="1F497D"/>
                </a:solidFill>
                <a:latin typeface="Comic Sans MS"/>
                <a:cs typeface="Comic Sans MS"/>
              </a:rPr>
              <a:t>Particle</a:t>
            </a:r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sz="3200" dirty="0" err="1">
                <a:solidFill>
                  <a:srgbClr val="1F497D"/>
                </a:solidFill>
                <a:latin typeface="Comic Sans MS"/>
                <a:cs typeface="Comic Sans MS"/>
              </a:rPr>
              <a:t>Emission</a:t>
            </a:r>
            <a:endParaRPr lang="es-ES_tradnl" sz="3200" dirty="0">
              <a:solidFill>
                <a:srgbClr val="1F497D"/>
              </a:solidFill>
              <a:latin typeface="Comic Sans MS"/>
              <a:cs typeface="Comic Sans MS"/>
            </a:endParaRPr>
          </a:p>
        </p:txBody>
      </p:sp>
      <p:sp>
        <p:nvSpPr>
          <p:cNvPr id="16" name="CuadroTexto 15"/>
          <p:cNvSpPr txBox="1"/>
          <p:nvPr/>
        </p:nvSpPr>
        <p:spPr>
          <a:xfrm rot="20172338">
            <a:off x="3269422" y="4138873"/>
            <a:ext cx="1843155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/>
              <a:t>βn</a:t>
            </a:r>
            <a:r>
              <a:rPr lang="es-ES_tradnl" dirty="0"/>
              <a:t> </a:t>
            </a:r>
            <a:r>
              <a:rPr lang="es-ES_tradnl" dirty="0" err="1"/>
              <a:t>from</a:t>
            </a:r>
            <a:r>
              <a:rPr lang="es-ES_tradnl" dirty="0"/>
              <a:t> Z = 3-57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861CF9D-3D3E-2A6A-7156-C6EE3F29A53F}"/>
              </a:ext>
            </a:extLst>
          </p:cNvPr>
          <p:cNvSpPr txBox="1"/>
          <p:nvPr/>
        </p:nvSpPr>
        <p:spPr>
          <a:xfrm>
            <a:off x="2331730" y="5661140"/>
            <a:ext cx="6560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rgbClr val="FF0000"/>
                </a:solidFill>
              </a:rPr>
              <a:t>A </a:t>
            </a:r>
            <a:r>
              <a:rPr lang="es-ES" sz="2400" b="1" dirty="0" err="1">
                <a:solidFill>
                  <a:srgbClr val="FF0000"/>
                </a:solidFill>
              </a:rPr>
              <a:t>wonderful</a:t>
            </a:r>
            <a:r>
              <a:rPr lang="es-ES" sz="2400" b="1" dirty="0">
                <a:solidFill>
                  <a:srgbClr val="FF0000"/>
                </a:solidFill>
              </a:rPr>
              <a:t> Tool </a:t>
            </a:r>
            <a:r>
              <a:rPr lang="es-ES" sz="2400" b="1" dirty="0" err="1">
                <a:solidFill>
                  <a:srgbClr val="FF0000"/>
                </a:solidFill>
              </a:rPr>
              <a:t>to</a:t>
            </a:r>
            <a:r>
              <a:rPr lang="es-ES" sz="2400" b="1" dirty="0">
                <a:solidFill>
                  <a:srgbClr val="FF0000"/>
                </a:solidFill>
              </a:rPr>
              <a:t> </a:t>
            </a:r>
            <a:r>
              <a:rPr lang="es-ES" sz="2400" b="1" dirty="0" err="1">
                <a:solidFill>
                  <a:srgbClr val="FF0000"/>
                </a:solidFill>
              </a:rPr>
              <a:t>pear</a:t>
            </a:r>
            <a:r>
              <a:rPr lang="es-ES" sz="2400" b="1" dirty="0">
                <a:solidFill>
                  <a:srgbClr val="FF0000"/>
                </a:solidFill>
              </a:rPr>
              <a:t> </a:t>
            </a:r>
            <a:r>
              <a:rPr lang="es-ES" sz="2400" b="1" dirty="0" err="1">
                <a:solidFill>
                  <a:srgbClr val="FF0000"/>
                </a:solidFill>
              </a:rPr>
              <a:t>into</a:t>
            </a:r>
            <a:r>
              <a:rPr lang="es-ES" sz="2400" b="1" dirty="0">
                <a:solidFill>
                  <a:srgbClr val="FF0000"/>
                </a:solidFill>
              </a:rPr>
              <a:t>  Nuclear </a:t>
            </a:r>
            <a:r>
              <a:rPr lang="es-ES" sz="2400" b="1" dirty="0" err="1">
                <a:solidFill>
                  <a:srgbClr val="FF0000"/>
                </a:solidFill>
              </a:rPr>
              <a:t>Structure</a:t>
            </a:r>
            <a:r>
              <a:rPr lang="es-ES" sz="2400" b="1" dirty="0">
                <a:solidFill>
                  <a:srgbClr val="FF0000"/>
                </a:solidFill>
              </a:rPr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5600297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EFD0C8-9F67-2198-EF85-95C237DCD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199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79612" y="76200"/>
            <a:ext cx="5335587" cy="6334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s-ES" sz="3200" baseline="30000" dirty="0">
                <a:solidFill>
                  <a:srgbClr val="1F497D"/>
                </a:solidFill>
                <a:latin typeface="Comic Sans MS" charset="0"/>
              </a:rPr>
              <a:t>11</a:t>
            </a:r>
            <a:r>
              <a:rPr lang="es-ES" sz="3200" dirty="0">
                <a:solidFill>
                  <a:srgbClr val="1F497D"/>
                </a:solidFill>
                <a:latin typeface="Comic Sans MS" charset="0"/>
              </a:rPr>
              <a:t>Li (</a:t>
            </a:r>
            <a:r>
              <a:rPr lang="el-GR" sz="3200" dirty="0">
                <a:solidFill>
                  <a:srgbClr val="1F497D"/>
                </a:solidFill>
                <a:latin typeface="Comic Sans MS" charset="0"/>
              </a:rPr>
              <a:t>β</a:t>
            </a:r>
            <a:r>
              <a:rPr lang="es-ES" sz="3200" dirty="0">
                <a:solidFill>
                  <a:srgbClr val="1F497D"/>
                </a:solidFill>
                <a:latin typeface="Comic Sans MS" charset="0"/>
              </a:rPr>
              <a:t>d) @ ISOLDE</a:t>
            </a:r>
            <a:endParaRPr lang="el-GR" sz="3200" dirty="0">
              <a:solidFill>
                <a:srgbClr val="1F497D"/>
              </a:solidFill>
              <a:latin typeface="Comic Sans MS" charset="0"/>
            </a:endParaRPr>
          </a:p>
        </p:txBody>
      </p:sp>
      <p:pic>
        <p:nvPicPr>
          <p:cNvPr id="37894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 t="43332" b="1778"/>
          <a:stretch>
            <a:fillRect/>
          </a:stretch>
        </p:blipFill>
        <p:spPr bwMode="auto">
          <a:xfrm>
            <a:off x="250825" y="3794125"/>
            <a:ext cx="3311525" cy="2544763"/>
          </a:xfrm>
          <a:noFill/>
          <a:ln>
            <a:miter lim="800000"/>
            <a:headEnd/>
            <a:tailEnd/>
          </a:ln>
        </p:spPr>
      </p:pic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3810000" y="1066800"/>
            <a:ext cx="252095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sz="1600" dirty="0">
                <a:solidFill>
                  <a:schemeClr val="tx2"/>
                </a:solidFill>
              </a:rPr>
              <a:t> Complicated decay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sz="1600" dirty="0">
                <a:solidFill>
                  <a:schemeClr val="tx2"/>
                </a:solidFill>
              </a:rPr>
              <a:t>B.R. of </a:t>
            </a:r>
            <a:r>
              <a:rPr lang="es-ES" sz="1600" dirty="0">
                <a:solidFill>
                  <a:schemeClr val="tx2"/>
                </a:solidFill>
                <a:sym typeface="Symbol" charset="2"/>
              </a:rPr>
              <a:t>d  t  10</a:t>
            </a:r>
            <a:r>
              <a:rPr lang="es-ES" sz="1600" baseline="30000" dirty="0">
                <a:solidFill>
                  <a:schemeClr val="tx2"/>
                </a:solidFill>
                <a:sym typeface="Symbol" charset="2"/>
              </a:rPr>
              <a:t>-4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sz="1600" dirty="0">
                <a:solidFill>
                  <a:schemeClr val="tx2"/>
                </a:solidFill>
                <a:sym typeface="Symbol" charset="2"/>
              </a:rPr>
              <a:t> Used of pulsed structure of ISOLDE beam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endParaRPr lang="es-ES" sz="1600" dirty="0">
              <a:solidFill>
                <a:schemeClr val="tx2"/>
              </a:solidFill>
              <a:sym typeface="Symbol" charset="2"/>
            </a:endParaRPr>
          </a:p>
          <a:p>
            <a:r>
              <a:rPr lang="en-GB" sz="1600" dirty="0"/>
              <a:t>Identification of the </a:t>
            </a:r>
            <a:r>
              <a:rPr lang="el-GR" sz="1600" dirty="0"/>
              <a:t>β</a:t>
            </a:r>
            <a:r>
              <a:rPr lang="es-ES" sz="1600" dirty="0"/>
              <a:t>d branch by energy and time correlation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182563" y="5516563"/>
            <a:ext cx="3571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l-GR" sz="1800">
                <a:solidFill>
                  <a:schemeClr val="tx2"/>
                </a:solidFill>
              </a:rPr>
              <a:t>β</a:t>
            </a:r>
            <a:endParaRPr lang="en-GB" sz="1800">
              <a:solidFill>
                <a:schemeClr val="tx2"/>
              </a:solidFill>
            </a:endParaRPr>
          </a:p>
        </p:txBody>
      </p:sp>
      <p:sp>
        <p:nvSpPr>
          <p:cNvPr id="37897" name="Line 9"/>
          <p:cNvSpPr>
            <a:spLocks noChangeShapeType="1"/>
          </p:cNvSpPr>
          <p:nvPr/>
        </p:nvSpPr>
        <p:spPr bwMode="auto">
          <a:xfrm>
            <a:off x="395288" y="5667375"/>
            <a:ext cx="504825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1404938" y="5451475"/>
            <a:ext cx="7191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800">
                <a:solidFill>
                  <a:schemeClr val="hlink"/>
                </a:solidFill>
              </a:rPr>
              <a:t>d + t</a:t>
            </a:r>
            <a:endParaRPr lang="en-GB" sz="1800">
              <a:solidFill>
                <a:schemeClr val="hlink"/>
              </a:solidFill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6300788" y="1035050"/>
            <a:ext cx="2790825" cy="3695700"/>
            <a:chOff x="3089" y="799"/>
            <a:chExt cx="1758" cy="2328"/>
          </a:xfrm>
        </p:grpSpPr>
        <p:pic>
          <p:nvPicPr>
            <p:cNvPr id="37904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89" y="1071"/>
              <a:ext cx="1758" cy="2056"/>
            </a:xfrm>
            <a:prstGeom prst="rect">
              <a:avLst/>
            </a:prstGeom>
            <a:noFill/>
            <a:ln w="28575">
              <a:solidFill>
                <a:schemeClr val="hlink"/>
              </a:solidFill>
              <a:miter lim="800000"/>
              <a:headEnd/>
              <a:tailEnd/>
            </a:ln>
          </p:spPr>
        </p:pic>
        <p:sp>
          <p:nvSpPr>
            <p:cNvPr id="37905" name="Text Box 13"/>
            <p:cNvSpPr txBox="1">
              <a:spLocks noChangeArrowheads="1"/>
            </p:cNvSpPr>
            <p:nvPr/>
          </p:nvSpPr>
          <p:spPr bwMode="auto">
            <a:xfrm>
              <a:off x="3334" y="799"/>
              <a:ext cx="140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GB" sz="1800">
                  <a:solidFill>
                    <a:schemeClr val="hlink"/>
                  </a:solidFill>
                </a:rPr>
                <a:t>Time correlation</a:t>
              </a:r>
            </a:p>
          </p:txBody>
        </p:sp>
      </p:grpSp>
      <p:sp>
        <p:nvSpPr>
          <p:cNvPr id="37900" name="Text Box 18"/>
          <p:cNvSpPr txBox="1">
            <a:spLocks noChangeArrowheads="1"/>
          </p:cNvSpPr>
          <p:nvPr/>
        </p:nvSpPr>
        <p:spPr bwMode="auto">
          <a:xfrm>
            <a:off x="3657600" y="4495800"/>
            <a:ext cx="2643188" cy="14773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dirty="0"/>
              <a:t>Study of correlation between the Z = 1 particles (T &lt; 0.06 ms) and delayed alphas between 0.15 &lt; T &lt; 0.9 </a:t>
            </a:r>
            <a:r>
              <a:rPr lang="en-GB" dirty="0" err="1"/>
              <a:t>s</a:t>
            </a:r>
            <a:endParaRPr lang="en-GB" dirty="0"/>
          </a:p>
        </p:txBody>
      </p:sp>
      <p:sp>
        <p:nvSpPr>
          <p:cNvPr id="37901" name="Text Box 19"/>
          <p:cNvSpPr txBox="1">
            <a:spLocks noChangeArrowheads="1"/>
          </p:cNvSpPr>
          <p:nvPr/>
        </p:nvSpPr>
        <p:spPr bwMode="auto">
          <a:xfrm>
            <a:off x="6659563" y="5233988"/>
            <a:ext cx="2160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800" dirty="0">
                <a:solidFill>
                  <a:schemeClr val="hlink"/>
                </a:solidFill>
              </a:rPr>
              <a:t>B.R.</a:t>
            </a:r>
            <a:r>
              <a:rPr lang="es-ES" dirty="0">
                <a:solidFill>
                  <a:schemeClr val="hlink"/>
                </a:solidFill>
              </a:rPr>
              <a:t>(</a:t>
            </a:r>
            <a:r>
              <a:rPr lang="el-GR" dirty="0">
                <a:solidFill>
                  <a:schemeClr val="hlink"/>
                </a:solidFill>
              </a:rPr>
              <a:t>β</a:t>
            </a:r>
            <a:r>
              <a:rPr lang="es-ES" dirty="0">
                <a:solidFill>
                  <a:schemeClr val="hlink"/>
                </a:solidFill>
              </a:rPr>
              <a:t>d)</a:t>
            </a:r>
            <a:r>
              <a:rPr lang="en-GB" sz="1800" dirty="0">
                <a:solidFill>
                  <a:schemeClr val="hlink"/>
                </a:solidFill>
              </a:rPr>
              <a:t> </a:t>
            </a:r>
            <a:r>
              <a:rPr lang="en-GB" sz="1800" dirty="0" err="1">
                <a:solidFill>
                  <a:schemeClr val="hlink"/>
                </a:solidFill>
                <a:sym typeface="Symbol" charset="2"/>
              </a:rPr>
              <a:t></a:t>
            </a:r>
            <a:r>
              <a:rPr lang="en-GB" sz="1800" dirty="0">
                <a:solidFill>
                  <a:schemeClr val="hlink"/>
                </a:solidFill>
                <a:sym typeface="Symbol" charset="2"/>
              </a:rPr>
              <a:t> 1x10</a:t>
            </a:r>
            <a:r>
              <a:rPr lang="en-GB" sz="1800" baseline="30000" dirty="0">
                <a:solidFill>
                  <a:schemeClr val="hlink"/>
                </a:solidFill>
                <a:sym typeface="Symbol" charset="2"/>
              </a:rPr>
              <a:t>-4</a:t>
            </a:r>
          </a:p>
          <a:p>
            <a:r>
              <a:rPr lang="en-GB" sz="1800" baseline="30000" dirty="0" err="1">
                <a:solidFill>
                  <a:schemeClr val="hlink"/>
                </a:solidFill>
                <a:sym typeface="Symbol" charset="2"/>
              </a:rPr>
              <a:t>Mukha</a:t>
            </a:r>
            <a:r>
              <a:rPr lang="en-GB" sz="1800" baseline="30000" dirty="0">
                <a:solidFill>
                  <a:schemeClr val="hlink"/>
                </a:solidFill>
                <a:sym typeface="Symbol" charset="2"/>
              </a:rPr>
              <a:t> et al., PLB367 (96) 65</a:t>
            </a:r>
          </a:p>
        </p:txBody>
      </p:sp>
      <p:pic>
        <p:nvPicPr>
          <p:cNvPr id="37902" name="Picture 2"/>
          <p:cNvPicPr>
            <a:picLocks noChangeAspect="1" noChangeArrowheads="1"/>
          </p:cNvPicPr>
          <p:nvPr/>
        </p:nvPicPr>
        <p:blipFill>
          <a:blip r:embed="rId4"/>
          <a:srcRect b="21396"/>
          <a:stretch>
            <a:fillRect/>
          </a:stretch>
        </p:blipFill>
        <p:spPr bwMode="auto">
          <a:xfrm>
            <a:off x="107950" y="914400"/>
            <a:ext cx="3887788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903" name="Text Box 21"/>
          <p:cNvSpPr txBox="1">
            <a:spLocks noChangeArrowheads="1"/>
          </p:cNvSpPr>
          <p:nvPr/>
        </p:nvSpPr>
        <p:spPr bwMode="auto">
          <a:xfrm>
            <a:off x="395288" y="3290888"/>
            <a:ext cx="26273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chemeClr val="folHlink"/>
                </a:solidFill>
                <a:sym typeface="Symbol" charset="2"/>
              </a:rPr>
              <a:t>-</a:t>
            </a:r>
            <a:r>
              <a:rPr lang="en-GB">
                <a:solidFill>
                  <a:schemeClr val="folHlink"/>
                </a:solidFill>
              </a:rPr>
              <a:t>charged particles from </a:t>
            </a:r>
            <a:r>
              <a:rPr lang="en-GB" baseline="30000">
                <a:solidFill>
                  <a:schemeClr val="folHlink"/>
                </a:solidFill>
              </a:rPr>
              <a:t>11</a:t>
            </a:r>
            <a:r>
              <a:rPr lang="en-GB">
                <a:solidFill>
                  <a:schemeClr val="folHlink"/>
                </a:solidFill>
              </a:rPr>
              <a:t>Li</a:t>
            </a:r>
          </a:p>
        </p:txBody>
      </p:sp>
    </p:spTree>
    <p:extLst>
      <p:ext uri="{BB962C8B-B14F-4D97-AF65-F5344CB8AC3E}">
        <p14:creationId xmlns:p14="http://schemas.microsoft.com/office/powerpoint/2010/main" val="136717787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22225" y="1524000"/>
            <a:ext cx="9163050" cy="5330825"/>
            <a:chOff x="-14" y="960"/>
            <a:chExt cx="5772" cy="3358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-14" y="960"/>
              <a:ext cx="5773" cy="335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3076" name="Text Box 4"/>
            <p:cNvSpPr txBox="1">
              <a:spLocks noChangeArrowheads="1"/>
            </p:cNvSpPr>
            <p:nvPr/>
          </p:nvSpPr>
          <p:spPr bwMode="auto">
            <a:xfrm>
              <a:off x="-14" y="960"/>
              <a:ext cx="5773" cy="335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2362200" y="2286001"/>
            <a:ext cx="3959226" cy="1449388"/>
            <a:chOff x="1488" y="1440"/>
            <a:chExt cx="2494" cy="913"/>
          </a:xfrm>
        </p:grpSpPr>
        <p:sp>
          <p:nvSpPr>
            <p:cNvPr id="3079" name="Text Box 7"/>
            <p:cNvSpPr txBox="1">
              <a:spLocks noChangeArrowheads="1"/>
            </p:cNvSpPr>
            <p:nvPr/>
          </p:nvSpPr>
          <p:spPr bwMode="auto">
            <a:xfrm>
              <a:off x="1488" y="2160"/>
              <a:ext cx="432" cy="1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_tradnl" sz="1400" b="1">
                  <a:solidFill>
                    <a:srgbClr val="000000"/>
                  </a:solidFill>
                  <a:cs typeface="Times New Roman" pitchFamily="16" charset="0"/>
                </a:rPr>
                <a:t>JLAB</a:t>
              </a:r>
            </a:p>
          </p:txBody>
        </p:sp>
        <p:sp>
          <p:nvSpPr>
            <p:cNvPr id="3081" name="Text Box 9"/>
            <p:cNvSpPr txBox="1">
              <a:spLocks noChangeArrowheads="1"/>
            </p:cNvSpPr>
            <p:nvPr/>
          </p:nvSpPr>
          <p:spPr bwMode="auto">
            <a:xfrm>
              <a:off x="2496" y="1680"/>
              <a:ext cx="528" cy="19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_tradnl" sz="1400" b="1" dirty="0">
                  <a:solidFill>
                    <a:srgbClr val="FF0000"/>
                  </a:solidFill>
                  <a:cs typeface="Times New Roman" pitchFamily="16" charset="0"/>
                </a:rPr>
                <a:t>GANIL</a:t>
              </a:r>
            </a:p>
          </p:txBody>
        </p:sp>
        <p:sp>
          <p:nvSpPr>
            <p:cNvPr id="3082" name="Text Box 10"/>
            <p:cNvSpPr txBox="1">
              <a:spLocks noChangeArrowheads="1"/>
            </p:cNvSpPr>
            <p:nvPr/>
          </p:nvSpPr>
          <p:spPr bwMode="auto">
            <a:xfrm>
              <a:off x="3407" y="1440"/>
              <a:ext cx="432" cy="19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_tradnl" sz="1400" b="1" dirty="0">
                  <a:solidFill>
                    <a:srgbClr val="FF0000"/>
                  </a:solidFill>
                  <a:cs typeface="Times New Roman" pitchFamily="16" charset="0"/>
                </a:rPr>
                <a:t>JYFL</a:t>
              </a:r>
            </a:p>
          </p:txBody>
        </p:sp>
        <p:sp>
          <p:nvSpPr>
            <p:cNvPr id="3083" name="Text Box 11"/>
            <p:cNvSpPr txBox="1">
              <a:spLocks noChangeArrowheads="1"/>
            </p:cNvSpPr>
            <p:nvPr/>
          </p:nvSpPr>
          <p:spPr bwMode="auto">
            <a:xfrm>
              <a:off x="3071" y="1822"/>
              <a:ext cx="432" cy="1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_tradnl" sz="1400" b="1">
                  <a:solidFill>
                    <a:srgbClr val="000000"/>
                  </a:solidFill>
                  <a:cs typeface="Times New Roman" pitchFamily="16" charset="0"/>
                </a:rPr>
                <a:t>GSI</a:t>
              </a:r>
            </a:p>
          </p:txBody>
        </p:sp>
        <p:sp>
          <p:nvSpPr>
            <p:cNvPr id="3084" name="Text Box 12"/>
            <p:cNvSpPr txBox="1">
              <a:spLocks noChangeArrowheads="1"/>
            </p:cNvSpPr>
            <p:nvPr/>
          </p:nvSpPr>
          <p:spPr bwMode="auto">
            <a:xfrm>
              <a:off x="3023" y="2016"/>
              <a:ext cx="959" cy="19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_tradnl" sz="1400" b="1" dirty="0">
                  <a:solidFill>
                    <a:srgbClr val="FF0000"/>
                  </a:solidFill>
                  <a:cs typeface="Times New Roman" pitchFamily="16" charset="0"/>
                </a:rPr>
                <a:t>CERN - ISOLDE</a:t>
              </a:r>
            </a:p>
          </p:txBody>
        </p:sp>
      </p:grpSp>
      <p:pic>
        <p:nvPicPr>
          <p:cNvPr id="3095" name="Picture 2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188" y="2781300"/>
            <a:ext cx="2444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96" name="Picture 2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463" y="3357563"/>
            <a:ext cx="244475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684213" y="2997200"/>
            <a:ext cx="77902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TRIUMF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4716463" y="3500438"/>
            <a:ext cx="8044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LEGNARO</a:t>
            </a:r>
          </a:p>
        </p:txBody>
      </p:sp>
      <p:pic>
        <p:nvPicPr>
          <p:cNvPr id="3097" name="Picture 2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59788" y="3429000"/>
            <a:ext cx="2444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8532813" y="3573463"/>
            <a:ext cx="63025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OSAKA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886690" y="142852"/>
            <a:ext cx="80404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Facilities used by the Community for </a:t>
            </a:r>
            <a:r>
              <a:rPr lang="en-US" sz="28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β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-decay Studies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016000" y="5861050"/>
            <a:ext cx="558800" cy="53975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/>
              <a:t>n</a:t>
            </a:r>
          </a:p>
          <a:p>
            <a:pPr algn="ctr"/>
            <a:r>
              <a:rPr lang="en-GB" sz="1000"/>
              <a:t>10.25 m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016000" y="5319713"/>
            <a:ext cx="558800" cy="5413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>
                <a:solidFill>
                  <a:schemeClr val="bg1"/>
                </a:solidFill>
              </a:rPr>
              <a:t>2</a:t>
            </a:r>
            <a:r>
              <a:rPr lang="en-GB">
                <a:solidFill>
                  <a:schemeClr val="bg1"/>
                </a:solidFill>
              </a:rPr>
              <a:t>H</a:t>
            </a:r>
          </a:p>
          <a:p>
            <a:pPr algn="ctr"/>
            <a:r>
              <a:rPr lang="en-GB" sz="1000"/>
              <a:t>--</a:t>
            </a: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1016000" y="4779963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>
                <a:solidFill>
                  <a:schemeClr val="bg1"/>
                </a:solidFill>
              </a:rPr>
              <a:t>3</a:t>
            </a:r>
            <a:r>
              <a:rPr lang="en-GB">
                <a:solidFill>
                  <a:schemeClr val="bg1"/>
                </a:solidFill>
              </a:rPr>
              <a:t>He</a:t>
            </a:r>
            <a:endParaRPr lang="en-GB"/>
          </a:p>
          <a:p>
            <a:pPr algn="ctr"/>
            <a:r>
              <a:rPr lang="en-GB" sz="1000"/>
              <a:t>--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457200" y="5319713"/>
            <a:ext cx="558800" cy="5413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>
                <a:solidFill>
                  <a:schemeClr val="bg1"/>
                </a:solidFill>
              </a:rPr>
              <a:t>1</a:t>
            </a:r>
            <a:r>
              <a:rPr lang="en-GB">
                <a:solidFill>
                  <a:schemeClr val="bg1"/>
                </a:solidFill>
              </a:rPr>
              <a:t>H</a:t>
            </a:r>
          </a:p>
          <a:p>
            <a:pPr algn="ctr"/>
            <a:r>
              <a:rPr lang="en-GB" sz="1000"/>
              <a:t>---</a:t>
            </a: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574800" y="5319713"/>
            <a:ext cx="558800" cy="541337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3</a:t>
            </a:r>
            <a:r>
              <a:rPr lang="en-GB" dirty="0"/>
              <a:t>H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endParaRPr lang="en-GB" sz="1000" dirty="0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574800" y="4779963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>
                <a:solidFill>
                  <a:schemeClr val="bg1"/>
                </a:solidFill>
              </a:rPr>
              <a:t>4</a:t>
            </a:r>
            <a:r>
              <a:rPr lang="en-GB">
                <a:solidFill>
                  <a:schemeClr val="bg1"/>
                </a:solidFill>
              </a:rPr>
              <a:t>He</a:t>
            </a:r>
            <a:endParaRPr lang="en-GB"/>
          </a:p>
          <a:p>
            <a:pPr algn="ctr"/>
            <a:r>
              <a:rPr lang="en-GB" sz="1000"/>
              <a:t>--</a:t>
            </a: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2133600" y="4779963"/>
            <a:ext cx="558800" cy="539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5</a:t>
            </a:r>
            <a:r>
              <a:rPr lang="en-GB" dirty="0"/>
              <a:t>He</a:t>
            </a:r>
          </a:p>
          <a:p>
            <a:pPr algn="ctr"/>
            <a:r>
              <a:rPr lang="en-GB" sz="1000" dirty="0"/>
              <a:t>unbound</a:t>
            </a: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2692400" y="4779963"/>
            <a:ext cx="558800" cy="539750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6</a:t>
            </a:r>
            <a:r>
              <a:rPr lang="en-GB" dirty="0"/>
              <a:t>He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d</a:t>
            </a:r>
            <a:endParaRPr lang="en-GB" sz="1000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3251200" y="4779963"/>
            <a:ext cx="558800" cy="539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/>
              <a:t>7</a:t>
            </a:r>
            <a:r>
              <a:rPr lang="en-GB"/>
              <a:t>He</a:t>
            </a:r>
          </a:p>
          <a:p>
            <a:pPr algn="ctr"/>
            <a:r>
              <a:rPr lang="en-GB" sz="1000"/>
              <a:t>unbound</a:t>
            </a: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810000" y="4779963"/>
            <a:ext cx="558800" cy="539750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8</a:t>
            </a:r>
            <a:r>
              <a:rPr lang="en-GB" dirty="0"/>
              <a:t>He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r>
              <a:rPr lang="en-GB" sz="1000" dirty="0"/>
              <a:t>,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t</a:t>
            </a:r>
            <a:endParaRPr lang="en-GB" sz="1000" dirty="0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4368800" y="4779963"/>
            <a:ext cx="558800" cy="539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/>
              <a:t>9</a:t>
            </a:r>
            <a:r>
              <a:rPr lang="en-GB"/>
              <a:t>He</a:t>
            </a:r>
          </a:p>
          <a:p>
            <a:pPr algn="ctr"/>
            <a:r>
              <a:rPr lang="en-GB" sz="1000"/>
              <a:t>unbound</a:t>
            </a:r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2692400" y="4240213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>
                <a:solidFill>
                  <a:schemeClr val="bg1"/>
                </a:solidFill>
              </a:rPr>
              <a:t>7</a:t>
            </a:r>
            <a:r>
              <a:rPr lang="en-GB">
                <a:solidFill>
                  <a:schemeClr val="bg1"/>
                </a:solidFill>
              </a:rPr>
              <a:t>Li</a:t>
            </a:r>
          </a:p>
          <a:p>
            <a:pPr algn="ctr"/>
            <a:r>
              <a:rPr lang="en-GB" sz="1000"/>
              <a:t>-d</a:t>
            </a: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3251200" y="4240213"/>
            <a:ext cx="558800" cy="53975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8</a:t>
            </a:r>
            <a:r>
              <a:rPr lang="en-GB" dirty="0"/>
              <a:t>Li</a:t>
            </a:r>
          </a:p>
          <a:p>
            <a:pPr algn="ctr"/>
            <a:r>
              <a:rPr lang="en-GB" sz="1000" dirty="0"/>
              <a:t>β,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2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α</a:t>
            </a:r>
            <a:endParaRPr lang="en-GB" sz="1000" dirty="0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3810000" y="4240213"/>
            <a:ext cx="558800" cy="53975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FFFF00"/>
                </a:solidFill>
              </a:rPr>
              <a:t>9</a:t>
            </a:r>
            <a:r>
              <a:rPr lang="en-GB" dirty="0">
                <a:solidFill>
                  <a:srgbClr val="FFFF00"/>
                </a:solidFill>
              </a:rPr>
              <a:t>Li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βα</a:t>
            </a:r>
            <a:r>
              <a:rPr lang="en-GB" sz="1000" dirty="0"/>
              <a:t> </a:t>
            </a: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4368800" y="4240213"/>
            <a:ext cx="558800" cy="539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/>
              <a:t>10</a:t>
            </a:r>
            <a:r>
              <a:rPr lang="en-GB"/>
              <a:t>Li</a:t>
            </a:r>
          </a:p>
          <a:p>
            <a:pPr algn="ctr"/>
            <a:r>
              <a:rPr lang="en-GB" sz="1000"/>
              <a:t>unbound</a:t>
            </a:r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4927600" y="4240213"/>
            <a:ext cx="558800" cy="539750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FFFF00"/>
                </a:solidFill>
              </a:rPr>
              <a:t>11</a:t>
            </a:r>
            <a:r>
              <a:rPr lang="en-GB" dirty="0">
                <a:solidFill>
                  <a:srgbClr val="FFFF00"/>
                </a:solidFill>
              </a:rPr>
              <a:t>Li</a:t>
            </a:r>
          </a:p>
          <a:p>
            <a:pPr algn="ctr"/>
            <a:r>
              <a:rPr lang="en-GB" sz="10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3n,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d,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t</a:t>
            </a: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2133600" y="4240213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>
                <a:solidFill>
                  <a:schemeClr val="bg1"/>
                </a:solidFill>
              </a:rPr>
              <a:t>6</a:t>
            </a:r>
            <a:r>
              <a:rPr lang="en-GB">
                <a:solidFill>
                  <a:schemeClr val="bg1"/>
                </a:solidFill>
              </a:rPr>
              <a:t>Li</a:t>
            </a:r>
          </a:p>
          <a:p>
            <a:pPr algn="ctr"/>
            <a:r>
              <a:rPr lang="en-GB" sz="1000"/>
              <a:t>--</a:t>
            </a: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2692400" y="3698875"/>
            <a:ext cx="558800" cy="5413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8</a:t>
            </a:r>
            <a:r>
              <a:rPr lang="en-GB" dirty="0"/>
              <a:t>Be </a:t>
            </a:r>
          </a:p>
          <a:p>
            <a:pPr algn="ctr">
              <a:spcBef>
                <a:spcPts val="0"/>
              </a:spcBef>
            </a:pPr>
            <a:r>
              <a:rPr lang="en-GB" dirty="0" err="1">
                <a:latin typeface="Lucida Grande"/>
                <a:ea typeface="Lucida Grande"/>
                <a:cs typeface="Lucida Grande"/>
              </a:rPr>
              <a:t>α</a:t>
            </a:r>
            <a:endParaRPr lang="en-GB" dirty="0"/>
          </a:p>
          <a:p>
            <a:pPr algn="ctr"/>
            <a:endParaRPr lang="en-GB" sz="1000" dirty="0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2133600" y="3698875"/>
            <a:ext cx="558800" cy="541338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7</a:t>
            </a:r>
            <a:r>
              <a:rPr lang="en-GB" dirty="0"/>
              <a:t>Be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endParaRPr lang="en-GB" sz="1000" dirty="0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2133600" y="3159125"/>
            <a:ext cx="558800" cy="539750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FFFF00"/>
                </a:solidFill>
              </a:rPr>
              <a:t>8</a:t>
            </a:r>
            <a:r>
              <a:rPr lang="en-GB" dirty="0">
                <a:solidFill>
                  <a:srgbClr val="FFFF00"/>
                </a:solidFill>
              </a:rPr>
              <a:t>B</a:t>
            </a:r>
          </a:p>
          <a:p>
            <a:pPr algn="ctr"/>
            <a:r>
              <a:rPr lang="en-GB" sz="10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2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α</a:t>
            </a:r>
            <a:endParaRPr lang="en-GB" sz="1000" dirty="0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auto">
          <a:xfrm>
            <a:off x="2133600" y="2617788"/>
            <a:ext cx="558800" cy="541337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FFFF00"/>
                </a:solidFill>
              </a:rPr>
              <a:t>9</a:t>
            </a:r>
            <a:r>
              <a:rPr lang="en-GB" dirty="0">
                <a:solidFill>
                  <a:srgbClr val="FFFF00"/>
                </a:solidFill>
              </a:rPr>
              <a:t>C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,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p,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βα</a:t>
            </a:r>
            <a:endParaRPr lang="en-GB" sz="1000" dirty="0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2692400" y="2617788"/>
            <a:ext cx="558800" cy="541337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10</a:t>
            </a:r>
            <a:r>
              <a:rPr lang="en-GB" dirty="0"/>
              <a:t>C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endParaRPr lang="en-GB" sz="1000" dirty="0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auto">
          <a:xfrm>
            <a:off x="3251200" y="2617788"/>
            <a:ext cx="558800" cy="541337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11</a:t>
            </a:r>
            <a:r>
              <a:rPr lang="en-GB" dirty="0"/>
              <a:t>C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,no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γ</a:t>
            </a:r>
            <a:endParaRPr lang="en-GB" sz="1000" dirty="0"/>
          </a:p>
        </p:txBody>
      </p:sp>
      <p:sp>
        <p:nvSpPr>
          <p:cNvPr id="3100" name="Rectangle 28"/>
          <p:cNvSpPr>
            <a:spLocks noChangeArrowheads="1"/>
          </p:cNvSpPr>
          <p:nvPr/>
        </p:nvSpPr>
        <p:spPr bwMode="auto">
          <a:xfrm>
            <a:off x="3251200" y="2078038"/>
            <a:ext cx="558800" cy="539750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FFFF00"/>
                </a:solidFill>
              </a:rPr>
              <a:t>12</a:t>
            </a:r>
            <a:r>
              <a:rPr lang="en-GB" dirty="0">
                <a:solidFill>
                  <a:srgbClr val="FFFF00"/>
                </a:solidFill>
              </a:rPr>
              <a:t>N</a:t>
            </a:r>
          </a:p>
          <a:p>
            <a:pPr algn="ctr"/>
            <a:r>
              <a:rPr lang="en-GB" sz="1000" dirty="0" err="1"/>
              <a:t>β,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βα</a:t>
            </a:r>
            <a:endParaRPr lang="en-GB" sz="1000" dirty="0"/>
          </a:p>
        </p:txBody>
      </p:sp>
      <p:sp>
        <p:nvSpPr>
          <p:cNvPr id="3101" name="Rectangle 29"/>
          <p:cNvSpPr>
            <a:spLocks noChangeArrowheads="1"/>
          </p:cNvSpPr>
          <p:nvPr/>
        </p:nvSpPr>
        <p:spPr bwMode="auto">
          <a:xfrm>
            <a:off x="3251200" y="1538288"/>
            <a:ext cx="558800" cy="539750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13</a:t>
            </a:r>
            <a:r>
              <a:rPr lang="en-GB" dirty="0"/>
              <a:t>O</a:t>
            </a:r>
          </a:p>
          <a:p>
            <a:pPr algn="ctr"/>
            <a:r>
              <a:rPr lang="en-GB" sz="1000" dirty="0" err="1"/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p</a:t>
            </a:r>
            <a:endParaRPr lang="en-GB" sz="1000" dirty="0"/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4368800" y="1538288"/>
            <a:ext cx="558800" cy="539750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15</a:t>
            </a:r>
            <a:r>
              <a:rPr lang="en-GB" dirty="0"/>
              <a:t>O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endParaRPr lang="en-GB" sz="1000" dirty="0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3810000" y="1538288"/>
            <a:ext cx="558800" cy="539750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14</a:t>
            </a:r>
            <a:r>
              <a:rPr lang="en-GB" dirty="0"/>
              <a:t>O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endParaRPr lang="en-GB" sz="1000" dirty="0"/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4927600" y="1538288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chemeClr val="bg1"/>
                </a:solidFill>
              </a:rPr>
              <a:t>16</a:t>
            </a:r>
            <a:r>
              <a:rPr lang="en-GB" dirty="0">
                <a:solidFill>
                  <a:schemeClr val="bg1"/>
                </a:solidFill>
              </a:rPr>
              <a:t>O</a:t>
            </a:r>
          </a:p>
          <a:p>
            <a:pPr algn="ctr"/>
            <a:r>
              <a:rPr lang="en-GB" sz="1000" dirty="0">
                <a:solidFill>
                  <a:schemeClr val="bg1"/>
                </a:solidFill>
              </a:rPr>
              <a:t>stable</a:t>
            </a:r>
          </a:p>
        </p:txBody>
      </p:sp>
      <p:sp>
        <p:nvSpPr>
          <p:cNvPr id="3108" name="Rectangle 36"/>
          <p:cNvSpPr>
            <a:spLocks noChangeArrowheads="1"/>
          </p:cNvSpPr>
          <p:nvPr/>
        </p:nvSpPr>
        <p:spPr bwMode="auto">
          <a:xfrm>
            <a:off x="4368800" y="3698875"/>
            <a:ext cx="558800" cy="541338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FFFF00"/>
                </a:solidFill>
              </a:rPr>
              <a:t>11</a:t>
            </a:r>
            <a:r>
              <a:rPr lang="en-GB" dirty="0">
                <a:solidFill>
                  <a:srgbClr val="FFFF00"/>
                </a:solidFill>
              </a:rPr>
              <a:t>Be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βα</a:t>
            </a:r>
            <a:endParaRPr lang="en-GB" sz="1000" dirty="0"/>
          </a:p>
        </p:txBody>
      </p:sp>
      <p:sp>
        <p:nvSpPr>
          <p:cNvPr id="3109" name="Rectangle 37"/>
          <p:cNvSpPr>
            <a:spLocks noChangeArrowheads="1"/>
          </p:cNvSpPr>
          <p:nvPr/>
        </p:nvSpPr>
        <p:spPr bwMode="auto">
          <a:xfrm>
            <a:off x="3810000" y="3698875"/>
            <a:ext cx="558800" cy="541338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10</a:t>
            </a:r>
            <a:r>
              <a:rPr lang="en-GB" dirty="0"/>
              <a:t>Be</a:t>
            </a:r>
          </a:p>
          <a:p>
            <a:pPr algn="ctr"/>
            <a:r>
              <a:rPr lang="en-GB" sz="1000" dirty="0" err="1"/>
              <a:t>β</a:t>
            </a:r>
            <a:r>
              <a:rPr lang="en-GB" sz="1000" dirty="0"/>
              <a:t>, </a:t>
            </a:r>
            <a:r>
              <a:rPr lang="en-GB" sz="1000" dirty="0" err="1"/>
              <a:t>no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γ</a:t>
            </a:r>
            <a:endParaRPr lang="en-GB" sz="1000" dirty="0"/>
          </a:p>
        </p:txBody>
      </p:sp>
      <p:sp>
        <p:nvSpPr>
          <p:cNvPr id="3110" name="Rectangle 38"/>
          <p:cNvSpPr>
            <a:spLocks noChangeArrowheads="1"/>
          </p:cNvSpPr>
          <p:nvPr/>
        </p:nvSpPr>
        <p:spPr bwMode="auto">
          <a:xfrm>
            <a:off x="3251200" y="3698875"/>
            <a:ext cx="558800" cy="541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>
                <a:solidFill>
                  <a:schemeClr val="bg1"/>
                </a:solidFill>
              </a:rPr>
              <a:t>9</a:t>
            </a:r>
            <a:r>
              <a:rPr lang="en-GB">
                <a:solidFill>
                  <a:schemeClr val="bg1"/>
                </a:solidFill>
              </a:rPr>
              <a:t>Be</a:t>
            </a:r>
          </a:p>
          <a:p>
            <a:pPr algn="ctr"/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3111" name="Rectangle 39"/>
          <p:cNvSpPr>
            <a:spLocks noChangeArrowheads="1"/>
          </p:cNvSpPr>
          <p:nvPr/>
        </p:nvSpPr>
        <p:spPr bwMode="auto">
          <a:xfrm>
            <a:off x="4927600" y="3698875"/>
            <a:ext cx="558800" cy="541338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12</a:t>
            </a:r>
            <a:r>
              <a:rPr lang="en-GB" dirty="0"/>
              <a:t>Be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endParaRPr lang="en-GB" sz="1000" dirty="0"/>
          </a:p>
        </p:txBody>
      </p:sp>
      <p:sp>
        <p:nvSpPr>
          <p:cNvPr id="3112" name="Rectangle 40"/>
          <p:cNvSpPr>
            <a:spLocks noChangeArrowheads="1"/>
          </p:cNvSpPr>
          <p:nvPr/>
        </p:nvSpPr>
        <p:spPr bwMode="auto">
          <a:xfrm>
            <a:off x="5486400" y="3698875"/>
            <a:ext cx="558800" cy="5413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/>
              <a:t>13</a:t>
            </a:r>
            <a:r>
              <a:rPr lang="en-GB"/>
              <a:t>Be</a:t>
            </a:r>
          </a:p>
          <a:p>
            <a:pPr algn="ctr"/>
            <a:r>
              <a:rPr lang="en-GB" sz="1000"/>
              <a:t>unbound</a:t>
            </a:r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6045200" y="3698875"/>
            <a:ext cx="558800" cy="541338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/>
              <a:t>14</a:t>
            </a:r>
            <a:r>
              <a:rPr lang="en-GB"/>
              <a:t>Be</a:t>
            </a:r>
          </a:p>
          <a:p>
            <a:pPr algn="ctr"/>
            <a:r>
              <a:rPr lang="en-GB" sz="1000"/>
              <a:t>4.35 ms</a:t>
            </a:r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3251200" y="3159125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>
                <a:solidFill>
                  <a:schemeClr val="bg1"/>
                </a:solidFill>
              </a:rPr>
              <a:t>10</a:t>
            </a:r>
            <a:r>
              <a:rPr lang="en-GB">
                <a:solidFill>
                  <a:schemeClr val="bg1"/>
                </a:solidFill>
              </a:rPr>
              <a:t>B</a:t>
            </a:r>
          </a:p>
          <a:p>
            <a:pPr algn="ctr"/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3115" name="Rectangle 43"/>
          <p:cNvSpPr>
            <a:spLocks noChangeArrowheads="1"/>
          </p:cNvSpPr>
          <p:nvPr/>
        </p:nvSpPr>
        <p:spPr bwMode="auto">
          <a:xfrm>
            <a:off x="3810000" y="3159125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>
                <a:solidFill>
                  <a:schemeClr val="bg1"/>
                </a:solidFill>
              </a:rPr>
              <a:t>11</a:t>
            </a:r>
            <a:r>
              <a:rPr lang="en-GB">
                <a:solidFill>
                  <a:schemeClr val="bg1"/>
                </a:solidFill>
              </a:rPr>
              <a:t>B</a:t>
            </a:r>
          </a:p>
          <a:p>
            <a:pPr algn="ctr"/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4368800" y="3159125"/>
            <a:ext cx="558800" cy="539750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FFFF00"/>
                </a:solidFill>
              </a:rPr>
              <a:t>12</a:t>
            </a:r>
            <a:r>
              <a:rPr lang="en-GB" dirty="0">
                <a:solidFill>
                  <a:srgbClr val="FFFF00"/>
                </a:solidFill>
              </a:rPr>
              <a:t>B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βα</a:t>
            </a:r>
            <a:endParaRPr lang="en-GB" sz="1000" dirty="0"/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4927600" y="3159125"/>
            <a:ext cx="558800" cy="539750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13</a:t>
            </a:r>
            <a:r>
              <a:rPr lang="en-GB" dirty="0"/>
              <a:t>B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endParaRPr lang="en-GB" sz="1000" dirty="0"/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5486400" y="3159125"/>
            <a:ext cx="558800" cy="539750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14</a:t>
            </a:r>
            <a:r>
              <a:rPr lang="en-GB" dirty="0"/>
              <a:t>B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endParaRPr lang="en-GB" sz="1000" dirty="0"/>
          </a:p>
        </p:txBody>
      </p:sp>
      <p:sp>
        <p:nvSpPr>
          <p:cNvPr id="3119" name="Rectangle 47"/>
          <p:cNvSpPr>
            <a:spLocks noChangeArrowheads="1"/>
          </p:cNvSpPr>
          <p:nvPr/>
        </p:nvSpPr>
        <p:spPr bwMode="auto">
          <a:xfrm>
            <a:off x="6045200" y="3159125"/>
            <a:ext cx="558800" cy="539750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15</a:t>
            </a:r>
            <a:r>
              <a:rPr lang="en-GB" dirty="0"/>
              <a:t>B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endParaRPr lang="en-GB" sz="1000" dirty="0"/>
          </a:p>
        </p:txBody>
      </p:sp>
      <p:sp>
        <p:nvSpPr>
          <p:cNvPr id="3120" name="Rectangle 48"/>
          <p:cNvSpPr>
            <a:spLocks noChangeArrowheads="1"/>
          </p:cNvSpPr>
          <p:nvPr/>
        </p:nvSpPr>
        <p:spPr bwMode="auto">
          <a:xfrm>
            <a:off x="6604000" y="3159125"/>
            <a:ext cx="558800" cy="539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/>
              <a:t>16</a:t>
            </a:r>
            <a:r>
              <a:rPr lang="en-GB"/>
              <a:t>B</a:t>
            </a:r>
          </a:p>
          <a:p>
            <a:pPr algn="ctr"/>
            <a:r>
              <a:rPr lang="en-GB" sz="1000"/>
              <a:t>unbound</a:t>
            </a:r>
          </a:p>
        </p:txBody>
      </p:sp>
      <p:sp>
        <p:nvSpPr>
          <p:cNvPr id="3121" name="Rectangle 49"/>
          <p:cNvSpPr>
            <a:spLocks noChangeArrowheads="1"/>
          </p:cNvSpPr>
          <p:nvPr/>
        </p:nvSpPr>
        <p:spPr bwMode="auto">
          <a:xfrm>
            <a:off x="7162800" y="3159125"/>
            <a:ext cx="558800" cy="539750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17</a:t>
            </a:r>
            <a:r>
              <a:rPr lang="en-GB" dirty="0">
                <a:solidFill>
                  <a:srgbClr val="000000"/>
                </a:solidFill>
              </a:rPr>
              <a:t>B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n,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>
                <a:solidFill>
                  <a:srgbClr val="FFFF00"/>
                </a:solidFill>
              </a:rPr>
              <a:t>4</a:t>
            </a:r>
            <a:r>
              <a:rPr lang="en-GB" sz="1000" dirty="0"/>
              <a:t>n</a:t>
            </a:r>
          </a:p>
        </p:txBody>
      </p:sp>
      <p:sp>
        <p:nvSpPr>
          <p:cNvPr id="3122" name="Rectangle 50"/>
          <p:cNvSpPr>
            <a:spLocks noChangeArrowheads="1"/>
          </p:cNvSpPr>
          <p:nvPr/>
        </p:nvSpPr>
        <p:spPr bwMode="auto">
          <a:xfrm>
            <a:off x="7721600" y="3159125"/>
            <a:ext cx="558800" cy="539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/>
              <a:t>18</a:t>
            </a:r>
            <a:r>
              <a:rPr lang="en-GB"/>
              <a:t>B</a:t>
            </a:r>
          </a:p>
          <a:p>
            <a:pPr algn="ctr"/>
            <a:r>
              <a:rPr lang="en-GB" sz="1000"/>
              <a:t>unbound</a:t>
            </a:r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auto">
          <a:xfrm>
            <a:off x="3810000" y="2617788"/>
            <a:ext cx="558800" cy="5413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>
                <a:solidFill>
                  <a:schemeClr val="bg1"/>
                </a:solidFill>
              </a:rPr>
              <a:t>12</a:t>
            </a:r>
            <a:r>
              <a:rPr lang="en-GB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n-GB" sz="1000"/>
              <a:t>20.38 m</a:t>
            </a:r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4368800" y="2617788"/>
            <a:ext cx="558800" cy="5413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chemeClr val="bg1"/>
                </a:solidFill>
              </a:rPr>
              <a:t>13</a:t>
            </a:r>
            <a:r>
              <a:rPr lang="en-GB" dirty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n-GB" sz="1000" dirty="0"/>
              <a:t>20.38 </a:t>
            </a:r>
            <a:r>
              <a:rPr lang="en-GB" sz="1000" dirty="0" err="1"/>
              <a:t>m</a:t>
            </a:r>
            <a:endParaRPr lang="en-GB" sz="1000" dirty="0"/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auto">
          <a:xfrm>
            <a:off x="4927600" y="2617788"/>
            <a:ext cx="558800" cy="541337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14</a:t>
            </a:r>
            <a:r>
              <a:rPr lang="en-GB" dirty="0"/>
              <a:t>C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/>
              <a:t>no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γ</a:t>
            </a:r>
            <a:endParaRPr lang="en-GB" sz="1000" dirty="0"/>
          </a:p>
        </p:txBody>
      </p:sp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5486400" y="2617788"/>
            <a:ext cx="558800" cy="541337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15</a:t>
            </a:r>
            <a:r>
              <a:rPr lang="en-GB" dirty="0"/>
              <a:t>C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endParaRPr lang="en-GB" sz="1000" dirty="0"/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6045200" y="2617788"/>
            <a:ext cx="558800" cy="541337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16</a:t>
            </a:r>
            <a:r>
              <a:rPr lang="en-GB" dirty="0"/>
              <a:t>C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endParaRPr lang="en-GB" sz="1000" dirty="0"/>
          </a:p>
        </p:txBody>
      </p:sp>
      <p:sp>
        <p:nvSpPr>
          <p:cNvPr id="3129" name="Rectangle 57"/>
          <p:cNvSpPr>
            <a:spLocks noChangeArrowheads="1"/>
          </p:cNvSpPr>
          <p:nvPr/>
        </p:nvSpPr>
        <p:spPr bwMode="auto">
          <a:xfrm>
            <a:off x="6604000" y="2617788"/>
            <a:ext cx="558800" cy="541337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17</a:t>
            </a:r>
            <a:r>
              <a:rPr lang="en-GB" dirty="0"/>
              <a:t>C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endParaRPr lang="en-GB" sz="1000" dirty="0"/>
          </a:p>
        </p:txBody>
      </p:sp>
      <p:sp>
        <p:nvSpPr>
          <p:cNvPr id="3130" name="Rectangle 58"/>
          <p:cNvSpPr>
            <a:spLocks noChangeArrowheads="1"/>
          </p:cNvSpPr>
          <p:nvPr/>
        </p:nvSpPr>
        <p:spPr bwMode="auto">
          <a:xfrm>
            <a:off x="7162800" y="2617788"/>
            <a:ext cx="558800" cy="541337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18</a:t>
            </a:r>
            <a:r>
              <a:rPr lang="en-GB" dirty="0"/>
              <a:t>C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endParaRPr lang="en-GB" sz="1000" dirty="0"/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auto">
          <a:xfrm>
            <a:off x="7721600" y="2617788"/>
            <a:ext cx="558800" cy="541337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19</a:t>
            </a:r>
            <a:r>
              <a:rPr lang="en-GB" dirty="0"/>
              <a:t>C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endParaRPr lang="en-GB" sz="1000" dirty="0"/>
          </a:p>
        </p:txBody>
      </p:sp>
      <p:sp>
        <p:nvSpPr>
          <p:cNvPr id="59" name="Rectangle 54"/>
          <p:cNvSpPr>
            <a:spLocks noChangeArrowheads="1"/>
          </p:cNvSpPr>
          <p:nvPr/>
        </p:nvSpPr>
        <p:spPr bwMode="auto">
          <a:xfrm>
            <a:off x="3810000" y="2082801"/>
            <a:ext cx="558800" cy="541337"/>
          </a:xfrm>
          <a:prstGeom prst="rect">
            <a:avLst/>
          </a:prstGeom>
          <a:solidFill>
            <a:srgbClr val="FE2F7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13</a:t>
            </a:r>
            <a:r>
              <a:rPr lang="en-GB" dirty="0"/>
              <a:t>N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/>
              <a:t>no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γ</a:t>
            </a:r>
            <a:endParaRPr lang="en-GB" sz="1000" dirty="0"/>
          </a:p>
        </p:txBody>
      </p:sp>
      <p:sp>
        <p:nvSpPr>
          <p:cNvPr id="62" name="Rectangle 54"/>
          <p:cNvSpPr>
            <a:spLocks noChangeArrowheads="1"/>
          </p:cNvSpPr>
          <p:nvPr/>
        </p:nvSpPr>
        <p:spPr bwMode="auto">
          <a:xfrm>
            <a:off x="7721595" y="2082798"/>
            <a:ext cx="558800" cy="541337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20</a:t>
            </a:r>
            <a:r>
              <a:rPr lang="en-GB" dirty="0">
                <a:solidFill>
                  <a:srgbClr val="000000"/>
                </a:solidFill>
              </a:rPr>
              <a:t>N</a:t>
            </a:r>
          </a:p>
          <a:p>
            <a:pPr algn="ctr"/>
            <a:r>
              <a:rPr lang="en-GB" sz="1000" dirty="0" err="1"/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endParaRPr lang="en-GB" sz="1000" dirty="0"/>
          </a:p>
        </p:txBody>
      </p:sp>
      <p:sp>
        <p:nvSpPr>
          <p:cNvPr id="63" name="Rectangle 54"/>
          <p:cNvSpPr>
            <a:spLocks noChangeArrowheads="1"/>
          </p:cNvSpPr>
          <p:nvPr/>
        </p:nvSpPr>
        <p:spPr bwMode="auto">
          <a:xfrm>
            <a:off x="5486400" y="2074334"/>
            <a:ext cx="558800" cy="541337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FFFF00"/>
                </a:solidFill>
              </a:rPr>
              <a:t>16</a:t>
            </a:r>
            <a:r>
              <a:rPr lang="en-GB" dirty="0">
                <a:solidFill>
                  <a:srgbClr val="FFFF00"/>
                </a:solidFill>
              </a:rPr>
              <a:t>N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βα</a:t>
            </a:r>
            <a:endParaRPr lang="en-GB" sz="1000" dirty="0"/>
          </a:p>
        </p:txBody>
      </p:sp>
      <p:sp>
        <p:nvSpPr>
          <p:cNvPr id="64" name="Rectangle 54"/>
          <p:cNvSpPr>
            <a:spLocks noChangeArrowheads="1"/>
          </p:cNvSpPr>
          <p:nvPr/>
        </p:nvSpPr>
        <p:spPr bwMode="auto">
          <a:xfrm>
            <a:off x="6053668" y="2074334"/>
            <a:ext cx="558800" cy="541337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FFFF00"/>
                </a:solidFill>
              </a:rPr>
              <a:t>17</a:t>
            </a:r>
            <a:r>
              <a:rPr lang="en-GB" dirty="0">
                <a:solidFill>
                  <a:srgbClr val="FFFF00"/>
                </a:solidFill>
              </a:rPr>
              <a:t>N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n,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βα</a:t>
            </a:r>
            <a:endParaRPr lang="en-GB" sz="1000" dirty="0"/>
          </a:p>
        </p:txBody>
      </p:sp>
      <p:sp>
        <p:nvSpPr>
          <p:cNvPr id="65" name="Rectangle 54"/>
          <p:cNvSpPr>
            <a:spLocks noChangeArrowheads="1"/>
          </p:cNvSpPr>
          <p:nvPr/>
        </p:nvSpPr>
        <p:spPr bwMode="auto">
          <a:xfrm>
            <a:off x="7162800" y="2074334"/>
            <a:ext cx="558800" cy="541337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19</a:t>
            </a:r>
            <a:r>
              <a:rPr lang="en-GB" dirty="0"/>
              <a:t>N</a:t>
            </a:r>
          </a:p>
          <a:p>
            <a:pPr algn="ctr"/>
            <a:r>
              <a:rPr lang="en-GB" sz="1000" dirty="0" err="1"/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endParaRPr lang="en-GB" sz="1000" dirty="0"/>
          </a:p>
        </p:txBody>
      </p:sp>
      <p:sp>
        <p:nvSpPr>
          <p:cNvPr id="66" name="Rectangle 54"/>
          <p:cNvSpPr>
            <a:spLocks noChangeArrowheads="1"/>
          </p:cNvSpPr>
          <p:nvPr/>
        </p:nvSpPr>
        <p:spPr bwMode="auto">
          <a:xfrm>
            <a:off x="6612466" y="2074334"/>
            <a:ext cx="558800" cy="541337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FFFF00"/>
                </a:solidFill>
              </a:rPr>
              <a:t>18</a:t>
            </a:r>
            <a:r>
              <a:rPr lang="en-GB" dirty="0">
                <a:solidFill>
                  <a:srgbClr val="FFFF00"/>
                </a:solidFill>
              </a:rPr>
              <a:t>N</a:t>
            </a:r>
          </a:p>
          <a:p>
            <a:pPr algn="ctr"/>
            <a:r>
              <a:rPr lang="en-GB" sz="1000" dirty="0" err="1"/>
              <a:t>β,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n,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βα</a:t>
            </a:r>
            <a:endParaRPr lang="en-GB" sz="1000" dirty="0"/>
          </a:p>
        </p:txBody>
      </p:sp>
      <p:sp>
        <p:nvSpPr>
          <p:cNvPr id="67" name="Rectangle 32"/>
          <p:cNvSpPr>
            <a:spLocks noChangeArrowheads="1"/>
          </p:cNvSpPr>
          <p:nvPr/>
        </p:nvSpPr>
        <p:spPr bwMode="auto">
          <a:xfrm>
            <a:off x="5503332" y="1540934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chemeClr val="bg1"/>
                </a:solidFill>
              </a:rPr>
              <a:t>17</a:t>
            </a:r>
            <a:r>
              <a:rPr lang="en-GB" dirty="0">
                <a:solidFill>
                  <a:schemeClr val="bg1"/>
                </a:solidFill>
              </a:rPr>
              <a:t>O</a:t>
            </a:r>
          </a:p>
          <a:p>
            <a:pPr algn="ctr"/>
            <a:r>
              <a:rPr lang="en-GB" sz="1000" dirty="0">
                <a:solidFill>
                  <a:schemeClr val="bg1"/>
                </a:solidFill>
              </a:rPr>
              <a:t>stable</a:t>
            </a:r>
          </a:p>
        </p:txBody>
      </p:sp>
      <p:sp>
        <p:nvSpPr>
          <p:cNvPr id="68" name="Rectangle 32"/>
          <p:cNvSpPr>
            <a:spLocks noChangeArrowheads="1"/>
          </p:cNvSpPr>
          <p:nvPr/>
        </p:nvSpPr>
        <p:spPr bwMode="auto">
          <a:xfrm>
            <a:off x="6070600" y="1532467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chemeClr val="bg1"/>
                </a:solidFill>
              </a:rPr>
              <a:t>18</a:t>
            </a:r>
            <a:r>
              <a:rPr lang="en-GB" dirty="0">
                <a:solidFill>
                  <a:schemeClr val="bg1"/>
                </a:solidFill>
              </a:rPr>
              <a:t>O</a:t>
            </a:r>
          </a:p>
          <a:p>
            <a:pPr algn="ctr"/>
            <a:r>
              <a:rPr lang="en-GB" sz="1000" dirty="0">
                <a:solidFill>
                  <a:schemeClr val="bg1"/>
                </a:solidFill>
              </a:rPr>
              <a:t>stable</a:t>
            </a:r>
          </a:p>
        </p:txBody>
      </p:sp>
      <p:sp>
        <p:nvSpPr>
          <p:cNvPr id="69" name="Rectangle 32"/>
          <p:cNvSpPr>
            <a:spLocks noChangeArrowheads="1"/>
          </p:cNvSpPr>
          <p:nvPr/>
        </p:nvSpPr>
        <p:spPr bwMode="auto">
          <a:xfrm>
            <a:off x="4368801" y="2074334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chemeClr val="bg1"/>
                </a:solidFill>
              </a:rPr>
              <a:t>14</a:t>
            </a:r>
            <a:r>
              <a:rPr lang="en-GB" dirty="0">
                <a:solidFill>
                  <a:schemeClr val="bg1"/>
                </a:solidFill>
              </a:rPr>
              <a:t>N</a:t>
            </a:r>
          </a:p>
          <a:p>
            <a:pPr algn="ctr"/>
            <a:r>
              <a:rPr lang="en-GB" sz="1000" dirty="0">
                <a:solidFill>
                  <a:schemeClr val="bg1"/>
                </a:solidFill>
              </a:rPr>
              <a:t>stable</a:t>
            </a:r>
          </a:p>
        </p:txBody>
      </p:sp>
      <p:sp>
        <p:nvSpPr>
          <p:cNvPr id="70" name="Rectangle 32"/>
          <p:cNvSpPr>
            <a:spLocks noChangeArrowheads="1"/>
          </p:cNvSpPr>
          <p:nvPr/>
        </p:nvSpPr>
        <p:spPr bwMode="auto">
          <a:xfrm>
            <a:off x="4927600" y="2074334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chemeClr val="bg1"/>
                </a:solidFill>
              </a:rPr>
              <a:t>15</a:t>
            </a:r>
            <a:r>
              <a:rPr lang="en-GB" dirty="0">
                <a:solidFill>
                  <a:schemeClr val="bg1"/>
                </a:solidFill>
              </a:rPr>
              <a:t>N</a:t>
            </a:r>
          </a:p>
          <a:p>
            <a:pPr algn="ctr"/>
            <a:r>
              <a:rPr lang="en-GB" sz="1000" dirty="0">
                <a:solidFill>
                  <a:schemeClr val="bg1"/>
                </a:solidFill>
              </a:rPr>
              <a:t>stable</a:t>
            </a:r>
          </a:p>
        </p:txBody>
      </p:sp>
      <p:sp>
        <p:nvSpPr>
          <p:cNvPr id="81" name="Rectangle 44"/>
          <p:cNvSpPr>
            <a:spLocks noChangeArrowheads="1"/>
          </p:cNvSpPr>
          <p:nvPr/>
        </p:nvSpPr>
        <p:spPr bwMode="auto">
          <a:xfrm>
            <a:off x="2675467" y="3168649"/>
            <a:ext cx="558800" cy="539750"/>
          </a:xfrm>
          <a:prstGeom prst="rect">
            <a:avLst/>
          </a:prstGeom>
          <a:solidFill>
            <a:srgbClr val="D18D1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9</a:t>
            </a:r>
            <a:r>
              <a:rPr lang="en-GB" dirty="0">
                <a:solidFill>
                  <a:srgbClr val="000000"/>
                </a:solidFill>
              </a:rPr>
              <a:t>B</a:t>
            </a:r>
          </a:p>
          <a:p>
            <a:pPr algn="ctr"/>
            <a:r>
              <a:rPr lang="en-GB" sz="1000" dirty="0" err="1"/>
              <a:t>p</a:t>
            </a:r>
            <a:endParaRPr lang="en-GB" sz="1000" dirty="0"/>
          </a:p>
        </p:txBody>
      </p:sp>
      <p:sp>
        <p:nvSpPr>
          <p:cNvPr id="82" name="Rectangle 44"/>
          <p:cNvSpPr>
            <a:spLocks noChangeArrowheads="1"/>
          </p:cNvSpPr>
          <p:nvPr/>
        </p:nvSpPr>
        <p:spPr bwMode="auto">
          <a:xfrm>
            <a:off x="1024465" y="4260850"/>
            <a:ext cx="558800" cy="539750"/>
          </a:xfrm>
          <a:prstGeom prst="rect">
            <a:avLst/>
          </a:prstGeom>
          <a:solidFill>
            <a:srgbClr val="D18D1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4</a:t>
            </a:r>
            <a:r>
              <a:rPr lang="en-GB" dirty="0">
                <a:solidFill>
                  <a:srgbClr val="000000"/>
                </a:solidFill>
              </a:rPr>
              <a:t>Li</a:t>
            </a:r>
          </a:p>
          <a:p>
            <a:pPr algn="ctr"/>
            <a:r>
              <a:rPr lang="en-GB" sz="1000" dirty="0" err="1"/>
              <a:t>p</a:t>
            </a:r>
            <a:endParaRPr lang="en-GB" sz="1000" dirty="0"/>
          </a:p>
        </p:txBody>
      </p:sp>
      <p:sp>
        <p:nvSpPr>
          <p:cNvPr id="83" name="Rectangle 44"/>
          <p:cNvSpPr>
            <a:spLocks noChangeArrowheads="1"/>
          </p:cNvSpPr>
          <p:nvPr/>
        </p:nvSpPr>
        <p:spPr bwMode="auto">
          <a:xfrm>
            <a:off x="1591733" y="4260850"/>
            <a:ext cx="558800" cy="539750"/>
          </a:xfrm>
          <a:prstGeom prst="rect">
            <a:avLst/>
          </a:prstGeom>
          <a:solidFill>
            <a:srgbClr val="D18D1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5</a:t>
            </a:r>
            <a:r>
              <a:rPr lang="en-GB" dirty="0">
                <a:solidFill>
                  <a:srgbClr val="000000"/>
                </a:solidFill>
              </a:rPr>
              <a:t>Li</a:t>
            </a:r>
          </a:p>
          <a:p>
            <a:pPr algn="ctr"/>
            <a:r>
              <a:rPr lang="en-GB" sz="1000" dirty="0" err="1"/>
              <a:t>p</a:t>
            </a:r>
            <a:endParaRPr lang="en-GB" sz="1000" dirty="0"/>
          </a:p>
        </p:txBody>
      </p:sp>
      <p:sp>
        <p:nvSpPr>
          <p:cNvPr id="84" name="Rectangle 44"/>
          <p:cNvSpPr>
            <a:spLocks noChangeArrowheads="1"/>
          </p:cNvSpPr>
          <p:nvPr/>
        </p:nvSpPr>
        <p:spPr bwMode="auto">
          <a:xfrm>
            <a:off x="1583266" y="3710516"/>
            <a:ext cx="558800" cy="539750"/>
          </a:xfrm>
          <a:prstGeom prst="rect">
            <a:avLst/>
          </a:prstGeom>
          <a:solidFill>
            <a:srgbClr val="D18D1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6</a:t>
            </a:r>
            <a:r>
              <a:rPr lang="en-GB" dirty="0">
                <a:solidFill>
                  <a:srgbClr val="000000"/>
                </a:solidFill>
              </a:rPr>
              <a:t>Be</a:t>
            </a:r>
          </a:p>
          <a:p>
            <a:pPr algn="ctr"/>
            <a:r>
              <a:rPr lang="en-GB" sz="1000" dirty="0"/>
              <a:t>2p</a:t>
            </a:r>
          </a:p>
        </p:txBody>
      </p:sp>
      <p:sp>
        <p:nvSpPr>
          <p:cNvPr id="85" name="Rectangle 44"/>
          <p:cNvSpPr>
            <a:spLocks noChangeArrowheads="1"/>
          </p:cNvSpPr>
          <p:nvPr/>
        </p:nvSpPr>
        <p:spPr bwMode="auto">
          <a:xfrm>
            <a:off x="1574799" y="3158068"/>
            <a:ext cx="558800" cy="539750"/>
          </a:xfrm>
          <a:prstGeom prst="rect">
            <a:avLst/>
          </a:prstGeom>
          <a:solidFill>
            <a:srgbClr val="D18D1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7</a:t>
            </a:r>
            <a:r>
              <a:rPr lang="en-GB" dirty="0">
                <a:solidFill>
                  <a:srgbClr val="000000"/>
                </a:solidFill>
              </a:rPr>
              <a:t>B</a:t>
            </a:r>
          </a:p>
          <a:p>
            <a:pPr algn="ctr"/>
            <a:r>
              <a:rPr lang="en-GB" sz="1000" dirty="0" err="1"/>
              <a:t>p</a:t>
            </a:r>
            <a:endParaRPr lang="en-GB" sz="1000" dirty="0"/>
          </a:p>
        </p:txBody>
      </p:sp>
      <p:sp>
        <p:nvSpPr>
          <p:cNvPr id="86" name="Rectangle 44"/>
          <p:cNvSpPr>
            <a:spLocks noChangeArrowheads="1"/>
          </p:cNvSpPr>
          <p:nvPr/>
        </p:nvSpPr>
        <p:spPr bwMode="auto">
          <a:xfrm>
            <a:off x="1566333" y="2626782"/>
            <a:ext cx="558800" cy="539750"/>
          </a:xfrm>
          <a:prstGeom prst="rect">
            <a:avLst/>
          </a:prstGeom>
          <a:solidFill>
            <a:srgbClr val="D18D1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8</a:t>
            </a:r>
            <a:r>
              <a:rPr lang="en-GB" dirty="0">
                <a:solidFill>
                  <a:srgbClr val="000000"/>
                </a:solidFill>
              </a:rPr>
              <a:t>C</a:t>
            </a:r>
          </a:p>
          <a:p>
            <a:pPr algn="ctr"/>
            <a:r>
              <a:rPr lang="en-GB" sz="1000" dirty="0"/>
              <a:t>2p</a:t>
            </a:r>
          </a:p>
        </p:txBody>
      </p:sp>
      <p:sp>
        <p:nvSpPr>
          <p:cNvPr id="87" name="Rectangle 44"/>
          <p:cNvSpPr>
            <a:spLocks noChangeArrowheads="1"/>
          </p:cNvSpPr>
          <p:nvPr/>
        </p:nvSpPr>
        <p:spPr bwMode="auto">
          <a:xfrm>
            <a:off x="2683932" y="2065867"/>
            <a:ext cx="558800" cy="539750"/>
          </a:xfrm>
          <a:prstGeom prst="rect">
            <a:avLst/>
          </a:prstGeom>
          <a:solidFill>
            <a:srgbClr val="D18D1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11</a:t>
            </a:r>
            <a:r>
              <a:rPr lang="en-GB" dirty="0">
                <a:solidFill>
                  <a:srgbClr val="000000"/>
                </a:solidFill>
              </a:rPr>
              <a:t>N</a:t>
            </a:r>
          </a:p>
          <a:p>
            <a:pPr algn="ctr"/>
            <a:r>
              <a:rPr lang="en-GB" sz="1000" dirty="0" err="1"/>
              <a:t>p</a:t>
            </a:r>
            <a:endParaRPr lang="en-GB" sz="1000" dirty="0"/>
          </a:p>
        </p:txBody>
      </p:sp>
      <p:sp>
        <p:nvSpPr>
          <p:cNvPr id="88" name="Rectangle 44"/>
          <p:cNvSpPr>
            <a:spLocks noChangeArrowheads="1"/>
          </p:cNvSpPr>
          <p:nvPr/>
        </p:nvSpPr>
        <p:spPr bwMode="auto">
          <a:xfrm>
            <a:off x="2692399" y="1543048"/>
            <a:ext cx="558800" cy="539750"/>
          </a:xfrm>
          <a:prstGeom prst="rect">
            <a:avLst/>
          </a:prstGeom>
          <a:solidFill>
            <a:srgbClr val="D18D1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12</a:t>
            </a:r>
            <a:r>
              <a:rPr lang="en-GB" dirty="0">
                <a:solidFill>
                  <a:srgbClr val="000000"/>
                </a:solidFill>
              </a:rPr>
              <a:t>O</a:t>
            </a:r>
          </a:p>
          <a:p>
            <a:pPr algn="ctr"/>
            <a:r>
              <a:rPr lang="en-GB" sz="1000" dirty="0"/>
              <a:t>2p</a:t>
            </a:r>
          </a:p>
        </p:txBody>
      </p:sp>
      <p:sp>
        <p:nvSpPr>
          <p:cNvPr id="89" name="Rectangle 44"/>
          <p:cNvSpPr>
            <a:spLocks noChangeArrowheads="1"/>
          </p:cNvSpPr>
          <p:nvPr/>
        </p:nvSpPr>
        <p:spPr bwMode="auto">
          <a:xfrm>
            <a:off x="2125134" y="2082801"/>
            <a:ext cx="558800" cy="539750"/>
          </a:xfrm>
          <a:prstGeom prst="rect">
            <a:avLst/>
          </a:prstGeom>
          <a:solidFill>
            <a:srgbClr val="D18D1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10</a:t>
            </a:r>
            <a:r>
              <a:rPr lang="en-GB" dirty="0">
                <a:solidFill>
                  <a:srgbClr val="000000"/>
                </a:solidFill>
              </a:rPr>
              <a:t>N</a:t>
            </a:r>
          </a:p>
          <a:p>
            <a:pPr algn="ctr"/>
            <a:r>
              <a:rPr lang="en-GB" sz="1000" dirty="0"/>
              <a:t>P?</a:t>
            </a:r>
          </a:p>
        </p:txBody>
      </p:sp>
      <p:cxnSp>
        <p:nvCxnSpPr>
          <p:cNvPr id="94" name="Conector recto 93"/>
          <p:cNvCxnSpPr/>
          <p:nvPr/>
        </p:nvCxnSpPr>
        <p:spPr bwMode="auto">
          <a:xfrm rot="16200000" flipH="1">
            <a:off x="-354564" y="4488367"/>
            <a:ext cx="3841800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Conector recto 94"/>
          <p:cNvCxnSpPr/>
          <p:nvPr/>
        </p:nvCxnSpPr>
        <p:spPr bwMode="auto">
          <a:xfrm rot="16200000" flipH="1">
            <a:off x="212699" y="3963434"/>
            <a:ext cx="3841800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6" name="CuadroTexto 95"/>
          <p:cNvSpPr txBox="1"/>
          <p:nvPr/>
        </p:nvSpPr>
        <p:spPr>
          <a:xfrm>
            <a:off x="1600200" y="6096000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N=2</a:t>
            </a:r>
          </a:p>
        </p:txBody>
      </p:sp>
      <p:sp>
        <p:nvSpPr>
          <p:cNvPr id="97" name="CuadroTexto 96"/>
          <p:cNvSpPr txBox="1"/>
          <p:nvPr/>
        </p:nvSpPr>
        <p:spPr>
          <a:xfrm>
            <a:off x="2743200" y="162580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 err="1">
                <a:solidFill>
                  <a:srgbClr val="1F497D"/>
                </a:solidFill>
                <a:latin typeface="Comic Sans MS"/>
                <a:cs typeface="Comic Sans MS"/>
              </a:rPr>
              <a:t>Exotic</a:t>
            </a:r>
            <a:r>
              <a:rPr lang="es-ES_tradnl" sz="2800" dirty="0">
                <a:solidFill>
                  <a:srgbClr val="1F497D"/>
                </a:solidFill>
                <a:latin typeface="Comic Sans MS"/>
                <a:cs typeface="Comic Sans MS"/>
              </a:rPr>
              <a:t>                </a:t>
            </a:r>
            <a:r>
              <a:rPr lang="es-ES_tradnl" sz="2800" dirty="0" err="1">
                <a:solidFill>
                  <a:srgbClr val="1F497D"/>
                </a:solidFill>
                <a:latin typeface="Comic Sans MS"/>
                <a:cs typeface="Comic Sans MS"/>
              </a:rPr>
              <a:t>decays</a:t>
            </a:r>
            <a:endParaRPr lang="es-ES_tradnl" sz="2800" dirty="0">
              <a:solidFill>
                <a:srgbClr val="1F497D"/>
              </a:solidFill>
              <a:latin typeface="Comic Sans MS"/>
              <a:cs typeface="Comic Sans MS"/>
            </a:endParaRPr>
          </a:p>
        </p:txBody>
      </p:sp>
      <p:cxnSp>
        <p:nvCxnSpPr>
          <p:cNvPr id="98" name="Conector recto 97"/>
          <p:cNvCxnSpPr/>
          <p:nvPr/>
        </p:nvCxnSpPr>
        <p:spPr bwMode="auto">
          <a:xfrm rot="16200000" flipH="1">
            <a:off x="2998235" y="3436433"/>
            <a:ext cx="3841800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Conector recto 98"/>
          <p:cNvCxnSpPr/>
          <p:nvPr/>
        </p:nvCxnSpPr>
        <p:spPr bwMode="auto">
          <a:xfrm rot="5400000">
            <a:off x="3763506" y="3263832"/>
            <a:ext cx="3445789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0" name="CuadroTexto 99"/>
          <p:cNvSpPr txBox="1"/>
          <p:nvPr/>
        </p:nvSpPr>
        <p:spPr>
          <a:xfrm>
            <a:off x="4953000" y="4876800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N=8</a:t>
            </a:r>
          </a:p>
        </p:txBody>
      </p:sp>
      <p:cxnSp>
        <p:nvCxnSpPr>
          <p:cNvPr id="101" name="Conector recto 100"/>
          <p:cNvCxnSpPr>
            <a:cxnSpLocks noChangeAspect="1"/>
          </p:cNvCxnSpPr>
          <p:nvPr/>
        </p:nvCxnSpPr>
        <p:spPr bwMode="auto">
          <a:xfrm rot="10800000" flipH="1">
            <a:off x="2124014" y="2057401"/>
            <a:ext cx="6181786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Conector recto 101"/>
          <p:cNvCxnSpPr>
            <a:cxnSpLocks noChangeAspect="1"/>
          </p:cNvCxnSpPr>
          <p:nvPr/>
        </p:nvCxnSpPr>
        <p:spPr bwMode="auto">
          <a:xfrm rot="10800000" flipH="1">
            <a:off x="634762" y="5333999"/>
            <a:ext cx="4309771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Conector recto 102"/>
          <p:cNvCxnSpPr>
            <a:cxnSpLocks noChangeAspect="1"/>
          </p:cNvCxnSpPr>
          <p:nvPr/>
        </p:nvCxnSpPr>
        <p:spPr bwMode="auto">
          <a:xfrm rot="10800000" flipH="1">
            <a:off x="888629" y="4800600"/>
            <a:ext cx="4597771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CuadroTexto 103"/>
          <p:cNvSpPr txBox="1"/>
          <p:nvPr/>
        </p:nvSpPr>
        <p:spPr>
          <a:xfrm>
            <a:off x="457200" y="4876800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Z=2</a:t>
            </a:r>
          </a:p>
        </p:txBody>
      </p:sp>
      <p:sp>
        <p:nvSpPr>
          <p:cNvPr id="105" name="CuadroTexto 104"/>
          <p:cNvSpPr txBox="1"/>
          <p:nvPr/>
        </p:nvSpPr>
        <p:spPr>
          <a:xfrm>
            <a:off x="2133600" y="1673423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Z=8</a:t>
            </a:r>
          </a:p>
        </p:txBody>
      </p:sp>
      <p:cxnSp>
        <p:nvCxnSpPr>
          <p:cNvPr id="106" name="Conector recto 105"/>
          <p:cNvCxnSpPr>
            <a:cxnSpLocks noChangeAspect="1"/>
          </p:cNvCxnSpPr>
          <p:nvPr/>
        </p:nvCxnSpPr>
        <p:spPr bwMode="auto">
          <a:xfrm rot="10800000" flipH="1">
            <a:off x="2535631" y="1524001"/>
            <a:ext cx="4093766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7" name="Rectangle 49"/>
          <p:cNvSpPr>
            <a:spLocks noChangeArrowheads="1"/>
          </p:cNvSpPr>
          <p:nvPr/>
        </p:nvSpPr>
        <p:spPr bwMode="auto">
          <a:xfrm>
            <a:off x="8280399" y="3158068"/>
            <a:ext cx="558800" cy="539750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19</a:t>
            </a:r>
            <a:r>
              <a:rPr lang="en-GB" dirty="0">
                <a:solidFill>
                  <a:srgbClr val="000000"/>
                </a:solidFill>
              </a:rPr>
              <a:t>B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n,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2n</a:t>
            </a:r>
          </a:p>
        </p:txBody>
      </p:sp>
      <p:sp>
        <p:nvSpPr>
          <p:cNvPr id="108" name="Rectangle 30"/>
          <p:cNvSpPr>
            <a:spLocks noChangeArrowheads="1"/>
          </p:cNvSpPr>
          <p:nvPr/>
        </p:nvSpPr>
        <p:spPr bwMode="auto">
          <a:xfrm>
            <a:off x="4936066" y="975783"/>
            <a:ext cx="558800" cy="539750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17</a:t>
            </a:r>
            <a:r>
              <a:rPr lang="en-GB" dirty="0"/>
              <a:t>F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endParaRPr lang="en-GB" sz="1000" dirty="0"/>
          </a:p>
        </p:txBody>
      </p:sp>
      <p:sp>
        <p:nvSpPr>
          <p:cNvPr id="109" name="Rectangle 30"/>
          <p:cNvSpPr>
            <a:spLocks noChangeArrowheads="1"/>
          </p:cNvSpPr>
          <p:nvPr/>
        </p:nvSpPr>
        <p:spPr bwMode="auto">
          <a:xfrm>
            <a:off x="5486401" y="967316"/>
            <a:ext cx="558800" cy="539750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18</a:t>
            </a:r>
            <a:r>
              <a:rPr lang="en-GB" dirty="0"/>
              <a:t>F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endParaRPr lang="en-GB" sz="1000" dirty="0"/>
          </a:p>
        </p:txBody>
      </p:sp>
      <p:sp>
        <p:nvSpPr>
          <p:cNvPr id="110" name="Rectangle 32"/>
          <p:cNvSpPr>
            <a:spLocks noChangeArrowheads="1"/>
          </p:cNvSpPr>
          <p:nvPr/>
        </p:nvSpPr>
        <p:spPr bwMode="auto">
          <a:xfrm>
            <a:off x="6062133" y="984250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chemeClr val="bg1"/>
                </a:solidFill>
              </a:rPr>
              <a:t>19</a:t>
            </a:r>
            <a:r>
              <a:rPr lang="en-GB" dirty="0">
                <a:solidFill>
                  <a:schemeClr val="bg1"/>
                </a:solidFill>
              </a:rPr>
              <a:t>F</a:t>
            </a:r>
          </a:p>
          <a:p>
            <a:pPr algn="ctr"/>
            <a:r>
              <a:rPr lang="en-GB" sz="1000" dirty="0">
                <a:solidFill>
                  <a:schemeClr val="bg1"/>
                </a:solidFill>
              </a:rPr>
              <a:t>stable</a:t>
            </a:r>
          </a:p>
        </p:txBody>
      </p:sp>
      <p:sp>
        <p:nvSpPr>
          <p:cNvPr id="111" name="Rectangle 30"/>
          <p:cNvSpPr>
            <a:spLocks noChangeArrowheads="1"/>
          </p:cNvSpPr>
          <p:nvPr/>
        </p:nvSpPr>
        <p:spPr bwMode="auto">
          <a:xfrm>
            <a:off x="4394200" y="450850"/>
            <a:ext cx="558800" cy="539750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17</a:t>
            </a:r>
            <a:r>
              <a:rPr lang="en-GB" dirty="0"/>
              <a:t>Ne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βp,βα</a:t>
            </a:r>
            <a:endParaRPr lang="en-GB" sz="1000" dirty="0"/>
          </a:p>
        </p:txBody>
      </p:sp>
      <p:sp>
        <p:nvSpPr>
          <p:cNvPr id="93" name="CuadroTexto 92"/>
          <p:cNvSpPr txBox="1"/>
          <p:nvPr/>
        </p:nvSpPr>
        <p:spPr>
          <a:xfrm>
            <a:off x="2590800" y="5410200"/>
            <a:ext cx="6553200" cy="923330"/>
          </a:xfrm>
          <a:prstGeom prst="rect">
            <a:avLst/>
          </a:prstGeom>
          <a:solidFill>
            <a:srgbClr val="FEF6D1"/>
          </a:solidFill>
          <a:ln>
            <a:solidFill>
              <a:srgbClr val="FDFBD8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b="1" dirty="0" err="1">
                <a:solidFill>
                  <a:srgbClr val="0000FF"/>
                </a:solidFill>
              </a:rPr>
              <a:t>Q</a:t>
            </a:r>
            <a:r>
              <a:rPr lang="es-ES_tradnl" b="1" baseline="-25000" dirty="0" err="1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b="1" baseline="-25000" dirty="0" err="1">
                <a:solidFill>
                  <a:srgbClr val="0000FF"/>
                </a:solidFill>
              </a:rPr>
              <a:t>d</a:t>
            </a:r>
            <a:r>
              <a:rPr lang="es-ES_tradnl" dirty="0"/>
              <a:t> = 3 </a:t>
            </a:r>
            <a:r>
              <a:rPr lang="es-ES_tradnl" dirty="0" err="1"/>
              <a:t>–</a:t>
            </a:r>
            <a:r>
              <a:rPr lang="es-ES_tradnl" dirty="0"/>
              <a:t> S</a:t>
            </a:r>
            <a:r>
              <a:rPr lang="es-ES_tradnl" baseline="-25000" dirty="0"/>
              <a:t>2n</a:t>
            </a:r>
            <a:r>
              <a:rPr lang="es-ES_tradnl" dirty="0"/>
              <a:t> (MeV):    </a:t>
            </a:r>
            <a:r>
              <a:rPr lang="es-ES_tradnl" baseline="30000" dirty="0">
                <a:solidFill>
                  <a:srgbClr val="FF0000"/>
                </a:solidFill>
              </a:rPr>
              <a:t>6</a:t>
            </a:r>
            <a:r>
              <a:rPr lang="es-ES_tradnl" dirty="0">
                <a:solidFill>
                  <a:srgbClr val="FF0000"/>
                </a:solidFill>
              </a:rPr>
              <a:t>He</a:t>
            </a:r>
            <a:r>
              <a:rPr lang="es-ES_tradnl" dirty="0"/>
              <a:t>,</a:t>
            </a:r>
            <a:r>
              <a:rPr lang="es-ES_tradnl" baseline="30000" dirty="0">
                <a:solidFill>
                  <a:srgbClr val="FF0000"/>
                </a:solidFill>
              </a:rPr>
              <a:t>11</a:t>
            </a:r>
            <a:r>
              <a:rPr lang="es-ES_tradnl" dirty="0">
                <a:solidFill>
                  <a:srgbClr val="FF0000"/>
                </a:solidFill>
              </a:rPr>
              <a:t>Li</a:t>
            </a:r>
            <a:r>
              <a:rPr lang="es-ES_tradnl" dirty="0"/>
              <a:t>, </a:t>
            </a:r>
            <a:r>
              <a:rPr lang="es-ES_tradnl" baseline="30000" dirty="0"/>
              <a:t>14</a:t>
            </a:r>
            <a:r>
              <a:rPr lang="es-ES_tradnl" dirty="0"/>
              <a:t>Be, </a:t>
            </a:r>
            <a:r>
              <a:rPr lang="es-ES_tradnl" baseline="30000" dirty="0"/>
              <a:t>17</a:t>
            </a:r>
            <a:r>
              <a:rPr lang="es-ES_tradnl" dirty="0"/>
              <a:t>B, </a:t>
            </a:r>
            <a:r>
              <a:rPr lang="es-ES_tradnl" baseline="30000" dirty="0"/>
              <a:t>19</a:t>
            </a:r>
            <a:r>
              <a:rPr lang="es-ES_tradnl" dirty="0"/>
              <a:t>B, </a:t>
            </a:r>
            <a:r>
              <a:rPr lang="es-ES_tradnl" baseline="30000" dirty="0"/>
              <a:t>22</a:t>
            </a:r>
            <a:r>
              <a:rPr lang="es-ES_tradnl" dirty="0"/>
              <a:t>C</a:t>
            </a:r>
          </a:p>
          <a:p>
            <a:r>
              <a:rPr lang="es-ES_tradnl" dirty="0">
                <a:solidFill>
                  <a:srgbClr val="0000FF"/>
                </a:solidFill>
              </a:rPr>
              <a:t>Q</a:t>
            </a:r>
            <a:r>
              <a:rPr lang="es-ES_tradnl" baseline="-25000" dirty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baseline="-25000" dirty="0">
                <a:solidFill>
                  <a:srgbClr val="0000FF"/>
                </a:solidFill>
              </a:rPr>
              <a:t>t</a:t>
            </a:r>
            <a:r>
              <a:rPr lang="es-ES_tradnl" dirty="0"/>
              <a:t> = 9264-S</a:t>
            </a:r>
            <a:r>
              <a:rPr lang="es-ES_tradnl" baseline="-25000" dirty="0"/>
              <a:t>3n</a:t>
            </a:r>
            <a:r>
              <a:rPr lang="es-ES_tradnl" dirty="0"/>
              <a:t> (</a:t>
            </a:r>
            <a:r>
              <a:rPr lang="es-ES_tradnl" dirty="0" err="1"/>
              <a:t>MeV</a:t>
            </a:r>
            <a:r>
              <a:rPr lang="es-ES_tradnl" dirty="0"/>
              <a:t>):  </a:t>
            </a:r>
            <a:r>
              <a:rPr lang="es-ES_tradnl" baseline="30000" dirty="0">
                <a:solidFill>
                  <a:srgbClr val="FF0000"/>
                </a:solidFill>
              </a:rPr>
              <a:t>8</a:t>
            </a:r>
            <a:r>
              <a:rPr lang="es-ES_tradnl" dirty="0">
                <a:solidFill>
                  <a:srgbClr val="FF0000"/>
                </a:solidFill>
              </a:rPr>
              <a:t>He,</a:t>
            </a:r>
            <a:r>
              <a:rPr lang="es-ES_tradnl" baseline="30000" dirty="0">
                <a:solidFill>
                  <a:srgbClr val="FF0000"/>
                </a:solidFill>
              </a:rPr>
              <a:t>11</a:t>
            </a:r>
            <a:r>
              <a:rPr lang="es-ES_tradnl" dirty="0">
                <a:solidFill>
                  <a:srgbClr val="FF0000"/>
                </a:solidFill>
              </a:rPr>
              <a:t>Li, </a:t>
            </a:r>
            <a:r>
              <a:rPr lang="es-ES_tradnl" baseline="30000" dirty="0"/>
              <a:t>14</a:t>
            </a:r>
            <a:r>
              <a:rPr lang="es-ES_tradnl" dirty="0"/>
              <a:t>Be,</a:t>
            </a:r>
            <a:r>
              <a:rPr lang="es-ES_tradnl" baseline="30000" dirty="0"/>
              <a:t> 16</a:t>
            </a:r>
            <a:r>
              <a:rPr lang="es-ES_tradnl" dirty="0"/>
              <a:t>B,</a:t>
            </a:r>
            <a:r>
              <a:rPr lang="es-ES_tradnl" baseline="30000" dirty="0"/>
              <a:t> 17</a:t>
            </a:r>
            <a:r>
              <a:rPr lang="es-ES_tradnl" dirty="0"/>
              <a:t>B, </a:t>
            </a:r>
            <a:r>
              <a:rPr lang="es-ES_tradnl" baseline="30000" dirty="0"/>
              <a:t>19</a:t>
            </a:r>
            <a:r>
              <a:rPr lang="es-ES_tradnl" dirty="0"/>
              <a:t>C, </a:t>
            </a:r>
            <a:r>
              <a:rPr lang="es-ES_tradnl" baseline="30000" dirty="0"/>
              <a:t>20</a:t>
            </a:r>
            <a:r>
              <a:rPr lang="es-ES_tradnl" dirty="0"/>
              <a:t>C</a:t>
            </a:r>
          </a:p>
          <a:p>
            <a:r>
              <a:rPr lang="es-ES_tradnl" dirty="0" err="1">
                <a:solidFill>
                  <a:srgbClr val="0000FF"/>
                </a:solidFill>
              </a:rPr>
              <a:t>Qp</a:t>
            </a:r>
            <a:r>
              <a:rPr lang="es-ES_tradnl" dirty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α</a:t>
            </a:r>
            <a:r>
              <a:rPr lang="es-ES_tradnl" dirty="0">
                <a:solidFill>
                  <a:srgbClr val="0000FF"/>
                </a:solidFill>
              </a:rPr>
              <a:t> ó Q</a:t>
            </a:r>
            <a:r>
              <a:rPr lang="es-ES_tradnl" dirty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α</a:t>
            </a:r>
            <a:r>
              <a:rPr lang="es-ES_tradnl" dirty="0">
                <a:solidFill>
                  <a:srgbClr val="0000FF"/>
                </a:solidFill>
              </a:rPr>
              <a:t>p </a:t>
            </a:r>
            <a:r>
              <a:rPr lang="es-ES_tradnl" dirty="0"/>
              <a:t>: </a:t>
            </a:r>
            <a:r>
              <a:rPr lang="es-ES_tradnl" baseline="30000" dirty="0">
                <a:solidFill>
                  <a:srgbClr val="FF0000"/>
                </a:solidFill>
              </a:rPr>
              <a:t>9</a:t>
            </a:r>
            <a:r>
              <a:rPr lang="es-ES_tradnl" dirty="0">
                <a:solidFill>
                  <a:srgbClr val="FF0000"/>
                </a:solidFill>
              </a:rPr>
              <a:t>C</a:t>
            </a:r>
            <a:r>
              <a:rPr lang="es-ES_tradnl" dirty="0"/>
              <a:t>, </a:t>
            </a:r>
            <a:r>
              <a:rPr lang="es-ES_tradnl" baseline="30000" dirty="0"/>
              <a:t>13</a:t>
            </a:r>
            <a:r>
              <a:rPr lang="es-ES_tradnl" dirty="0"/>
              <a:t>0, </a:t>
            </a:r>
            <a:r>
              <a:rPr lang="es-ES_tradnl" baseline="30000" dirty="0">
                <a:solidFill>
                  <a:srgbClr val="FF0000"/>
                </a:solidFill>
              </a:rPr>
              <a:t>17</a:t>
            </a:r>
            <a:r>
              <a:rPr lang="es-ES_tradnl" dirty="0">
                <a:solidFill>
                  <a:srgbClr val="FF0000"/>
                </a:solidFill>
              </a:rPr>
              <a:t>Ne</a:t>
            </a:r>
            <a:r>
              <a:rPr lang="es-ES_tradnl" dirty="0"/>
              <a:t>,  </a:t>
            </a:r>
            <a:r>
              <a:rPr lang="es-ES_tradnl" baseline="30000" dirty="0">
                <a:solidFill>
                  <a:srgbClr val="FF0000"/>
                </a:solidFill>
              </a:rPr>
              <a:t>21</a:t>
            </a:r>
            <a:r>
              <a:rPr lang="es-ES_tradnl" dirty="0">
                <a:solidFill>
                  <a:srgbClr val="FF0000"/>
                </a:solidFill>
              </a:rPr>
              <a:t>Mg, </a:t>
            </a:r>
            <a:r>
              <a:rPr lang="es-ES_tradnl" baseline="30000" dirty="0"/>
              <a:t>23</a:t>
            </a:r>
            <a:r>
              <a:rPr lang="es-ES_tradnl" dirty="0"/>
              <a:t>Si              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76201"/>
            <a:ext cx="6923087" cy="533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sz="2800" dirty="0">
                <a:solidFill>
                  <a:srgbClr val="1F497D"/>
                </a:solidFill>
                <a:latin typeface="Comic Sans MS" charset="0"/>
              </a:rPr>
              <a:t>Decay properties of exotic nuclei</a:t>
            </a:r>
          </a:p>
        </p:txBody>
      </p:sp>
      <p:pic>
        <p:nvPicPr>
          <p:cNvPr id="2055" name="Picture 3" descr="spectr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9866" y="1858961"/>
            <a:ext cx="4054747" cy="2953421"/>
          </a:xfrm>
          <a:prstGeom prst="rect">
            <a:avLst/>
          </a:prstGeom>
          <a:solidFill>
            <a:srgbClr val="FAFBBD"/>
          </a:solidFill>
          <a:ln w="9525">
            <a:noFill/>
            <a:miter lim="800000"/>
            <a:headEnd/>
            <a:tailEnd/>
          </a:ln>
        </p:spPr>
      </p:pic>
      <p:sp>
        <p:nvSpPr>
          <p:cNvPr id="613392" name="Text Box 16"/>
          <p:cNvSpPr txBox="1">
            <a:spLocks noChangeArrowheads="1"/>
          </p:cNvSpPr>
          <p:nvPr/>
        </p:nvSpPr>
        <p:spPr bwMode="auto">
          <a:xfrm>
            <a:off x="444500" y="1139825"/>
            <a:ext cx="27432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chemeClr val="hlink"/>
              </a:buClr>
              <a:buSzPct val="120000"/>
              <a:buFont typeface="Wingdings" charset="2"/>
              <a:buChar char="Ø"/>
            </a:pPr>
            <a:r>
              <a:rPr lang="en-US" sz="2200" b="1" dirty="0">
                <a:solidFill>
                  <a:srgbClr val="F0F0F0"/>
                </a:solidFill>
                <a:latin typeface="Times New Roman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mic Sans MS" charset="0"/>
              </a:rPr>
              <a:t>Global properties</a:t>
            </a:r>
            <a:endParaRPr lang="en-GB" sz="2000" b="1" dirty="0">
              <a:solidFill>
                <a:srgbClr val="008000"/>
              </a:solidFill>
              <a:latin typeface="Comic Sans MS" charset="0"/>
            </a:endParaRPr>
          </a:p>
        </p:txBody>
      </p: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395288" y="1571625"/>
            <a:ext cx="3630612" cy="1189037"/>
            <a:chOff x="113" y="1042"/>
            <a:chExt cx="2287" cy="749"/>
          </a:xfrm>
        </p:grpSpPr>
        <p:sp>
          <p:nvSpPr>
            <p:cNvPr id="2067" name="Text Box 18"/>
            <p:cNvSpPr txBox="1">
              <a:spLocks noChangeArrowheads="1"/>
            </p:cNvSpPr>
            <p:nvPr/>
          </p:nvSpPr>
          <p:spPr bwMode="auto">
            <a:xfrm>
              <a:off x="113" y="1042"/>
              <a:ext cx="228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buFontTx/>
                <a:buChar char="•"/>
              </a:pPr>
              <a:r>
                <a:rPr lang="en-GB" sz="2000" b="1" i="1">
                  <a:latin typeface="Times New Roman" charset="0"/>
                </a:rPr>
                <a:t> </a:t>
              </a:r>
              <a:r>
                <a:rPr lang="en-US" sz="2000" b="1" i="1">
                  <a:latin typeface="Times New Roman" charset="0"/>
                </a:rPr>
                <a:t>Short half-lives (</a:t>
              </a:r>
              <a:r>
                <a:rPr lang="en-US" sz="2000" b="1" i="1">
                  <a:latin typeface="Times New Roman" charset="0"/>
                  <a:sym typeface="Symbol" charset="2"/>
                </a:rPr>
                <a:t>m</a:t>
              </a:r>
              <a:r>
                <a:rPr lang="en-US" sz="2000" b="1" i="1">
                  <a:latin typeface="Times New Roman" charset="0"/>
                </a:rPr>
                <a:t>s)</a:t>
              </a:r>
              <a:endParaRPr lang="en-GB" sz="2000" b="1" i="1">
                <a:latin typeface="Times New Roman" charset="0"/>
              </a:endParaRPr>
            </a:p>
          </p:txBody>
        </p:sp>
        <p:sp>
          <p:nvSpPr>
            <p:cNvPr id="2068" name="Text Box 19"/>
            <p:cNvSpPr txBox="1">
              <a:spLocks noChangeArrowheads="1"/>
            </p:cNvSpPr>
            <p:nvPr/>
          </p:nvSpPr>
          <p:spPr bwMode="auto">
            <a:xfrm>
              <a:off x="113" y="1292"/>
              <a:ext cx="228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buFontTx/>
                <a:buChar char="•"/>
              </a:pPr>
              <a:r>
                <a:rPr lang="en-GB" sz="2000" b="1" i="1">
                  <a:latin typeface="Times New Roman" charset="0"/>
                </a:rPr>
                <a:t> </a:t>
              </a:r>
              <a:r>
                <a:rPr lang="en-US" sz="2000" b="1" i="1">
                  <a:latin typeface="Times New Roman" charset="0"/>
                </a:rPr>
                <a:t>High Q</a:t>
              </a:r>
              <a:r>
                <a:rPr lang="en-US" sz="2000" b="1" i="1" baseline="-25000">
                  <a:latin typeface="Symbol" charset="2"/>
                </a:rPr>
                <a:t>b</a:t>
              </a:r>
              <a:r>
                <a:rPr lang="en-US" sz="2000" b="1" i="1">
                  <a:latin typeface="Times New Roman" charset="0"/>
                </a:rPr>
                <a:t> values</a:t>
              </a:r>
              <a:endParaRPr lang="en-GB" sz="2000" b="1" i="1">
                <a:latin typeface="Times New Roman" charset="0"/>
              </a:endParaRPr>
            </a:p>
          </p:txBody>
        </p:sp>
        <p:sp>
          <p:nvSpPr>
            <p:cNvPr id="2069" name="Text Box 20"/>
            <p:cNvSpPr txBox="1">
              <a:spLocks noChangeArrowheads="1"/>
            </p:cNvSpPr>
            <p:nvPr/>
          </p:nvSpPr>
          <p:spPr bwMode="auto">
            <a:xfrm>
              <a:off x="113" y="1541"/>
              <a:ext cx="228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buFontTx/>
                <a:buChar char="•"/>
              </a:pPr>
              <a:r>
                <a:rPr lang="en-GB" sz="2000" b="1" i="1">
                  <a:latin typeface="Times New Roman" charset="0"/>
                </a:rPr>
                <a:t> </a:t>
              </a:r>
              <a:r>
                <a:rPr lang="en-US" sz="2000" b="1" i="1">
                  <a:latin typeface="Times New Roman" charset="0"/>
                </a:rPr>
                <a:t>Low S</a:t>
              </a:r>
              <a:r>
                <a:rPr lang="en-US" sz="2000" b="1" i="1" baseline="-25000">
                  <a:latin typeface="Times New Roman" charset="0"/>
                </a:rPr>
                <a:t>p/n</a:t>
              </a:r>
              <a:r>
                <a:rPr lang="en-US" sz="2000" b="1" i="1">
                  <a:latin typeface="Times New Roman" charset="0"/>
                </a:rPr>
                <a:t> values</a:t>
              </a:r>
              <a:endParaRPr lang="en-GB" sz="2000" b="1" i="1">
                <a:latin typeface="Times New Roman" charset="0"/>
              </a:endParaRPr>
            </a:p>
          </p:txBody>
        </p:sp>
      </p:grpSp>
      <p:sp>
        <p:nvSpPr>
          <p:cNvPr id="613397" name="AutoShape 21"/>
          <p:cNvSpPr>
            <a:spLocks/>
          </p:cNvSpPr>
          <p:nvPr/>
        </p:nvSpPr>
        <p:spPr bwMode="auto">
          <a:xfrm>
            <a:off x="358775" y="2119312"/>
            <a:ext cx="179388" cy="539750"/>
          </a:xfrm>
          <a:prstGeom prst="leftBrace">
            <a:avLst>
              <a:gd name="adj1" fmla="val 25074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13398" name="Text Box 22"/>
          <p:cNvSpPr txBox="1">
            <a:spLocks noChangeArrowheads="1"/>
          </p:cNvSpPr>
          <p:nvPr/>
        </p:nvSpPr>
        <p:spPr bwMode="auto">
          <a:xfrm>
            <a:off x="395288" y="2820987"/>
            <a:ext cx="396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rgbClr val="0033CC"/>
                </a:solidFill>
                <a:latin typeface="Comic Sans MS" charset="0"/>
                <a:sym typeface="Symbol" charset="2"/>
              </a:rPr>
              <a:t></a:t>
            </a:r>
            <a:r>
              <a:rPr lang="en-US" sz="1800">
                <a:solidFill>
                  <a:srgbClr val="0033CC"/>
                </a:solidFill>
                <a:latin typeface="Comic Sans MS" charset="0"/>
              </a:rPr>
              <a:t>-delayed</a:t>
            </a:r>
            <a:r>
              <a:rPr lang="en-US" sz="1800">
                <a:solidFill>
                  <a:schemeClr val="bg1"/>
                </a:solidFill>
                <a:latin typeface="Comic Sans MS" charset="0"/>
              </a:rPr>
              <a:t> </a:t>
            </a:r>
            <a:r>
              <a:rPr lang="en-US" sz="1800">
                <a:solidFill>
                  <a:srgbClr val="0033CC"/>
                </a:solidFill>
                <a:latin typeface="Comic Sans MS" charset="0"/>
              </a:rPr>
              <a:t>particle emission</a:t>
            </a:r>
            <a:endParaRPr lang="en-GB" sz="1800">
              <a:solidFill>
                <a:srgbClr val="0033CC"/>
              </a:solidFill>
              <a:latin typeface="Comic Sans MS" charset="0"/>
            </a:endParaRPr>
          </a:p>
        </p:txBody>
      </p:sp>
      <p:sp>
        <p:nvSpPr>
          <p:cNvPr id="613399" name="Freeform 23"/>
          <p:cNvSpPr>
            <a:spLocks/>
          </p:cNvSpPr>
          <p:nvPr/>
        </p:nvSpPr>
        <p:spPr bwMode="auto">
          <a:xfrm>
            <a:off x="304800" y="2355850"/>
            <a:ext cx="450850" cy="669925"/>
          </a:xfrm>
          <a:custGeom>
            <a:avLst/>
            <a:gdLst>
              <a:gd name="T0" fmla="*/ 2147483647 w 284"/>
              <a:gd name="T1" fmla="*/ 0 h 410"/>
              <a:gd name="T2" fmla="*/ 0 w 284"/>
              <a:gd name="T3" fmla="*/ 2147483647 h 410"/>
              <a:gd name="T4" fmla="*/ 2147483647 w 284"/>
              <a:gd name="T5" fmla="*/ 2147483647 h 410"/>
              <a:gd name="T6" fmla="*/ 0 60000 65536"/>
              <a:gd name="T7" fmla="*/ 0 60000 65536"/>
              <a:gd name="T8" fmla="*/ 0 60000 65536"/>
              <a:gd name="T9" fmla="*/ 0 w 284"/>
              <a:gd name="T10" fmla="*/ 0 h 410"/>
              <a:gd name="T11" fmla="*/ 284 w 284"/>
              <a:gd name="T12" fmla="*/ 410 h 41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4" h="410">
                <a:moveTo>
                  <a:pt x="1" y="0"/>
                </a:moveTo>
                <a:lnTo>
                  <a:pt x="0" y="410"/>
                </a:lnTo>
                <a:lnTo>
                  <a:pt x="284" y="410"/>
                </a:lnTo>
              </a:path>
            </a:pathLst>
          </a:custGeom>
          <a:noFill/>
          <a:ln w="38100">
            <a:solidFill>
              <a:schemeClr val="folHlink"/>
            </a:solidFill>
            <a:round/>
            <a:headEnd/>
            <a:tailEnd type="stealth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064" name="Text Box 24"/>
          <p:cNvSpPr txBox="1">
            <a:spLocks noChangeArrowheads="1"/>
          </p:cNvSpPr>
          <p:nvPr/>
        </p:nvSpPr>
        <p:spPr bwMode="auto">
          <a:xfrm>
            <a:off x="4284663" y="1066800"/>
            <a:ext cx="38877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65" name="Text Box 25"/>
          <p:cNvSpPr txBox="1">
            <a:spLocks noChangeArrowheads="1"/>
          </p:cNvSpPr>
          <p:nvPr/>
        </p:nvSpPr>
        <p:spPr bwMode="auto">
          <a:xfrm>
            <a:off x="3352800" y="914400"/>
            <a:ext cx="5791200" cy="874855"/>
          </a:xfrm>
          <a:prstGeom prst="rect">
            <a:avLst/>
          </a:prstGeom>
          <a:solidFill>
            <a:srgbClr val="FCFDD7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45000"/>
              </a:lnSpc>
              <a:spcBef>
                <a:spcPct val="0"/>
              </a:spcBef>
              <a:buFontTx/>
              <a:buBlip>
                <a:blip r:embed="rId4"/>
              </a:buBlip>
            </a:pPr>
            <a:r>
              <a:rPr lang="es-ES_tradnl" b="1" dirty="0">
                <a:solidFill>
                  <a:schemeClr val="hlink"/>
                </a:solidFill>
                <a:sym typeface="Symbol" charset="2"/>
              </a:rPr>
              <a:t>1916       </a:t>
            </a:r>
            <a:r>
              <a:rPr lang="es-ES_tradnl" sz="1600" b="1" dirty="0"/>
              <a:t>Rutherford &amp; Wood </a:t>
            </a:r>
            <a:r>
              <a:rPr lang="es-ES_tradnl" sz="1600" b="1" dirty="0" err="1">
                <a:solidFill>
                  <a:schemeClr val="hlink"/>
                </a:solidFill>
                <a:sym typeface="Symbol" charset="2"/>
              </a:rPr>
              <a:t></a:t>
            </a:r>
            <a:r>
              <a:rPr lang="es-ES_tradnl" sz="1600" b="1" dirty="0">
                <a:solidFill>
                  <a:schemeClr val="hlink"/>
                </a:solidFill>
              </a:rPr>
              <a:t> </a:t>
            </a:r>
            <a:r>
              <a:rPr lang="en-GB" sz="1600" dirty="0"/>
              <a:t>[</a:t>
            </a:r>
            <a:r>
              <a:rPr lang="en-GB" sz="1600" i="1" dirty="0"/>
              <a:t>Philos. Mag. </a:t>
            </a:r>
            <a:r>
              <a:rPr lang="en-GB" sz="1600" b="1" i="1" dirty="0"/>
              <a:t>31</a:t>
            </a:r>
            <a:r>
              <a:rPr lang="en-GB" sz="1600" i="1" dirty="0"/>
              <a:t> (1916) 379</a:t>
            </a:r>
            <a:r>
              <a:rPr lang="en-GB" sz="1600" dirty="0"/>
              <a:t>]</a:t>
            </a:r>
            <a:endParaRPr lang="es-ES_tradnl" sz="1600" b="1" dirty="0">
              <a:solidFill>
                <a:schemeClr val="hlink"/>
              </a:solidFill>
              <a:sym typeface="Symbol" charset="2"/>
            </a:endParaRPr>
          </a:p>
          <a:p>
            <a:pPr>
              <a:lnSpc>
                <a:spcPct val="145000"/>
              </a:lnSpc>
              <a:spcBef>
                <a:spcPct val="0"/>
              </a:spcBef>
              <a:buFontTx/>
              <a:buBlip>
                <a:blip r:embed="rId4"/>
              </a:buBlip>
            </a:pPr>
            <a:r>
              <a:rPr lang="es-ES_tradnl" b="1" dirty="0">
                <a:solidFill>
                  <a:schemeClr val="hlink"/>
                </a:solidFill>
                <a:sym typeface="Symbol" charset="2"/>
              </a:rPr>
              <a:t>1963</a:t>
            </a:r>
            <a:r>
              <a:rPr lang="es-ES_tradnl" dirty="0">
                <a:solidFill>
                  <a:schemeClr val="hlink"/>
                </a:solidFill>
                <a:sym typeface="Symbol" charset="2"/>
              </a:rPr>
              <a:t> </a:t>
            </a:r>
            <a:r>
              <a:rPr lang="es-ES_tradnl" dirty="0">
                <a:sym typeface="Symbol" charset="2"/>
              </a:rPr>
              <a:t>	</a:t>
            </a:r>
            <a:r>
              <a:rPr lang="es-ES_tradnl" b="1" dirty="0" err="1">
                <a:sym typeface="Symbol" charset="2"/>
              </a:rPr>
              <a:t>Barton</a:t>
            </a:r>
            <a:r>
              <a:rPr lang="es-ES_tradnl" b="1" dirty="0">
                <a:sym typeface="Symbol" charset="2"/>
              </a:rPr>
              <a:t> &amp; Bell</a:t>
            </a:r>
            <a:r>
              <a:rPr lang="es-ES_tradnl" dirty="0">
                <a:sym typeface="Symbol" charset="2"/>
              </a:rPr>
              <a:t>   </a:t>
            </a:r>
            <a:r>
              <a:rPr lang="es-ES_tradnl" dirty="0" err="1">
                <a:sym typeface="Symbol" charset="2"/>
              </a:rPr>
              <a:t>identified</a:t>
            </a:r>
            <a:r>
              <a:rPr lang="es-ES_tradnl" dirty="0">
                <a:sym typeface="Symbol" charset="2"/>
              </a:rPr>
              <a:t> </a:t>
            </a:r>
            <a:r>
              <a:rPr lang="es-ES_tradnl" baseline="30000" dirty="0">
                <a:solidFill>
                  <a:schemeClr val="hlink"/>
                </a:solidFill>
                <a:sym typeface="Symbol" charset="2"/>
              </a:rPr>
              <a:t>25</a:t>
            </a:r>
            <a:r>
              <a:rPr lang="es-ES_tradnl" dirty="0">
                <a:solidFill>
                  <a:schemeClr val="hlink"/>
                </a:solidFill>
                <a:sym typeface="Symbol" charset="2"/>
              </a:rPr>
              <a:t>Si </a:t>
            </a:r>
            <a:r>
              <a:rPr lang="es-ES_tradnl" dirty="0">
                <a:solidFill>
                  <a:schemeClr val="bg2"/>
                </a:solidFill>
                <a:sym typeface="Symbol" charset="2"/>
              </a:rPr>
              <a:t>as </a:t>
            </a:r>
            <a:r>
              <a:rPr lang="es-ES_tradnl" b="1" dirty="0" err="1">
                <a:solidFill>
                  <a:schemeClr val="hlink"/>
                </a:solidFill>
                <a:sym typeface="Symbol" charset="2"/>
              </a:rPr>
              <a:t>p</a:t>
            </a:r>
            <a:endParaRPr lang="es-ES_tradnl" b="1" dirty="0">
              <a:solidFill>
                <a:schemeClr val="hlink"/>
              </a:solidFill>
              <a:sym typeface="Symbol" charset="2"/>
            </a:endParaRPr>
          </a:p>
        </p:txBody>
      </p:sp>
      <p:sp>
        <p:nvSpPr>
          <p:cNvPr id="613402" name="Text Box 26"/>
          <p:cNvSpPr txBox="1">
            <a:spLocks noChangeArrowheads="1"/>
          </p:cNvSpPr>
          <p:nvPr/>
        </p:nvSpPr>
        <p:spPr bwMode="auto">
          <a:xfrm>
            <a:off x="6749713" y="5486482"/>
            <a:ext cx="2160587" cy="1077218"/>
          </a:xfrm>
          <a:prstGeom prst="rect">
            <a:avLst/>
          </a:prstGeom>
          <a:solidFill>
            <a:srgbClr val="FAFBBD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1600" b="1" dirty="0">
                <a:solidFill>
                  <a:schemeClr val="folHlink"/>
                </a:solidFill>
              </a:rPr>
              <a:t>E, </a:t>
            </a:r>
            <a:r>
              <a:rPr lang="es-ES_tradnl" sz="1600" b="1" dirty="0">
                <a:solidFill>
                  <a:schemeClr val="folHlink"/>
                </a:solidFill>
                <a:sym typeface="Symbol" charset="2"/>
              </a:rPr>
              <a:t></a:t>
            </a:r>
            <a:endParaRPr lang="es-ES_tradnl" sz="1600" b="1" dirty="0">
              <a:solidFill>
                <a:schemeClr val="folHlink"/>
              </a:solidFill>
            </a:endParaRPr>
          </a:p>
          <a:p>
            <a:r>
              <a:rPr lang="es-ES_tradnl" sz="1600" b="1" dirty="0" err="1">
                <a:solidFill>
                  <a:schemeClr val="folHlink"/>
                </a:solidFill>
              </a:rPr>
              <a:t>Level</a:t>
            </a:r>
            <a:r>
              <a:rPr lang="es-ES_tradnl" sz="1600" b="1" dirty="0">
                <a:solidFill>
                  <a:schemeClr val="folHlink"/>
                </a:solidFill>
              </a:rPr>
              <a:t> </a:t>
            </a:r>
            <a:r>
              <a:rPr lang="es-ES_tradnl" sz="1600" b="1" dirty="0" err="1">
                <a:solidFill>
                  <a:schemeClr val="folHlink"/>
                </a:solidFill>
              </a:rPr>
              <a:t>density</a:t>
            </a:r>
            <a:endParaRPr lang="es-ES_tradnl" sz="1600" b="1" dirty="0">
              <a:solidFill>
                <a:schemeClr val="folHlink"/>
              </a:solidFill>
            </a:endParaRPr>
          </a:p>
          <a:p>
            <a:r>
              <a:rPr lang="es-ES_tradnl" sz="1600" b="1" dirty="0">
                <a:solidFill>
                  <a:schemeClr val="folHlink"/>
                </a:solidFill>
              </a:rPr>
              <a:t>Spin, </a:t>
            </a:r>
            <a:r>
              <a:rPr lang="es-ES_tradnl" sz="1600" b="1" dirty="0" err="1">
                <a:solidFill>
                  <a:schemeClr val="folHlink"/>
                </a:solidFill>
              </a:rPr>
              <a:t>Isospin</a:t>
            </a:r>
            <a:endParaRPr lang="es-ES_tradnl" sz="1600" b="1" dirty="0">
              <a:solidFill>
                <a:schemeClr val="folHlink"/>
              </a:solidFill>
            </a:endParaRPr>
          </a:p>
          <a:p>
            <a:r>
              <a:rPr lang="es-ES_tradnl" sz="1600" b="1" dirty="0">
                <a:solidFill>
                  <a:schemeClr val="folHlink"/>
                </a:solidFill>
                <a:sym typeface="Symbol" charset="2"/>
              </a:rPr>
              <a:t> -</a:t>
            </a:r>
            <a:r>
              <a:rPr lang="es-ES_tradnl" sz="1600" b="1" dirty="0" err="1">
                <a:solidFill>
                  <a:schemeClr val="folHlink"/>
                </a:solidFill>
                <a:sym typeface="Symbol" charset="2"/>
              </a:rPr>
              <a:t>decay</a:t>
            </a:r>
            <a:r>
              <a:rPr lang="es-ES_tradnl" sz="1600" b="1" dirty="0">
                <a:solidFill>
                  <a:schemeClr val="folHlink"/>
                </a:solidFill>
                <a:sym typeface="Symbol" charset="2"/>
              </a:rPr>
              <a:t> </a:t>
            </a:r>
            <a:r>
              <a:rPr lang="es-ES_tradnl" sz="1600" b="1" dirty="0" err="1">
                <a:solidFill>
                  <a:schemeClr val="folHlink"/>
                </a:solidFill>
                <a:sym typeface="Symbol" charset="2"/>
              </a:rPr>
              <a:t>properties</a:t>
            </a:r>
            <a:endParaRPr lang="es-ES_tradnl" sz="1600" b="1" dirty="0">
              <a:solidFill>
                <a:schemeClr val="folHlink"/>
              </a:solidFill>
              <a:sym typeface="Symbol" charset="2"/>
            </a:endParaRPr>
          </a:p>
        </p:txBody>
      </p:sp>
      <p:graphicFrame>
        <p:nvGraphicFramePr>
          <p:cNvPr id="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2599765"/>
              </p:ext>
            </p:extLst>
          </p:nvPr>
        </p:nvGraphicFramePr>
        <p:xfrm>
          <a:off x="6590850" y="4760976"/>
          <a:ext cx="2133600" cy="725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5" imgW="1524000" imgH="457200" progId="Equation.3">
                  <p:embed/>
                </p:oleObj>
              </mc:Choice>
              <mc:Fallback>
                <p:oleObj name="Ecuación" r:id="rId5" imgW="1524000" imgH="457200" progId="Equation.3">
                  <p:embed/>
                  <p:pic>
                    <p:nvPicPr>
                      <p:cNvPr id="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0850" y="4760976"/>
                        <a:ext cx="2133600" cy="7254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CuadroTexto 32"/>
          <p:cNvSpPr txBox="1"/>
          <p:nvPr/>
        </p:nvSpPr>
        <p:spPr>
          <a:xfrm>
            <a:off x="37159" y="4957624"/>
            <a:ext cx="541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>
                <a:latin typeface="Comic Sans MS"/>
                <a:cs typeface="Comic Sans MS"/>
              </a:rPr>
              <a:t>Fermi </a:t>
            </a:r>
            <a:r>
              <a:rPr lang="es-ES_tradnl" sz="1600" dirty="0" err="1">
                <a:latin typeface="Comic Sans MS"/>
                <a:cs typeface="Comic Sans MS"/>
              </a:rPr>
              <a:t>Strength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independent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of</a:t>
            </a:r>
            <a:r>
              <a:rPr lang="es-ES_tradnl" sz="1600" dirty="0">
                <a:latin typeface="Comic Sans MS"/>
                <a:cs typeface="Comic Sans MS"/>
              </a:rPr>
              <a:t> Nuclear </a:t>
            </a:r>
            <a:r>
              <a:rPr lang="es-ES_tradnl" sz="1600" dirty="0" err="1">
                <a:latin typeface="Comic Sans MS"/>
                <a:cs typeface="Comic Sans MS"/>
              </a:rPr>
              <a:t>Structure</a:t>
            </a:r>
            <a:endParaRPr lang="es-ES_tradnl" sz="1600" dirty="0">
              <a:latin typeface="Comic Sans MS"/>
              <a:cs typeface="Comic Sans MS"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76200" y="5596354"/>
            <a:ext cx="510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>
                <a:latin typeface="Comic Sans MS"/>
                <a:cs typeface="Comic Sans MS"/>
              </a:rPr>
              <a:t>Gamow-</a:t>
            </a:r>
            <a:r>
              <a:rPr lang="es-ES_tradnl" sz="1600" dirty="0" err="1">
                <a:latin typeface="Comic Sans MS"/>
                <a:cs typeface="Comic Sans MS"/>
              </a:rPr>
              <a:t>Teller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strength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obeys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the</a:t>
            </a:r>
            <a:r>
              <a:rPr lang="es-ES_tradnl" sz="1600" dirty="0">
                <a:latin typeface="Comic Sans MS"/>
                <a:cs typeface="Comic Sans MS"/>
              </a:rPr>
              <a:t> Ikeda </a:t>
            </a:r>
            <a:r>
              <a:rPr lang="es-ES_tradnl" sz="1600" dirty="0" err="1">
                <a:latin typeface="Comic Sans MS"/>
                <a:cs typeface="Comic Sans MS"/>
              </a:rPr>
              <a:t>sum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Rule</a:t>
            </a:r>
            <a:endParaRPr lang="es-ES_tradnl" sz="1600" dirty="0">
              <a:latin typeface="Comic Sans MS"/>
              <a:cs typeface="Comic Sans MS"/>
            </a:endParaRPr>
          </a:p>
        </p:txBody>
      </p:sp>
      <p:graphicFrame>
        <p:nvGraphicFramePr>
          <p:cNvPr id="205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0409421"/>
              </p:ext>
            </p:extLst>
          </p:nvPr>
        </p:nvGraphicFramePr>
        <p:xfrm>
          <a:off x="1331744" y="5280655"/>
          <a:ext cx="1757700" cy="34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7" imgW="1028700" imgH="203200" progId="Equation.3">
                  <p:embed/>
                </p:oleObj>
              </mc:Choice>
              <mc:Fallback>
                <p:oleObj name="Ecuación" r:id="rId7" imgW="1028700" imgH="203200" progId="Equation.3">
                  <p:embed/>
                  <p:pic>
                    <p:nvPicPr>
                      <p:cNvPr id="2056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744" y="5280655"/>
                        <a:ext cx="1757700" cy="34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11">
            <a:extLst>
              <a:ext uri="{FF2B5EF4-FFF2-40B4-BE49-F238E27FC236}">
                <a16:creationId xmlns:a16="http://schemas.microsoft.com/office/drawing/2014/main" id="{DC1ADC2D-2DA9-3984-6644-E48862576489}"/>
              </a:ext>
            </a:extLst>
          </p:cNvPr>
          <p:cNvGrpSpPr>
            <a:grpSpLocks/>
          </p:cNvGrpSpPr>
          <p:nvPr/>
        </p:nvGrpSpPr>
        <p:grpSpPr bwMode="auto">
          <a:xfrm>
            <a:off x="177641" y="3171017"/>
            <a:ext cx="5524500" cy="1363663"/>
            <a:chOff x="158" y="2719"/>
            <a:chExt cx="3480" cy="859"/>
          </a:xfrm>
        </p:grpSpPr>
        <p:grpSp>
          <p:nvGrpSpPr>
            <p:cNvPr id="8" name="Group 12">
              <a:extLst>
                <a:ext uri="{FF2B5EF4-FFF2-40B4-BE49-F238E27FC236}">
                  <a16:creationId xmlns:a16="http://schemas.microsoft.com/office/drawing/2014/main" id="{7C6B01D9-BE60-04E2-895A-5DAF3AD4D4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" y="3022"/>
              <a:ext cx="3480" cy="556"/>
              <a:chOff x="-319" y="3112"/>
              <a:chExt cx="3480" cy="556"/>
            </a:xfrm>
          </p:grpSpPr>
          <p:sp>
            <p:nvSpPr>
              <p:cNvPr id="10" name="Rectangle 13">
                <a:extLst>
                  <a:ext uri="{FF2B5EF4-FFF2-40B4-BE49-F238E27FC236}">
                    <a16:creationId xmlns:a16="http://schemas.microsoft.com/office/drawing/2014/main" id="{80E9C13E-CD1F-D4F7-B452-067CBB0363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9" y="3112"/>
                <a:ext cx="3480" cy="544"/>
              </a:xfrm>
              <a:prstGeom prst="rect">
                <a:avLst/>
              </a:prstGeom>
              <a:gradFill rotWithShape="0">
                <a:gsLst>
                  <a:gs pos="0">
                    <a:srgbClr val="ACAEFF"/>
                  </a:gs>
                  <a:gs pos="100000">
                    <a:srgbClr val="6B6BFF"/>
                  </a:gs>
                </a:gsLst>
                <a:lin ang="5400000" scaled="1"/>
              </a:gradFill>
              <a:ln w="317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aphicFrame>
            <p:nvGraphicFramePr>
              <p:cNvPr id="11" name="Object 14">
                <a:extLst>
                  <a:ext uri="{FF2B5EF4-FFF2-40B4-BE49-F238E27FC236}">
                    <a16:creationId xmlns:a16="http://schemas.microsoft.com/office/drawing/2014/main" id="{F24AB74B-967B-6762-082D-90D7B4187C7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52316044"/>
                  </p:ext>
                </p:extLst>
              </p:nvPr>
            </p:nvGraphicFramePr>
            <p:xfrm>
              <a:off x="-273" y="3203"/>
              <a:ext cx="3423" cy="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9" imgW="5422680" imgH="736560" progId="Equation.3">
                      <p:embed/>
                    </p:oleObj>
                  </mc:Choice>
                  <mc:Fallback>
                    <p:oleObj name="Equation" r:id="rId9" imgW="5422680" imgH="736560" progId="Equation.3">
                      <p:embed/>
                      <p:pic>
                        <p:nvPicPr>
                          <p:cNvPr id="11" name="Object 14">
                            <a:extLst>
                              <a:ext uri="{FF2B5EF4-FFF2-40B4-BE49-F238E27FC236}">
                                <a16:creationId xmlns:a16="http://schemas.microsoft.com/office/drawing/2014/main" id="{F24AB74B-967B-6762-082D-90D7B4187C73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-273" y="3203"/>
                            <a:ext cx="3423" cy="46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9" name="Text Box 15">
              <a:extLst>
                <a:ext uri="{FF2B5EF4-FFF2-40B4-BE49-F238E27FC236}">
                  <a16:creationId xmlns:a16="http://schemas.microsoft.com/office/drawing/2014/main" id="{85D4DBE5-3953-FC67-99D6-7F24763FB0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1" y="2719"/>
              <a:ext cx="244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eaLnBrk="1" hangingPunct="1">
                <a:buFontTx/>
                <a:buChar char="•"/>
              </a:pPr>
              <a:r>
                <a:rPr lang="en-GB" sz="2000" b="1" i="1" dirty="0">
                  <a:latin typeface="Times New Roman" charset="0"/>
                </a:rPr>
                <a:t> Reduced transition probability: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C11B4170-C09A-0D4F-9D53-633345C5475D}"/>
                  </a:ext>
                </a:extLst>
              </p:cNvPr>
              <p:cNvSpPr txBox="1"/>
              <p:nvPr/>
            </p:nvSpPr>
            <p:spPr>
              <a:xfrm>
                <a:off x="906055" y="5931817"/>
                <a:ext cx="36724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sSubSup>
                      <m:sSubSupPr>
                        <m:ctrlPr>
                          <a:rPr lang="el-G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s-E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𝐺𝑇</m:t>
                        </m:r>
                      </m:sub>
                      <m:sup>
                        <m:r>
                          <a:rPr lang="es-E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    </m:t>
                        </m:r>
                      </m:sup>
                    </m:sSubSup>
                    <m:r>
                      <a:rPr lang="es-E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 </m:t>
                    </m:r>
                    <m:r>
                      <m:rPr>
                        <m:sty m:val="p"/>
                      </m:rPr>
                      <a:rPr lang="el-G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sSubSup>
                      <m:sSubSupPr>
                        <m:ctrlPr>
                          <a:rPr lang="el-G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s-E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𝐺𝑇</m:t>
                        </m:r>
                      </m:sub>
                      <m:sup>
                        <m:r>
                          <a:rPr lang="es-E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s-ES" sz="2400" dirty="0"/>
                  <a:t> = 3 (N-Z)</a:t>
                </a:r>
              </a:p>
            </p:txBody>
          </p:sp>
        </mc:Choice>
        <mc:Fallback xmlns=""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C11B4170-C09A-0D4F-9D53-633345C547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055" y="5931817"/>
                <a:ext cx="3672408" cy="461665"/>
              </a:xfrm>
              <a:prstGeom prst="rect">
                <a:avLst/>
              </a:prstGeom>
              <a:blipFill>
                <a:blip r:embed="rId12"/>
                <a:stretch>
                  <a:fillRect t="-5405" b="-2973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57889699-040D-F30E-0FE8-877137BECBF6}"/>
              </a:ext>
            </a:extLst>
          </p:cNvPr>
          <p:cNvSpPr txBox="1"/>
          <p:nvPr/>
        </p:nvSpPr>
        <p:spPr>
          <a:xfrm>
            <a:off x="397472" y="4550799"/>
            <a:ext cx="5049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K/G</a:t>
            </a:r>
            <a:r>
              <a:rPr lang="es-ES" baseline="-25000" dirty="0"/>
              <a:t>v</a:t>
            </a:r>
            <a:r>
              <a:rPr lang="es-ES" baseline="30000" dirty="0"/>
              <a:t>2</a:t>
            </a:r>
            <a:r>
              <a:rPr lang="es-ES" dirty="0"/>
              <a:t> = 6144(1) s = C and (G</a:t>
            </a:r>
            <a:r>
              <a:rPr lang="es-ES" baseline="-25000" dirty="0"/>
              <a:t>A</a:t>
            </a:r>
            <a:r>
              <a:rPr lang="es-ES" dirty="0"/>
              <a:t>/G</a:t>
            </a:r>
            <a:r>
              <a:rPr lang="es-ES" baseline="-25000" dirty="0"/>
              <a:t>V</a:t>
            </a:r>
            <a:r>
              <a:rPr lang="es-ES" dirty="0"/>
              <a:t>)</a:t>
            </a:r>
            <a:r>
              <a:rPr lang="es-ES" baseline="30000" dirty="0"/>
              <a:t>2</a:t>
            </a:r>
            <a:r>
              <a:rPr lang="es-ES" dirty="0"/>
              <a:t> = (-1,2695(29))</a:t>
            </a:r>
            <a:r>
              <a:rPr lang="es-ES" baseline="30000" dirty="0"/>
              <a:t>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28588"/>
            <a:ext cx="7523162" cy="633412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s-ES" sz="3200" dirty="0">
                <a:solidFill>
                  <a:srgbClr val="1F497D"/>
                </a:solidFill>
                <a:latin typeface="Comic Sans MS" charset="0"/>
              </a:rPr>
              <a:t> Beta-proton emitters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5276802" y="3041571"/>
            <a:ext cx="3886200" cy="3816429"/>
          </a:xfrm>
          <a:prstGeom prst="rect">
            <a:avLst/>
          </a:prstGeom>
          <a:solidFill>
            <a:srgbClr val="C0FBFE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>
                <a:latin typeface="Times New Roman"/>
                <a:cs typeface="Times New Roman"/>
              </a:rPr>
              <a:t>For light nuclei with Z ≥ 8, the IAS within </a:t>
            </a:r>
            <a:r>
              <a:rPr lang="es-ES" dirty="0" err="1">
                <a:latin typeface="Times New Roman"/>
                <a:cs typeface="Times New Roman"/>
              </a:rPr>
              <a:t>the</a:t>
            </a:r>
            <a:r>
              <a:rPr lang="es-ES" dirty="0">
                <a:latin typeface="Times New Roman"/>
                <a:cs typeface="Times New Roman"/>
              </a:rPr>
              <a:t> Q</a:t>
            </a:r>
            <a:r>
              <a:rPr lang="es-ES" baseline="-25000" dirty="0">
                <a:latin typeface="Times New Roman"/>
                <a:cs typeface="Times New Roman"/>
              </a:rPr>
              <a:t>EC</a:t>
            </a:r>
            <a:r>
              <a:rPr lang="es-ES" dirty="0">
                <a:latin typeface="Times New Roman"/>
                <a:cs typeface="Times New Roman"/>
              </a:rPr>
              <a:t> window. 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>
                <a:latin typeface="Times New Roman"/>
                <a:cs typeface="Times New Roman"/>
              </a:rPr>
              <a:t> From </a:t>
            </a:r>
            <a:r>
              <a:rPr lang="es-ES" dirty="0">
                <a:latin typeface="Times New Roman"/>
                <a:ea typeface="Lucida Grande"/>
                <a:cs typeface="Times New Roman"/>
              </a:rPr>
              <a:t>β</a:t>
            </a:r>
            <a:r>
              <a:rPr lang="es-ES" dirty="0">
                <a:latin typeface="Times New Roman"/>
                <a:cs typeface="Times New Roman"/>
              </a:rPr>
              <a:t>p energy of IAS </a:t>
            </a:r>
            <a:r>
              <a:rPr lang="es-ES" dirty="0">
                <a:latin typeface="Wingdings"/>
                <a:ea typeface="Wingdings"/>
                <a:cs typeface="Wingdings"/>
              </a:rPr>
              <a:t></a:t>
            </a:r>
            <a:r>
              <a:rPr lang="es-ES" dirty="0">
                <a:latin typeface="Times New Roman"/>
                <a:cs typeface="Times New Roman"/>
              </a:rPr>
              <a:t>Q</a:t>
            </a:r>
            <a:r>
              <a:rPr lang="es-ES" baseline="-25000" dirty="0">
                <a:latin typeface="Times New Roman"/>
                <a:cs typeface="Times New Roman"/>
              </a:rPr>
              <a:t>EC</a:t>
            </a:r>
            <a:r>
              <a:rPr lang="es-ES" dirty="0">
                <a:latin typeface="Times New Roman"/>
                <a:cs typeface="Times New Roman"/>
              </a:rPr>
              <a:t>-Sp deduced.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>
                <a:latin typeface="Times New Roman"/>
                <a:cs typeface="Times New Roman"/>
              </a:rPr>
              <a:t>Test  Isobaric Multiplet Mass eq.</a:t>
            </a:r>
          </a:p>
          <a:p>
            <a:pPr>
              <a:buClr>
                <a:schemeClr val="hlink"/>
              </a:buClr>
              <a:buFont typeface="Wingdings" charset="2"/>
              <a:buNone/>
            </a:pPr>
            <a:r>
              <a:rPr lang="es-ES" dirty="0">
                <a:latin typeface="Times New Roman"/>
                <a:cs typeface="Times New Roman"/>
              </a:rPr>
              <a:t>M(A,T,T</a:t>
            </a:r>
            <a:r>
              <a:rPr lang="es-ES" baseline="-25000" dirty="0">
                <a:latin typeface="Times New Roman"/>
                <a:cs typeface="Times New Roman"/>
              </a:rPr>
              <a:t>z</a:t>
            </a:r>
            <a:r>
              <a:rPr lang="es-ES" dirty="0">
                <a:latin typeface="Times New Roman"/>
                <a:cs typeface="Times New Roman"/>
              </a:rPr>
              <a:t>) = a + bT</a:t>
            </a:r>
            <a:r>
              <a:rPr lang="es-ES" baseline="-25000" dirty="0">
                <a:latin typeface="Times New Roman"/>
                <a:cs typeface="Times New Roman"/>
              </a:rPr>
              <a:t>z</a:t>
            </a:r>
            <a:r>
              <a:rPr lang="es-ES" dirty="0">
                <a:latin typeface="Times New Roman"/>
                <a:cs typeface="Times New Roman"/>
              </a:rPr>
              <a:t> +cT</a:t>
            </a:r>
            <a:r>
              <a:rPr lang="es-ES" baseline="-25000" dirty="0">
                <a:latin typeface="Times New Roman"/>
                <a:cs typeface="Times New Roman"/>
              </a:rPr>
              <a:t>z</a:t>
            </a:r>
            <a:r>
              <a:rPr lang="es-ES" baseline="30000" dirty="0">
                <a:latin typeface="Times New Roman"/>
                <a:cs typeface="Times New Roman"/>
              </a:rPr>
              <a:t>2</a:t>
            </a:r>
            <a:r>
              <a:rPr lang="es-ES" dirty="0">
                <a:latin typeface="Times New Roman"/>
                <a:cs typeface="Times New Roman"/>
              </a:rPr>
              <a:t> + </a:t>
            </a:r>
            <a:r>
              <a:rPr lang="es-ES" dirty="0">
                <a:latin typeface="Times New Roman"/>
                <a:cs typeface="Times New Roman"/>
                <a:sym typeface="Symbol" charset="2"/>
              </a:rPr>
              <a:t>(dT</a:t>
            </a:r>
            <a:r>
              <a:rPr lang="es-ES" baseline="-25000" dirty="0">
                <a:latin typeface="Times New Roman"/>
                <a:cs typeface="Times New Roman"/>
                <a:sym typeface="Symbol" charset="2"/>
              </a:rPr>
              <a:t>z</a:t>
            </a:r>
            <a:r>
              <a:rPr lang="es-ES" baseline="30000" dirty="0">
                <a:latin typeface="Times New Roman"/>
                <a:cs typeface="Times New Roman"/>
                <a:sym typeface="Symbol" charset="2"/>
              </a:rPr>
              <a:t>3</a:t>
            </a:r>
            <a:r>
              <a:rPr lang="es-ES" dirty="0">
                <a:latin typeface="Times New Roman"/>
                <a:cs typeface="Times New Roman"/>
                <a:sym typeface="Symbol" charset="2"/>
              </a:rPr>
              <a:t>+eT</a:t>
            </a:r>
            <a:r>
              <a:rPr lang="es-ES" baseline="-25000" dirty="0">
                <a:latin typeface="Times New Roman"/>
                <a:cs typeface="Times New Roman"/>
                <a:sym typeface="Symbol" charset="2"/>
              </a:rPr>
              <a:t>z</a:t>
            </a:r>
            <a:r>
              <a:rPr lang="es-ES" baseline="30000" dirty="0">
                <a:latin typeface="Times New Roman"/>
                <a:cs typeface="Times New Roman"/>
                <a:sym typeface="Symbol" charset="2"/>
              </a:rPr>
              <a:t>4</a:t>
            </a:r>
            <a:r>
              <a:rPr lang="es-ES" dirty="0">
                <a:latin typeface="Times New Roman"/>
                <a:cs typeface="Times New Roman"/>
                <a:sym typeface="Symbol" charset="2"/>
              </a:rPr>
              <a:t>)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>
                <a:latin typeface="Times New Roman"/>
                <a:cs typeface="Times New Roman"/>
              </a:rPr>
              <a:t> If strength to IAS </a:t>
            </a:r>
            <a:r>
              <a:rPr lang="es-ES" dirty="0">
                <a:latin typeface="Times New Roman"/>
                <a:cs typeface="Times New Roman"/>
                <a:sym typeface="Symbol" charset="2"/>
              </a:rPr>
              <a:t> B</a:t>
            </a:r>
            <a:r>
              <a:rPr lang="es-ES" baseline="-25000" dirty="0">
                <a:latin typeface="Times New Roman"/>
                <a:cs typeface="Times New Roman"/>
                <a:sym typeface="Symbol" charset="2"/>
              </a:rPr>
              <a:t>F </a:t>
            </a:r>
            <a:r>
              <a:rPr lang="es-ES" dirty="0">
                <a:latin typeface="Times New Roman"/>
                <a:cs typeface="Times New Roman"/>
                <a:sym typeface="Symbol" charset="2"/>
              </a:rPr>
              <a:t> Isospin Mixing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>
                <a:latin typeface="Times New Roman"/>
                <a:cs typeface="Times New Roman"/>
                <a:sym typeface="Symbol" charset="2"/>
              </a:rPr>
              <a:t>If IAS in the middle of the Q</a:t>
            </a:r>
            <a:r>
              <a:rPr lang="es-ES" baseline="-25000" dirty="0">
                <a:latin typeface="Times New Roman"/>
                <a:cs typeface="Times New Roman"/>
                <a:sym typeface="Symbol" charset="2"/>
              </a:rPr>
              <a:t>EC</a:t>
            </a:r>
            <a:r>
              <a:rPr lang="es-ES" dirty="0">
                <a:latin typeface="Times New Roman"/>
                <a:cs typeface="Times New Roman"/>
                <a:sym typeface="Symbol" charset="2"/>
              </a:rPr>
              <a:t> large part of the GTGR available =&gt; quenching factor deduced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>
                <a:latin typeface="Times New Roman"/>
                <a:cs typeface="Times New Roman"/>
                <a:sym typeface="Symbol" charset="2"/>
              </a:rPr>
              <a:t>Test of </a:t>
            </a:r>
            <a:r>
              <a:rPr lang="es-ES" dirty="0" err="1">
                <a:latin typeface="Times New Roman"/>
                <a:cs typeface="Times New Roman"/>
                <a:sym typeface="Symbol" charset="2"/>
              </a:rPr>
              <a:t>Mirror</a:t>
            </a:r>
            <a:r>
              <a:rPr lang="es-ES" dirty="0">
                <a:latin typeface="Times New Roman"/>
                <a:cs typeface="Times New Roman"/>
                <a:sym typeface="Symbol" charset="2"/>
              </a:rPr>
              <a:t> </a:t>
            </a:r>
            <a:r>
              <a:rPr lang="es-ES" dirty="0" err="1">
                <a:latin typeface="Times New Roman"/>
                <a:cs typeface="Times New Roman"/>
                <a:sym typeface="Symbol" charset="2"/>
              </a:rPr>
              <a:t>Symmetry</a:t>
            </a:r>
            <a:endParaRPr lang="es-ES" dirty="0">
              <a:latin typeface="Times New Roman"/>
              <a:cs typeface="Times New Roman"/>
              <a:sym typeface="Symbol" charset="2"/>
            </a:endParaRPr>
          </a:p>
          <a:p>
            <a:pPr>
              <a:buClr>
                <a:schemeClr val="hlink"/>
              </a:buClr>
              <a:buFont typeface="Wingdings" charset="2"/>
              <a:buChar char="ü"/>
            </a:pPr>
            <a:endParaRPr lang="es-ES" sz="800" dirty="0">
              <a:sym typeface="Symbol" charset="2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990600" y="927318"/>
            <a:ext cx="7086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>
                <a:latin typeface="Comic Sans MS" charset="0"/>
              </a:rPr>
              <a:t> </a:t>
            </a:r>
            <a:r>
              <a:rPr lang="es-ES" dirty="0">
                <a:latin typeface="Times New Roman"/>
                <a:cs typeface="Times New Roman"/>
              </a:rPr>
              <a:t>More than 160 precursors identified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>
                <a:latin typeface="Times New Roman"/>
                <a:cs typeface="Times New Roman"/>
              </a:rPr>
              <a:t> For every element up to Z = 73 at least one proton precursor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>
                <a:latin typeface="Times New Roman"/>
                <a:cs typeface="Times New Roman"/>
              </a:rPr>
              <a:t> The </a:t>
            </a:r>
            <a:r>
              <a:rPr lang="es-ES" dirty="0">
                <a:latin typeface="Times New Roman"/>
                <a:ea typeface="Lucida Grande"/>
                <a:cs typeface="Times New Roman"/>
              </a:rPr>
              <a:t>β</a:t>
            </a:r>
            <a:r>
              <a:rPr lang="es-ES" dirty="0">
                <a:latin typeface="Times New Roman"/>
                <a:cs typeface="Times New Roman"/>
              </a:rPr>
              <a:t>p spectrum depends on the Z and A of the precursor and differs in the different mass region due to diferences in level density in the Q-Sp window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>
                <a:latin typeface="Times New Roman"/>
                <a:cs typeface="Times New Roman"/>
              </a:rPr>
              <a:t> Properties of </a:t>
            </a:r>
            <a:r>
              <a:rPr lang="es-ES" dirty="0">
                <a:latin typeface="Times New Roman"/>
                <a:ea typeface="Lucida Grande"/>
                <a:cs typeface="Times New Roman"/>
              </a:rPr>
              <a:t>β</a:t>
            </a:r>
            <a:r>
              <a:rPr lang="es-ES" dirty="0">
                <a:latin typeface="Times New Roman"/>
                <a:cs typeface="Times New Roman"/>
              </a:rPr>
              <a:t>p well understood </a:t>
            </a:r>
            <a:r>
              <a:rPr lang="es-ES_tradnl" dirty="0" err="1">
                <a:latin typeface="Times New Roman"/>
                <a:cs typeface="Times New Roman"/>
                <a:sym typeface="Wingdings"/>
              </a:rPr>
              <a:t></a:t>
            </a:r>
            <a:r>
              <a:rPr lang="es-ES_tradnl" dirty="0">
                <a:latin typeface="Times New Roman"/>
                <a:cs typeface="Times New Roman"/>
                <a:sym typeface="Wingdings"/>
              </a:rPr>
              <a:t> </a:t>
            </a:r>
            <a:r>
              <a:rPr lang="es-ES_tradnl" dirty="0" err="1">
                <a:latin typeface="Times New Roman"/>
                <a:cs typeface="Times New Roman"/>
                <a:sym typeface="Wingdings"/>
              </a:rPr>
              <a:t>large</a:t>
            </a:r>
            <a:r>
              <a:rPr lang="es-ES_tradnl" dirty="0">
                <a:latin typeface="Times New Roman"/>
                <a:cs typeface="Times New Roman"/>
                <a:sym typeface="Wingdings"/>
              </a:rPr>
              <a:t> </a:t>
            </a:r>
            <a:r>
              <a:rPr lang="es-ES_tradnl" dirty="0" err="1">
                <a:latin typeface="Times New Roman"/>
                <a:cs typeface="Times New Roman"/>
                <a:sym typeface="Wingdings"/>
              </a:rPr>
              <a:t>variety</a:t>
            </a:r>
            <a:r>
              <a:rPr lang="es-ES_tradnl" dirty="0">
                <a:latin typeface="Times New Roman"/>
                <a:cs typeface="Times New Roman"/>
                <a:sym typeface="Wingdings"/>
              </a:rPr>
              <a:t> </a:t>
            </a:r>
            <a:r>
              <a:rPr lang="es-ES_tradnl" dirty="0" err="1">
                <a:latin typeface="Times New Roman"/>
                <a:cs typeface="Times New Roman"/>
                <a:sym typeface="Wingdings"/>
              </a:rPr>
              <a:t>of</a:t>
            </a:r>
            <a:r>
              <a:rPr lang="es-ES_tradnl" dirty="0">
                <a:latin typeface="Times New Roman"/>
                <a:cs typeface="Times New Roman"/>
                <a:sym typeface="Wingdings"/>
              </a:rPr>
              <a:t> </a:t>
            </a:r>
            <a:r>
              <a:rPr lang="es-ES_tradnl" dirty="0" err="1">
                <a:latin typeface="Times New Roman"/>
                <a:cs typeface="Times New Roman"/>
                <a:sym typeface="Wingdings"/>
              </a:rPr>
              <a:t>spectroscopic</a:t>
            </a:r>
            <a:r>
              <a:rPr lang="es-ES_tradnl" dirty="0">
                <a:latin typeface="Times New Roman"/>
                <a:cs typeface="Times New Roman"/>
                <a:sym typeface="Wingdings"/>
              </a:rPr>
              <a:t> </a:t>
            </a:r>
            <a:r>
              <a:rPr lang="es-ES_tradnl" dirty="0" err="1">
                <a:latin typeface="Times New Roman"/>
                <a:cs typeface="Times New Roman"/>
                <a:sym typeface="Wingdings"/>
              </a:rPr>
              <a:t>information</a:t>
            </a:r>
            <a:endParaRPr lang="es-ES" dirty="0">
              <a:latin typeface="Times New Roman"/>
              <a:cs typeface="Times New Roman"/>
            </a:endParaRPr>
          </a:p>
          <a:p>
            <a:endParaRPr lang="es-ES_tradnl" dirty="0"/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DCACB409-D9AB-248B-B498-DECCB5DA116C}"/>
              </a:ext>
            </a:extLst>
          </p:cNvPr>
          <p:cNvGrpSpPr/>
          <p:nvPr/>
        </p:nvGrpSpPr>
        <p:grpSpPr>
          <a:xfrm>
            <a:off x="-76200" y="2964176"/>
            <a:ext cx="5336383" cy="3845074"/>
            <a:chOff x="-71104" y="2978116"/>
            <a:chExt cx="5336383" cy="3845074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632ABB2E-E448-7BA3-D835-52913DDB16FA}"/>
                </a:ext>
              </a:extLst>
            </p:cNvPr>
            <p:cNvGrpSpPr/>
            <p:nvPr/>
          </p:nvGrpSpPr>
          <p:grpSpPr>
            <a:xfrm>
              <a:off x="-71104" y="2978116"/>
              <a:ext cx="5336383" cy="3838451"/>
              <a:chOff x="-78583" y="3008755"/>
              <a:chExt cx="5336383" cy="3838451"/>
            </a:xfrm>
          </p:grpSpPr>
          <p:pic>
            <p:nvPicPr>
              <p:cNvPr id="5" name="Imagen 4">
                <a:extLst>
                  <a:ext uri="{FF2B5EF4-FFF2-40B4-BE49-F238E27FC236}">
                    <a16:creationId xmlns:a16="http://schemas.microsoft.com/office/drawing/2014/main" id="{946303DA-48DD-64E8-E692-17AA54E347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78583" y="3008755"/>
                <a:ext cx="5336383" cy="3838451"/>
              </a:xfrm>
              <a:prstGeom prst="rect">
                <a:avLst/>
              </a:prstGeom>
            </p:spPr>
          </p:pic>
          <p:sp>
            <p:nvSpPr>
              <p:cNvPr id="490509" name="Text Box 13"/>
              <p:cNvSpPr txBox="1">
                <a:spLocks noChangeArrowheads="1"/>
              </p:cNvSpPr>
              <p:nvPr/>
            </p:nvSpPr>
            <p:spPr bwMode="auto">
              <a:xfrm>
                <a:off x="827584" y="3272904"/>
                <a:ext cx="574675" cy="366712"/>
              </a:xfrm>
              <a:prstGeom prst="rect">
                <a:avLst/>
              </a:prstGeom>
              <a:solidFill>
                <a:srgbClr val="F9EC8B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s-ES" sz="1800" baseline="30000" dirty="0"/>
                  <a:t>32</a:t>
                </a:r>
                <a:r>
                  <a:rPr lang="es-ES" sz="1800" dirty="0"/>
                  <a:t>Ar</a:t>
                </a:r>
              </a:p>
            </p:txBody>
          </p:sp>
        </p:grpSp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id="{03A4C625-F72F-8D1A-337B-E3018E97623E}"/>
                </a:ext>
              </a:extLst>
            </p:cNvPr>
            <p:cNvSpPr txBox="1"/>
            <p:nvPr/>
          </p:nvSpPr>
          <p:spPr>
            <a:xfrm>
              <a:off x="76745" y="6515413"/>
              <a:ext cx="23691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/>
                <a:t>Blank</a:t>
              </a:r>
              <a:r>
                <a:rPr lang="es-ES" sz="1400" dirty="0"/>
                <a:t> et al, EPJA 57(2021)28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88434C-0639-09F0-A3CD-4D3569D0F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65298"/>
          </a:xfrm>
        </p:spPr>
        <p:txBody>
          <a:bodyPr>
            <a:normAutofit fontScale="90000"/>
          </a:bodyPr>
          <a:lstStyle/>
          <a:p>
            <a:r>
              <a:rPr lang="es-ES" baseline="30000" dirty="0"/>
              <a:t>32</a:t>
            </a:r>
            <a:r>
              <a:rPr lang="es-ES" dirty="0"/>
              <a:t>Ar(Z=18, N=14) </a:t>
            </a:r>
            <a:r>
              <a:rPr lang="es-ES" dirty="0">
                <a:sym typeface="Wingdings" pitchFamily="2" charset="2"/>
              </a:rPr>
              <a:t> </a:t>
            </a:r>
            <a:r>
              <a:rPr lang="es-ES" baseline="30000" dirty="0">
                <a:sym typeface="Wingdings" pitchFamily="2" charset="2"/>
              </a:rPr>
              <a:t>32</a:t>
            </a:r>
            <a:r>
              <a:rPr lang="es-ES" dirty="0">
                <a:sym typeface="Wingdings" pitchFamily="2" charset="2"/>
              </a:rPr>
              <a:t>Cl (</a:t>
            </a:r>
            <a:r>
              <a:rPr lang="es-ES" dirty="0"/>
              <a:t>Z=17, N=15)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BA39EA6-7A9C-E33A-66F9-004057D5B9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674" y="764704"/>
            <a:ext cx="5622018" cy="5570909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32A8A55-B3CB-0A78-A935-A822837AE003}"/>
              </a:ext>
            </a:extLst>
          </p:cNvPr>
          <p:cNvSpPr txBox="1"/>
          <p:nvPr/>
        </p:nvSpPr>
        <p:spPr>
          <a:xfrm>
            <a:off x="5868144" y="872782"/>
            <a:ext cx="324257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>
                <a:latin typeface="Symbol" pitchFamily="2" charset="2"/>
              </a:rPr>
              <a:t>b</a:t>
            </a:r>
            <a:r>
              <a:rPr lang="es-ES" dirty="0" err="1"/>
              <a:t>p</a:t>
            </a:r>
            <a:r>
              <a:rPr lang="es-ES" dirty="0"/>
              <a:t> </a:t>
            </a:r>
            <a:r>
              <a:rPr lang="es-ES" dirty="0">
                <a:sym typeface="Wingdings" pitchFamily="2" charset="2"/>
              </a:rPr>
              <a:t> </a:t>
            </a:r>
            <a:r>
              <a:rPr lang="es-ES" dirty="0" err="1">
                <a:sym typeface="Wingdings" pitchFamily="2" charset="2"/>
              </a:rPr>
              <a:t>study</a:t>
            </a:r>
            <a:r>
              <a:rPr lang="es-ES" dirty="0">
                <a:sym typeface="Wingdings" pitchFamily="2" charset="2"/>
              </a:rPr>
              <a:t> up </a:t>
            </a:r>
            <a:r>
              <a:rPr lang="es-ES" dirty="0" err="1">
                <a:sym typeface="Wingdings" pitchFamily="2" charset="2"/>
              </a:rPr>
              <a:t>to</a:t>
            </a:r>
            <a:r>
              <a:rPr lang="es-ES" dirty="0">
                <a:sym typeface="Wingdings" pitchFamily="2" charset="2"/>
              </a:rPr>
              <a:t> 8153 </a:t>
            </a:r>
            <a:r>
              <a:rPr lang="es-ES" dirty="0" err="1">
                <a:sym typeface="Wingdings" pitchFamily="2" charset="2"/>
              </a:rPr>
              <a:t>keV</a:t>
            </a:r>
            <a:r>
              <a:rPr lang="es-ES" dirty="0">
                <a:sym typeface="Wingdings" pitchFamily="2" charset="2"/>
              </a:rPr>
              <a:t> 73% </a:t>
            </a:r>
            <a:r>
              <a:rPr lang="es-ES" dirty="0" err="1">
                <a:sym typeface="Wingdings" pitchFamily="2" charset="2"/>
              </a:rPr>
              <a:t>of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energy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window</a:t>
            </a:r>
            <a:endParaRPr lang="es-ES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ym typeface="Wingdings" pitchFamily="2" charset="2"/>
              </a:rPr>
              <a:t>22.6% </a:t>
            </a:r>
            <a:r>
              <a:rPr lang="es-ES" dirty="0" err="1">
                <a:sym typeface="Wingdings" pitchFamily="2" charset="2"/>
              </a:rPr>
              <a:t>feeding</a:t>
            </a:r>
            <a:r>
              <a:rPr lang="es-ES" dirty="0">
                <a:sym typeface="Wingdings" pitchFamily="2" charset="2"/>
              </a:rPr>
              <a:t> IAS </a:t>
            </a:r>
            <a:r>
              <a:rPr lang="es-ES" dirty="0" err="1">
                <a:sym typeface="Wingdings" pitchFamily="2" charset="2"/>
              </a:rPr>
              <a:t>logft</a:t>
            </a:r>
            <a:r>
              <a:rPr lang="es-ES" dirty="0">
                <a:sym typeface="Wingdings" pitchFamily="2" charset="2"/>
              </a:rPr>
              <a:t> = 3.19</a:t>
            </a:r>
          </a:p>
          <a:p>
            <a:r>
              <a:rPr lang="es-ES" dirty="0">
                <a:latin typeface="Symbol" pitchFamily="2" charset="2"/>
                <a:sym typeface="Wingdings" pitchFamily="2" charset="2"/>
              </a:rPr>
              <a:t>      </a:t>
            </a:r>
            <a:r>
              <a:rPr lang="es-ES" dirty="0" err="1">
                <a:latin typeface="Symbol" pitchFamily="2" charset="2"/>
                <a:sym typeface="Wingdings" pitchFamily="2" charset="2"/>
              </a:rPr>
              <a:t>G</a:t>
            </a:r>
            <a:r>
              <a:rPr lang="es-ES" baseline="-25000" dirty="0" err="1">
                <a:sym typeface="Wingdings" pitchFamily="2" charset="2"/>
              </a:rPr>
              <a:t>p</a:t>
            </a:r>
            <a:r>
              <a:rPr lang="es-ES" dirty="0">
                <a:sym typeface="Wingdings" pitchFamily="2" charset="2"/>
              </a:rPr>
              <a:t> / </a:t>
            </a:r>
            <a:r>
              <a:rPr lang="es-ES" dirty="0" err="1">
                <a:latin typeface="Symbol" pitchFamily="2" charset="2"/>
                <a:sym typeface="Wingdings" pitchFamily="2" charset="2"/>
              </a:rPr>
              <a:t>G</a:t>
            </a:r>
            <a:r>
              <a:rPr lang="es-ES" baseline="-25000" dirty="0" err="1">
                <a:latin typeface="Symbol" pitchFamily="2" charset="2"/>
                <a:sym typeface="Wingdings" pitchFamily="2" charset="2"/>
              </a:rPr>
              <a:t>g</a:t>
            </a:r>
            <a:r>
              <a:rPr lang="es-ES" dirty="0">
                <a:sym typeface="Wingdings" pitchFamily="2" charset="2"/>
              </a:rPr>
              <a:t>(IAS) = 11.2(11) </a:t>
            </a:r>
          </a:p>
          <a:p>
            <a:pPr marL="285750" indent="-285750">
              <a:buFont typeface="Symbol" pitchFamily="2" charset="2"/>
              <a:buChar char="G"/>
            </a:pPr>
            <a:r>
              <a:rPr lang="es-ES" dirty="0">
                <a:sym typeface="Wingdings" pitchFamily="2" charset="2"/>
              </a:rPr>
              <a:t>= </a:t>
            </a:r>
            <a:r>
              <a:rPr lang="es-ES" dirty="0" err="1">
                <a:latin typeface="Symbol" pitchFamily="2" charset="2"/>
                <a:sym typeface="Wingdings" pitchFamily="2" charset="2"/>
              </a:rPr>
              <a:t>G</a:t>
            </a:r>
            <a:r>
              <a:rPr lang="es-ES" baseline="-25000" dirty="0" err="1">
                <a:sym typeface="Wingdings" pitchFamily="2" charset="2"/>
              </a:rPr>
              <a:t>p</a:t>
            </a:r>
            <a:r>
              <a:rPr lang="es-ES" dirty="0">
                <a:sym typeface="Wingdings" pitchFamily="2" charset="2"/>
              </a:rPr>
              <a:t> + </a:t>
            </a:r>
            <a:r>
              <a:rPr lang="es-ES" dirty="0" err="1">
                <a:latin typeface="Symbol" pitchFamily="2" charset="2"/>
                <a:sym typeface="Wingdings" pitchFamily="2" charset="2"/>
              </a:rPr>
              <a:t>G</a:t>
            </a:r>
            <a:r>
              <a:rPr lang="es-ES" baseline="-25000" dirty="0" err="1">
                <a:latin typeface="Symbol" pitchFamily="2" charset="2"/>
                <a:sym typeface="Wingdings" pitchFamily="2" charset="2"/>
              </a:rPr>
              <a:t>g</a:t>
            </a:r>
            <a:r>
              <a:rPr lang="es-ES" baseline="-25000" dirty="0">
                <a:latin typeface="Symbol" pitchFamily="2" charset="2"/>
                <a:sym typeface="Wingdings" pitchFamily="2" charset="2"/>
              </a:rPr>
              <a:t> </a:t>
            </a:r>
            <a:r>
              <a:rPr lang="es-ES" dirty="0">
                <a:latin typeface="Symbol" pitchFamily="2" charset="2"/>
                <a:sym typeface="Wingdings" pitchFamily="2" charset="2"/>
              </a:rPr>
              <a:t> = 20(5) </a:t>
            </a:r>
            <a:r>
              <a:rPr lang="es-ES" dirty="0">
                <a:sym typeface="Wingdings" pitchFamily="2" charset="2"/>
              </a:rPr>
              <a:t>eV</a:t>
            </a:r>
          </a:p>
          <a:p>
            <a:endParaRPr lang="es-ES" dirty="0">
              <a:sym typeface="Wingdings" pitchFamily="2" charset="2"/>
            </a:endParaRPr>
          </a:p>
          <a:p>
            <a:r>
              <a:rPr lang="es-ES" dirty="0" err="1">
                <a:sym typeface="Wingdings" pitchFamily="2" charset="2"/>
              </a:rPr>
              <a:t>The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width</a:t>
            </a:r>
            <a:r>
              <a:rPr lang="es-ES" dirty="0">
                <a:sym typeface="Wingdings" pitchFamily="2" charset="2"/>
              </a:rPr>
              <a:t> of </a:t>
            </a:r>
            <a:r>
              <a:rPr lang="es-ES" dirty="0" err="1">
                <a:sym typeface="Wingdings" pitchFamily="2" charset="2"/>
              </a:rPr>
              <a:t>the</a:t>
            </a:r>
            <a:r>
              <a:rPr lang="es-ES" dirty="0">
                <a:sym typeface="Wingdings" pitchFamily="2" charset="2"/>
              </a:rPr>
              <a:t> IAS </a:t>
            </a:r>
            <a:r>
              <a:rPr lang="es-ES" dirty="0" err="1">
                <a:sym typeface="Wingdings" pitchFamily="2" charset="2"/>
              </a:rPr>
              <a:t>is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very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narrow</a:t>
            </a:r>
            <a:r>
              <a:rPr lang="es-ES" dirty="0">
                <a:sym typeface="Wingdings" pitchFamily="2" charset="2"/>
              </a:rPr>
              <a:t> as </a:t>
            </a:r>
            <a:r>
              <a:rPr lang="es-ES" dirty="0" err="1">
                <a:sym typeface="Wingdings" pitchFamily="2" charset="2"/>
              </a:rPr>
              <a:t>the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proton</a:t>
            </a:r>
            <a:r>
              <a:rPr lang="es-ES" dirty="0">
                <a:sym typeface="Wingdings" pitchFamily="2" charset="2"/>
              </a:rPr>
              <a:t> emisión </a:t>
            </a:r>
            <a:r>
              <a:rPr lang="es-ES" dirty="0" err="1">
                <a:sym typeface="Wingdings" pitchFamily="2" charset="2"/>
              </a:rPr>
              <a:t>is</a:t>
            </a:r>
            <a:r>
              <a:rPr lang="es-ES" dirty="0">
                <a:sym typeface="Wingdings" pitchFamily="2" charset="2"/>
              </a:rPr>
              <a:t> isospín </a:t>
            </a:r>
            <a:r>
              <a:rPr lang="es-ES" dirty="0" err="1">
                <a:sym typeface="Wingdings" pitchFamily="2" charset="2"/>
              </a:rPr>
              <a:t>forbidden</a:t>
            </a:r>
            <a:r>
              <a:rPr lang="es-ES" dirty="0">
                <a:sym typeface="Wingdings" pitchFamily="2" charset="2"/>
              </a:rPr>
              <a:t>, </a:t>
            </a:r>
            <a:r>
              <a:rPr lang="es-ES" dirty="0" err="1">
                <a:sym typeface="Wingdings" pitchFamily="2" charset="2"/>
              </a:rPr>
              <a:t>facilitating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the</a:t>
            </a:r>
            <a:r>
              <a:rPr lang="es-ES" dirty="0">
                <a:sym typeface="Wingdings" pitchFamily="2" charset="2"/>
              </a:rPr>
              <a:t> emisión of M1 </a:t>
            </a:r>
            <a:r>
              <a:rPr lang="es-ES" dirty="0" err="1">
                <a:sym typeface="Wingdings" pitchFamily="2" charset="2"/>
              </a:rPr>
              <a:t>transition</a:t>
            </a:r>
            <a:r>
              <a:rPr lang="es-ES" dirty="0">
                <a:sym typeface="Wingdings" pitchFamily="2" charset="2"/>
              </a:rPr>
              <a:t> of </a:t>
            </a:r>
            <a:r>
              <a:rPr lang="es-ES" dirty="0" err="1">
                <a:sym typeface="Wingdings" pitchFamily="2" charset="2"/>
              </a:rPr>
              <a:t>the</a:t>
            </a:r>
            <a:r>
              <a:rPr lang="es-ES" dirty="0">
                <a:sym typeface="Wingdings" pitchFamily="2" charset="2"/>
              </a:rPr>
              <a:t> 5.046 </a:t>
            </a:r>
            <a:r>
              <a:rPr lang="es-ES" dirty="0" err="1">
                <a:sym typeface="Wingdings" pitchFamily="2" charset="2"/>
              </a:rPr>
              <a:t>MeV</a:t>
            </a:r>
            <a:r>
              <a:rPr lang="es-ES" dirty="0">
                <a:sym typeface="Wingdings" pitchFamily="2" charset="2"/>
              </a:rPr>
              <a:t> IAS</a:t>
            </a:r>
          </a:p>
          <a:p>
            <a:r>
              <a:rPr lang="es-ES" dirty="0">
                <a:sym typeface="Wingdings" pitchFamily="2" charset="2"/>
              </a:rPr>
              <a:t>B(F) = T(T+1)-</a:t>
            </a:r>
            <a:r>
              <a:rPr lang="es-ES" dirty="0" err="1">
                <a:sym typeface="Wingdings" pitchFamily="2" charset="2"/>
              </a:rPr>
              <a:t>T</a:t>
            </a:r>
            <a:r>
              <a:rPr lang="es-ES" baseline="-25000" dirty="0" err="1">
                <a:sym typeface="Wingdings" pitchFamily="2" charset="2"/>
              </a:rPr>
              <a:t>zi</a:t>
            </a:r>
            <a:r>
              <a:rPr lang="es-ES" dirty="0" err="1">
                <a:sym typeface="Wingdings" pitchFamily="2" charset="2"/>
              </a:rPr>
              <a:t>T</a:t>
            </a:r>
            <a:r>
              <a:rPr lang="es-ES" baseline="-25000" dirty="0" err="1">
                <a:sym typeface="Wingdings" pitchFamily="2" charset="2"/>
              </a:rPr>
              <a:t>zf</a:t>
            </a:r>
            <a:r>
              <a:rPr lang="es-ES" dirty="0">
                <a:sym typeface="Wingdings" pitchFamily="2" charset="2"/>
              </a:rPr>
              <a:t> = 2x3-(-2)(-1) = 6-2 = 4</a:t>
            </a:r>
          </a:p>
          <a:p>
            <a:r>
              <a:rPr lang="es-ES" dirty="0" err="1">
                <a:sym typeface="Wingdings" pitchFamily="2" charset="2"/>
              </a:rPr>
              <a:t>Predicted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mixing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with</a:t>
            </a:r>
            <a:r>
              <a:rPr lang="es-ES" dirty="0">
                <a:sym typeface="Wingdings" pitchFamily="2" charset="2"/>
              </a:rPr>
              <a:t> 0</a:t>
            </a:r>
            <a:r>
              <a:rPr lang="es-ES" baseline="30000" dirty="0">
                <a:sym typeface="Wingdings" pitchFamily="2" charset="2"/>
              </a:rPr>
              <a:t>+</a:t>
            </a:r>
            <a:r>
              <a:rPr lang="es-ES" dirty="0">
                <a:sym typeface="Wingdings" pitchFamily="2" charset="2"/>
              </a:rPr>
              <a:t> T= 1 </a:t>
            </a:r>
            <a:r>
              <a:rPr lang="es-ES" dirty="0" err="1">
                <a:sym typeface="Wingdings" pitchFamily="2" charset="2"/>
              </a:rPr>
              <a:t>states</a:t>
            </a:r>
            <a:r>
              <a:rPr lang="es-ES" dirty="0">
                <a:sym typeface="Wingdings" pitchFamily="2" charset="2"/>
              </a:rPr>
              <a:t> No </a:t>
            </a:r>
            <a:r>
              <a:rPr lang="es-ES" dirty="0" err="1">
                <a:sym typeface="Wingdings" pitchFamily="2" charset="2"/>
              </a:rPr>
              <a:t>strong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feeding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observed</a:t>
            </a:r>
            <a:r>
              <a:rPr lang="es-ES" dirty="0">
                <a:sym typeface="Wingdings" pitchFamily="2" charset="2"/>
              </a:rPr>
              <a:t> to </a:t>
            </a:r>
            <a:r>
              <a:rPr lang="es-ES" dirty="0" err="1">
                <a:sym typeface="Wingdings" pitchFamily="2" charset="2"/>
              </a:rPr>
              <a:t>states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nearby</a:t>
            </a:r>
            <a:r>
              <a:rPr lang="es-ES" dirty="0">
                <a:sym typeface="Wingdings" pitchFamily="2" charset="2"/>
              </a:rPr>
              <a:t>.</a:t>
            </a:r>
          </a:p>
          <a:p>
            <a:r>
              <a:rPr lang="es-ES" dirty="0" err="1">
                <a:sym typeface="Wingdings" pitchFamily="2" charset="2"/>
              </a:rPr>
              <a:t>Closest</a:t>
            </a:r>
            <a:r>
              <a:rPr lang="es-ES" dirty="0">
                <a:sym typeface="Wingdings" pitchFamily="2" charset="2"/>
              </a:rPr>
              <a:t> E = 5425 </a:t>
            </a:r>
            <a:r>
              <a:rPr lang="es-ES" dirty="0" err="1">
                <a:sym typeface="Wingdings" pitchFamily="2" charset="2"/>
              </a:rPr>
              <a:t>keV</a:t>
            </a:r>
            <a:r>
              <a:rPr lang="es-ES" dirty="0">
                <a:sym typeface="Wingdings" pitchFamily="2" charset="2"/>
              </a:rPr>
              <a:t> (</a:t>
            </a:r>
            <a:r>
              <a:rPr lang="es-ES" dirty="0">
                <a:latin typeface="Symbol" pitchFamily="2" charset="2"/>
                <a:sym typeface="Wingdings" pitchFamily="2" charset="2"/>
              </a:rPr>
              <a:t>D</a:t>
            </a:r>
            <a:r>
              <a:rPr lang="es-ES" dirty="0">
                <a:sym typeface="Wingdings" pitchFamily="2" charset="2"/>
              </a:rPr>
              <a:t>E = 379 </a:t>
            </a:r>
            <a:r>
              <a:rPr lang="es-ES" dirty="0" err="1">
                <a:sym typeface="Wingdings" pitchFamily="2" charset="2"/>
              </a:rPr>
              <a:t>keV</a:t>
            </a:r>
            <a:r>
              <a:rPr lang="es-ES" dirty="0">
                <a:sym typeface="Wingdings" pitchFamily="2" charset="2"/>
              </a:rPr>
              <a:t>)</a:t>
            </a:r>
          </a:p>
          <a:p>
            <a:r>
              <a:rPr lang="es-ES" dirty="0"/>
              <a:t>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51D9DDE-1B72-719E-6AB4-E0C45D9E320A}"/>
              </a:ext>
            </a:extLst>
          </p:cNvPr>
          <p:cNvSpPr txBox="1"/>
          <p:nvPr/>
        </p:nvSpPr>
        <p:spPr>
          <a:xfrm>
            <a:off x="4260257" y="1524688"/>
            <a:ext cx="1157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T, </a:t>
            </a:r>
            <a:r>
              <a:rPr lang="es-ES" sz="1400" dirty="0" err="1"/>
              <a:t>Tz</a:t>
            </a:r>
            <a:r>
              <a:rPr lang="es-ES" sz="1400" dirty="0"/>
              <a:t> = 2,-2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572BF6D-2C24-7A87-17B7-F70B74FE3207}"/>
              </a:ext>
            </a:extLst>
          </p:cNvPr>
          <p:cNvSpPr txBox="1"/>
          <p:nvPr/>
        </p:nvSpPr>
        <p:spPr>
          <a:xfrm>
            <a:off x="2187070" y="6165304"/>
            <a:ext cx="1157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T, </a:t>
            </a:r>
            <a:r>
              <a:rPr lang="es-ES" sz="1400" dirty="0" err="1"/>
              <a:t>Tz</a:t>
            </a:r>
            <a:r>
              <a:rPr lang="es-ES" sz="1400" dirty="0"/>
              <a:t> = 1,-1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1E2571-9F52-A7E8-DB55-21B9E247AB3D}"/>
              </a:ext>
            </a:extLst>
          </p:cNvPr>
          <p:cNvSpPr txBox="1"/>
          <p:nvPr/>
        </p:nvSpPr>
        <p:spPr>
          <a:xfrm>
            <a:off x="4922413" y="3587928"/>
            <a:ext cx="945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IAS, </a:t>
            </a:r>
          </a:p>
          <a:p>
            <a:r>
              <a:rPr lang="es-ES" sz="1400" dirty="0"/>
              <a:t>T, </a:t>
            </a:r>
            <a:r>
              <a:rPr lang="es-ES" sz="1400" dirty="0" err="1"/>
              <a:t>Tz</a:t>
            </a:r>
            <a:r>
              <a:rPr lang="es-ES" sz="1400" dirty="0"/>
              <a:t> = 2,-1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F3727F4-5D39-3784-C203-D01E6CEB125D}"/>
              </a:ext>
            </a:extLst>
          </p:cNvPr>
          <p:cNvSpPr txBox="1"/>
          <p:nvPr/>
        </p:nvSpPr>
        <p:spPr>
          <a:xfrm>
            <a:off x="251520" y="5589240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T, </a:t>
            </a:r>
            <a:r>
              <a:rPr lang="es-ES" sz="1400" dirty="0" err="1"/>
              <a:t>Tz</a:t>
            </a:r>
            <a:r>
              <a:rPr lang="es-ES" sz="1400" dirty="0"/>
              <a:t> = 1/2,-1/2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10192B9-43FC-C8E2-B2F0-C27D47520A85}"/>
              </a:ext>
            </a:extLst>
          </p:cNvPr>
          <p:cNvSpPr txBox="1"/>
          <p:nvPr/>
        </p:nvSpPr>
        <p:spPr>
          <a:xfrm>
            <a:off x="4922413" y="692696"/>
            <a:ext cx="545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0</a:t>
            </a:r>
            <a:r>
              <a:rPr lang="es-ES" sz="1400" baseline="30000" dirty="0"/>
              <a:t>+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86E33A02-B5DC-752C-054B-8BCDFE5445F8}"/>
              </a:ext>
            </a:extLst>
          </p:cNvPr>
          <p:cNvSpPr txBox="1"/>
          <p:nvPr/>
        </p:nvSpPr>
        <p:spPr>
          <a:xfrm>
            <a:off x="3571018" y="6160385"/>
            <a:ext cx="23691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/>
              <a:t>Blank</a:t>
            </a:r>
            <a:r>
              <a:rPr lang="es-ES" sz="1400" dirty="0"/>
              <a:t> et al, EPJA 57(2021)28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9078D4C-4AA0-0342-BD83-8B1BEEB21C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86" y="701081"/>
            <a:ext cx="2220356" cy="1670488"/>
          </a:xfrm>
          <a:prstGeom prst="rect">
            <a:avLst/>
          </a:prstGeom>
        </p:spPr>
      </p:pic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14063851-1C07-984E-8544-D8CDCA950D62}"/>
              </a:ext>
            </a:extLst>
          </p:cNvPr>
          <p:cNvCxnSpPr>
            <a:stCxn id="5" idx="3"/>
          </p:cNvCxnSpPr>
          <p:nvPr/>
        </p:nvCxnSpPr>
        <p:spPr>
          <a:xfrm>
            <a:off x="5572344" y="3550159"/>
            <a:ext cx="33286" cy="94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B9670D6A-3851-8A48-9EF9-939E61A8A476}"/>
              </a:ext>
            </a:extLst>
          </p:cNvPr>
          <p:cNvCxnSpPr/>
          <p:nvPr/>
        </p:nvCxnSpPr>
        <p:spPr>
          <a:xfrm>
            <a:off x="3995936" y="3861048"/>
            <a:ext cx="86409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7949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89AC1230-EE04-4841-B848-548B57C32F9A}"/>
              </a:ext>
            </a:extLst>
          </p:cNvPr>
          <p:cNvSpPr txBox="1"/>
          <p:nvPr/>
        </p:nvSpPr>
        <p:spPr>
          <a:xfrm>
            <a:off x="7386011" y="3542876"/>
            <a:ext cx="15865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delayed</a:t>
            </a:r>
            <a:r>
              <a:rPr lang="es-ES" dirty="0"/>
              <a:t> </a:t>
            </a:r>
            <a:r>
              <a:rPr lang="es-ES" dirty="0" err="1"/>
              <a:t>proton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a </a:t>
            </a:r>
            <a:r>
              <a:rPr lang="es-ES" dirty="0" err="1"/>
              <a:t>magnifing</a:t>
            </a:r>
            <a:r>
              <a:rPr lang="es-ES" dirty="0"/>
              <a:t> </a:t>
            </a:r>
            <a:r>
              <a:rPr lang="es-ES" dirty="0" err="1"/>
              <a:t>glass</a:t>
            </a:r>
            <a:r>
              <a:rPr lang="es-ES" dirty="0"/>
              <a:t> of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recoil</a:t>
            </a:r>
            <a:r>
              <a:rPr lang="es-ES" dirty="0"/>
              <a:t> </a:t>
            </a:r>
            <a:r>
              <a:rPr lang="es-ES" dirty="0" err="1"/>
              <a:t>energy</a:t>
            </a:r>
            <a:endParaRPr lang="es-ES" dirty="0"/>
          </a:p>
        </p:txBody>
      </p:sp>
      <p:sp>
        <p:nvSpPr>
          <p:cNvPr id="377858" name="Line 2"/>
          <p:cNvSpPr>
            <a:spLocks noChangeShapeType="1"/>
          </p:cNvSpPr>
          <p:nvPr/>
        </p:nvSpPr>
        <p:spPr bwMode="auto">
          <a:xfrm>
            <a:off x="539750" y="5300663"/>
            <a:ext cx="3744913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377859" name="Text Box 3"/>
          <p:cNvSpPr txBox="1">
            <a:spLocks noChangeArrowheads="1"/>
          </p:cNvSpPr>
          <p:nvPr/>
        </p:nvSpPr>
        <p:spPr bwMode="auto">
          <a:xfrm>
            <a:off x="1908175" y="304800"/>
            <a:ext cx="66246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chemeClr val="tx2"/>
                </a:solidFill>
                <a:latin typeface="Comic Sans MS" charset="0"/>
              </a:rPr>
              <a:t>Electron-Neutrino Correlations (</a:t>
            </a:r>
            <a:r>
              <a:rPr lang="en-US" sz="2000" dirty="0" err="1">
                <a:solidFill>
                  <a:schemeClr val="tx2"/>
                </a:solidFill>
                <a:latin typeface="Comic Sans MS" charset="0"/>
                <a:sym typeface="Symbol" charset="2"/>
              </a:rPr>
              <a:t></a:t>
            </a:r>
            <a:r>
              <a:rPr lang="en-US" sz="2000" dirty="0" err="1">
                <a:solidFill>
                  <a:schemeClr val="tx2"/>
                </a:solidFill>
                <a:latin typeface="Comic Sans MS" charset="0"/>
              </a:rPr>
              <a:t>p</a:t>
            </a:r>
            <a:r>
              <a:rPr lang="en-US" sz="2000" dirty="0">
                <a:solidFill>
                  <a:schemeClr val="tx2"/>
                </a:solidFill>
                <a:latin typeface="Comic Sans MS" charset="0"/>
              </a:rPr>
              <a:t> emitters)</a:t>
            </a:r>
          </a:p>
        </p:txBody>
      </p:sp>
      <p:sp>
        <p:nvSpPr>
          <p:cNvPr id="377860" name="Text Box 4"/>
          <p:cNvSpPr txBox="1">
            <a:spLocks noChangeArrowheads="1"/>
          </p:cNvSpPr>
          <p:nvPr/>
        </p:nvSpPr>
        <p:spPr bwMode="auto">
          <a:xfrm>
            <a:off x="5940425" y="5661025"/>
            <a:ext cx="647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s-ES" sz="1400"/>
          </a:p>
        </p:txBody>
      </p:sp>
      <p:sp>
        <p:nvSpPr>
          <p:cNvPr id="377879" name="Text Box 23"/>
          <p:cNvSpPr txBox="1">
            <a:spLocks noChangeArrowheads="1"/>
          </p:cNvSpPr>
          <p:nvPr/>
        </p:nvSpPr>
        <p:spPr bwMode="auto">
          <a:xfrm>
            <a:off x="5105400" y="3352800"/>
            <a:ext cx="3600450" cy="2536825"/>
          </a:xfrm>
          <a:prstGeom prst="rect">
            <a:avLst/>
          </a:prstGeom>
          <a:solidFill>
            <a:srgbClr val="FCF5C4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latin typeface="Comic Sans MS" charset="0"/>
              </a:rPr>
              <a:t>Study of the proton line shape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charset="2"/>
              <a:buChar char="§"/>
            </a:pPr>
            <a:r>
              <a:rPr lang="en-US" sz="1400" dirty="0"/>
              <a:t> </a:t>
            </a:r>
            <a:r>
              <a:rPr lang="en-US" sz="1600" dirty="0">
                <a:latin typeface="Comic Sans MS" charset="0"/>
              </a:rPr>
              <a:t>Physics beyond the SM </a:t>
            </a:r>
            <a:endParaRPr lang="en-US" sz="1600" dirty="0">
              <a:solidFill>
                <a:srgbClr val="0000FF"/>
              </a:solidFill>
              <a:latin typeface="Comic Sans MS" charset="0"/>
              <a:sym typeface="Symbol" charset="2"/>
            </a:endParaRP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charset="2"/>
              <a:buChar char="§"/>
            </a:pPr>
            <a:r>
              <a:rPr lang="en-US" sz="1600" dirty="0">
                <a:latin typeface="Comic Sans MS" charset="0"/>
                <a:sym typeface="Symbol" charset="2"/>
              </a:rPr>
              <a:t> </a:t>
            </a:r>
            <a:r>
              <a:rPr lang="en-US" sz="1600" dirty="0" err="1">
                <a:latin typeface="Comic Sans MS" charset="0"/>
                <a:sym typeface="Symbol" charset="2"/>
              </a:rPr>
              <a:t>Isospin</a:t>
            </a:r>
            <a:r>
              <a:rPr lang="en-US" sz="1600" dirty="0">
                <a:latin typeface="Comic Sans MS" charset="0"/>
                <a:sym typeface="Symbol" charset="2"/>
              </a:rPr>
              <a:t> mixing in Fermi decays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charset="2"/>
              <a:buChar char="§"/>
            </a:pPr>
            <a:r>
              <a:rPr lang="en-US" sz="1600" dirty="0">
                <a:latin typeface="Comic Sans MS" charset="0"/>
                <a:sym typeface="Symbol" charset="2"/>
              </a:rPr>
              <a:t> Configuration mixing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charset="2"/>
              <a:buChar char="§"/>
            </a:pPr>
            <a:r>
              <a:rPr lang="en-US" sz="1600" dirty="0">
                <a:latin typeface="Comic Sans MS" charset="0"/>
                <a:sym typeface="Symbol" charset="2"/>
              </a:rPr>
              <a:t> Level interferences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charset="2"/>
              <a:buChar char="§"/>
            </a:pPr>
            <a:r>
              <a:rPr lang="en-US" sz="1600" dirty="0">
                <a:latin typeface="Comic Sans MS" charset="0"/>
                <a:sym typeface="Symbol" charset="2"/>
              </a:rPr>
              <a:t> Spin assignment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charset="2"/>
              <a:buChar char="§"/>
            </a:pPr>
            <a:r>
              <a:rPr lang="en-US" sz="1600" dirty="0">
                <a:latin typeface="Comic Sans MS" charset="0"/>
                <a:sym typeface="Symbol" charset="2"/>
              </a:rPr>
              <a:t> Excitation energies</a:t>
            </a:r>
          </a:p>
        </p:txBody>
      </p:sp>
      <p:sp>
        <p:nvSpPr>
          <p:cNvPr id="377880" name="Text Box 24"/>
          <p:cNvSpPr txBox="1">
            <a:spLocks noChangeArrowheads="1"/>
          </p:cNvSpPr>
          <p:nvPr/>
        </p:nvSpPr>
        <p:spPr bwMode="auto">
          <a:xfrm>
            <a:off x="5543550" y="5943600"/>
            <a:ext cx="36004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err="1">
                <a:latin typeface="Comic Sans MS" charset="0"/>
              </a:rPr>
              <a:t>Schardt</a:t>
            </a:r>
            <a:r>
              <a:rPr lang="en-US" sz="1200" dirty="0">
                <a:latin typeface="Comic Sans MS" charset="0"/>
              </a:rPr>
              <a:t> &amp; </a:t>
            </a:r>
            <a:r>
              <a:rPr lang="en-US" sz="1200" dirty="0" err="1">
                <a:latin typeface="Comic Sans MS" charset="0"/>
              </a:rPr>
              <a:t>Riisager</a:t>
            </a:r>
            <a:r>
              <a:rPr lang="en-US" sz="1200" dirty="0">
                <a:latin typeface="Comic Sans MS" charset="0"/>
              </a:rPr>
              <a:t>, Z. Phys. A 345 (1993) 265</a:t>
            </a:r>
          </a:p>
          <a:p>
            <a:pPr>
              <a:spcBef>
                <a:spcPct val="50000"/>
              </a:spcBef>
            </a:pPr>
            <a:r>
              <a:rPr lang="en-US" sz="1200" dirty="0" err="1">
                <a:latin typeface="Comic Sans MS" charset="0"/>
              </a:rPr>
              <a:t>Adelberger</a:t>
            </a:r>
            <a:r>
              <a:rPr lang="en-US" sz="1200" dirty="0">
                <a:latin typeface="Comic Sans MS" charset="0"/>
              </a:rPr>
              <a:t> &amp; Garcia,  </a:t>
            </a:r>
            <a:r>
              <a:rPr lang="en-US" sz="1200" dirty="0" err="1">
                <a:latin typeface="Comic Sans MS" charset="0"/>
              </a:rPr>
              <a:t>Hyp</a:t>
            </a:r>
            <a:r>
              <a:rPr lang="en-US" sz="1200" dirty="0">
                <a:latin typeface="Comic Sans MS" charset="0"/>
              </a:rPr>
              <a:t>. </a:t>
            </a:r>
            <a:r>
              <a:rPr lang="en-US" sz="1200" dirty="0" err="1">
                <a:latin typeface="Comic Sans MS" charset="0"/>
              </a:rPr>
              <a:t>Int</a:t>
            </a:r>
            <a:r>
              <a:rPr lang="en-US" sz="1200" dirty="0">
                <a:latin typeface="Comic Sans MS" charset="0"/>
              </a:rPr>
              <a:t> 129 (2000) 237</a:t>
            </a:r>
          </a:p>
        </p:txBody>
      </p:sp>
      <p:sp>
        <p:nvSpPr>
          <p:cNvPr id="377881" name="Text Box 25"/>
          <p:cNvSpPr txBox="1">
            <a:spLocks noChangeArrowheads="1"/>
          </p:cNvSpPr>
          <p:nvPr/>
        </p:nvSpPr>
        <p:spPr bwMode="auto">
          <a:xfrm>
            <a:off x="2987675" y="4365625"/>
            <a:ext cx="6477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s-ES" sz="1400"/>
          </a:p>
        </p:txBody>
      </p:sp>
      <p:sp>
        <p:nvSpPr>
          <p:cNvPr id="377882" name="Text Box 26"/>
          <p:cNvSpPr txBox="1">
            <a:spLocks noChangeArrowheads="1"/>
          </p:cNvSpPr>
          <p:nvPr/>
        </p:nvSpPr>
        <p:spPr bwMode="auto">
          <a:xfrm>
            <a:off x="3203575" y="4594225"/>
            <a:ext cx="288925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s-ES" sz="1400"/>
          </a:p>
        </p:txBody>
      </p:sp>
      <p:sp>
        <p:nvSpPr>
          <p:cNvPr id="377883" name="Text Box 27"/>
          <p:cNvSpPr txBox="1">
            <a:spLocks noChangeArrowheads="1"/>
          </p:cNvSpPr>
          <p:nvPr/>
        </p:nvSpPr>
        <p:spPr bwMode="auto">
          <a:xfrm>
            <a:off x="7245350" y="2109788"/>
            <a:ext cx="19748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>
                <a:latin typeface="Comic Sans MS" charset="0"/>
              </a:rPr>
              <a:t>Instead of detecting </a:t>
            </a:r>
          </a:p>
          <a:p>
            <a:pPr eaLnBrk="0" hangingPunct="0"/>
            <a:r>
              <a:rPr lang="en-US" sz="1400">
                <a:latin typeface="Comic Sans MS" charset="0"/>
              </a:rPr>
              <a:t>the neutrino</a:t>
            </a:r>
          </a:p>
        </p:txBody>
      </p:sp>
      <p:sp>
        <p:nvSpPr>
          <p:cNvPr id="377884" name="Text Box 28"/>
          <p:cNvSpPr txBox="1">
            <a:spLocks noChangeArrowheads="1"/>
          </p:cNvSpPr>
          <p:nvPr/>
        </p:nvSpPr>
        <p:spPr bwMode="auto">
          <a:xfrm>
            <a:off x="7735888" y="1341438"/>
            <a:ext cx="581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baseline="30000">
                <a:solidFill>
                  <a:srgbClr val="0033CC"/>
                </a:solidFill>
                <a:latin typeface="Arial" charset="0"/>
              </a:rPr>
              <a:t>32</a:t>
            </a:r>
            <a:r>
              <a:rPr lang="en-US" sz="1800">
                <a:solidFill>
                  <a:srgbClr val="0033CC"/>
                </a:solidFill>
                <a:latin typeface="Arial" charset="0"/>
              </a:rPr>
              <a:t>Ar</a:t>
            </a:r>
          </a:p>
        </p:txBody>
      </p:sp>
      <p:sp>
        <p:nvSpPr>
          <p:cNvPr id="377885" name="Line 29"/>
          <p:cNvSpPr>
            <a:spLocks noChangeShapeType="1"/>
          </p:cNvSpPr>
          <p:nvPr/>
        </p:nvSpPr>
        <p:spPr bwMode="auto">
          <a:xfrm>
            <a:off x="7543800" y="1368425"/>
            <a:ext cx="1084263" cy="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377886" name="Text Box 30"/>
          <p:cNvSpPr txBox="1">
            <a:spLocks noChangeArrowheads="1"/>
          </p:cNvSpPr>
          <p:nvPr/>
        </p:nvSpPr>
        <p:spPr bwMode="auto">
          <a:xfrm>
            <a:off x="6269038" y="2757488"/>
            <a:ext cx="568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baseline="30000">
                <a:solidFill>
                  <a:srgbClr val="0033CC"/>
                </a:solidFill>
                <a:latin typeface="Arial" charset="0"/>
              </a:rPr>
              <a:t>32</a:t>
            </a:r>
            <a:r>
              <a:rPr lang="en-US" sz="1800">
                <a:solidFill>
                  <a:srgbClr val="0033CC"/>
                </a:solidFill>
                <a:latin typeface="Arial" charset="0"/>
              </a:rPr>
              <a:t>Cl</a:t>
            </a:r>
          </a:p>
        </p:txBody>
      </p:sp>
      <p:sp>
        <p:nvSpPr>
          <p:cNvPr id="377887" name="Line 31"/>
          <p:cNvSpPr>
            <a:spLocks noChangeShapeType="1"/>
          </p:cNvSpPr>
          <p:nvPr/>
        </p:nvSpPr>
        <p:spPr bwMode="auto">
          <a:xfrm>
            <a:off x="6205538" y="1820863"/>
            <a:ext cx="1084262" cy="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377888" name="Line 32"/>
          <p:cNvSpPr>
            <a:spLocks noChangeShapeType="1"/>
          </p:cNvSpPr>
          <p:nvPr/>
        </p:nvSpPr>
        <p:spPr bwMode="auto">
          <a:xfrm>
            <a:off x="6178550" y="2708275"/>
            <a:ext cx="1084263" cy="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377889" name="Line 33"/>
          <p:cNvSpPr>
            <a:spLocks noChangeShapeType="1"/>
          </p:cNvSpPr>
          <p:nvPr/>
        </p:nvSpPr>
        <p:spPr bwMode="auto">
          <a:xfrm flipH="1">
            <a:off x="7289800" y="1368425"/>
            <a:ext cx="254000" cy="452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377890" name="Line 34"/>
          <p:cNvSpPr>
            <a:spLocks noChangeShapeType="1"/>
          </p:cNvSpPr>
          <p:nvPr/>
        </p:nvSpPr>
        <p:spPr bwMode="auto">
          <a:xfrm flipH="1">
            <a:off x="5759450" y="1820863"/>
            <a:ext cx="446088" cy="45243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377891" name="Line 35"/>
          <p:cNvSpPr>
            <a:spLocks noChangeShapeType="1"/>
          </p:cNvSpPr>
          <p:nvPr/>
        </p:nvSpPr>
        <p:spPr bwMode="auto">
          <a:xfrm>
            <a:off x="4865688" y="2273300"/>
            <a:ext cx="8937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377892" name="Text Box 36"/>
          <p:cNvSpPr txBox="1">
            <a:spLocks noChangeArrowheads="1"/>
          </p:cNvSpPr>
          <p:nvPr/>
        </p:nvSpPr>
        <p:spPr bwMode="auto">
          <a:xfrm>
            <a:off x="4765675" y="2276475"/>
            <a:ext cx="765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baseline="30000">
                <a:solidFill>
                  <a:srgbClr val="0033CC"/>
                </a:solidFill>
                <a:latin typeface="Arial" charset="0"/>
              </a:rPr>
              <a:t>31</a:t>
            </a:r>
            <a:r>
              <a:rPr lang="en-US" sz="1800">
                <a:solidFill>
                  <a:srgbClr val="0033CC"/>
                </a:solidFill>
                <a:latin typeface="Arial" charset="0"/>
              </a:rPr>
              <a:t>S+p</a:t>
            </a:r>
          </a:p>
        </p:txBody>
      </p:sp>
      <p:sp>
        <p:nvSpPr>
          <p:cNvPr id="377893" name="Text Box 37"/>
          <p:cNvSpPr txBox="1">
            <a:spLocks noChangeArrowheads="1"/>
          </p:cNvSpPr>
          <p:nvPr/>
        </p:nvSpPr>
        <p:spPr bwMode="auto">
          <a:xfrm>
            <a:off x="4549775" y="1052513"/>
            <a:ext cx="204787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 dirty="0">
                <a:solidFill>
                  <a:srgbClr val="FF3300"/>
                </a:solidFill>
                <a:latin typeface="Comic Sans MS" charset="0"/>
              </a:rPr>
              <a:t>The proton has info</a:t>
            </a:r>
          </a:p>
          <a:p>
            <a:pPr eaLnBrk="0" hangingPunct="0"/>
            <a:r>
              <a:rPr lang="en-US" sz="1600" dirty="0">
                <a:solidFill>
                  <a:srgbClr val="FF3300"/>
                </a:solidFill>
                <a:latin typeface="Comic Sans MS" charset="0"/>
              </a:rPr>
              <a:t>about the </a:t>
            </a:r>
            <a:r>
              <a:rPr lang="en-US" sz="1600" baseline="30000" dirty="0">
                <a:solidFill>
                  <a:srgbClr val="FF3300"/>
                </a:solidFill>
                <a:latin typeface="Comic Sans MS" charset="0"/>
              </a:rPr>
              <a:t>32</a:t>
            </a:r>
            <a:r>
              <a:rPr lang="en-US" sz="1600" dirty="0">
                <a:solidFill>
                  <a:srgbClr val="FF3300"/>
                </a:solidFill>
                <a:latin typeface="Comic Sans MS" charset="0"/>
              </a:rPr>
              <a:t>Cl recoil</a:t>
            </a:r>
          </a:p>
          <a:p>
            <a:pPr eaLnBrk="0" hangingPunct="0"/>
            <a:r>
              <a:rPr lang="en-US" sz="1600" dirty="0">
                <a:solidFill>
                  <a:srgbClr val="FF3300"/>
                </a:solidFill>
                <a:latin typeface="Comic Sans MS" charset="0"/>
              </a:rPr>
              <a:t>(Doppler)</a:t>
            </a:r>
          </a:p>
        </p:txBody>
      </p:sp>
      <p:sp>
        <p:nvSpPr>
          <p:cNvPr id="377894" name="Line 38"/>
          <p:cNvSpPr>
            <a:spLocks noChangeShapeType="1"/>
          </p:cNvSpPr>
          <p:nvPr/>
        </p:nvSpPr>
        <p:spPr bwMode="auto">
          <a:xfrm flipH="1" flipV="1">
            <a:off x="6061075" y="2060575"/>
            <a:ext cx="1152525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grpSp>
        <p:nvGrpSpPr>
          <p:cNvPr id="39" name="Agrupar 62"/>
          <p:cNvGrpSpPr/>
          <p:nvPr/>
        </p:nvGrpSpPr>
        <p:grpSpPr>
          <a:xfrm>
            <a:off x="5334000" y="3657600"/>
            <a:ext cx="2063750" cy="1676400"/>
            <a:chOff x="3803650" y="1752600"/>
            <a:chExt cx="2063750" cy="1676400"/>
          </a:xfrm>
        </p:grpSpPr>
        <p:sp>
          <p:nvSpPr>
            <p:cNvPr id="40" name="AutoShape 20"/>
            <p:cNvSpPr>
              <a:spLocks noChangeArrowheads="1"/>
            </p:cNvSpPr>
            <p:nvPr/>
          </p:nvSpPr>
          <p:spPr bwMode="auto">
            <a:xfrm>
              <a:off x="4140200" y="2559050"/>
              <a:ext cx="360363" cy="288925"/>
            </a:xfrm>
            <a:prstGeom prst="flowChartConnector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41" name="AutoShape 21"/>
            <p:cNvSpPr>
              <a:spLocks noChangeArrowheads="1"/>
            </p:cNvSpPr>
            <p:nvPr/>
          </p:nvSpPr>
          <p:spPr bwMode="auto">
            <a:xfrm>
              <a:off x="4067175" y="2632075"/>
              <a:ext cx="431800" cy="4318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42" name="AutoShape 22"/>
            <p:cNvSpPr>
              <a:spLocks noChangeArrowheads="1"/>
            </p:cNvSpPr>
            <p:nvPr/>
          </p:nvSpPr>
          <p:spPr bwMode="auto">
            <a:xfrm>
              <a:off x="5076825" y="2632075"/>
              <a:ext cx="431800" cy="4318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43" name="Text Box 23"/>
            <p:cNvSpPr txBox="1">
              <a:spLocks noChangeArrowheads="1"/>
            </p:cNvSpPr>
            <p:nvPr/>
          </p:nvSpPr>
          <p:spPr bwMode="auto">
            <a:xfrm>
              <a:off x="4038600" y="2703512"/>
              <a:ext cx="6572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GB" baseline="30000" dirty="0"/>
                <a:t>32</a:t>
              </a:r>
              <a:r>
                <a:rPr lang="en-GB" dirty="0"/>
                <a:t>Cl</a:t>
              </a:r>
            </a:p>
          </p:txBody>
        </p:sp>
        <p:sp>
          <p:nvSpPr>
            <p:cNvPr id="44" name="Text Box 24"/>
            <p:cNvSpPr txBox="1">
              <a:spLocks noChangeArrowheads="1"/>
            </p:cNvSpPr>
            <p:nvPr/>
          </p:nvSpPr>
          <p:spPr bwMode="auto">
            <a:xfrm>
              <a:off x="5075238" y="2703512"/>
              <a:ext cx="5048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GB" baseline="30000" dirty="0"/>
                <a:t>31</a:t>
              </a:r>
              <a:r>
                <a:rPr lang="en-GB" dirty="0"/>
                <a:t>S</a:t>
              </a:r>
            </a:p>
          </p:txBody>
        </p:sp>
        <p:sp>
          <p:nvSpPr>
            <p:cNvPr id="45" name="Line 25"/>
            <p:cNvSpPr>
              <a:spLocks noChangeShapeType="1"/>
            </p:cNvSpPr>
            <p:nvPr/>
          </p:nvSpPr>
          <p:spPr bwMode="auto">
            <a:xfrm>
              <a:off x="5292725" y="3063875"/>
              <a:ext cx="0" cy="3603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46" name="Line 26"/>
            <p:cNvSpPr>
              <a:spLocks noChangeShapeType="1"/>
            </p:cNvSpPr>
            <p:nvPr/>
          </p:nvSpPr>
          <p:spPr bwMode="auto">
            <a:xfrm flipV="1">
              <a:off x="5292725" y="1839912"/>
              <a:ext cx="71438" cy="7921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47" name="Line 27"/>
            <p:cNvSpPr>
              <a:spLocks noChangeShapeType="1"/>
            </p:cNvSpPr>
            <p:nvPr/>
          </p:nvSpPr>
          <p:spPr bwMode="auto">
            <a:xfrm flipH="1">
              <a:off x="3924300" y="3063875"/>
              <a:ext cx="288925" cy="3603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48" name="Line 28"/>
            <p:cNvSpPr>
              <a:spLocks noChangeShapeType="1"/>
            </p:cNvSpPr>
            <p:nvPr/>
          </p:nvSpPr>
          <p:spPr bwMode="auto">
            <a:xfrm flipH="1" flipV="1">
              <a:off x="3924300" y="2271712"/>
              <a:ext cx="287338" cy="360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49" name="Text Box 29"/>
            <p:cNvSpPr txBox="1">
              <a:spLocks noChangeArrowheads="1"/>
            </p:cNvSpPr>
            <p:nvPr/>
          </p:nvSpPr>
          <p:spPr bwMode="auto">
            <a:xfrm>
              <a:off x="4067175" y="3063875"/>
              <a:ext cx="360363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GB" sz="1600">
                  <a:sym typeface="Symbol" charset="2"/>
                </a:rPr>
                <a:t></a:t>
              </a:r>
            </a:p>
          </p:txBody>
        </p:sp>
        <p:sp>
          <p:nvSpPr>
            <p:cNvPr id="50" name="Text Box 30"/>
            <p:cNvSpPr txBox="1">
              <a:spLocks noChangeArrowheads="1"/>
            </p:cNvSpPr>
            <p:nvPr/>
          </p:nvSpPr>
          <p:spPr bwMode="auto">
            <a:xfrm>
              <a:off x="4067175" y="2343150"/>
              <a:ext cx="52546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GB" dirty="0"/>
                <a:t>e</a:t>
              </a:r>
              <a:r>
                <a:rPr lang="en-GB" baseline="30000" dirty="0"/>
                <a:t>+</a:t>
              </a:r>
            </a:p>
          </p:txBody>
        </p:sp>
        <p:sp>
          <p:nvSpPr>
            <p:cNvPr id="51" name="Line 31"/>
            <p:cNvSpPr>
              <a:spLocks noChangeShapeType="1"/>
            </p:cNvSpPr>
            <p:nvPr/>
          </p:nvSpPr>
          <p:spPr bwMode="auto">
            <a:xfrm>
              <a:off x="4500563" y="2847975"/>
              <a:ext cx="503237" cy="0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52" name="Line 32"/>
            <p:cNvSpPr>
              <a:spLocks noChangeShapeType="1"/>
            </p:cNvSpPr>
            <p:nvPr/>
          </p:nvSpPr>
          <p:spPr bwMode="auto">
            <a:xfrm>
              <a:off x="4500563" y="2847975"/>
              <a:ext cx="5762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53" name="Line 33"/>
            <p:cNvSpPr>
              <a:spLocks noChangeShapeType="1"/>
            </p:cNvSpPr>
            <p:nvPr/>
          </p:nvSpPr>
          <p:spPr bwMode="auto">
            <a:xfrm>
              <a:off x="4500563" y="2847975"/>
              <a:ext cx="1428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54" name="Text Box 36"/>
            <p:cNvSpPr txBox="1">
              <a:spLocks noChangeArrowheads="1"/>
            </p:cNvSpPr>
            <p:nvPr/>
          </p:nvSpPr>
          <p:spPr bwMode="auto">
            <a:xfrm>
              <a:off x="5292725" y="2127250"/>
              <a:ext cx="4318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GB" sz="1000"/>
                <a:t>3.35 MeV</a:t>
              </a:r>
            </a:p>
          </p:txBody>
        </p:sp>
        <p:sp>
          <p:nvSpPr>
            <p:cNvPr id="55" name="Text Box 37"/>
            <p:cNvSpPr txBox="1">
              <a:spLocks noChangeArrowheads="1"/>
            </p:cNvSpPr>
            <p:nvPr/>
          </p:nvSpPr>
          <p:spPr bwMode="auto">
            <a:xfrm rot="-5400000">
              <a:off x="3493294" y="2582068"/>
              <a:ext cx="865188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GB" sz="1000"/>
                <a:t>5.1 MeV</a:t>
              </a:r>
            </a:p>
          </p:txBody>
        </p:sp>
        <p:sp>
          <p:nvSpPr>
            <p:cNvPr id="56" name="Line 38"/>
            <p:cNvSpPr>
              <a:spLocks noChangeShapeType="1"/>
            </p:cNvSpPr>
            <p:nvPr/>
          </p:nvSpPr>
          <p:spPr bwMode="auto">
            <a:xfrm>
              <a:off x="3995738" y="2392362"/>
              <a:ext cx="0" cy="935038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 type="triangle" w="med" len="med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57" name="Text Box 39"/>
            <p:cNvSpPr txBox="1">
              <a:spLocks noChangeArrowheads="1"/>
            </p:cNvSpPr>
            <p:nvPr/>
          </p:nvSpPr>
          <p:spPr bwMode="auto">
            <a:xfrm>
              <a:off x="4406900" y="2903537"/>
              <a:ext cx="7413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GB" sz="900" dirty="0"/>
                <a:t>370 </a:t>
              </a:r>
              <a:r>
                <a:rPr lang="en-GB" sz="900" dirty="0" err="1"/>
                <a:t>eV</a:t>
              </a:r>
              <a:endParaRPr lang="en-GB" sz="900" dirty="0"/>
            </a:p>
          </p:txBody>
        </p:sp>
        <p:sp>
          <p:nvSpPr>
            <p:cNvPr id="58" name="Text Box 40"/>
            <p:cNvSpPr txBox="1">
              <a:spLocks noChangeArrowheads="1"/>
            </p:cNvSpPr>
            <p:nvPr/>
          </p:nvSpPr>
          <p:spPr bwMode="auto">
            <a:xfrm>
              <a:off x="5291138" y="3063875"/>
              <a:ext cx="576262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GB" sz="900"/>
                <a:t>100 keV</a:t>
              </a:r>
            </a:p>
          </p:txBody>
        </p:sp>
        <p:sp>
          <p:nvSpPr>
            <p:cNvPr id="59" name="Text Box 34"/>
            <p:cNvSpPr txBox="1">
              <a:spLocks noChangeArrowheads="1"/>
            </p:cNvSpPr>
            <p:nvPr/>
          </p:nvSpPr>
          <p:spPr bwMode="auto">
            <a:xfrm>
              <a:off x="5364163" y="1752600"/>
              <a:ext cx="360362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GB" dirty="0" err="1"/>
                <a:t>p</a:t>
              </a:r>
              <a:endParaRPr lang="en-GB" dirty="0"/>
            </a:p>
          </p:txBody>
        </p:sp>
      </p:grpSp>
      <p:grpSp>
        <p:nvGrpSpPr>
          <p:cNvPr id="63" name="Agrupar 62"/>
          <p:cNvGrpSpPr/>
          <p:nvPr/>
        </p:nvGrpSpPr>
        <p:grpSpPr>
          <a:xfrm>
            <a:off x="293687" y="3581400"/>
            <a:ext cx="3762376" cy="2819400"/>
            <a:chOff x="293687" y="3581400"/>
            <a:chExt cx="3762376" cy="2819400"/>
          </a:xfrm>
        </p:grpSpPr>
        <p:sp>
          <p:nvSpPr>
            <p:cNvPr id="377875" name="Text Box 19"/>
            <p:cNvSpPr txBox="1">
              <a:spLocks noChangeArrowheads="1"/>
            </p:cNvSpPr>
            <p:nvPr/>
          </p:nvSpPr>
          <p:spPr bwMode="auto">
            <a:xfrm>
              <a:off x="420688" y="5876925"/>
              <a:ext cx="215900" cy="27463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0</a:t>
              </a:r>
            </a:p>
          </p:txBody>
        </p:sp>
        <p:grpSp>
          <p:nvGrpSpPr>
            <p:cNvPr id="62" name="Agrupar 61"/>
            <p:cNvGrpSpPr/>
            <p:nvPr/>
          </p:nvGrpSpPr>
          <p:grpSpPr>
            <a:xfrm>
              <a:off x="293687" y="3581400"/>
              <a:ext cx="3762376" cy="2819400"/>
              <a:chOff x="293687" y="3581400"/>
              <a:chExt cx="3762376" cy="2819400"/>
            </a:xfrm>
          </p:grpSpPr>
          <p:sp>
            <p:nvSpPr>
              <p:cNvPr id="377874" name="Line 18"/>
              <p:cNvSpPr>
                <a:spLocks noChangeShapeType="1"/>
              </p:cNvSpPr>
              <p:nvPr/>
            </p:nvSpPr>
            <p:spPr bwMode="auto">
              <a:xfrm>
                <a:off x="684213" y="6021388"/>
                <a:ext cx="33115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s-ES_tradnl"/>
              </a:p>
            </p:txBody>
          </p:sp>
          <p:grpSp>
            <p:nvGrpSpPr>
              <p:cNvPr id="61" name="Agrupar 60"/>
              <p:cNvGrpSpPr/>
              <p:nvPr/>
            </p:nvGrpSpPr>
            <p:grpSpPr>
              <a:xfrm>
                <a:off x="293687" y="3581400"/>
                <a:ext cx="3762376" cy="2819400"/>
                <a:chOff x="293687" y="3581400"/>
                <a:chExt cx="3762376" cy="2819400"/>
              </a:xfrm>
            </p:grpSpPr>
            <p:grpSp>
              <p:nvGrpSpPr>
                <p:cNvPr id="60" name="Agrupar 59"/>
                <p:cNvGrpSpPr/>
                <p:nvPr/>
              </p:nvGrpSpPr>
              <p:grpSpPr>
                <a:xfrm>
                  <a:off x="293687" y="3581400"/>
                  <a:ext cx="3744913" cy="2819400"/>
                  <a:chOff x="293687" y="4070350"/>
                  <a:chExt cx="3744913" cy="2819400"/>
                </a:xfrm>
              </p:grpSpPr>
              <p:pic>
                <p:nvPicPr>
                  <p:cNvPr id="377872" name="Picture 16" descr="isp_conf_mix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 l="7858" t="29626" r="6783" b="24541"/>
                  <a:stretch>
                    <a:fillRect/>
                  </a:stretch>
                </p:blipFill>
                <p:spPr bwMode="auto">
                  <a:xfrm>
                    <a:off x="293687" y="4070350"/>
                    <a:ext cx="3744913" cy="24066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sp>
                <p:nvSpPr>
                  <p:cNvPr id="377876" name="Text Box 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17625" y="6508750"/>
                    <a:ext cx="720725" cy="3048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1400" dirty="0"/>
                      <a:t>2.5</a:t>
                    </a:r>
                  </a:p>
                </p:txBody>
              </p:sp>
              <p:sp>
                <p:nvSpPr>
                  <p:cNvPr id="377877" name="Text Box 2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87675" y="6508750"/>
                    <a:ext cx="431800" cy="3048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1400" dirty="0"/>
                      <a:t>3.5</a:t>
                    </a:r>
                  </a:p>
                </p:txBody>
              </p:sp>
              <p:sp>
                <p:nvSpPr>
                  <p:cNvPr id="377878" name="Text Box 2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79613" y="6584950"/>
                    <a:ext cx="1079500" cy="3048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1400" dirty="0" err="1"/>
                      <a:t>E</a:t>
                    </a:r>
                    <a:r>
                      <a:rPr lang="en-US" sz="1400" baseline="-25000" dirty="0" err="1"/>
                      <a:t>p</a:t>
                    </a:r>
                    <a:r>
                      <a:rPr lang="en-US" sz="1400" dirty="0"/>
                      <a:t> (</a:t>
                    </a:r>
                    <a:r>
                      <a:rPr lang="en-US" sz="1400" dirty="0" err="1"/>
                      <a:t>MeV</a:t>
                    </a:r>
                    <a:r>
                      <a:rPr lang="en-US" sz="1400" dirty="0"/>
                      <a:t>)</a:t>
                    </a:r>
                  </a:p>
                </p:txBody>
              </p:sp>
            </p:grpSp>
            <p:sp>
              <p:nvSpPr>
                <p:cNvPr id="377873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3048000" y="3789363"/>
                  <a:ext cx="1008063" cy="366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800" baseline="30000" dirty="0"/>
                    <a:t>32</a:t>
                  </a:r>
                  <a:r>
                    <a:rPr lang="en-US" sz="1800" dirty="0"/>
                    <a:t>Ar</a:t>
                  </a:r>
                </a:p>
              </p:txBody>
            </p:sp>
          </p:grpSp>
        </p:grpSp>
      </p:grpSp>
      <p:sp>
        <p:nvSpPr>
          <p:cNvPr id="64" name="CuadroTexto 63"/>
          <p:cNvSpPr txBox="1"/>
          <p:nvPr/>
        </p:nvSpPr>
        <p:spPr>
          <a:xfrm>
            <a:off x="173360" y="984647"/>
            <a:ext cx="4038600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charset="2"/>
              <a:buChar char="ü"/>
            </a:pP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βν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correlation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depends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of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the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type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of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the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transition</a:t>
            </a:r>
            <a:endParaRPr lang="es-ES_tradnl" dirty="0">
              <a:latin typeface="Times New Roman"/>
              <a:cs typeface="Times New Roman"/>
            </a:endParaRPr>
          </a:p>
          <a:p>
            <a:pPr>
              <a:buFont typeface="Wingdings" charset="2"/>
              <a:buChar char="ü"/>
            </a:pP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Important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probe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of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the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nature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of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weak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interaction</a:t>
            </a:r>
            <a:endParaRPr lang="es-ES_tradnl" dirty="0">
              <a:latin typeface="Times New Roman"/>
              <a:cs typeface="Times New Roman"/>
            </a:endParaRPr>
          </a:p>
        </p:txBody>
      </p:sp>
      <p:sp>
        <p:nvSpPr>
          <p:cNvPr id="65" name="CuadroTexto 64"/>
          <p:cNvSpPr txBox="1"/>
          <p:nvPr/>
        </p:nvSpPr>
        <p:spPr>
          <a:xfrm>
            <a:off x="0" y="2353270"/>
            <a:ext cx="471601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The V-A character of </a:t>
            </a:r>
            <a:r>
              <a:rPr lang="en-US" dirty="0">
                <a:latin typeface="Times New Roman"/>
                <a:cs typeface="Times New Roman"/>
                <a:sym typeface="Symbol" charset="2"/>
              </a:rPr>
              <a:t>-decay was determined by measuring the recoil energy spectrum of </a:t>
            </a:r>
            <a:r>
              <a:rPr lang="en-US" baseline="30000" dirty="0">
                <a:latin typeface="Times New Roman"/>
                <a:cs typeface="Times New Roman"/>
                <a:sym typeface="Symbol" charset="2"/>
              </a:rPr>
              <a:t>6</a:t>
            </a:r>
            <a:r>
              <a:rPr lang="en-US" dirty="0">
                <a:latin typeface="Times New Roman"/>
                <a:cs typeface="Times New Roman"/>
                <a:sym typeface="Symbol" charset="2"/>
              </a:rPr>
              <a:t>He</a:t>
            </a:r>
          </a:p>
          <a:p>
            <a:r>
              <a:rPr lang="en-US" sz="1400" dirty="0">
                <a:latin typeface="Times New Roman"/>
                <a:cs typeface="Times New Roman"/>
                <a:sym typeface="Symbol" charset="2"/>
              </a:rPr>
              <a:t>[Johnson et al, PR132(63)1149]</a:t>
            </a:r>
          </a:p>
          <a:p>
            <a:endParaRPr lang="es-ES_tradnl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E8C8479-D270-E440-B46C-B74808AA2980}"/>
              </a:ext>
            </a:extLst>
          </p:cNvPr>
          <p:cNvSpPr txBox="1"/>
          <p:nvPr/>
        </p:nvSpPr>
        <p:spPr>
          <a:xfrm>
            <a:off x="7458586" y="1517758"/>
            <a:ext cx="2054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Q</a:t>
            </a:r>
            <a:r>
              <a:rPr lang="es-ES" sz="1600" baseline="-25000" dirty="0"/>
              <a:t>EC</a:t>
            </a:r>
            <a:r>
              <a:rPr lang="es-ES" sz="1600" dirty="0"/>
              <a:t> = 11134(2) </a:t>
            </a:r>
            <a:r>
              <a:rPr lang="es-ES" sz="1600" dirty="0" err="1"/>
              <a:t>keV</a:t>
            </a:r>
            <a:endParaRPr lang="es-ES" sz="16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521A1A7-1C00-A341-B759-B1435220F10D}"/>
              </a:ext>
            </a:extLst>
          </p:cNvPr>
          <p:cNvSpPr txBox="1"/>
          <p:nvPr/>
        </p:nvSpPr>
        <p:spPr>
          <a:xfrm>
            <a:off x="7543800" y="1052513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T</a:t>
            </a:r>
            <a:r>
              <a:rPr lang="es-ES" sz="1600" baseline="-25000" dirty="0"/>
              <a:t>1/2</a:t>
            </a:r>
            <a:r>
              <a:rPr lang="es-ES" sz="1600" dirty="0"/>
              <a:t> = 98(2) ms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48C35A9-BBA4-9D49-8BA4-1D3255A23100}"/>
              </a:ext>
            </a:extLst>
          </p:cNvPr>
          <p:cNvSpPr txBox="1"/>
          <p:nvPr/>
        </p:nvSpPr>
        <p:spPr>
          <a:xfrm>
            <a:off x="5937250" y="1533822"/>
            <a:ext cx="15355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E</a:t>
            </a:r>
            <a:r>
              <a:rPr lang="es-ES" sz="1600" baseline="-25000" dirty="0"/>
              <a:t>IAS</a:t>
            </a:r>
            <a:r>
              <a:rPr lang="es-ES" sz="1600" dirty="0"/>
              <a:t> = 5046.1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B14A273-18A4-6048-9C00-4E1968B1BD3D}"/>
              </a:ext>
            </a:extLst>
          </p:cNvPr>
          <p:cNvSpPr txBox="1"/>
          <p:nvPr/>
        </p:nvSpPr>
        <p:spPr>
          <a:xfrm>
            <a:off x="6720681" y="1233505"/>
            <a:ext cx="112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rgbClr val="0070C0"/>
                </a:solidFill>
              </a:rPr>
              <a:t>22.63%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7879" grpId="0" animBg="1"/>
      <p:bldP spid="377880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14297</TotalTime>
  <Words>3789</Words>
  <Application>Microsoft Macintosh PowerPoint</Application>
  <PresentationFormat>Presentación en pantalla (4:3)</PresentationFormat>
  <Paragraphs>762</Paragraphs>
  <Slides>45</Slides>
  <Notes>11</Notes>
  <HiddenSlides>0</HiddenSlides>
  <MMClips>0</MMClips>
  <ScaleCrop>false</ScaleCrop>
  <HeadingPairs>
    <vt:vector size="8" baseType="variant">
      <vt:variant>
        <vt:lpstr>Fuentes usadas</vt:lpstr>
      </vt:variant>
      <vt:variant>
        <vt:i4>14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45</vt:i4>
      </vt:variant>
    </vt:vector>
  </HeadingPairs>
  <TitlesOfParts>
    <vt:vector size="64" baseType="lpstr">
      <vt:lpstr>Arial</vt:lpstr>
      <vt:lpstr>Bookman Old Style</vt:lpstr>
      <vt:lpstr>Calibri</vt:lpstr>
      <vt:lpstr>Cambria Math</vt:lpstr>
      <vt:lpstr>Comic Sans MS</vt:lpstr>
      <vt:lpstr>Franklin Gothic Medium Cond</vt:lpstr>
      <vt:lpstr>Lucida Grande</vt:lpstr>
      <vt:lpstr>Palatino Linotype</vt:lpstr>
      <vt:lpstr>StarSymbol</vt:lpstr>
      <vt:lpstr>Symbol</vt:lpstr>
      <vt:lpstr>Tahoma</vt:lpstr>
      <vt:lpstr>Times New Roman</vt:lpstr>
      <vt:lpstr>Wingdings</vt:lpstr>
      <vt:lpstr>Zapf Dingbats</vt:lpstr>
      <vt:lpstr>Tema de Office</vt:lpstr>
      <vt:lpstr>Ecuación</vt:lpstr>
      <vt:lpstr>Equation</vt:lpstr>
      <vt:lpstr>Artwork</vt:lpstr>
      <vt:lpstr>Equation.3</vt:lpstr>
      <vt:lpstr>Beta Delayed Particle Emission</vt:lpstr>
      <vt:lpstr>Planning and References</vt:lpstr>
      <vt:lpstr>Presentación de PowerPoint</vt:lpstr>
      <vt:lpstr>Beta Transitions</vt:lpstr>
      <vt:lpstr>Presentación de PowerPoint</vt:lpstr>
      <vt:lpstr>Decay properties of exotic nuclei</vt:lpstr>
      <vt:lpstr> Beta-proton emitters</vt:lpstr>
      <vt:lpstr>32Ar(Z=18, N=14)  32Cl (Z=17, N=15) </vt:lpstr>
      <vt:lpstr>Presentación de PowerPoint</vt:lpstr>
      <vt:lpstr>βν correlation studies: Search for New Physics</vt:lpstr>
      <vt:lpstr>Presentación de PowerPoint</vt:lpstr>
      <vt:lpstr>βν correlation studies: peering into Nuclear Structure</vt:lpstr>
      <vt:lpstr>Presentación de PowerPoint</vt:lpstr>
      <vt:lpstr>β-delayed 2p emission from 31Ar</vt:lpstr>
      <vt:lpstr>2p emission from 31Ar IAS</vt:lpstr>
      <vt:lpstr>Presentación de PowerPoint</vt:lpstr>
      <vt:lpstr>Individual proton projections from 2p in 31Ar</vt:lpstr>
      <vt:lpstr>Gamow-Teller 2p-transition</vt:lpstr>
      <vt:lpstr>Decay of the IAS of 31Ar (Z =18,N=13)</vt:lpstr>
      <vt:lpstr>Presentación de PowerPoint</vt:lpstr>
      <vt:lpstr>From peaks to continua (Hardy, Cargese, 1976)</vt:lpstr>
      <vt:lpstr>Exotic  Radioactivities</vt:lpstr>
      <vt:lpstr>Beta-delayed Neutron Emission</vt:lpstr>
      <vt:lpstr>Beta-delayed Neutron emitters</vt:lpstr>
      <vt:lpstr>Measurement of Neutrons &amp; bn</vt:lpstr>
      <vt:lpstr>Presentación de PowerPoint</vt:lpstr>
      <vt:lpstr>Decay Scheme  Structure Information (N= 20)</vt:lpstr>
      <vt:lpstr>Intruder states &amp; Effective interaction in sd-pf shell</vt:lpstr>
      <vt:lpstr>bn from 133gIn(9/2+) and 133mIn(1/2-)  133Sn study</vt:lpstr>
      <vt:lpstr>Neutron Detection systems</vt:lpstr>
      <vt:lpstr>Halo nuclei</vt:lpstr>
      <vt:lpstr>Beta-delayed deuterons</vt:lpstr>
      <vt:lpstr>Presentación de PowerPoint</vt:lpstr>
      <vt:lpstr>Presentación de PowerPoint</vt:lpstr>
      <vt:lpstr>11Li  βd spectrum finally measured @ TRIUMF!! </vt:lpstr>
      <vt:lpstr>Stringent test of Nuclear Models</vt:lpstr>
      <vt:lpstr>Kinematic identification of βt emission in 11Li</vt:lpstr>
      <vt:lpstr>Viewing β-delayed triton emission</vt:lpstr>
      <vt:lpstr>Beta-delayed Fission in the Pb-region</vt:lpstr>
      <vt:lpstr>Beta-alpha emission</vt:lpstr>
      <vt:lpstr>Beta-decay of 17Ne</vt:lpstr>
      <vt:lpstr>Beta Delayed Particle Emission</vt:lpstr>
      <vt:lpstr>Presentación de PowerPoint</vt:lpstr>
      <vt:lpstr>11Li (βd) @ ISOLDE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Microsoft Office User</cp:lastModifiedBy>
  <cp:revision>730</cp:revision>
  <cp:lastPrinted>2011-11-04T13:05:29Z</cp:lastPrinted>
  <dcterms:created xsi:type="dcterms:W3CDTF">2012-03-02T16:42:56Z</dcterms:created>
  <dcterms:modified xsi:type="dcterms:W3CDTF">2023-01-26T09:48:18Z</dcterms:modified>
</cp:coreProperties>
</file>